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8"/>
  </p:notesMasterIdLst>
  <p:sldIdLst>
    <p:sldId id="256" r:id="rId2"/>
    <p:sldId id="265" r:id="rId3"/>
    <p:sldId id="297" r:id="rId4"/>
    <p:sldId id="266" r:id="rId5"/>
    <p:sldId id="294" r:id="rId6"/>
    <p:sldId id="277" r:id="rId7"/>
    <p:sldId id="298" r:id="rId8"/>
    <p:sldId id="292" r:id="rId9"/>
    <p:sldId id="291" r:id="rId10"/>
    <p:sldId id="267" r:id="rId11"/>
    <p:sldId id="274" r:id="rId12"/>
    <p:sldId id="321" r:id="rId13"/>
    <p:sldId id="328" r:id="rId14"/>
    <p:sldId id="330" r:id="rId15"/>
    <p:sldId id="338" r:id="rId16"/>
    <p:sldId id="318" r:id="rId17"/>
    <p:sldId id="319" r:id="rId18"/>
    <p:sldId id="295" r:id="rId19"/>
    <p:sldId id="347" r:id="rId20"/>
    <p:sldId id="345" r:id="rId21"/>
    <p:sldId id="346" r:id="rId22"/>
    <p:sldId id="341" r:id="rId23"/>
    <p:sldId id="348" r:id="rId24"/>
    <p:sldId id="327" r:id="rId25"/>
    <p:sldId id="344" r:id="rId26"/>
    <p:sldId id="335" r:id="rId27"/>
    <p:sldId id="331" r:id="rId28"/>
    <p:sldId id="280" r:id="rId29"/>
    <p:sldId id="270" r:id="rId30"/>
    <p:sldId id="278" r:id="rId31"/>
    <p:sldId id="279" r:id="rId32"/>
    <p:sldId id="312" r:id="rId33"/>
    <p:sldId id="313" r:id="rId34"/>
    <p:sldId id="315" r:id="rId35"/>
    <p:sldId id="314" r:id="rId36"/>
    <p:sldId id="31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4B79F-A9CD-474A-84E6-89F62CBCC57A}" v="51" dt="2021-06-09T06:55:06.0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1"/>
    <p:restoredTop sz="94694"/>
  </p:normalViewPr>
  <p:slideViewPr>
    <p:cSldViewPr snapToGrid="0" snapToObjects="1">
      <p:cViewPr varScale="1">
        <p:scale>
          <a:sx n="99" d="100"/>
          <a:sy n="99" d="100"/>
        </p:scale>
        <p:origin x="2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149627863405008E-2"/>
          <c:y val="5.4958883087984217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Sheet1!$B$2:$B$6</c:f>
              <c:numCache>
                <c:formatCode>General</c:formatCode>
                <c:ptCount val="5"/>
                <c:pt idx="0">
                  <c:v>91.97</c:v>
                </c:pt>
                <c:pt idx="1">
                  <c:v>88.22</c:v>
                </c:pt>
                <c:pt idx="2">
                  <c:v>93.61</c:v>
                </c:pt>
                <c:pt idx="3">
                  <c:v>91.08</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Sheet1!$C$2:$C$6</c:f>
              <c:numCache>
                <c:formatCode>General</c:formatCode>
                <c:ptCount val="5"/>
                <c:pt idx="0">
                  <c:v>42.31</c:v>
                </c:pt>
                <c:pt idx="1">
                  <c:v>43.68</c:v>
                </c:pt>
                <c:pt idx="2">
                  <c:v>51.01</c:v>
                </c:pt>
                <c:pt idx="3">
                  <c:v>49.53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layout>
        <c:manualLayout>
          <c:xMode val="edge"/>
          <c:yMode val="edge"/>
          <c:x val="0.29380003926105741"/>
          <c:y val="0.94969420724224407"/>
          <c:w val="0.40922604859949113"/>
          <c:h val="5.0305792757755922E-2"/>
        </c:manualLayout>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6/11/21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25</a:t>
            </a:fld>
            <a:endParaRPr lang="en-US"/>
          </a:p>
        </p:txBody>
      </p:sp>
    </p:spTree>
    <p:extLst>
      <p:ext uri="{BB962C8B-B14F-4D97-AF65-F5344CB8AC3E}">
        <p14:creationId xmlns:p14="http://schemas.microsoft.com/office/powerpoint/2010/main" val="159343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26</a:t>
            </a:fld>
            <a:endParaRPr lang="en-US"/>
          </a:p>
        </p:txBody>
      </p:sp>
    </p:spTree>
    <p:extLst>
      <p:ext uri="{BB962C8B-B14F-4D97-AF65-F5344CB8AC3E}">
        <p14:creationId xmlns:p14="http://schemas.microsoft.com/office/powerpoint/2010/main" val="383752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27</a:t>
            </a:fld>
            <a:endParaRPr lang="en-US"/>
          </a:p>
        </p:txBody>
      </p:sp>
    </p:spTree>
    <p:extLst>
      <p:ext uri="{BB962C8B-B14F-4D97-AF65-F5344CB8AC3E}">
        <p14:creationId xmlns:p14="http://schemas.microsoft.com/office/powerpoint/2010/main" val="65185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147135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304513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1218383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413524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275265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1514715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236727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6/11/21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6/11/21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6/11/21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6/11/21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6/11/21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6/11/21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6/11/21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第五回ゼミ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2021-06-11</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en-US" altLang="ja-JP" sz="4000" b="1" dirty="0">
                <a:solidFill>
                  <a:schemeClr val="tx1"/>
                </a:solidFill>
                <a:latin typeface="+mn-lt"/>
                <a:ea typeface="ＭＳ Ｐゴシック"/>
                <a:cs typeface="Calibri Light"/>
              </a:rPr>
              <a:t>i2b2</a:t>
            </a:r>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en-US" altLang="ja-JP" sz="4000" b="1" dirty="0">
                <a:solidFill>
                  <a:schemeClr val="tx1"/>
                </a:solidFill>
                <a:latin typeface="+mn-lt"/>
                <a:ea typeface="ＭＳ Ｐゴシック"/>
              </a:rPr>
              <a:t>i2b2</a:t>
            </a:r>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n-lt"/>
                <a:ea typeface="ＭＳ Ｐゴシック"/>
              </a:rPr>
              <a:t>(1)</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462251966"/>
              </p:ext>
            </p:extLst>
          </p:nvPr>
        </p:nvGraphicFramePr>
        <p:xfrm>
          <a:off x="1580331" y="1974174"/>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92.01</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91.94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91.97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41.84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42.80</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42.31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89.20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87.27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45.37</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42.11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43.68</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dirty="0"/>
                        <a:t>93.82</a:t>
                      </a:r>
                    </a:p>
                  </a:txBody>
                  <a:tcPr anchor="ctr"/>
                </a:tc>
                <a:tc>
                  <a:txBody>
                    <a:bodyPr/>
                    <a:lstStyle/>
                    <a:p>
                      <a:pPr algn="ctr"/>
                      <a:r>
                        <a:rPr lang="en-US" altLang="zh-CN" dirty="0"/>
                        <a:t>93.39</a:t>
                      </a:r>
                      <a:endParaRPr lang="en-US" dirty="0"/>
                    </a:p>
                  </a:txBody>
                  <a:tcPr anchor="ctr"/>
                </a:tc>
                <a:tc>
                  <a:txBody>
                    <a:bodyPr/>
                    <a:lstStyle/>
                    <a:p>
                      <a:pPr algn="ctr"/>
                      <a:r>
                        <a:rPr lang="en-US" altLang="zh-CN" dirty="0"/>
                        <a:t>93.63</a:t>
                      </a:r>
                      <a:endParaRPr lang="en-US" dirty="0"/>
                    </a:p>
                  </a:txBody>
                  <a:tcPr anchor="ctr"/>
                </a:tc>
                <a:tc>
                  <a:txBody>
                    <a:bodyPr/>
                    <a:lstStyle/>
                    <a:p>
                      <a:pPr algn="ctr"/>
                      <a:r>
                        <a:rPr lang="en-US" dirty="0"/>
                        <a:t>52.21</a:t>
                      </a:r>
                    </a:p>
                  </a:txBody>
                  <a:tcPr anchor="ctr"/>
                </a:tc>
                <a:tc>
                  <a:txBody>
                    <a:bodyPr/>
                    <a:lstStyle/>
                    <a:p>
                      <a:pPr algn="ctr"/>
                      <a:r>
                        <a:rPr lang="en-US" dirty="0"/>
                        <a:t>49.86</a:t>
                      </a:r>
                    </a:p>
                  </a:txBody>
                  <a:tcPr anchor="ctr"/>
                </a:tc>
                <a:tc>
                  <a:txBody>
                    <a:bodyPr/>
                    <a:lstStyle/>
                    <a:p>
                      <a:pPr algn="ctr"/>
                      <a:r>
                        <a:rPr lang="en-US" dirty="0"/>
                        <a:t>51.01</a:t>
                      </a:r>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91.63</a:t>
                      </a:r>
                    </a:p>
                  </a:txBody>
                  <a:tcPr anchor="ctr"/>
                </a:tc>
                <a:tc>
                  <a:txBody>
                    <a:bodyPr/>
                    <a:lstStyle/>
                    <a:p>
                      <a:pPr algn="ctr"/>
                      <a:r>
                        <a:rPr lang="en-US" dirty="0"/>
                        <a:t>90.54</a:t>
                      </a:r>
                    </a:p>
                  </a:txBody>
                  <a:tcPr anchor="ctr"/>
                </a:tc>
                <a:tc>
                  <a:txBody>
                    <a:bodyPr/>
                    <a:lstStyle/>
                    <a:p>
                      <a:pPr algn="ctr"/>
                      <a:r>
                        <a:rPr lang="en-US" dirty="0"/>
                        <a:t>91.08</a:t>
                      </a:r>
                    </a:p>
                  </a:txBody>
                  <a:tcPr anchor="ctr"/>
                </a:tc>
                <a:tc>
                  <a:txBody>
                    <a:bodyPr/>
                    <a:lstStyle/>
                    <a:p>
                      <a:pPr algn="ctr"/>
                      <a:r>
                        <a:rPr lang="en-US" dirty="0"/>
                        <a:t>51.98</a:t>
                      </a:r>
                    </a:p>
                  </a:txBody>
                  <a:tcPr anchor="ctr"/>
                </a:tc>
                <a:tc>
                  <a:txBody>
                    <a:bodyPr/>
                    <a:lstStyle/>
                    <a:p>
                      <a:pPr algn="ctr"/>
                      <a:r>
                        <a:rPr lang="en-US" dirty="0"/>
                        <a:t>47.30</a:t>
                      </a:r>
                    </a:p>
                  </a:txBody>
                  <a:tcPr anchor="ctr"/>
                </a:tc>
                <a:tc>
                  <a:txBody>
                    <a:bodyPr/>
                    <a:lstStyle/>
                    <a:p>
                      <a:pPr algn="ctr"/>
                      <a:r>
                        <a:rPr lang="en-US" dirty="0"/>
                        <a:t>49.53</a:t>
                      </a:r>
                    </a:p>
                  </a:txBody>
                  <a:tcPr anchor="ctr"/>
                </a:tc>
                <a:extLst>
                  <a:ext uri="{0D108BD9-81ED-4DB2-BD59-A6C34878D82A}">
                    <a16:rowId xmlns:a16="http://schemas.microsoft.com/office/drawing/2014/main" val="2692257548"/>
                  </a:ext>
                </a:extLst>
              </a:tr>
            </a:tbl>
          </a:graphicData>
        </a:graphic>
      </p:graphicFrame>
      <p:sp>
        <p:nvSpPr>
          <p:cNvPr id="11" name="TextBox 10">
            <a:extLst>
              <a:ext uri="{FF2B5EF4-FFF2-40B4-BE49-F238E27FC236}">
                <a16:creationId xmlns:a16="http://schemas.microsoft.com/office/drawing/2014/main" id="{1F43357B-B462-D847-BDC3-79AB9AA4B4E4}"/>
              </a:ext>
            </a:extLst>
          </p:cNvPr>
          <p:cNvSpPr txBox="1"/>
          <p:nvPr/>
        </p:nvSpPr>
        <p:spPr>
          <a:xfrm>
            <a:off x="1580331" y="4345669"/>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268998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922481"/>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2337334657"/>
              </p:ext>
            </p:extLst>
          </p:nvPr>
        </p:nvGraphicFramePr>
        <p:xfrm>
          <a:off x="3604757" y="1202604"/>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622511"/>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F</a:t>
            </a:r>
            <a:r>
              <a:rPr kumimoji="1" lang="ja-CN" altLang="en-US" dirty="0"/>
              <a:t>値</a:t>
            </a:r>
            <a:endParaRPr kumimoji="1" lang="en-US" altLang="ja-CN" dirty="0"/>
          </a:p>
          <a:p>
            <a:pPr marL="742950" lvl="1" indent="-285750">
              <a:buFont typeface="Arial" panose="020B0604020202020204" pitchFamily="34" charset="0"/>
              <a:buChar char="•"/>
            </a:pPr>
            <a:r>
              <a:rPr kumimoji="1" lang="ja-CN" altLang="en-US" dirty="0"/>
              <a:t>固有表現</a:t>
            </a:r>
            <a:endParaRPr kumimoji="1" lang="en-US" altLang="ja-CN" dirty="0"/>
          </a:p>
          <a:p>
            <a:pPr marL="742950" lvl="1" indent="-285750">
              <a:buFont typeface="Arial" panose="020B0604020202020204" pitchFamily="34" charset="0"/>
              <a:buChar char="•"/>
            </a:pPr>
            <a:r>
              <a:rPr kumimoji="1" lang="ja-CN" altLang="en-US" dirty="0"/>
              <a:t>エンティティ関係</a:t>
            </a:r>
          </a:p>
        </p:txBody>
      </p:sp>
    </p:spTree>
    <p:extLst>
      <p:ext uri="{BB962C8B-B14F-4D97-AF65-F5344CB8AC3E}">
        <p14:creationId xmlns:p14="http://schemas.microsoft.com/office/powerpoint/2010/main" val="1063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150137621"/>
              </p:ext>
            </p:extLst>
          </p:nvPr>
        </p:nvGraphicFramePr>
        <p:xfrm>
          <a:off x="1580331" y="1932132"/>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altLang="zh-CN" dirty="0"/>
                        <a:t>81.21</a:t>
                      </a:r>
                      <a:endParaRPr lang="en-US" dirty="0"/>
                    </a:p>
                  </a:txBody>
                  <a:tcPr anchor="ctr"/>
                </a:tc>
                <a:tc>
                  <a:txBody>
                    <a:bodyPr/>
                    <a:lstStyle/>
                    <a:p>
                      <a:pPr algn="ctr"/>
                      <a:r>
                        <a:rPr lang="en-US" altLang="zh-CN" dirty="0"/>
                        <a:t>80.31</a:t>
                      </a:r>
                      <a:endParaRPr lang="en-US" dirty="0"/>
                    </a:p>
                  </a:txBody>
                  <a:tcPr anchor="ctr"/>
                </a:tc>
                <a:tc>
                  <a:txBody>
                    <a:bodyPr/>
                    <a:lstStyle/>
                    <a:p>
                      <a:pPr algn="ctr"/>
                      <a:r>
                        <a:rPr lang="en-US" altLang="zh-CN" dirty="0"/>
                        <a:t>80.76</a:t>
                      </a:r>
                      <a:endParaRPr lang="en-US" dirty="0"/>
                    </a:p>
                  </a:txBody>
                  <a:tcPr anchor="ctr"/>
                </a:tc>
                <a:tc>
                  <a:txBody>
                    <a:bodyPr/>
                    <a:lstStyle/>
                    <a:p>
                      <a:pPr algn="ctr"/>
                      <a:r>
                        <a:rPr lang="en-US" altLang="zh-CN" dirty="0"/>
                        <a:t>92.97</a:t>
                      </a:r>
                      <a:endParaRPr lang="en-US" dirty="0"/>
                    </a:p>
                  </a:txBody>
                  <a:tcPr anchor="ctr"/>
                </a:tc>
                <a:tc>
                  <a:txBody>
                    <a:bodyPr/>
                    <a:lstStyle/>
                    <a:p>
                      <a:pPr algn="ctr"/>
                      <a:r>
                        <a:rPr lang="en-US" altLang="zh-CN" dirty="0"/>
                        <a:t>96.21</a:t>
                      </a:r>
                      <a:endParaRPr lang="en-US" dirty="0"/>
                    </a:p>
                  </a:txBody>
                  <a:tcPr anchor="ctr"/>
                </a:tc>
                <a:tc>
                  <a:txBody>
                    <a:bodyPr/>
                    <a:lstStyle/>
                    <a:p>
                      <a:pPr algn="ctr"/>
                      <a:r>
                        <a:rPr lang="en-US" altLang="zh-CN" dirty="0"/>
                        <a:t>94.56</a:t>
                      </a:r>
                      <a:endParaRPr lang="en-US" dirty="0"/>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5EE4525E-1D80-EA47-BC38-F66014C211C4}"/>
              </a:ext>
            </a:extLst>
          </p:cNvPr>
          <p:cNvSpPr txBox="1"/>
          <p:nvPr/>
        </p:nvSpPr>
        <p:spPr>
          <a:xfrm>
            <a:off x="1478544" y="4303627"/>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123638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BERT</a:t>
            </a:r>
            <a:r>
              <a:rPr kumimoji="1" lang="zh-CN" altLang="en-US" sz="4000" b="1" dirty="0">
                <a:solidFill>
                  <a:schemeClr val="tx1"/>
                </a:solidFill>
                <a:latin typeface="+mn-lt"/>
                <a:ea typeface="ＭＳ Ｐゴシック"/>
              </a:rPr>
              <a:t>と</a:t>
            </a:r>
            <a:r>
              <a:rPr kumimoji="1" lang="en-US" altLang="zh-CN" sz="4000" b="1" dirty="0" err="1">
                <a:solidFill>
                  <a:schemeClr val="tx1"/>
                </a:solidFill>
                <a:latin typeface="+mn-lt"/>
                <a:ea typeface="ＭＳ Ｐゴシック"/>
              </a:rPr>
              <a:t>CharacterBERT</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3940281758"/>
              </p:ext>
            </p:extLst>
          </p:nvPr>
        </p:nvGraphicFramePr>
        <p:xfrm>
          <a:off x="1210909" y="2093301"/>
          <a:ext cx="10161283" cy="2191176"/>
        </p:xfrm>
        <a:graphic>
          <a:graphicData uri="http://schemas.openxmlformats.org/drawingml/2006/table">
            <a:tbl>
              <a:tblPr firstRow="1" bandRow="1">
                <a:tableStyleId>{B301B821-A1FF-4177-AEE7-76D212191A09}</a:tableStyleId>
              </a:tblPr>
              <a:tblGrid>
                <a:gridCol w="2355661">
                  <a:extLst>
                    <a:ext uri="{9D8B030D-6E8A-4147-A177-3AD203B41FA5}">
                      <a16:colId xmlns:a16="http://schemas.microsoft.com/office/drawing/2014/main" val="209520628"/>
                    </a:ext>
                  </a:extLst>
                </a:gridCol>
                <a:gridCol w="2903018">
                  <a:extLst>
                    <a:ext uri="{9D8B030D-6E8A-4147-A177-3AD203B41FA5}">
                      <a16:colId xmlns:a16="http://schemas.microsoft.com/office/drawing/2014/main" val="2131619223"/>
                    </a:ext>
                  </a:extLst>
                </a:gridCol>
                <a:gridCol w="2380774">
                  <a:extLst>
                    <a:ext uri="{9D8B030D-6E8A-4147-A177-3AD203B41FA5}">
                      <a16:colId xmlns:a16="http://schemas.microsoft.com/office/drawing/2014/main" val="2774132633"/>
                    </a:ext>
                  </a:extLst>
                </a:gridCol>
                <a:gridCol w="2521830">
                  <a:extLst>
                    <a:ext uri="{9D8B030D-6E8A-4147-A177-3AD203B41FA5}">
                      <a16:colId xmlns:a16="http://schemas.microsoft.com/office/drawing/2014/main" val="2991014460"/>
                    </a:ext>
                  </a:extLst>
                </a:gridCol>
              </a:tblGrid>
              <a:tr h="728136">
                <a:tc>
                  <a:txBody>
                    <a:bodyPr/>
                    <a:lstStyle/>
                    <a:p>
                      <a:pPr algn="ctr"/>
                      <a:endParaRPr lang="en-US" altLang="zh-CN" dirty="0"/>
                    </a:p>
                    <a:p>
                      <a:pPr algn="ctr"/>
                      <a:r>
                        <a:rPr lang="en-US" dirty="0" err="1"/>
                        <a:t>カテゴリ</a:t>
                      </a:r>
                      <a:endParaRPr lang="en-US" dirty="0"/>
                    </a:p>
                  </a:txBody>
                  <a:tcPr>
                    <a:lnB w="28575"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600" b="1" kern="1200" dirty="0" err="1">
                          <a:solidFill>
                            <a:schemeClr val="lt1"/>
                          </a:solidFill>
                          <a:latin typeface="MS PGothic" panose="020B0600070205080204" pitchFamily="34" charset="-128"/>
                          <a:ea typeface="MS PGothic" panose="020B0600070205080204" pitchFamily="34" charset="-128"/>
                          <a:cs typeface="+mn-cs"/>
                        </a:rPr>
                        <a:t>訓練データ</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latin typeface="MS PGothic" panose="020B0600070205080204" pitchFamily="34" charset="-128"/>
                          <a:ea typeface="MS PGothic" panose="020B0600070205080204" pitchFamily="34" charset="-128"/>
                          <a:cs typeface="+mn-cs"/>
                        </a:rPr>
                        <a:t>Re</a:t>
                      </a:r>
                      <a:r>
                        <a:rPr lang="en-US" altLang="zh-CN" sz="1600" b="1" kern="1200" dirty="0">
                          <a:solidFill>
                            <a:schemeClr val="lt1"/>
                          </a:solidFill>
                          <a:latin typeface="MS PGothic" panose="020B0600070205080204" pitchFamily="34" charset="-128"/>
                          <a:ea typeface="MS PGothic" panose="020B0600070205080204" pitchFamily="34" charset="-128"/>
                          <a:cs typeface="+mn-cs"/>
                        </a:rPr>
                        <a:t>-Training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S PGothic" panose="020B0600070205080204" pitchFamily="34" charset="-128"/>
                          <a:ea typeface="MS PGothic" panose="020B0600070205080204" pitchFamily="34" charset="-128"/>
                          <a:cs typeface="+mn-cs"/>
                        </a:rPr>
                        <a:t>Building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word</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representation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by</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4171474"/>
                  </a:ext>
                </a:extLst>
              </a:tr>
              <a:tr h="364068">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 altLang="ja-CN" sz="1600" dirty="0"/>
                        <a:t>Wikipedia and </a:t>
                      </a:r>
                      <a:r>
                        <a:rPr lang="en" altLang="ja-CN" sz="1600" dirty="0" err="1"/>
                        <a:t>OpenWebText</a:t>
                      </a:r>
                      <a:endParaRPr lang="en-US" sz="1600"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err="1"/>
                        <a:t>Wordpiece</a:t>
                      </a:r>
                      <a:r>
                        <a:rPr lang="zh-CN" altLang="en-US" dirty="0"/>
                        <a:t> </a:t>
                      </a:r>
                      <a:r>
                        <a:rPr lang="en-US" altLang="zh-CN" dirty="0"/>
                        <a:t>vocabulary</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64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Wikipedia and </a:t>
                      </a:r>
                      <a:r>
                        <a:rPr lang="en" altLang="ja-CN" sz="1600" dirty="0" err="1"/>
                        <a:t>OpenWebText</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character</a:t>
                      </a:r>
                      <a:endParaRPr lang="en-US" altLang="ja-CN" dirty="0"/>
                    </a:p>
                  </a:txBody>
                  <a:tcPr anchor="ctr"/>
                </a:tc>
                <a:extLst>
                  <a:ext uri="{0D108BD9-81ED-4DB2-BD59-A6C34878D82A}">
                    <a16:rowId xmlns:a16="http://schemas.microsoft.com/office/drawing/2014/main" val="1793235284"/>
                  </a:ext>
                </a:extLst>
              </a:tr>
              <a:tr h="364068">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 altLang="ja-CN" sz="1600" dirty="0"/>
                        <a:t>MIMIC-III and PMC OA abstracts</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nchor="ctr"/>
                </a:tc>
                <a:tc>
                  <a:txBody>
                    <a:bodyPr/>
                    <a:lstStyle/>
                    <a:p>
                      <a:pPr algn="ctr"/>
                      <a:r>
                        <a:rPr lang="en-US" altLang="zh-CN" dirty="0" err="1"/>
                        <a:t>Wordpiece</a:t>
                      </a:r>
                      <a:r>
                        <a:rPr lang="zh-CN" altLang="en-US" dirty="0"/>
                        <a:t> </a:t>
                      </a:r>
                      <a:r>
                        <a:rPr lang="en-US" altLang="zh-CN" dirty="0"/>
                        <a:t>vocabulary</a:t>
                      </a:r>
                      <a:endParaRPr lang="en-US" dirty="0"/>
                    </a:p>
                  </a:txBody>
                  <a:tcPr anchor="ctr"/>
                </a:tc>
                <a:extLst>
                  <a:ext uri="{0D108BD9-81ED-4DB2-BD59-A6C34878D82A}">
                    <a16:rowId xmlns:a16="http://schemas.microsoft.com/office/drawing/2014/main" val="1883358090"/>
                  </a:ext>
                </a:extLst>
              </a:tr>
              <a:tr h="364068">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MIMIC-III and PMC OA abstracts</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nchor="ctr"/>
                </a:tc>
                <a:tc>
                  <a:txBody>
                    <a:bodyPr/>
                    <a:lstStyle/>
                    <a:p>
                      <a:pPr algn="ctr"/>
                      <a:r>
                        <a:rPr lang="en-US" altLang="zh-CN" dirty="0"/>
                        <a:t>character</a:t>
                      </a:r>
                      <a:endParaRPr lang="en-US" dirty="0"/>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2CAC900B-3F7F-A048-9A6B-6CED9D8D3D79}"/>
              </a:ext>
            </a:extLst>
          </p:cNvPr>
          <p:cNvSpPr txBox="1"/>
          <p:nvPr/>
        </p:nvSpPr>
        <p:spPr>
          <a:xfrm>
            <a:off x="1210909" y="4440262"/>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408864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357020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ea typeface="MS Gothic" panose="020B0609070205080204" pitchFamily="49" charset="-128"/>
              </a:rPr>
              <a:t>I2b2</a:t>
            </a:r>
            <a:r>
              <a:rPr kumimoji="1" lang="zh-CN" altLang="en-US" sz="2400" b="1" dirty="0">
                <a:ea typeface="MS Gothic" panose="020B0609070205080204" pitchFamily="49" charset="-128"/>
              </a:rPr>
              <a:t>データ</a:t>
            </a:r>
            <a:endParaRPr kumimoji="1" lang="en-US" altLang="zh-CN" sz="2400" b="1" dirty="0">
              <a:ea typeface="MS Gothic" panose="020B0609070205080204" pitchFamily="49" charset="-128"/>
            </a:endParaRPr>
          </a:p>
          <a:p>
            <a:pPr marL="800100" lvl="1" indent="-342900">
              <a:buFont typeface="Arial" panose="020B0604020202020204" pitchFamily="34" charset="0"/>
              <a:buChar char="•"/>
            </a:pPr>
            <a:r>
              <a:rPr kumimoji="1" lang="zh-CN" altLang="en-US" sz="2000" dirty="0">
                <a:ea typeface="MS Gothic" panose="020B0609070205080204" pitchFamily="49" charset="-128"/>
              </a:rPr>
              <a:t>データを追加して、実験を行った</a:t>
            </a:r>
            <a:endParaRPr kumimoji="1" lang="en-US" altLang="zh-CN" sz="2000" dirty="0">
              <a:ea typeface="MS Gothic" panose="020B0609070205080204" pitchFamily="49" charset="-128"/>
            </a:endParaRPr>
          </a:p>
          <a:p>
            <a:pPr marL="1257300" lvl="2" indent="-342900">
              <a:buFont typeface="Arial" panose="020B0604020202020204" pitchFamily="34" charset="0"/>
              <a:buChar char="•"/>
            </a:pPr>
            <a:r>
              <a:rPr kumimoji="1" lang="zh-CN" altLang="en-US" sz="2000" dirty="0">
                <a:ea typeface="MS Gothic" panose="020B0609070205080204" pitchFamily="49" charset="-128"/>
              </a:rPr>
              <a:t>精度が高くなった</a:t>
            </a:r>
            <a:endParaRPr kumimoji="1" lang="en-US" altLang="zh-CN" sz="2000" dirty="0">
              <a:ea typeface="MS Gothic" panose="020B0609070205080204" pitchFamily="49" charset="-128"/>
            </a:endParaRPr>
          </a:p>
          <a:p>
            <a:pPr lvl="2"/>
            <a:endParaRPr kumimoji="1" lang="en-US" altLang="zh-CN" sz="2000" dirty="0">
              <a:ea typeface="MS Gothic" panose="020B0609070205080204" pitchFamily="49" charset="-128"/>
            </a:endParaRPr>
          </a:p>
          <a:p>
            <a:pPr marL="285750" indent="-285750">
              <a:buFont typeface="Arial" panose="020B0604020202020204" pitchFamily="34" charset="0"/>
              <a:buChar char="•"/>
            </a:pPr>
            <a:r>
              <a:rPr kumimoji="1" lang="en-US" altLang="zh-CN" sz="2400" b="1" dirty="0">
                <a:ea typeface="MS Gothic" panose="020B0609070205080204" pitchFamily="49" charset="-128"/>
              </a:rPr>
              <a:t>N2c2</a:t>
            </a:r>
            <a:r>
              <a:rPr kumimoji="1" lang="zh-CN" altLang="en-US" sz="2400" b="1" dirty="0">
                <a:ea typeface="MS Gothic" panose="020B0609070205080204" pitchFamily="49" charset="-128"/>
              </a:rPr>
              <a:t>データ</a:t>
            </a:r>
            <a:endParaRPr kumimoji="1" lang="en-US" altLang="zh-CN" sz="2400" b="1" dirty="0">
              <a:ea typeface="MS Gothic" panose="020B0609070205080204" pitchFamily="49" charset="-128"/>
            </a:endParaRPr>
          </a:p>
          <a:p>
            <a:pPr marL="742950" lvl="1" indent="-285750">
              <a:buFont typeface="Arial" panose="020B0604020202020204" pitchFamily="34" charset="0"/>
              <a:buChar char="•"/>
            </a:pPr>
            <a:r>
              <a:rPr kumimoji="1" lang="zh-CN" altLang="en-US" sz="2000" dirty="0">
                <a:ea typeface="MS Gothic" panose="020B0609070205080204" pitchFamily="49" charset="-128"/>
              </a:rPr>
              <a:t>前処理が終わってないデータを使って実験を行った</a:t>
            </a:r>
            <a:endParaRPr kumimoji="1" lang="en-US" altLang="zh-CN" sz="2000" dirty="0">
              <a:ea typeface="MS Gothic" panose="020B0609070205080204" pitchFamily="49" charset="-128"/>
            </a:endParaRPr>
          </a:p>
          <a:p>
            <a:pPr marL="1200150" lvl="2" indent="-285750">
              <a:buFont typeface="Arial" panose="020B0604020202020204" pitchFamily="34" charset="0"/>
              <a:buChar char="•"/>
            </a:pPr>
            <a:r>
              <a:rPr kumimoji="1" lang="zh-CN" altLang="en-US" sz="2000" dirty="0">
                <a:ea typeface="MS Gothic" panose="020B0609070205080204" pitchFamily="49" charset="-128"/>
              </a:rPr>
              <a:t>悪くない結果が出てきた</a:t>
            </a:r>
            <a:endParaRPr kumimoji="1" lang="en-US" altLang="zh-CN" sz="2000" dirty="0">
              <a:ea typeface="MS Gothic" panose="020B0609070205080204" pitchFamily="49" charset="-128"/>
            </a:endParaRPr>
          </a:p>
          <a:p>
            <a:pPr marL="1200150" lvl="2" indent="-285750">
              <a:buFont typeface="Arial" panose="020B0604020202020204" pitchFamily="34" charset="0"/>
              <a:buChar char="•"/>
            </a:pPr>
            <a:endParaRPr kumimoji="1" lang="en-US" altLang="zh-CN" sz="2000" dirty="0">
              <a:ea typeface="MS Gothic" panose="020B0609070205080204" pitchFamily="49" charset="-128"/>
            </a:endParaRPr>
          </a:p>
          <a:p>
            <a:pPr marL="742950" lvl="1" indent="-285750">
              <a:buFont typeface="Arial" panose="020B0604020202020204" pitchFamily="34" charset="0"/>
              <a:buChar char="•"/>
            </a:pPr>
            <a:r>
              <a:rPr kumimoji="1" lang="zh-CN" altLang="en-US" sz="2000" dirty="0">
                <a:ea typeface="MS Gothic" panose="020B0609070205080204" pitchFamily="49" charset="-128"/>
              </a:rPr>
              <a:t>前処理する時の問題を示した</a:t>
            </a:r>
            <a:endParaRPr kumimoji="1" lang="en-US" altLang="zh-CN" sz="2000" dirty="0">
              <a:ea typeface="MS Gothic" panose="020B0609070205080204" pitchFamily="49" charset="-128"/>
            </a:endParaRPr>
          </a:p>
          <a:p>
            <a:pPr marL="742950" lvl="1" indent="-285750">
              <a:buFont typeface="Arial" panose="020B0604020202020204" pitchFamily="34" charset="0"/>
              <a:buChar char="•"/>
            </a:pPr>
            <a:endParaRPr kumimoji="1" lang="en-US" altLang="zh-CN" sz="2000" dirty="0">
              <a:ea typeface="MS Gothic" panose="020B0609070205080204" pitchFamily="49" charset="-128"/>
            </a:endParaRPr>
          </a:p>
          <a:p>
            <a:pPr marL="914400" lvl="1" indent="-457200">
              <a:buFont typeface="Arial" panose="020B0604020202020204" pitchFamily="34" charset="0"/>
              <a:buChar char="•"/>
            </a:pPr>
            <a:endParaRPr lang="en-US" altLang="ja-JP" dirty="0">
              <a:ea typeface="MS Gothic" panose="020B0609070205080204" pitchFamily="49" charset="-128"/>
            </a:endParaRPr>
          </a:p>
        </p:txBody>
      </p:sp>
    </p:spTree>
    <p:extLst>
      <p:ext uri="{BB962C8B-B14F-4D97-AF65-F5344CB8AC3E}">
        <p14:creationId xmlns:p14="http://schemas.microsoft.com/office/powerpoint/2010/main" val="230111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進捗</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04698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i2b2</a:t>
            </a:r>
          </a:p>
          <a:p>
            <a:pPr marL="800100" lvl="1" indent="-342900">
              <a:buFont typeface="Arial" panose="020B0604020202020204" pitchFamily="34" charset="0"/>
              <a:buChar char="•"/>
            </a:pPr>
            <a:r>
              <a:rPr kumimoji="1" lang="zh-CN" altLang="en-US" sz="2400" dirty="0">
                <a:ea typeface="MS Gothic" panose="020B0609070205080204" pitchFamily="49" charset="-128"/>
              </a:rPr>
              <a:t>ハイパーパラメータを調整して、実験を行った</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err="1">
                <a:ea typeface="MS Gothic" panose="020B0609070205080204" pitchFamily="49" charset="-128"/>
              </a:rPr>
              <a:t>CharacterBERT</a:t>
            </a:r>
            <a:r>
              <a:rPr kumimoji="1" lang="en-US" altLang="zh-CN" sz="2000" dirty="0">
                <a:ea typeface="MS Gothic" panose="020B0609070205080204" pitchFamily="49" charset="-128"/>
              </a:rPr>
              <a:t>(medical)</a:t>
            </a:r>
            <a:r>
              <a:rPr kumimoji="1" lang="zh-CN" altLang="en-US" sz="2400" dirty="0">
                <a:ea typeface="MS Gothic" panose="020B0609070205080204" pitchFamily="49" charset="-128"/>
              </a:rPr>
              <a:t>による、</a:t>
            </a:r>
            <a:r>
              <a:rPr kumimoji="1" lang="en-US" altLang="zh-CN" sz="2400" dirty="0">
                <a:ea typeface="MS Gothic" panose="020B0609070205080204" pitchFamily="49" charset="-128"/>
              </a:rPr>
              <a:t>learning</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rate</a:t>
            </a:r>
            <a:r>
              <a:rPr kumimoji="1" lang="zh-CN" altLang="en-US" sz="2400" dirty="0">
                <a:ea typeface="MS Gothic" panose="020B0609070205080204" pitchFamily="49" charset="-128"/>
              </a:rPr>
              <a:t>をチューニングした</a:t>
            </a:r>
            <a:endParaRPr kumimoji="1" lang="en-US" altLang="zh-CN" sz="2400" dirty="0">
              <a:ea typeface="MS Gothic" panose="020B0609070205080204" pitchFamily="49" charset="-128"/>
            </a:endParaRPr>
          </a:p>
          <a:p>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ja-JP" sz="2400" dirty="0">
                <a:ea typeface="MS Gothic" panose="020B0609070205080204" pitchFamily="49" charset="-128"/>
              </a:rPr>
              <a:t>n2c2</a:t>
            </a:r>
          </a:p>
          <a:p>
            <a:pPr marL="800100" lvl="1" indent="-342900">
              <a:buFont typeface="Arial" panose="020B0604020202020204" pitchFamily="34" charset="0"/>
              <a:buChar char="•"/>
            </a:pPr>
            <a:r>
              <a:rPr kumimoji="1" lang="zh-CN" altLang="en-US" sz="2400" dirty="0">
                <a:ea typeface="MS Gothic" panose="020B0609070205080204" pitchFamily="49" charset="-128"/>
              </a:rPr>
              <a:t>訓練データと検証データとテストデータを改めて割り当てった</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zh-CN" altLang="en-US" sz="2400" dirty="0">
                <a:ea typeface="MS Gothic" panose="020B0609070205080204" pitchFamily="49" charset="-128"/>
              </a:rPr>
              <a:t>元の比率が</a:t>
            </a:r>
            <a:r>
              <a:rPr kumimoji="1" lang="en-US" altLang="zh-CN" sz="2400" dirty="0">
                <a:ea typeface="MS Gothic" panose="020B0609070205080204" pitchFamily="49" charset="-128"/>
              </a:rPr>
              <a:t>3:1:1</a:t>
            </a:r>
          </a:p>
          <a:p>
            <a:pPr marL="1257300" lvl="2" indent="-342900">
              <a:buFont typeface="Arial" panose="020B0604020202020204" pitchFamily="34" charset="0"/>
              <a:buChar char="•"/>
            </a:pPr>
            <a:r>
              <a:rPr kumimoji="1" lang="zh-CN" altLang="en-US" sz="2400" dirty="0">
                <a:ea typeface="MS Gothic" panose="020B0609070205080204" pitchFamily="49" charset="-128"/>
              </a:rPr>
              <a:t>現在の比率が</a:t>
            </a:r>
            <a:r>
              <a:rPr kumimoji="1" lang="en-US" altLang="zh-CN" sz="2400" dirty="0">
                <a:ea typeface="MS Gothic" panose="020B0609070205080204" pitchFamily="49" charset="-128"/>
              </a:rPr>
              <a:t>12:3:10</a:t>
            </a:r>
            <a:r>
              <a:rPr kumimoji="1" lang="zh-CN" altLang="en-US" sz="2400" dirty="0">
                <a:ea typeface="MS Gothic" panose="020B0609070205080204" pitchFamily="49" charset="-128"/>
              </a:rPr>
              <a:t>（</a:t>
            </a: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チャージ上位チームの論文を参考）</a:t>
            </a:r>
            <a:endParaRPr kumimoji="1" lang="en-US" altLang="zh-CN" sz="2400" dirty="0">
              <a:ea typeface="MS Gothic" panose="020B0609070205080204" pitchFamily="49" charset="-128"/>
            </a:endParaRPr>
          </a:p>
        </p:txBody>
      </p:sp>
      <p:sp>
        <p:nvSpPr>
          <p:cNvPr id="7" name="テキスト ボックス 6">
            <a:extLst>
              <a:ext uri="{FF2B5EF4-FFF2-40B4-BE49-F238E27FC236}">
                <a16:creationId xmlns:a16="http://schemas.microsoft.com/office/drawing/2014/main" id="{E6B35FBB-B860-D948-98D0-D792D3F234B0}"/>
              </a:ext>
            </a:extLst>
          </p:cNvPr>
          <p:cNvSpPr txBox="1"/>
          <p:nvPr/>
        </p:nvSpPr>
        <p:spPr>
          <a:xfrm>
            <a:off x="4210493" y="5673144"/>
            <a:ext cx="7981507" cy="738664"/>
          </a:xfrm>
          <a:prstGeom prst="rect">
            <a:avLst/>
          </a:prstGeom>
          <a:noFill/>
        </p:spPr>
        <p:txBody>
          <a:bodyPr wrap="square" rtlCol="0">
            <a:spAutoFit/>
          </a:bodyPr>
          <a:lstStyle/>
          <a:p>
            <a:r>
              <a:rPr lang="en-US" altLang="zh-CN" sz="1400" dirty="0"/>
              <a:t>[4]</a:t>
            </a:r>
            <a:r>
              <a:rPr lang="en" altLang="ja-CN" sz="1400" dirty="0" err="1"/>
              <a:t>Christopoulou</a:t>
            </a:r>
            <a:r>
              <a:rPr lang="en" altLang="ja-CN" sz="1400" dirty="0"/>
              <a:t>, F., Tran, T. T., </a:t>
            </a:r>
            <a:r>
              <a:rPr lang="en" altLang="ja-CN" sz="1400" dirty="0" err="1"/>
              <a:t>Sahu</a:t>
            </a:r>
            <a:r>
              <a:rPr lang="en" altLang="ja-CN" sz="1400" dirty="0"/>
              <a:t>, S. K., Miwa, M., &amp; </a:t>
            </a:r>
            <a:r>
              <a:rPr lang="en" altLang="ja-CN" sz="1400" dirty="0" err="1"/>
              <a:t>Ananiadou</a:t>
            </a:r>
            <a:r>
              <a:rPr lang="en" altLang="ja-CN" sz="1400" dirty="0"/>
              <a:t>, S. (2020). Adverse drug events and medication relation extraction in electronic health records with ensemble deep learning methods. </a:t>
            </a:r>
            <a:r>
              <a:rPr lang="en" altLang="ja-CN" sz="1400" i="1" dirty="0"/>
              <a:t>Journal of the American Medical Informatics Association</a:t>
            </a:r>
            <a:r>
              <a:rPr lang="en" altLang="ja-CN" sz="1400" dirty="0"/>
              <a:t>, </a:t>
            </a:r>
            <a:r>
              <a:rPr lang="en" altLang="ja-CN" sz="1400" i="1" dirty="0"/>
              <a:t>27</a:t>
            </a:r>
            <a:r>
              <a:rPr lang="en" altLang="ja-CN" sz="1400" dirty="0"/>
              <a:t>(1), 39-46.</a:t>
            </a:r>
            <a:endParaRPr kumimoji="1" lang="ja-CN" altLang="en-US" sz="1400" dirty="0"/>
          </a:p>
        </p:txBody>
      </p:sp>
    </p:spTree>
    <p:extLst>
      <p:ext uri="{BB962C8B-B14F-4D97-AF65-F5344CB8AC3E}">
        <p14:creationId xmlns:p14="http://schemas.microsoft.com/office/powerpoint/2010/main" val="119825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パラメータ調整</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graphicFrame>
        <p:nvGraphicFramePr>
          <p:cNvPr id="5" name="表 5">
            <a:extLst>
              <a:ext uri="{FF2B5EF4-FFF2-40B4-BE49-F238E27FC236}">
                <a16:creationId xmlns:a16="http://schemas.microsoft.com/office/drawing/2014/main" id="{C6C876F5-B5B6-924E-84A6-944A9518A9B1}"/>
              </a:ext>
            </a:extLst>
          </p:cNvPr>
          <p:cNvGraphicFramePr>
            <a:graphicFrameLocks noGrp="1"/>
          </p:cNvGraphicFramePr>
          <p:nvPr>
            <p:extLst>
              <p:ext uri="{D42A27DB-BD31-4B8C-83A1-F6EECF244321}">
                <p14:modId xmlns:p14="http://schemas.microsoft.com/office/powerpoint/2010/main" val="1550661436"/>
              </p:ext>
            </p:extLst>
          </p:nvPr>
        </p:nvGraphicFramePr>
        <p:xfrm>
          <a:off x="1097280" y="2093545"/>
          <a:ext cx="10263048" cy="3941496"/>
        </p:xfrm>
        <a:graphic>
          <a:graphicData uri="http://schemas.openxmlformats.org/drawingml/2006/table">
            <a:tbl>
              <a:tblPr firstRow="1" bandRow="1">
                <a:tableStyleId>{B301B821-A1FF-4177-AEE7-76D212191A09}</a:tableStyleId>
              </a:tblPr>
              <a:tblGrid>
                <a:gridCol w="1282881">
                  <a:extLst>
                    <a:ext uri="{9D8B030D-6E8A-4147-A177-3AD203B41FA5}">
                      <a16:colId xmlns:a16="http://schemas.microsoft.com/office/drawing/2014/main" val="2377227168"/>
                    </a:ext>
                  </a:extLst>
                </a:gridCol>
                <a:gridCol w="1158169">
                  <a:extLst>
                    <a:ext uri="{9D8B030D-6E8A-4147-A177-3AD203B41FA5}">
                      <a16:colId xmlns:a16="http://schemas.microsoft.com/office/drawing/2014/main" val="2518841228"/>
                    </a:ext>
                  </a:extLst>
                </a:gridCol>
                <a:gridCol w="1407593">
                  <a:extLst>
                    <a:ext uri="{9D8B030D-6E8A-4147-A177-3AD203B41FA5}">
                      <a16:colId xmlns:a16="http://schemas.microsoft.com/office/drawing/2014/main" val="1741519244"/>
                    </a:ext>
                  </a:extLst>
                </a:gridCol>
                <a:gridCol w="1282881">
                  <a:extLst>
                    <a:ext uri="{9D8B030D-6E8A-4147-A177-3AD203B41FA5}">
                      <a16:colId xmlns:a16="http://schemas.microsoft.com/office/drawing/2014/main" val="445681108"/>
                    </a:ext>
                  </a:extLst>
                </a:gridCol>
                <a:gridCol w="1282881">
                  <a:extLst>
                    <a:ext uri="{9D8B030D-6E8A-4147-A177-3AD203B41FA5}">
                      <a16:colId xmlns:a16="http://schemas.microsoft.com/office/drawing/2014/main" val="2857445757"/>
                    </a:ext>
                  </a:extLst>
                </a:gridCol>
                <a:gridCol w="1282881">
                  <a:extLst>
                    <a:ext uri="{9D8B030D-6E8A-4147-A177-3AD203B41FA5}">
                      <a16:colId xmlns:a16="http://schemas.microsoft.com/office/drawing/2014/main" val="3887471561"/>
                    </a:ext>
                  </a:extLst>
                </a:gridCol>
                <a:gridCol w="1282881">
                  <a:extLst>
                    <a:ext uri="{9D8B030D-6E8A-4147-A177-3AD203B41FA5}">
                      <a16:colId xmlns:a16="http://schemas.microsoft.com/office/drawing/2014/main" val="3245460063"/>
                    </a:ext>
                  </a:extLst>
                </a:gridCol>
                <a:gridCol w="1282881">
                  <a:extLst>
                    <a:ext uri="{9D8B030D-6E8A-4147-A177-3AD203B41FA5}">
                      <a16:colId xmlns:a16="http://schemas.microsoft.com/office/drawing/2014/main" val="2831601623"/>
                    </a:ext>
                  </a:extLst>
                </a:gridCol>
              </a:tblGrid>
              <a:tr h="596754">
                <a:tc>
                  <a:txBody>
                    <a:bodyPr/>
                    <a:lstStyle/>
                    <a:p>
                      <a:pPr algn="ctr"/>
                      <a:endParaRPr lang="en-US" altLang="ja-CN" dirty="0"/>
                    </a:p>
                    <a:p>
                      <a:pPr algn="ctr"/>
                      <a:r>
                        <a:rPr lang="en-US" altLang="ja-CN" dirty="0"/>
                        <a:t>Data</a:t>
                      </a:r>
                      <a:endParaRPr lang="ja-CN" altLang="en-US" dirty="0"/>
                    </a:p>
                  </a:txBody>
                  <a:tcPr/>
                </a:tc>
                <a:tc>
                  <a:txBody>
                    <a:bodyPr/>
                    <a:lstStyle/>
                    <a:p>
                      <a:pPr algn="ctr"/>
                      <a:endParaRPr lang="en-US" altLang="ja-CN" dirty="0"/>
                    </a:p>
                    <a:p>
                      <a:pPr algn="ctr"/>
                      <a:r>
                        <a:rPr lang="en-US" altLang="ja-CN" dirty="0"/>
                        <a:t>Encoder </a:t>
                      </a:r>
                      <a:endParaRPr lang="ja-CN" altLang="en-US" dirty="0"/>
                    </a:p>
                  </a:txBody>
                  <a:tcPr/>
                </a:tc>
                <a:tc>
                  <a:txBody>
                    <a:bodyPr/>
                    <a:lstStyle/>
                    <a:p>
                      <a:pPr algn="ctr"/>
                      <a:r>
                        <a:rPr lang="en-US" altLang="ja-CN" dirty="0"/>
                        <a:t>Evaluation epoch</a:t>
                      </a:r>
                      <a:r>
                        <a:rPr lang="en-US" altLang="zh-CN" dirty="0"/>
                        <a:t>/</a:t>
                      </a:r>
                    </a:p>
                    <a:p>
                      <a:pPr algn="ctr"/>
                      <a:r>
                        <a:rPr lang="en-US" altLang="zh-CN" dirty="0"/>
                        <a:t>Epoch</a:t>
                      </a:r>
                    </a:p>
                  </a:txBody>
                  <a:tcPr/>
                </a:tc>
                <a:tc>
                  <a:txBody>
                    <a:bodyPr/>
                    <a:lstStyle/>
                    <a:p>
                      <a:pPr algn="ctr"/>
                      <a:endParaRPr lang="en-US" altLang="ja-CN" dirty="0"/>
                    </a:p>
                    <a:p>
                      <a:pPr algn="ctr"/>
                      <a:r>
                        <a:rPr lang="en-US" altLang="ja-CN" dirty="0" err="1"/>
                        <a:t>Batch_size</a:t>
                      </a:r>
                      <a:endParaRPr lang="ja-CN" altLang="en-US" dirty="0"/>
                    </a:p>
                  </a:txBody>
                  <a:tcPr/>
                </a:tc>
                <a:tc>
                  <a:txBody>
                    <a:bodyPr/>
                    <a:lstStyle/>
                    <a:p>
                      <a:pPr algn="ctr"/>
                      <a:endParaRPr lang="en-US" altLang="ja-CN" dirty="0"/>
                    </a:p>
                    <a:p>
                      <a:pPr algn="ctr"/>
                      <a:r>
                        <a:rPr lang="en-US" altLang="ja-CN" dirty="0"/>
                        <a:t>Learning rate</a:t>
                      </a:r>
                      <a:endParaRPr lang="ja-CN" altLang="en-US" dirty="0"/>
                    </a:p>
                  </a:txBody>
                  <a:tcPr/>
                </a:tc>
                <a:tc>
                  <a:txBody>
                    <a:bodyPr/>
                    <a:lstStyle/>
                    <a:p>
                      <a:pPr algn="ctr"/>
                      <a:endParaRPr lang="en-US" altLang="ja-CN" dirty="0"/>
                    </a:p>
                    <a:p>
                      <a:pPr algn="ctr"/>
                      <a:r>
                        <a:rPr lang="en-US" altLang="ja-CN" dirty="0"/>
                        <a:t>NER</a:t>
                      </a:r>
                      <a:endParaRPr lang="ja-CN" altLang="en-US" dirty="0"/>
                    </a:p>
                  </a:txBody>
                  <a:tcPr/>
                </a:tc>
                <a:tc>
                  <a:txBody>
                    <a:bodyPr/>
                    <a:lstStyle/>
                    <a:p>
                      <a:pPr algn="ctr"/>
                      <a:endParaRPr lang="en-US" altLang="ja-CN" dirty="0"/>
                    </a:p>
                    <a:p>
                      <a:pPr algn="ctr"/>
                      <a:r>
                        <a:rPr lang="en-US" altLang="ja-CN" dirty="0"/>
                        <a:t>RE</a:t>
                      </a:r>
                      <a:endParaRPr lang="ja-CN" altLang="en-US" dirty="0"/>
                    </a:p>
                  </a:txBody>
                  <a:tcPr/>
                </a:tc>
                <a:tc>
                  <a:txBody>
                    <a:bodyPr/>
                    <a:lstStyle/>
                    <a:p>
                      <a:endParaRPr lang="ja-CN" altLang="en-US" dirty="0"/>
                    </a:p>
                  </a:txBody>
                  <a:tcPr/>
                </a:tc>
                <a:extLst>
                  <a:ext uri="{0D108BD9-81ED-4DB2-BD59-A6C34878D82A}">
                    <a16:rowId xmlns:a16="http://schemas.microsoft.com/office/drawing/2014/main" val="2969757139"/>
                  </a:ext>
                </a:extLst>
              </a:tr>
              <a:tr h="596754">
                <a:tc rowSpan="5">
                  <a:txBody>
                    <a:bodyPr/>
                    <a:lstStyle/>
                    <a:p>
                      <a:pPr algn="ctr"/>
                      <a:endParaRPr lang="en-US" altLang="ja-CN" b="1" dirty="0"/>
                    </a:p>
                    <a:p>
                      <a:pPr algn="ctr"/>
                      <a:endParaRPr lang="en-US" altLang="ja-CN" b="1" dirty="0"/>
                    </a:p>
                    <a:p>
                      <a:pPr algn="ctr"/>
                      <a:endParaRPr lang="en-US" altLang="ja-CN" b="1" dirty="0"/>
                    </a:p>
                    <a:p>
                      <a:pPr algn="ctr"/>
                      <a:endParaRPr lang="en-US" altLang="ja-CN" b="1" dirty="0"/>
                    </a:p>
                    <a:p>
                      <a:pPr algn="ctr"/>
                      <a:r>
                        <a:rPr lang="en-US" altLang="ja-CN" b="0" dirty="0"/>
                        <a:t>i2b2</a:t>
                      </a:r>
                      <a:endParaRPr lang="ja-CN" altLang="en-US" b="0" dirty="0"/>
                    </a:p>
                  </a:txBody>
                  <a:tcPr/>
                </a:tc>
                <a:tc rowSpan="5">
                  <a:txBody>
                    <a:bodyPr/>
                    <a:lstStyle/>
                    <a:p>
                      <a:pPr algn="ctr"/>
                      <a:endParaRPr lang="en-US" altLang="ja-CN" dirty="0"/>
                    </a:p>
                    <a:p>
                      <a:pPr algn="ctr"/>
                      <a:endParaRPr lang="en-US" altLang="ja-CN" dirty="0"/>
                    </a:p>
                    <a:p>
                      <a:pPr algn="ctr"/>
                      <a:endParaRPr lang="en-US" altLang="ja-CN" dirty="0"/>
                    </a:p>
                    <a:p>
                      <a:pPr algn="ctr"/>
                      <a:r>
                        <a:rPr lang="en-US" altLang="ja-CN" b="0" dirty="0"/>
                        <a:t>Character</a:t>
                      </a:r>
                    </a:p>
                    <a:p>
                      <a:pPr algn="ctr"/>
                      <a:r>
                        <a:rPr lang="en-US" altLang="ja-CN" b="0" dirty="0"/>
                        <a:t>BERT</a:t>
                      </a:r>
                    </a:p>
                    <a:p>
                      <a:pPr algn="ctr"/>
                      <a:r>
                        <a:rPr lang="en-US" altLang="ja-CN" b="0" dirty="0"/>
                        <a:t>(medical)</a:t>
                      </a:r>
                      <a:endParaRPr lang="ja-CN" altLang="en-US" b="0" dirty="0"/>
                    </a:p>
                  </a:txBody>
                  <a:tcPr/>
                </a:tc>
                <a:tc>
                  <a:txBody>
                    <a:bodyPr/>
                    <a:lstStyle/>
                    <a:p>
                      <a:pPr algn="ctr"/>
                      <a:r>
                        <a:rPr lang="en-US" altLang="zh-CN" dirty="0"/>
                        <a:t>89/100</a:t>
                      </a:r>
                      <a:endParaRPr lang="ja-CN" altLang="en-US" dirty="0"/>
                    </a:p>
                  </a:txBody>
                  <a:tcPr/>
                </a:tc>
                <a:tc>
                  <a:txBody>
                    <a:bodyPr/>
                    <a:lstStyle/>
                    <a:p>
                      <a:pPr algn="ctr"/>
                      <a:r>
                        <a:rPr lang="en-US" altLang="zh-CN" dirty="0"/>
                        <a:t>32</a:t>
                      </a:r>
                      <a:endParaRPr lang="ja-CN" altLang="en-US" dirty="0"/>
                    </a:p>
                  </a:txBody>
                  <a:tcPr/>
                </a:tc>
                <a:tc>
                  <a:txBody>
                    <a:bodyPr/>
                    <a:lstStyle/>
                    <a:p>
                      <a:pPr algn="ctr"/>
                      <a:r>
                        <a:rPr lang="en-US" altLang="zh-CN" dirty="0"/>
                        <a:t>5e-4</a:t>
                      </a:r>
                      <a:endParaRPr lang="ja-CN" altLang="en-US" dirty="0"/>
                    </a:p>
                  </a:txBody>
                  <a:tcPr/>
                </a:tc>
                <a:tc>
                  <a:txBody>
                    <a:bodyPr/>
                    <a:lstStyle/>
                    <a:p>
                      <a:pPr algn="ctr"/>
                      <a:r>
                        <a:rPr lang="en-US" altLang="zh-CN" dirty="0"/>
                        <a:t>90.76</a:t>
                      </a:r>
                      <a:endParaRPr lang="ja-CN" altLang="en-US" dirty="0"/>
                    </a:p>
                  </a:txBody>
                  <a:tcPr/>
                </a:tc>
                <a:tc>
                  <a:txBody>
                    <a:bodyPr/>
                    <a:lstStyle/>
                    <a:p>
                      <a:pPr algn="ctr"/>
                      <a:r>
                        <a:rPr lang="en-US" altLang="zh-CN" dirty="0"/>
                        <a:t>49.61</a:t>
                      </a:r>
                      <a:endParaRPr lang="ja-CN" altLang="en-US" dirty="0"/>
                    </a:p>
                  </a:txBody>
                  <a:tcPr/>
                </a:tc>
                <a:tc>
                  <a:txBody>
                    <a:bodyPr/>
                    <a:lstStyle/>
                    <a:p>
                      <a:endParaRPr lang="ja-CN" altLang="en-US" dirty="0"/>
                    </a:p>
                  </a:txBody>
                  <a:tcPr/>
                </a:tc>
                <a:extLst>
                  <a:ext uri="{0D108BD9-81ED-4DB2-BD59-A6C34878D82A}">
                    <a16:rowId xmlns:a16="http://schemas.microsoft.com/office/drawing/2014/main" val="2612195111"/>
                  </a:ext>
                </a:extLst>
              </a:tr>
              <a:tr h="596754">
                <a:tc vMerge="1">
                  <a:txBody>
                    <a:bodyPr/>
                    <a:lstStyle/>
                    <a:p>
                      <a:endParaRPr lang="ja-CN" altLang="en-US"/>
                    </a:p>
                  </a:txBody>
                  <a:tcPr/>
                </a:tc>
                <a:tc vMerge="1">
                  <a:txBody>
                    <a:bodyPr/>
                    <a:lstStyle/>
                    <a:p>
                      <a:endParaRPr lang="ja-CN" altLang="en-US"/>
                    </a:p>
                  </a:txBody>
                  <a:tcPr/>
                </a:tc>
                <a:tc>
                  <a:txBody>
                    <a:bodyPr/>
                    <a:lstStyle/>
                    <a:p>
                      <a:pPr algn="ctr"/>
                      <a:r>
                        <a:rPr lang="en-US" altLang="zh-CN" dirty="0"/>
                        <a:t>95/100</a:t>
                      </a:r>
                      <a:endParaRPr lang="ja-CN" altLang="en-US" dirty="0"/>
                    </a:p>
                  </a:txBody>
                  <a:tcPr/>
                </a:tc>
                <a:tc>
                  <a:txBody>
                    <a:bodyPr/>
                    <a:lstStyle/>
                    <a:p>
                      <a:pPr algn="ctr"/>
                      <a:r>
                        <a:rPr lang="en-US" altLang="zh-CN" dirty="0"/>
                        <a:t>32</a:t>
                      </a:r>
                      <a:endParaRPr lang="ja-CN" altLang="en-US" dirty="0"/>
                    </a:p>
                  </a:txBody>
                  <a:tcPr/>
                </a:tc>
                <a:tc>
                  <a:txBody>
                    <a:bodyPr/>
                    <a:lstStyle/>
                    <a:p>
                      <a:pPr algn="ctr"/>
                      <a:r>
                        <a:rPr lang="en-US" altLang="zh-CN" dirty="0"/>
                        <a:t>8e-4</a:t>
                      </a:r>
                    </a:p>
                  </a:txBody>
                  <a:tcPr/>
                </a:tc>
                <a:tc>
                  <a:txBody>
                    <a:bodyPr/>
                    <a:lstStyle/>
                    <a:p>
                      <a:pPr algn="ctr"/>
                      <a:r>
                        <a:rPr lang="en-US" altLang="zh-CN" dirty="0"/>
                        <a:t>90.80</a:t>
                      </a:r>
                      <a:endParaRPr lang="ja-CN" altLang="en-US" dirty="0"/>
                    </a:p>
                  </a:txBody>
                  <a:tcPr/>
                </a:tc>
                <a:tc>
                  <a:txBody>
                    <a:bodyPr/>
                    <a:lstStyle/>
                    <a:p>
                      <a:pPr algn="ctr"/>
                      <a:r>
                        <a:rPr lang="en-US" altLang="zh-CN" dirty="0"/>
                        <a:t>50.57</a:t>
                      </a:r>
                      <a:endParaRPr lang="ja-CN" altLang="en-US" dirty="0"/>
                    </a:p>
                  </a:txBody>
                  <a:tcPr/>
                </a:tc>
                <a:tc>
                  <a:txBody>
                    <a:bodyPr/>
                    <a:lstStyle/>
                    <a:p>
                      <a:endParaRPr lang="ja-CN" altLang="en-US" dirty="0"/>
                    </a:p>
                  </a:txBody>
                  <a:tcPr/>
                </a:tc>
                <a:extLst>
                  <a:ext uri="{0D108BD9-81ED-4DB2-BD59-A6C34878D82A}">
                    <a16:rowId xmlns:a16="http://schemas.microsoft.com/office/drawing/2014/main" val="231091371"/>
                  </a:ext>
                </a:extLst>
              </a:tr>
              <a:tr h="596754">
                <a:tc vMerge="1">
                  <a:txBody>
                    <a:bodyPr/>
                    <a:lstStyle/>
                    <a:p>
                      <a:endParaRPr lang="ja-CN" altLang="en-US"/>
                    </a:p>
                  </a:txBody>
                  <a:tcPr/>
                </a:tc>
                <a:tc vMerge="1">
                  <a:txBody>
                    <a:bodyPr/>
                    <a:lstStyle/>
                    <a:p>
                      <a:endParaRPr lang="ja-CN" altLang="en-US"/>
                    </a:p>
                  </a:txBody>
                  <a:tcPr/>
                </a:tc>
                <a:tc>
                  <a:txBody>
                    <a:bodyPr/>
                    <a:lstStyle/>
                    <a:p>
                      <a:pPr algn="ctr"/>
                      <a:r>
                        <a:rPr lang="en-US" altLang="zh-CN" dirty="0"/>
                        <a:t>89/100</a:t>
                      </a:r>
                      <a:endParaRPr lang="ja-CN" altLang="en-US" dirty="0"/>
                    </a:p>
                  </a:txBody>
                  <a:tcPr/>
                </a:tc>
                <a:tc>
                  <a:txBody>
                    <a:bodyPr/>
                    <a:lstStyle/>
                    <a:p>
                      <a:pPr algn="ctr"/>
                      <a:r>
                        <a:rPr lang="en-US" altLang="zh-CN" dirty="0"/>
                        <a:t>32</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ja-CN" altLang="en-US" dirty="0"/>
                    </a:p>
                  </a:txBody>
                  <a:tcPr/>
                </a:tc>
                <a:tc>
                  <a:txBody>
                    <a:bodyPr/>
                    <a:lstStyle/>
                    <a:p>
                      <a:pPr algn="ctr"/>
                      <a:r>
                        <a:rPr lang="en-US" altLang="zh-CN" dirty="0"/>
                        <a:t>1e-3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ja-CN" altLang="en-US" dirty="0"/>
                    </a:p>
                  </a:txBody>
                  <a:tcPr/>
                </a:tc>
                <a:tc>
                  <a:txBody>
                    <a:bodyPr/>
                    <a:lstStyle/>
                    <a:p>
                      <a:pPr algn="ctr"/>
                      <a:r>
                        <a:rPr lang="en-US" altLang="zh-CN" dirty="0">
                          <a:solidFill>
                            <a:srgbClr val="FF0000"/>
                          </a:solidFill>
                        </a:rPr>
                        <a:t>90.85</a:t>
                      </a:r>
                      <a:endParaRPr lang="ja-CN" altLang="en-US" dirty="0">
                        <a:solidFill>
                          <a:srgbClr val="FF0000"/>
                        </a:solidFill>
                      </a:endParaRPr>
                    </a:p>
                  </a:txBody>
                  <a:tcPr/>
                </a:tc>
                <a:tc>
                  <a:txBody>
                    <a:bodyPr/>
                    <a:lstStyle/>
                    <a:p>
                      <a:pPr algn="ctr"/>
                      <a:r>
                        <a:rPr lang="en-US" altLang="zh-CN" dirty="0">
                          <a:solidFill>
                            <a:srgbClr val="FF0000"/>
                          </a:solidFill>
                        </a:rPr>
                        <a:t>51.91</a:t>
                      </a:r>
                      <a:endParaRPr lang="ja-CN" altLang="en-US" dirty="0">
                        <a:solidFill>
                          <a:srgbClr val="FF0000"/>
                        </a:solidFill>
                      </a:endParaRPr>
                    </a:p>
                  </a:txBody>
                  <a:tcPr/>
                </a:tc>
                <a:tc>
                  <a:txBody>
                    <a:bodyPr/>
                    <a:lstStyle/>
                    <a:p>
                      <a:endParaRPr lang="ja-CN" altLang="en-US" dirty="0"/>
                    </a:p>
                  </a:txBody>
                  <a:tcPr/>
                </a:tc>
                <a:extLst>
                  <a:ext uri="{0D108BD9-81ED-4DB2-BD59-A6C34878D82A}">
                    <a16:rowId xmlns:a16="http://schemas.microsoft.com/office/drawing/2014/main" val="3381215172"/>
                  </a:ext>
                </a:extLst>
              </a:tr>
              <a:tr h="596754">
                <a:tc vMerge="1">
                  <a:txBody>
                    <a:bodyPr/>
                    <a:lstStyle/>
                    <a:p>
                      <a:endParaRPr lang="ja-CN" altLang="en-US"/>
                    </a:p>
                  </a:txBody>
                  <a:tcPr/>
                </a:tc>
                <a:tc vMerge="1">
                  <a:txBody>
                    <a:bodyPr/>
                    <a:lstStyle/>
                    <a:p>
                      <a:endParaRPr lang="ja-CN" altLang="en-US"/>
                    </a:p>
                  </a:txBody>
                  <a:tcPr/>
                </a:tc>
                <a:tc>
                  <a:txBody>
                    <a:bodyPr/>
                    <a:lstStyle/>
                    <a:p>
                      <a:pPr algn="ctr"/>
                      <a:r>
                        <a:rPr lang="en-US" altLang="zh-CN" dirty="0"/>
                        <a:t>87/100</a:t>
                      </a:r>
                      <a:endParaRPr lang="ja-CN" altLang="en-US" dirty="0"/>
                    </a:p>
                  </a:txBody>
                  <a:tcPr/>
                </a:tc>
                <a:tc>
                  <a:txBody>
                    <a:bodyPr/>
                    <a:lstStyle/>
                    <a:p>
                      <a:pPr algn="ctr"/>
                      <a:r>
                        <a:rPr lang="en-US" altLang="zh-CN" dirty="0"/>
                        <a:t>32</a:t>
                      </a:r>
                      <a:endParaRPr lang="ja-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2e-3</a:t>
                      </a:r>
                      <a:endParaRPr lang="ja-CN" altLang="en-US" dirty="0"/>
                    </a:p>
                  </a:txBody>
                  <a:tcPr/>
                </a:tc>
                <a:tc>
                  <a:txBody>
                    <a:bodyPr/>
                    <a:lstStyle/>
                    <a:p>
                      <a:pPr algn="ctr"/>
                      <a:r>
                        <a:rPr lang="en-US" altLang="zh-CN" dirty="0"/>
                        <a:t>90.52</a:t>
                      </a:r>
                      <a:endParaRPr lang="ja-CN" altLang="en-US" dirty="0"/>
                    </a:p>
                  </a:txBody>
                  <a:tcPr/>
                </a:tc>
                <a:tc>
                  <a:txBody>
                    <a:bodyPr/>
                    <a:lstStyle/>
                    <a:p>
                      <a:pPr algn="ctr"/>
                      <a:r>
                        <a:rPr lang="en-US" altLang="zh-CN" dirty="0"/>
                        <a:t>49.10</a:t>
                      </a:r>
                      <a:endParaRPr lang="ja-CN" altLang="en-US" dirty="0"/>
                    </a:p>
                  </a:txBody>
                  <a:tcPr/>
                </a:tc>
                <a:tc>
                  <a:txBody>
                    <a:bodyPr/>
                    <a:lstStyle/>
                    <a:p>
                      <a:endParaRPr lang="ja-CN" altLang="en-US" dirty="0"/>
                    </a:p>
                  </a:txBody>
                  <a:tcPr/>
                </a:tc>
                <a:extLst>
                  <a:ext uri="{0D108BD9-81ED-4DB2-BD59-A6C34878D82A}">
                    <a16:rowId xmlns:a16="http://schemas.microsoft.com/office/drawing/2014/main" val="1924206405"/>
                  </a:ext>
                </a:extLst>
              </a:tr>
              <a:tr h="596754">
                <a:tc vMerge="1">
                  <a:txBody>
                    <a:bodyPr/>
                    <a:lstStyle/>
                    <a:p>
                      <a:endParaRPr lang="ja-CN" altLang="en-US" dirty="0"/>
                    </a:p>
                  </a:txBody>
                  <a:tcPr/>
                </a:tc>
                <a:tc vMerge="1">
                  <a:txBody>
                    <a:bodyPr/>
                    <a:lstStyle/>
                    <a:p>
                      <a:endParaRPr lang="ja-CN" altLang="en-US" dirty="0"/>
                    </a:p>
                  </a:txBody>
                  <a:tcPr/>
                </a:tc>
                <a:tc>
                  <a:txBody>
                    <a:bodyPr/>
                    <a:lstStyle/>
                    <a:p>
                      <a:pPr algn="ctr"/>
                      <a:r>
                        <a:rPr lang="en-US" altLang="zh-CN" dirty="0"/>
                        <a:t>96/100</a:t>
                      </a:r>
                      <a:endParaRPr lang="ja-CN" altLang="en-US" dirty="0"/>
                    </a:p>
                  </a:txBody>
                  <a:tcPr/>
                </a:tc>
                <a:tc>
                  <a:txBody>
                    <a:bodyPr/>
                    <a:lstStyle/>
                    <a:p>
                      <a:pPr algn="ctr"/>
                      <a:r>
                        <a:rPr lang="en-US" altLang="zh-CN" dirty="0"/>
                        <a:t>32</a:t>
                      </a:r>
                      <a:endParaRPr lang="ja-CN" altLang="en-US" dirty="0"/>
                    </a:p>
                  </a:txBody>
                  <a:tcPr/>
                </a:tc>
                <a:tc>
                  <a:txBody>
                    <a:bodyPr/>
                    <a:lstStyle/>
                    <a:p>
                      <a:pPr algn="ctr"/>
                      <a:r>
                        <a:rPr lang="en-US" altLang="zh-CN" dirty="0"/>
                        <a:t>3e-3</a:t>
                      </a:r>
                      <a:endParaRPr lang="ja-CN" altLang="en-US" dirty="0"/>
                    </a:p>
                  </a:txBody>
                  <a:tcPr/>
                </a:tc>
                <a:tc>
                  <a:txBody>
                    <a:bodyPr/>
                    <a:lstStyle/>
                    <a:p>
                      <a:pPr algn="ctr"/>
                      <a:r>
                        <a:rPr lang="en-US" altLang="zh-CN" dirty="0"/>
                        <a:t>89.10</a:t>
                      </a:r>
                      <a:endParaRPr lang="ja-CN" altLang="en-US" dirty="0"/>
                    </a:p>
                  </a:txBody>
                  <a:tcPr/>
                </a:tc>
                <a:tc>
                  <a:txBody>
                    <a:bodyPr/>
                    <a:lstStyle/>
                    <a:p>
                      <a:pPr algn="ctr"/>
                      <a:r>
                        <a:rPr lang="en-US" altLang="zh-CN" dirty="0"/>
                        <a:t>41.22</a:t>
                      </a:r>
                      <a:endParaRPr lang="ja-CN" altLang="en-US" dirty="0"/>
                    </a:p>
                  </a:txBody>
                  <a:tcPr/>
                </a:tc>
                <a:tc>
                  <a:txBody>
                    <a:bodyPr/>
                    <a:lstStyle/>
                    <a:p>
                      <a:endParaRPr lang="ja-CN" altLang="en-US" dirty="0"/>
                    </a:p>
                  </a:txBody>
                  <a:tcPr/>
                </a:tc>
                <a:extLst>
                  <a:ext uri="{0D108BD9-81ED-4DB2-BD59-A6C34878D82A}">
                    <a16:rowId xmlns:a16="http://schemas.microsoft.com/office/drawing/2014/main" val="3476562105"/>
                  </a:ext>
                </a:extLst>
              </a:tr>
            </a:tbl>
          </a:graphicData>
        </a:graphic>
      </p:graphicFrame>
    </p:spTree>
    <p:extLst>
      <p:ext uri="{BB962C8B-B14F-4D97-AF65-F5344CB8AC3E}">
        <p14:creationId xmlns:p14="http://schemas.microsoft.com/office/powerpoint/2010/main" val="262124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Loss</a:t>
            </a:r>
            <a:r>
              <a:rPr kumimoji="1" lang="zh-CN" altLang="en-US" sz="4000" b="1" dirty="0">
                <a:solidFill>
                  <a:schemeClr val="tx1"/>
                </a:solidFill>
                <a:latin typeface="+mn-lt"/>
                <a:ea typeface="MS Gothic" panose="020B0609070205080204" pitchFamily="49" charset="-128"/>
              </a:rPr>
              <a:t> 学習曲線</a:t>
            </a:r>
            <a:r>
              <a:rPr kumimoji="1" lang="en-US" altLang="zh-CN" sz="4000" b="1" dirty="0">
                <a:solidFill>
                  <a:schemeClr val="tx1"/>
                </a:solidFill>
                <a:latin typeface="+mn-lt"/>
                <a:ea typeface="MS Gothic" panose="020B0609070205080204" pitchFamily="49" charset="-128"/>
              </a:rPr>
              <a:t>(1)</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6" name="テキスト ボックス 5">
            <a:extLst>
              <a:ext uri="{FF2B5EF4-FFF2-40B4-BE49-F238E27FC236}">
                <a16:creationId xmlns:a16="http://schemas.microsoft.com/office/drawing/2014/main" id="{6112E09A-689B-7348-B590-56B72D681156}"/>
              </a:ext>
            </a:extLst>
          </p:cNvPr>
          <p:cNvSpPr txBox="1"/>
          <p:nvPr/>
        </p:nvSpPr>
        <p:spPr>
          <a:xfrm>
            <a:off x="1097280" y="1847988"/>
            <a:ext cx="9843715"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err="1">
                <a:ea typeface="MS Gothic" panose="020B0609070205080204" pitchFamily="49" charset="-128"/>
              </a:rPr>
              <a:t>Batch_size</a:t>
            </a:r>
            <a:r>
              <a:rPr kumimoji="1" lang="en-US" altLang="zh-CN" sz="2000" dirty="0">
                <a:ea typeface="MS Gothic" panose="020B0609070205080204" pitchFamily="49" charset="-128"/>
              </a:rPr>
              <a:t>=32,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learning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rate=5e-4</a:t>
            </a:r>
            <a:endParaRPr kumimoji="1" lang="en-US" altLang="ja-CN" sz="2000" dirty="0">
              <a:ea typeface="MS Gothic" panose="020B0609070205080204" pitchFamily="49" charset="-128"/>
            </a:endParaRPr>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798277" y="236617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9" name="テキスト ボックス 8">
            <a:extLst>
              <a:ext uri="{FF2B5EF4-FFF2-40B4-BE49-F238E27FC236}">
                <a16:creationId xmlns:a16="http://schemas.microsoft.com/office/drawing/2014/main" id="{11305457-F194-5E45-B9F2-F748780651EC}"/>
              </a:ext>
            </a:extLst>
          </p:cNvPr>
          <p:cNvSpPr txBox="1"/>
          <p:nvPr/>
        </p:nvSpPr>
        <p:spPr>
          <a:xfrm>
            <a:off x="7937659" y="2389961"/>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F</a:t>
            </a:r>
            <a:r>
              <a:rPr kumimoji="1" lang="zh-CN" altLang="en-US" dirty="0">
                <a:latin typeface="MS Gothic" panose="020B0609070205080204" pitchFamily="49" charset="-128"/>
                <a:ea typeface="MS Gothic" panose="020B0609070205080204" pitchFamily="49" charset="-128"/>
              </a:rPr>
              <a:t>値</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4367968" y="238673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7" name="図 6" descr="グラフ, 折れ線グラフ&#10;&#10;自動的に生成された説明">
            <a:extLst>
              <a:ext uri="{FF2B5EF4-FFF2-40B4-BE49-F238E27FC236}">
                <a16:creationId xmlns:a16="http://schemas.microsoft.com/office/drawing/2014/main" id="{41F4E611-3A41-7943-87B6-B80DC8410F49}"/>
              </a:ext>
            </a:extLst>
          </p:cNvPr>
          <p:cNvPicPr>
            <a:picLocks noChangeAspect="1"/>
          </p:cNvPicPr>
          <p:nvPr/>
        </p:nvPicPr>
        <p:blipFill>
          <a:blip r:embed="rId3"/>
          <a:stretch>
            <a:fillRect/>
          </a:stretch>
        </p:blipFill>
        <p:spPr>
          <a:xfrm>
            <a:off x="683881" y="3014745"/>
            <a:ext cx="3419589" cy="2215508"/>
          </a:xfrm>
          <a:prstGeom prst="rect">
            <a:avLst/>
          </a:prstGeom>
        </p:spPr>
      </p:pic>
      <p:pic>
        <p:nvPicPr>
          <p:cNvPr id="11" name="図 10" descr="グラフ, 折れ線グラフ, ヒストグラム&#10;&#10;自動的に生成された説明">
            <a:extLst>
              <a:ext uri="{FF2B5EF4-FFF2-40B4-BE49-F238E27FC236}">
                <a16:creationId xmlns:a16="http://schemas.microsoft.com/office/drawing/2014/main" id="{CC287D95-59E5-8240-8EDC-BE224A5B8A40}"/>
              </a:ext>
            </a:extLst>
          </p:cNvPr>
          <p:cNvPicPr>
            <a:picLocks noChangeAspect="1"/>
          </p:cNvPicPr>
          <p:nvPr/>
        </p:nvPicPr>
        <p:blipFill>
          <a:blip r:embed="rId4"/>
          <a:stretch>
            <a:fillRect/>
          </a:stretch>
        </p:blipFill>
        <p:spPr>
          <a:xfrm>
            <a:off x="3986511" y="3014745"/>
            <a:ext cx="3535179" cy="2254038"/>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A421B374-E6B1-D045-BBB6-EC214FEBD85C}"/>
              </a:ext>
            </a:extLst>
          </p:cNvPr>
          <p:cNvPicPr>
            <a:picLocks noChangeAspect="1"/>
          </p:cNvPicPr>
          <p:nvPr/>
        </p:nvPicPr>
        <p:blipFill>
          <a:blip r:embed="rId5"/>
          <a:stretch>
            <a:fillRect/>
          </a:stretch>
        </p:blipFill>
        <p:spPr>
          <a:xfrm>
            <a:off x="7716826" y="3053275"/>
            <a:ext cx="3438854" cy="2215508"/>
          </a:xfrm>
          <a:prstGeom prst="rect">
            <a:avLst/>
          </a:prstGeom>
        </p:spPr>
      </p:pic>
    </p:spTree>
    <p:extLst>
      <p:ext uri="{BB962C8B-B14F-4D97-AF65-F5344CB8AC3E}">
        <p14:creationId xmlns:p14="http://schemas.microsoft.com/office/powerpoint/2010/main" val="424633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Loss</a:t>
            </a:r>
            <a:r>
              <a:rPr kumimoji="1" lang="zh-CN" altLang="en-US" sz="4000" b="1" dirty="0">
                <a:solidFill>
                  <a:schemeClr val="tx1"/>
                </a:solidFill>
                <a:latin typeface="+mn-lt"/>
                <a:ea typeface="MS Gothic" panose="020B0609070205080204" pitchFamily="49" charset="-128"/>
              </a:rPr>
              <a:t> 学習曲線</a:t>
            </a:r>
            <a:r>
              <a:rPr kumimoji="1" lang="en-US" altLang="zh-CN" sz="4000" b="1" dirty="0">
                <a:solidFill>
                  <a:schemeClr val="tx1"/>
                </a:solidFill>
                <a:latin typeface="+mn-lt"/>
                <a:ea typeface="MS Gothic" panose="020B0609070205080204" pitchFamily="49" charset="-128"/>
              </a:rPr>
              <a:t>(2)</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6" name="テキスト ボックス 5">
            <a:extLst>
              <a:ext uri="{FF2B5EF4-FFF2-40B4-BE49-F238E27FC236}">
                <a16:creationId xmlns:a16="http://schemas.microsoft.com/office/drawing/2014/main" id="{6112E09A-689B-7348-B590-56B72D681156}"/>
              </a:ext>
            </a:extLst>
          </p:cNvPr>
          <p:cNvSpPr txBox="1"/>
          <p:nvPr/>
        </p:nvSpPr>
        <p:spPr>
          <a:xfrm>
            <a:off x="1097280" y="1847988"/>
            <a:ext cx="9843715"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err="1">
                <a:ea typeface="MS Gothic" panose="020B0609070205080204" pitchFamily="49" charset="-128"/>
              </a:rPr>
              <a:t>Batch_size</a:t>
            </a:r>
            <a:r>
              <a:rPr kumimoji="1" lang="en-US" altLang="zh-CN" sz="2000" dirty="0">
                <a:ea typeface="MS Gothic" panose="020B0609070205080204" pitchFamily="49" charset="-128"/>
              </a:rPr>
              <a:t>=32,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learning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rate=8e-4</a:t>
            </a:r>
            <a:endParaRPr kumimoji="1" lang="en-US" altLang="ja-CN" sz="2000" dirty="0">
              <a:ea typeface="MS Gothic" panose="020B0609070205080204" pitchFamily="49" charset="-128"/>
            </a:endParaRPr>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798277" y="236617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9" name="テキスト ボックス 8">
            <a:extLst>
              <a:ext uri="{FF2B5EF4-FFF2-40B4-BE49-F238E27FC236}">
                <a16:creationId xmlns:a16="http://schemas.microsoft.com/office/drawing/2014/main" id="{11305457-F194-5E45-B9F2-F748780651EC}"/>
              </a:ext>
            </a:extLst>
          </p:cNvPr>
          <p:cNvSpPr txBox="1"/>
          <p:nvPr/>
        </p:nvSpPr>
        <p:spPr>
          <a:xfrm>
            <a:off x="7937659" y="2389961"/>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F</a:t>
            </a:r>
            <a:r>
              <a:rPr kumimoji="1" lang="zh-CN" altLang="en-US" dirty="0">
                <a:latin typeface="MS Gothic" panose="020B0609070205080204" pitchFamily="49" charset="-128"/>
                <a:ea typeface="MS Gothic" panose="020B0609070205080204" pitchFamily="49" charset="-128"/>
              </a:rPr>
              <a:t>値</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4367968" y="238673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7" name="図 6" descr="グラフ, 折れ線グラフ&#10;&#10;自動的に生成された説明">
            <a:extLst>
              <a:ext uri="{FF2B5EF4-FFF2-40B4-BE49-F238E27FC236}">
                <a16:creationId xmlns:a16="http://schemas.microsoft.com/office/drawing/2014/main" id="{28A577F1-BD6C-404D-B80D-5FBF136FEFAB}"/>
              </a:ext>
            </a:extLst>
          </p:cNvPr>
          <p:cNvPicPr>
            <a:picLocks noChangeAspect="1"/>
          </p:cNvPicPr>
          <p:nvPr/>
        </p:nvPicPr>
        <p:blipFill>
          <a:blip r:embed="rId3"/>
          <a:stretch>
            <a:fillRect/>
          </a:stretch>
        </p:blipFill>
        <p:spPr>
          <a:xfrm>
            <a:off x="702584" y="2982679"/>
            <a:ext cx="3343110" cy="2190642"/>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3C103DC2-964B-5D43-86CA-4B296BF59877}"/>
              </a:ext>
            </a:extLst>
          </p:cNvPr>
          <p:cNvPicPr>
            <a:picLocks noChangeAspect="1"/>
          </p:cNvPicPr>
          <p:nvPr/>
        </p:nvPicPr>
        <p:blipFill>
          <a:blip r:embed="rId4"/>
          <a:stretch>
            <a:fillRect/>
          </a:stretch>
        </p:blipFill>
        <p:spPr>
          <a:xfrm>
            <a:off x="4141387" y="2992204"/>
            <a:ext cx="3419306" cy="2181117"/>
          </a:xfrm>
          <a:prstGeom prst="rect">
            <a:avLst/>
          </a:prstGeom>
        </p:spPr>
      </p:pic>
      <p:pic>
        <p:nvPicPr>
          <p:cNvPr id="15" name="図 14" descr="グラフ, 折れ線グラフ&#10;&#10;自動的に生成された説明">
            <a:extLst>
              <a:ext uri="{FF2B5EF4-FFF2-40B4-BE49-F238E27FC236}">
                <a16:creationId xmlns:a16="http://schemas.microsoft.com/office/drawing/2014/main" id="{D57D54DC-7152-304C-9771-B26C374D36E5}"/>
              </a:ext>
            </a:extLst>
          </p:cNvPr>
          <p:cNvPicPr>
            <a:picLocks noChangeAspect="1"/>
          </p:cNvPicPr>
          <p:nvPr/>
        </p:nvPicPr>
        <p:blipFill>
          <a:blip r:embed="rId5"/>
          <a:stretch>
            <a:fillRect/>
          </a:stretch>
        </p:blipFill>
        <p:spPr>
          <a:xfrm>
            <a:off x="7937659" y="2993862"/>
            <a:ext cx="3447880" cy="2209691"/>
          </a:xfrm>
          <a:prstGeom prst="rect">
            <a:avLst/>
          </a:prstGeom>
        </p:spPr>
      </p:pic>
    </p:spTree>
    <p:extLst>
      <p:ext uri="{BB962C8B-B14F-4D97-AF65-F5344CB8AC3E}">
        <p14:creationId xmlns:p14="http://schemas.microsoft.com/office/powerpoint/2010/main" val="333969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Loss</a:t>
            </a:r>
            <a:r>
              <a:rPr kumimoji="1" lang="zh-CN" altLang="en-US" sz="4000" b="1" dirty="0">
                <a:solidFill>
                  <a:schemeClr val="tx1"/>
                </a:solidFill>
                <a:latin typeface="+mn-lt"/>
                <a:ea typeface="MS Gothic" panose="020B0609070205080204" pitchFamily="49" charset="-128"/>
              </a:rPr>
              <a:t> 学習曲線</a:t>
            </a:r>
            <a:r>
              <a:rPr kumimoji="1" lang="en-US" altLang="zh-CN" sz="4000" b="1" dirty="0">
                <a:solidFill>
                  <a:schemeClr val="tx1"/>
                </a:solidFill>
                <a:latin typeface="+mn-lt"/>
                <a:ea typeface="MS Gothic" panose="020B0609070205080204" pitchFamily="49" charset="-128"/>
              </a:rPr>
              <a:t>(3)</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6" name="テキスト ボックス 5">
            <a:extLst>
              <a:ext uri="{FF2B5EF4-FFF2-40B4-BE49-F238E27FC236}">
                <a16:creationId xmlns:a16="http://schemas.microsoft.com/office/drawing/2014/main" id="{6112E09A-689B-7348-B590-56B72D681156}"/>
              </a:ext>
            </a:extLst>
          </p:cNvPr>
          <p:cNvSpPr txBox="1"/>
          <p:nvPr/>
        </p:nvSpPr>
        <p:spPr>
          <a:xfrm>
            <a:off x="1097280" y="1847988"/>
            <a:ext cx="9843715"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err="1">
                <a:ea typeface="MS Gothic" panose="020B0609070205080204" pitchFamily="49" charset="-128"/>
              </a:rPr>
              <a:t>Batch_size</a:t>
            </a:r>
            <a:r>
              <a:rPr kumimoji="1" lang="en-US" altLang="zh-CN" sz="2000" dirty="0">
                <a:ea typeface="MS Gothic" panose="020B0609070205080204" pitchFamily="49" charset="-128"/>
              </a:rPr>
              <a:t>=32,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learning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rate=e-3</a:t>
            </a:r>
            <a:endParaRPr kumimoji="1" lang="en-US" altLang="ja-CN" sz="2000" dirty="0">
              <a:ea typeface="MS Gothic" panose="020B0609070205080204" pitchFamily="49" charset="-128"/>
            </a:endParaRPr>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798277" y="236617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9" name="テキスト ボックス 8">
            <a:extLst>
              <a:ext uri="{FF2B5EF4-FFF2-40B4-BE49-F238E27FC236}">
                <a16:creationId xmlns:a16="http://schemas.microsoft.com/office/drawing/2014/main" id="{11305457-F194-5E45-B9F2-F748780651EC}"/>
              </a:ext>
            </a:extLst>
          </p:cNvPr>
          <p:cNvSpPr txBox="1"/>
          <p:nvPr/>
        </p:nvSpPr>
        <p:spPr>
          <a:xfrm>
            <a:off x="7937659" y="2389961"/>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F</a:t>
            </a:r>
            <a:r>
              <a:rPr kumimoji="1" lang="zh-CN" altLang="en-US" dirty="0">
                <a:latin typeface="MS Gothic" panose="020B0609070205080204" pitchFamily="49" charset="-128"/>
                <a:ea typeface="MS Gothic" panose="020B0609070205080204" pitchFamily="49" charset="-128"/>
              </a:rPr>
              <a:t>値</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4367968" y="238673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7" name="図 6" descr="グラフ, 折れ線グラフ&#10;&#10;自動的に生成された説明">
            <a:extLst>
              <a:ext uri="{FF2B5EF4-FFF2-40B4-BE49-F238E27FC236}">
                <a16:creationId xmlns:a16="http://schemas.microsoft.com/office/drawing/2014/main" id="{C6D407AB-BEC5-054B-992A-43011F6FB094}"/>
              </a:ext>
            </a:extLst>
          </p:cNvPr>
          <p:cNvPicPr>
            <a:picLocks noChangeAspect="1"/>
          </p:cNvPicPr>
          <p:nvPr/>
        </p:nvPicPr>
        <p:blipFill>
          <a:blip r:embed="rId3"/>
          <a:stretch>
            <a:fillRect/>
          </a:stretch>
        </p:blipFill>
        <p:spPr>
          <a:xfrm>
            <a:off x="8095473" y="2995368"/>
            <a:ext cx="3324225" cy="2206679"/>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BF620B4A-5FD3-5647-AB7F-0121B662AFC6}"/>
              </a:ext>
            </a:extLst>
          </p:cNvPr>
          <p:cNvPicPr>
            <a:picLocks noChangeAspect="1"/>
          </p:cNvPicPr>
          <p:nvPr/>
        </p:nvPicPr>
        <p:blipFill>
          <a:blip r:embed="rId4"/>
          <a:stretch>
            <a:fillRect/>
          </a:stretch>
        </p:blipFill>
        <p:spPr>
          <a:xfrm>
            <a:off x="798277" y="2944879"/>
            <a:ext cx="3333695" cy="2178267"/>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A874DF5B-4AAC-8A45-937C-15FEEB17E4D5}"/>
              </a:ext>
            </a:extLst>
          </p:cNvPr>
          <p:cNvPicPr>
            <a:picLocks noChangeAspect="1"/>
          </p:cNvPicPr>
          <p:nvPr/>
        </p:nvPicPr>
        <p:blipFill>
          <a:blip r:embed="rId5"/>
          <a:stretch>
            <a:fillRect/>
          </a:stretch>
        </p:blipFill>
        <p:spPr>
          <a:xfrm>
            <a:off x="4472974" y="2949131"/>
            <a:ext cx="3286342" cy="2168796"/>
          </a:xfrm>
          <a:prstGeom prst="rect">
            <a:avLst/>
          </a:prstGeom>
        </p:spPr>
      </p:pic>
    </p:spTree>
    <p:extLst>
      <p:ext uri="{BB962C8B-B14F-4D97-AF65-F5344CB8AC3E}">
        <p14:creationId xmlns:p14="http://schemas.microsoft.com/office/powerpoint/2010/main" val="182015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Loss</a:t>
            </a:r>
            <a:r>
              <a:rPr kumimoji="1" lang="zh-CN" altLang="en-US" sz="4000" b="1" dirty="0">
                <a:solidFill>
                  <a:schemeClr val="tx1"/>
                </a:solidFill>
                <a:latin typeface="+mn-lt"/>
                <a:ea typeface="MS Gothic" panose="020B0609070205080204" pitchFamily="49" charset="-128"/>
              </a:rPr>
              <a:t> 学習曲線</a:t>
            </a:r>
            <a:r>
              <a:rPr kumimoji="1" lang="en-US" altLang="zh-CN" sz="4000" b="1" dirty="0">
                <a:solidFill>
                  <a:schemeClr val="tx1"/>
                </a:solidFill>
                <a:latin typeface="+mn-lt"/>
                <a:ea typeface="MS Gothic" panose="020B0609070205080204" pitchFamily="49" charset="-128"/>
              </a:rPr>
              <a:t>(4)</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6" name="テキスト ボックス 5">
            <a:extLst>
              <a:ext uri="{FF2B5EF4-FFF2-40B4-BE49-F238E27FC236}">
                <a16:creationId xmlns:a16="http://schemas.microsoft.com/office/drawing/2014/main" id="{6112E09A-689B-7348-B590-56B72D681156}"/>
              </a:ext>
            </a:extLst>
          </p:cNvPr>
          <p:cNvSpPr txBox="1"/>
          <p:nvPr/>
        </p:nvSpPr>
        <p:spPr>
          <a:xfrm>
            <a:off x="1097280" y="1847988"/>
            <a:ext cx="9843715"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err="1">
                <a:ea typeface="MS Gothic" panose="020B0609070205080204" pitchFamily="49" charset="-128"/>
              </a:rPr>
              <a:t>Batch_size</a:t>
            </a:r>
            <a:r>
              <a:rPr kumimoji="1" lang="en-US" altLang="zh-CN" sz="2000" dirty="0">
                <a:ea typeface="MS Gothic" panose="020B0609070205080204" pitchFamily="49" charset="-128"/>
              </a:rPr>
              <a:t>=32,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learning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rate=2e-3</a:t>
            </a:r>
            <a:endParaRPr kumimoji="1" lang="en-US" altLang="ja-CN" sz="2000" dirty="0">
              <a:ea typeface="MS Gothic" panose="020B0609070205080204" pitchFamily="49" charset="-128"/>
            </a:endParaRPr>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798277" y="236617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9" name="テキスト ボックス 8">
            <a:extLst>
              <a:ext uri="{FF2B5EF4-FFF2-40B4-BE49-F238E27FC236}">
                <a16:creationId xmlns:a16="http://schemas.microsoft.com/office/drawing/2014/main" id="{11305457-F194-5E45-B9F2-F748780651EC}"/>
              </a:ext>
            </a:extLst>
          </p:cNvPr>
          <p:cNvSpPr txBox="1"/>
          <p:nvPr/>
        </p:nvSpPr>
        <p:spPr>
          <a:xfrm>
            <a:off x="7937659" y="2389961"/>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F</a:t>
            </a:r>
            <a:r>
              <a:rPr kumimoji="1" lang="zh-CN" altLang="en-US" dirty="0">
                <a:latin typeface="MS Gothic" panose="020B0609070205080204" pitchFamily="49" charset="-128"/>
                <a:ea typeface="MS Gothic" panose="020B0609070205080204" pitchFamily="49" charset="-128"/>
              </a:rPr>
              <a:t>値</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4367968" y="238673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12" name="図 11" descr="グラフ, 折れ線グラフ&#10;&#10;自動的に生成された説明">
            <a:extLst>
              <a:ext uri="{FF2B5EF4-FFF2-40B4-BE49-F238E27FC236}">
                <a16:creationId xmlns:a16="http://schemas.microsoft.com/office/drawing/2014/main" id="{F4151BCF-E34A-EE48-BA18-C9F7B155AA72}"/>
              </a:ext>
            </a:extLst>
          </p:cNvPr>
          <p:cNvPicPr>
            <a:picLocks noChangeAspect="1"/>
          </p:cNvPicPr>
          <p:nvPr/>
        </p:nvPicPr>
        <p:blipFill>
          <a:blip r:embed="rId3"/>
          <a:stretch>
            <a:fillRect/>
          </a:stretch>
        </p:blipFill>
        <p:spPr>
          <a:xfrm>
            <a:off x="842099" y="2853575"/>
            <a:ext cx="3799619" cy="2536677"/>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53A498F0-920C-4447-8A9F-99C8A4CD5AE8}"/>
              </a:ext>
            </a:extLst>
          </p:cNvPr>
          <p:cNvPicPr>
            <a:picLocks noChangeAspect="1"/>
          </p:cNvPicPr>
          <p:nvPr/>
        </p:nvPicPr>
        <p:blipFill>
          <a:blip r:embed="rId4"/>
          <a:stretch>
            <a:fillRect/>
          </a:stretch>
        </p:blipFill>
        <p:spPr>
          <a:xfrm>
            <a:off x="4367968" y="2906703"/>
            <a:ext cx="3799619" cy="2483549"/>
          </a:xfrm>
          <a:prstGeom prst="rect">
            <a:avLst/>
          </a:prstGeom>
        </p:spPr>
      </p:pic>
      <p:pic>
        <p:nvPicPr>
          <p:cNvPr id="16" name="図 15" descr="グラフ, 折れ線グラフ&#10;&#10;自動的に生成された説明">
            <a:extLst>
              <a:ext uri="{FF2B5EF4-FFF2-40B4-BE49-F238E27FC236}">
                <a16:creationId xmlns:a16="http://schemas.microsoft.com/office/drawing/2014/main" id="{DF3BE79E-DB6F-1049-81B1-3B5B698E959C}"/>
              </a:ext>
            </a:extLst>
          </p:cNvPr>
          <p:cNvPicPr>
            <a:picLocks noChangeAspect="1"/>
          </p:cNvPicPr>
          <p:nvPr/>
        </p:nvPicPr>
        <p:blipFill>
          <a:blip r:embed="rId5"/>
          <a:stretch>
            <a:fillRect/>
          </a:stretch>
        </p:blipFill>
        <p:spPr>
          <a:xfrm>
            <a:off x="8044476" y="2909934"/>
            <a:ext cx="3897555" cy="2536677"/>
          </a:xfrm>
          <a:prstGeom prst="rect">
            <a:avLst/>
          </a:prstGeom>
        </p:spPr>
      </p:pic>
    </p:spTree>
    <p:extLst>
      <p:ext uri="{BB962C8B-B14F-4D97-AF65-F5344CB8AC3E}">
        <p14:creationId xmlns:p14="http://schemas.microsoft.com/office/powerpoint/2010/main" val="114236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Gothic" panose="020B0609070205080204" pitchFamily="49" charset="-128"/>
              </a:rPr>
              <a:t>Loss</a:t>
            </a:r>
            <a:r>
              <a:rPr kumimoji="1" lang="zh-CN" altLang="en-US" sz="4000" b="1" dirty="0">
                <a:solidFill>
                  <a:schemeClr val="tx1"/>
                </a:solidFill>
                <a:latin typeface="+mn-lt"/>
                <a:ea typeface="MS Gothic" panose="020B0609070205080204" pitchFamily="49" charset="-128"/>
              </a:rPr>
              <a:t> 学習曲線</a:t>
            </a:r>
            <a:r>
              <a:rPr kumimoji="1" lang="en-US" altLang="zh-CN" sz="4000" b="1" dirty="0">
                <a:solidFill>
                  <a:schemeClr val="tx1"/>
                </a:solidFill>
                <a:latin typeface="+mn-lt"/>
                <a:ea typeface="MS Gothic" panose="020B0609070205080204" pitchFamily="49" charset="-128"/>
              </a:rPr>
              <a:t>(5)</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6" name="テキスト ボックス 5">
            <a:extLst>
              <a:ext uri="{FF2B5EF4-FFF2-40B4-BE49-F238E27FC236}">
                <a16:creationId xmlns:a16="http://schemas.microsoft.com/office/drawing/2014/main" id="{6112E09A-689B-7348-B590-56B72D681156}"/>
              </a:ext>
            </a:extLst>
          </p:cNvPr>
          <p:cNvSpPr txBox="1"/>
          <p:nvPr/>
        </p:nvSpPr>
        <p:spPr>
          <a:xfrm>
            <a:off x="1097280" y="1847988"/>
            <a:ext cx="9843715"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err="1">
                <a:ea typeface="MS Gothic" panose="020B0609070205080204" pitchFamily="49" charset="-128"/>
              </a:rPr>
              <a:t>Batch_size</a:t>
            </a:r>
            <a:r>
              <a:rPr kumimoji="1" lang="en-US" altLang="zh-CN" sz="2000" dirty="0">
                <a:ea typeface="MS Gothic" panose="020B0609070205080204" pitchFamily="49" charset="-128"/>
              </a:rPr>
              <a:t>=32,</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learning</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rate=3e-3</a:t>
            </a:r>
            <a:endParaRPr kumimoji="1" lang="en-US" altLang="ja-CN" sz="2000" dirty="0">
              <a:ea typeface="MS Gothic" panose="020B0609070205080204" pitchFamily="49" charset="-128"/>
            </a:endParaRPr>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798277" y="236617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9" name="テキスト ボックス 8">
            <a:extLst>
              <a:ext uri="{FF2B5EF4-FFF2-40B4-BE49-F238E27FC236}">
                <a16:creationId xmlns:a16="http://schemas.microsoft.com/office/drawing/2014/main" id="{11305457-F194-5E45-B9F2-F748780651EC}"/>
              </a:ext>
            </a:extLst>
          </p:cNvPr>
          <p:cNvSpPr txBox="1"/>
          <p:nvPr/>
        </p:nvSpPr>
        <p:spPr>
          <a:xfrm>
            <a:off x="7937659" y="2389961"/>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F</a:t>
            </a:r>
            <a:r>
              <a:rPr kumimoji="1" lang="zh-CN" altLang="en-US" dirty="0">
                <a:latin typeface="MS Gothic" panose="020B0609070205080204" pitchFamily="49" charset="-128"/>
                <a:ea typeface="MS Gothic" panose="020B0609070205080204" pitchFamily="49" charset="-128"/>
              </a:rPr>
              <a:t>値</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4367968" y="238673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7" name="図 6" descr="グラフ, 折れ線グラフ&#10;&#10;自動的に生成された説明">
            <a:extLst>
              <a:ext uri="{FF2B5EF4-FFF2-40B4-BE49-F238E27FC236}">
                <a16:creationId xmlns:a16="http://schemas.microsoft.com/office/drawing/2014/main" id="{9FAD1E22-DF2C-6143-B5FD-81A33156F7DF}"/>
              </a:ext>
            </a:extLst>
          </p:cNvPr>
          <p:cNvPicPr>
            <a:picLocks noChangeAspect="1"/>
          </p:cNvPicPr>
          <p:nvPr/>
        </p:nvPicPr>
        <p:blipFill>
          <a:blip r:embed="rId3"/>
          <a:stretch>
            <a:fillRect/>
          </a:stretch>
        </p:blipFill>
        <p:spPr>
          <a:xfrm>
            <a:off x="4305370" y="3059825"/>
            <a:ext cx="3427533" cy="2265324"/>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91462697-BF25-A148-9CF2-874D341AA48B}"/>
              </a:ext>
            </a:extLst>
          </p:cNvPr>
          <p:cNvPicPr>
            <a:picLocks noChangeAspect="1"/>
          </p:cNvPicPr>
          <p:nvPr/>
        </p:nvPicPr>
        <p:blipFill>
          <a:blip r:embed="rId4"/>
          <a:stretch>
            <a:fillRect/>
          </a:stretch>
        </p:blipFill>
        <p:spPr>
          <a:xfrm>
            <a:off x="798277" y="3001594"/>
            <a:ext cx="3506327" cy="2255474"/>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603E9BDF-BA8C-CF48-9FF1-47EE0ADC6924}"/>
              </a:ext>
            </a:extLst>
          </p:cNvPr>
          <p:cNvPicPr>
            <a:picLocks noChangeAspect="1"/>
          </p:cNvPicPr>
          <p:nvPr/>
        </p:nvPicPr>
        <p:blipFill>
          <a:blip r:embed="rId5"/>
          <a:stretch>
            <a:fillRect/>
          </a:stretch>
        </p:blipFill>
        <p:spPr>
          <a:xfrm>
            <a:off x="7823915" y="3059825"/>
            <a:ext cx="3624517" cy="2294871"/>
          </a:xfrm>
          <a:prstGeom prst="rect">
            <a:avLst/>
          </a:prstGeom>
        </p:spPr>
      </p:pic>
    </p:spTree>
    <p:extLst>
      <p:ext uri="{BB962C8B-B14F-4D97-AF65-F5344CB8AC3E}">
        <p14:creationId xmlns:p14="http://schemas.microsoft.com/office/powerpoint/2010/main" val="3365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Gothic" panose="020B0609070205080204" pitchFamily="49" charset="-128"/>
                <a:ea typeface="MS Gothic" panose="020B0609070205080204" pitchFamily="49" charset="-128"/>
              </a:rPr>
              <a:t>データ</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40664"/>
            <a:ext cx="9771135" cy="2739211"/>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kumimoji="1" lang="ja-JP" altLang="en-US" sz="2400">
                <a:ea typeface="MS Gothic" panose="020B0609070205080204" pitchFamily="49" charset="-128"/>
              </a:rPr>
              <a:t>上位の参加チーム論文を参考</a:t>
            </a:r>
            <a:r>
              <a:rPr kumimoji="1" lang="en-US" altLang="zh-CN" sz="2400" dirty="0">
                <a:ea typeface="MS Gothic" panose="020B0609070205080204" pitchFamily="49" charset="-128"/>
              </a:rPr>
              <a:t>[4]</a:t>
            </a:r>
          </a:p>
          <a:p>
            <a:pPr marL="800100" lvl="1" indent="-342900">
              <a:buFont typeface="Arial" panose="020B0604020202020204" pitchFamily="34" charset="0"/>
              <a:buChar char="•"/>
            </a:pPr>
            <a:r>
              <a:rPr kumimoji="1" lang="en-US" altLang="zh-CN" sz="2400" dirty="0">
                <a:ea typeface="MS Gothic" panose="020B0609070205080204" pitchFamily="49" charset="-128"/>
              </a:rPr>
              <a:t>303</a:t>
            </a:r>
            <a:r>
              <a:rPr kumimoji="1" lang="zh-CN" altLang="en-US" sz="2400" dirty="0">
                <a:ea typeface="MS Gothic" panose="020B0609070205080204" pitchFamily="49" charset="-128"/>
              </a:rPr>
              <a:t>件の訓練レポート</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ja-JP" altLang="en-US" sz="2400">
                <a:ea typeface="MS Gothic" panose="020B0609070205080204" pitchFamily="49" charset="-128"/>
              </a:rPr>
              <a:t> </a:t>
            </a:r>
            <a:r>
              <a:rPr kumimoji="1" lang="en-US" altLang="zh-CN" sz="2400" dirty="0">
                <a:ea typeface="MS Gothic" panose="020B0609070205080204" pitchFamily="49" charset="-128"/>
              </a:rPr>
              <a:t>4:1</a:t>
            </a:r>
            <a:r>
              <a:rPr kumimoji="1" lang="zh-CN" altLang="en-US" sz="2400" dirty="0">
                <a:ea typeface="MS Gothic" panose="020B0609070205080204" pitchFamily="49" charset="-128"/>
              </a:rPr>
              <a:t>の割合で、訓練データと検証データに分ける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202</a:t>
            </a:r>
            <a:r>
              <a:rPr kumimoji="1" lang="zh-CN" altLang="en-US" sz="2400" dirty="0">
                <a:ea typeface="MS Gothic" panose="020B0609070205080204" pitchFamily="49" charset="-128"/>
              </a:rPr>
              <a:t>件のテストレポート</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zh-CN" altLang="en-US" sz="2400" dirty="0">
                <a:ea typeface="MS Gothic" panose="020B0609070205080204" pitchFamily="49" charset="-128"/>
              </a:rPr>
              <a:t>テストデータとする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原文：</a:t>
            </a:r>
            <a:endParaRPr kumimoji="1" lang="en-US" altLang="zh-CN" sz="2400" dirty="0">
              <a:ea typeface="MS Gothic" panose="020B0609070205080204" pitchFamily="49" charset="-128"/>
            </a:endParaRPr>
          </a:p>
          <a:p>
            <a:endParaRPr kumimoji="1" lang="en-US" altLang="zh-CN" sz="28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3385454A-3A97-A34C-96C5-BA1F008537D1}"/>
              </a:ext>
            </a:extLst>
          </p:cNvPr>
          <p:cNvSpPr txBox="1"/>
          <p:nvPr/>
        </p:nvSpPr>
        <p:spPr>
          <a:xfrm>
            <a:off x="4210493" y="5707869"/>
            <a:ext cx="7981507" cy="738664"/>
          </a:xfrm>
          <a:prstGeom prst="rect">
            <a:avLst/>
          </a:prstGeom>
          <a:noFill/>
        </p:spPr>
        <p:txBody>
          <a:bodyPr wrap="square" rtlCol="0">
            <a:spAutoFit/>
          </a:bodyPr>
          <a:lstStyle/>
          <a:p>
            <a:r>
              <a:rPr lang="en-US" altLang="zh-CN" sz="1400" dirty="0"/>
              <a:t>[4]</a:t>
            </a:r>
            <a:r>
              <a:rPr lang="en" altLang="ja-CN" sz="1400" dirty="0" err="1"/>
              <a:t>Christopoulou</a:t>
            </a:r>
            <a:r>
              <a:rPr lang="en" altLang="ja-CN" sz="1400" dirty="0"/>
              <a:t>, F., Tran, T. T., </a:t>
            </a:r>
            <a:r>
              <a:rPr lang="en" altLang="ja-CN" sz="1400" dirty="0" err="1"/>
              <a:t>Sahu</a:t>
            </a:r>
            <a:r>
              <a:rPr lang="en" altLang="ja-CN" sz="1400" dirty="0"/>
              <a:t>, S. K., Miwa, M., &amp; </a:t>
            </a:r>
            <a:r>
              <a:rPr lang="en" altLang="ja-CN" sz="1400" dirty="0" err="1"/>
              <a:t>Ananiadou</a:t>
            </a:r>
            <a:r>
              <a:rPr lang="en" altLang="ja-CN" sz="1400" dirty="0"/>
              <a:t>, S. (2020). Adverse drug events and medication relation extraction in electronic health records with ensemble deep learning methods. </a:t>
            </a:r>
            <a:r>
              <a:rPr lang="en" altLang="ja-CN" sz="1400" i="1" dirty="0"/>
              <a:t>Journal of the American Medical Informatics Association</a:t>
            </a:r>
            <a:r>
              <a:rPr lang="en" altLang="ja-CN" sz="1400" dirty="0"/>
              <a:t>, </a:t>
            </a:r>
            <a:r>
              <a:rPr lang="en" altLang="ja-CN" sz="1400" i="1" dirty="0"/>
              <a:t>27</a:t>
            </a:r>
            <a:r>
              <a:rPr lang="en" altLang="ja-CN" sz="1400" dirty="0"/>
              <a:t>(1), 39-46.</a:t>
            </a:r>
            <a:endParaRPr kumimoji="1" lang="ja-CN" altLang="en-US" sz="1400" dirty="0"/>
          </a:p>
        </p:txBody>
      </p:sp>
      <p:pic>
        <p:nvPicPr>
          <p:cNvPr id="7" name="図 6" descr="テキスト&#10;&#10;自動的に生成された説明">
            <a:extLst>
              <a:ext uri="{FF2B5EF4-FFF2-40B4-BE49-F238E27FC236}">
                <a16:creationId xmlns:a16="http://schemas.microsoft.com/office/drawing/2014/main" id="{4B77F207-DC50-CB46-A1AF-A1BF5491EF6D}"/>
              </a:ext>
            </a:extLst>
          </p:cNvPr>
          <p:cNvPicPr>
            <a:picLocks noChangeAspect="1"/>
          </p:cNvPicPr>
          <p:nvPr/>
        </p:nvPicPr>
        <p:blipFill>
          <a:blip r:embed="rId3"/>
          <a:stretch>
            <a:fillRect/>
          </a:stretch>
        </p:blipFill>
        <p:spPr>
          <a:xfrm>
            <a:off x="2871347" y="3743379"/>
            <a:ext cx="6223000" cy="1879600"/>
          </a:xfrm>
          <a:prstGeom prst="rect">
            <a:avLst/>
          </a:prstGeom>
        </p:spPr>
      </p:pic>
      <p:cxnSp>
        <p:nvCxnSpPr>
          <p:cNvPr id="8" name="直線コネクタ 7">
            <a:extLst>
              <a:ext uri="{FF2B5EF4-FFF2-40B4-BE49-F238E27FC236}">
                <a16:creationId xmlns:a16="http://schemas.microsoft.com/office/drawing/2014/main" id="{69675406-C68C-8048-970D-E84E4506C456}"/>
              </a:ext>
            </a:extLst>
          </p:cNvPr>
          <p:cNvCxnSpPr>
            <a:cxnSpLocks/>
          </p:cNvCxnSpPr>
          <p:nvPr/>
        </p:nvCxnSpPr>
        <p:spPr>
          <a:xfrm>
            <a:off x="2975020" y="5319271"/>
            <a:ext cx="5413420" cy="0"/>
          </a:xfrm>
          <a:prstGeom prst="line">
            <a:avLst/>
          </a:prstGeom>
          <a:ln w="317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006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Gothic" panose="020B0609070205080204" pitchFamily="49" charset="-128"/>
                <a:ea typeface="MS Gothic" panose="020B0609070205080204" pitchFamily="49" charset="-128"/>
              </a:rPr>
              <a:t>データ</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5" name="テキスト ボックス 4">
            <a:extLst>
              <a:ext uri="{FF2B5EF4-FFF2-40B4-BE49-F238E27FC236}">
                <a16:creationId xmlns:a16="http://schemas.microsoft.com/office/drawing/2014/main" id="{3385454A-3A97-A34C-96C5-BA1F008537D1}"/>
              </a:ext>
            </a:extLst>
          </p:cNvPr>
          <p:cNvSpPr txBox="1"/>
          <p:nvPr/>
        </p:nvSpPr>
        <p:spPr>
          <a:xfrm>
            <a:off x="1097280" y="5816635"/>
            <a:ext cx="10655892" cy="523220"/>
          </a:xfrm>
          <a:prstGeom prst="rect">
            <a:avLst/>
          </a:prstGeom>
          <a:noFill/>
        </p:spPr>
        <p:txBody>
          <a:bodyPr wrap="square" rtlCol="0">
            <a:spAutoFit/>
          </a:bodyPr>
          <a:lstStyle/>
          <a:p>
            <a:r>
              <a:rPr lang="en-US" altLang="zh-CN" sz="1400" dirty="0"/>
              <a:t>[4]</a:t>
            </a:r>
            <a:r>
              <a:rPr lang="en" altLang="ja-CN" sz="1400" dirty="0" err="1"/>
              <a:t>Christopoulou</a:t>
            </a:r>
            <a:r>
              <a:rPr lang="en" altLang="ja-CN" sz="1400" dirty="0"/>
              <a:t>, F., Tran, T. T., </a:t>
            </a:r>
            <a:r>
              <a:rPr lang="en" altLang="ja-CN" sz="1400" dirty="0" err="1"/>
              <a:t>Sahu</a:t>
            </a:r>
            <a:r>
              <a:rPr lang="en" altLang="ja-CN" sz="1400" dirty="0"/>
              <a:t>, S. K., Miwa, M., &amp; </a:t>
            </a:r>
            <a:r>
              <a:rPr lang="en" altLang="ja-CN" sz="1400" dirty="0" err="1"/>
              <a:t>Ananiadou</a:t>
            </a:r>
            <a:r>
              <a:rPr lang="en" altLang="ja-CN" sz="1400" dirty="0"/>
              <a:t>, S. (2020). Adverse drug events and medication relation extraction in electronic health records with ensemble deep learning methods. </a:t>
            </a:r>
            <a:r>
              <a:rPr lang="en" altLang="ja-CN" sz="1400" i="1" dirty="0"/>
              <a:t>Journal of the American Medical Informatics Association</a:t>
            </a:r>
            <a:r>
              <a:rPr lang="en" altLang="ja-CN" sz="1400" dirty="0"/>
              <a:t>, </a:t>
            </a:r>
            <a:r>
              <a:rPr lang="en" altLang="ja-CN" sz="1400" i="1" dirty="0"/>
              <a:t>27</a:t>
            </a:r>
            <a:r>
              <a:rPr lang="en" altLang="ja-CN" sz="1400" dirty="0"/>
              <a:t>(1), 39-46.</a:t>
            </a:r>
            <a:endParaRPr kumimoji="1" lang="ja-CN" altLang="en-US" sz="1400" dirty="0"/>
          </a:p>
        </p:txBody>
      </p:sp>
      <p:pic>
        <p:nvPicPr>
          <p:cNvPr id="7" name="図 6" descr="屋内, テーブル が含まれている画像&#10;&#10;自動的に生成された説明">
            <a:extLst>
              <a:ext uri="{FF2B5EF4-FFF2-40B4-BE49-F238E27FC236}">
                <a16:creationId xmlns:a16="http://schemas.microsoft.com/office/drawing/2014/main" id="{A26345AC-25FF-C840-A8AE-5F75669AD94E}"/>
              </a:ext>
            </a:extLst>
          </p:cNvPr>
          <p:cNvPicPr>
            <a:picLocks noChangeAspect="1"/>
          </p:cNvPicPr>
          <p:nvPr/>
        </p:nvPicPr>
        <p:blipFill>
          <a:blip r:embed="rId3"/>
          <a:stretch>
            <a:fillRect/>
          </a:stretch>
        </p:blipFill>
        <p:spPr>
          <a:xfrm>
            <a:off x="1720131" y="2698750"/>
            <a:ext cx="6134100" cy="1460500"/>
          </a:xfrm>
          <a:prstGeom prst="rect">
            <a:avLst/>
          </a:prstGeom>
        </p:spPr>
      </p:pic>
      <p:sp>
        <p:nvSpPr>
          <p:cNvPr id="8" name="テキスト ボックス 7">
            <a:extLst>
              <a:ext uri="{FF2B5EF4-FFF2-40B4-BE49-F238E27FC236}">
                <a16:creationId xmlns:a16="http://schemas.microsoft.com/office/drawing/2014/main" id="{0F3B5D66-24B9-2B48-9A89-CDD15BD2D8D2}"/>
              </a:ext>
            </a:extLst>
          </p:cNvPr>
          <p:cNvSpPr txBox="1"/>
          <p:nvPr/>
        </p:nvSpPr>
        <p:spPr>
          <a:xfrm>
            <a:off x="1097280" y="2058818"/>
            <a:ext cx="8958470"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latin typeface="MS Gothic" panose="020B0609070205080204" pitchFamily="49" charset="-128"/>
                <a:ea typeface="MS Gothic" panose="020B0609070205080204" pitchFamily="49" charset="-128"/>
              </a:rPr>
              <a:t>上位チームの</a:t>
            </a:r>
            <a:r>
              <a:rPr kumimoji="1" lang="ja-CN" altLang="en-US" sz="2400" dirty="0">
                <a:latin typeface="MS Gothic" panose="020B0609070205080204" pitchFamily="49" charset="-128"/>
                <a:ea typeface="MS Gothic" panose="020B0609070205080204" pitchFamily="49" charset="-128"/>
              </a:rPr>
              <a:t>論文からの段落</a:t>
            </a:r>
          </a:p>
        </p:txBody>
      </p:sp>
      <p:sp>
        <p:nvSpPr>
          <p:cNvPr id="9" name="テキスト ボックス 8">
            <a:extLst>
              <a:ext uri="{FF2B5EF4-FFF2-40B4-BE49-F238E27FC236}">
                <a16:creationId xmlns:a16="http://schemas.microsoft.com/office/drawing/2014/main" id="{C78F706B-4B08-DD40-B667-461288115CFD}"/>
              </a:ext>
            </a:extLst>
          </p:cNvPr>
          <p:cNvSpPr txBox="1"/>
          <p:nvPr/>
        </p:nvSpPr>
        <p:spPr>
          <a:xfrm>
            <a:off x="1097280" y="4345714"/>
            <a:ext cx="9438198" cy="1200329"/>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疑問</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ja-CN" sz="2400" dirty="0">
                <a:latin typeface="MS Gothic" panose="020B0609070205080204" pitchFamily="49" charset="-128"/>
                <a:ea typeface="MS Gothic" panose="020B0609070205080204" pitchFamily="49" charset="-128"/>
              </a:rPr>
              <a:t>Test data</a:t>
            </a:r>
            <a:r>
              <a:rPr kumimoji="1" lang="ja-CN" altLang="en-US" sz="2400" dirty="0">
                <a:latin typeface="MS Gothic" panose="020B0609070205080204" pitchFamily="49" charset="-128"/>
                <a:ea typeface="MS Gothic" panose="020B0609070205080204" pitchFamily="49" charset="-128"/>
              </a:rPr>
              <a:t>で評価する時は、改めて</a:t>
            </a:r>
            <a:r>
              <a:rPr kumimoji="1" lang="en-US" altLang="ja-CN" sz="2400" dirty="0">
                <a:latin typeface="MS Gothic" panose="020B0609070205080204" pitchFamily="49" charset="-128"/>
                <a:ea typeface="MS Gothic" panose="020B0609070205080204" pitchFamily="49" charset="-128"/>
              </a:rPr>
              <a:t>training data</a:t>
            </a:r>
            <a:r>
              <a:rPr kumimoji="1" lang="ja-CN" altLang="en-US" sz="2400" dirty="0">
                <a:latin typeface="MS Gothic" panose="020B0609070205080204" pitchFamily="49" charset="-128"/>
                <a:ea typeface="MS Gothic" panose="020B0609070205080204" pitchFamily="49" charset="-128"/>
              </a:rPr>
              <a:t>と</a:t>
            </a:r>
            <a:r>
              <a:rPr kumimoji="1" lang="en-US" altLang="ja-CN" sz="2400" dirty="0">
                <a:latin typeface="MS Gothic" panose="020B0609070205080204" pitchFamily="49" charset="-128"/>
                <a:ea typeface="MS Gothic" panose="020B0609070205080204" pitchFamily="49" charset="-128"/>
              </a:rPr>
              <a:t> dev data</a:t>
            </a:r>
            <a:r>
              <a:rPr kumimoji="1" lang="ja-CN" altLang="en-US" sz="2400" dirty="0">
                <a:latin typeface="MS Gothic" panose="020B0609070205080204" pitchFamily="49" charset="-128"/>
                <a:ea typeface="MS Gothic" panose="020B0609070205080204" pitchFamily="49" charset="-128"/>
              </a:rPr>
              <a:t>を合わせて、モデルを訓練してから、</a:t>
            </a:r>
            <a:r>
              <a:rPr kumimoji="1" lang="en-US" altLang="ja-CN" sz="2400" dirty="0">
                <a:latin typeface="MS Gothic" panose="020B0609070205080204" pitchFamily="49" charset="-128"/>
                <a:ea typeface="MS Gothic" panose="020B0609070205080204" pitchFamily="49" charset="-128"/>
              </a:rPr>
              <a:t>test</a:t>
            </a:r>
            <a:r>
              <a:rPr kumimoji="1" lang="zh-CN" altLang="en-US" sz="2400" dirty="0">
                <a:latin typeface="MS Gothic" panose="020B0609070205080204" pitchFamily="49" charset="-128"/>
                <a:ea typeface="MS Gothic" panose="020B0609070205080204" pitchFamily="49" charset="-128"/>
              </a:rPr>
              <a:t> </a:t>
            </a:r>
            <a:r>
              <a:rPr kumimoji="1" lang="en-US" altLang="zh-CN" sz="2400" dirty="0">
                <a:latin typeface="MS Gothic" panose="020B0609070205080204" pitchFamily="49" charset="-128"/>
                <a:ea typeface="MS Gothic" panose="020B0609070205080204" pitchFamily="49" charset="-128"/>
              </a:rPr>
              <a:t>data</a:t>
            </a:r>
            <a:r>
              <a:rPr kumimoji="1" lang="zh-CN" altLang="en-US" sz="2400" dirty="0">
                <a:latin typeface="MS Gothic" panose="020B0609070205080204" pitchFamily="49" charset="-128"/>
                <a:ea typeface="MS Gothic" panose="020B0609070205080204" pitchFamily="49" charset="-128"/>
              </a:rPr>
              <a:t>で</a:t>
            </a:r>
            <a:r>
              <a:rPr kumimoji="1" lang="ja-CN" altLang="en-US" sz="2400" dirty="0">
                <a:latin typeface="MS Gothic" panose="020B0609070205080204" pitchFamily="49" charset="-128"/>
                <a:ea typeface="MS Gothic" panose="020B0609070205080204" pitchFamily="49" charset="-128"/>
              </a:rPr>
              <a:t>評価します</a:t>
            </a:r>
          </a:p>
        </p:txBody>
      </p:sp>
      <p:cxnSp>
        <p:nvCxnSpPr>
          <p:cNvPr id="6" name="直線コネクタ 5">
            <a:extLst>
              <a:ext uri="{FF2B5EF4-FFF2-40B4-BE49-F238E27FC236}">
                <a16:creationId xmlns:a16="http://schemas.microsoft.com/office/drawing/2014/main" id="{E2676D83-99DA-E349-A305-F98A41A5A394}"/>
              </a:ext>
            </a:extLst>
          </p:cNvPr>
          <p:cNvCxnSpPr>
            <a:cxnSpLocks/>
          </p:cNvCxnSpPr>
          <p:nvPr/>
        </p:nvCxnSpPr>
        <p:spPr>
          <a:xfrm>
            <a:off x="1720131" y="4052925"/>
            <a:ext cx="59353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ACD44B4-2488-2845-A0BE-A3D78DFE4DD0}"/>
              </a:ext>
            </a:extLst>
          </p:cNvPr>
          <p:cNvCxnSpPr>
            <a:cxnSpLocks/>
          </p:cNvCxnSpPr>
          <p:nvPr/>
        </p:nvCxnSpPr>
        <p:spPr>
          <a:xfrm>
            <a:off x="4786313" y="3776368"/>
            <a:ext cx="29471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20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まとめ</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304698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3200" dirty="0">
                <a:ea typeface="MS Gothic" panose="020B0609070205080204" pitchFamily="49" charset="-128"/>
              </a:rPr>
              <a:t>I2b2</a:t>
            </a:r>
            <a:r>
              <a:rPr kumimoji="1" lang="zh-CN" altLang="en-US" sz="3200" dirty="0">
                <a:ea typeface="MS Gothic" panose="020B0609070205080204" pitchFamily="49" charset="-128"/>
              </a:rPr>
              <a:t>のパラメータをチューニングした</a:t>
            </a:r>
            <a:endParaRPr kumimoji="1" lang="en-US" altLang="zh-CN" sz="3200" dirty="0">
              <a:ea typeface="MS Gothic" panose="020B0609070205080204" pitchFamily="49" charset="-128"/>
            </a:endParaRPr>
          </a:p>
          <a:p>
            <a:pPr marL="800100" lvl="1" indent="-342900">
              <a:buFont typeface="Arial" panose="020B0604020202020204" pitchFamily="34" charset="0"/>
              <a:buChar char="•"/>
            </a:pPr>
            <a:r>
              <a:rPr kumimoji="1" lang="en-US" altLang="zh-CN" sz="3200" dirty="0">
                <a:ea typeface="MS Gothic" panose="020B0609070205080204" pitchFamily="49" charset="-128"/>
              </a:rPr>
              <a:t>Learning</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rate</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0.01</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a:t>
            </a:r>
            <a:r>
              <a:rPr kumimoji="1" lang="en-US" altLang="zh-CN" sz="3200" dirty="0" err="1">
                <a:ea typeface="MS Gothic" panose="020B0609070205080204" pitchFamily="49" charset="-128"/>
              </a:rPr>
              <a:t>batch_size</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32</a:t>
            </a:r>
            <a:r>
              <a:rPr kumimoji="1" lang="zh-CN" altLang="en-US" sz="3200" dirty="0">
                <a:ea typeface="MS Gothic" panose="020B0609070205080204" pitchFamily="49" charset="-128"/>
              </a:rPr>
              <a:t>に設定するほうは精度が高い</a:t>
            </a:r>
            <a:endParaRPr kumimoji="1" lang="en-US" altLang="zh-CN" sz="3200" dirty="0">
              <a:ea typeface="MS Gothic" panose="020B0609070205080204" pitchFamily="49" charset="-128"/>
            </a:endParaRPr>
          </a:p>
          <a:p>
            <a:endParaRPr kumimoji="1" lang="en-US" altLang="zh-CN" sz="3200" dirty="0">
              <a:ea typeface="MS Gothic" panose="020B0609070205080204" pitchFamily="49" charset="-128"/>
            </a:endParaRPr>
          </a:p>
          <a:p>
            <a:pPr marL="342900" indent="-342900">
              <a:buFont typeface="Arial" panose="020B0604020202020204" pitchFamily="34" charset="0"/>
              <a:buChar char="•"/>
            </a:pPr>
            <a:r>
              <a:rPr kumimoji="1" lang="en-US" altLang="zh-CN" sz="3200" dirty="0">
                <a:ea typeface="MS Gothic" panose="020B0609070205080204" pitchFamily="49" charset="-128"/>
              </a:rPr>
              <a:t>n2c2</a:t>
            </a:r>
            <a:r>
              <a:rPr kumimoji="1" lang="zh-CN" altLang="en-US" sz="3200" dirty="0">
                <a:ea typeface="MS Gothic" panose="020B0609070205080204" pitchFamily="49" charset="-128"/>
              </a:rPr>
              <a:t>の訓練データと検証データとテストデータを改めて割り当てた</a:t>
            </a:r>
            <a:endParaRPr kumimoji="1" lang="en-US" altLang="zh-CN" sz="3200" dirty="0">
              <a:ea typeface="MS Gothic" panose="020B0609070205080204" pitchFamily="49" charset="-128"/>
            </a:endParaRPr>
          </a:p>
        </p:txBody>
      </p:sp>
    </p:spTree>
    <p:extLst>
      <p:ext uri="{BB962C8B-B14F-4D97-AF65-F5344CB8AC3E}">
        <p14:creationId xmlns:p14="http://schemas.microsoft.com/office/powerpoint/2010/main" val="270595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2677656"/>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データに対する、パラメータをチューニングし続く</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en-US" altLang="zh-CN" sz="2800" dirty="0" err="1">
                <a:ea typeface="MS Gothic" panose="020B0609070205080204" pitchFamily="49" charset="-128"/>
              </a:rPr>
              <a:t>Batch_size</a:t>
            </a:r>
            <a:r>
              <a:rPr kumimoji="1" lang="zh-CN" altLang="en-US" sz="2800" dirty="0">
                <a:ea typeface="MS Gothic" panose="020B0609070205080204" pitchFamily="49" charset="-128"/>
              </a:rPr>
              <a:t>と</a:t>
            </a:r>
            <a:r>
              <a:rPr kumimoji="1" lang="en-US" altLang="zh-CN" sz="2800" dirty="0" err="1">
                <a:ea typeface="MS Gothic" panose="020B0609070205080204" pitchFamily="49" charset="-128"/>
              </a:rPr>
              <a:t>decay_weight</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データで</a:t>
            </a:r>
            <a:r>
              <a:rPr kumimoji="1" lang="zh-CN" altLang="en-US" sz="2800">
                <a:ea typeface="MS Gothic" panose="020B0609070205080204" pitchFamily="49" charset="-128"/>
              </a:rPr>
              <a:t>実験を行う</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12239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28</a:t>
            </a:fld>
            <a:endParaRPr lang="en-US"/>
          </a:p>
        </p:txBody>
      </p:sp>
    </p:spTree>
    <p:extLst>
      <p:ext uri="{BB962C8B-B14F-4D97-AF65-F5344CB8AC3E}">
        <p14:creationId xmlns:p14="http://schemas.microsoft.com/office/powerpoint/2010/main" val="7426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32</a:t>
            </a:fld>
            <a:endParaRPr lang="en-US"/>
          </a:p>
        </p:txBody>
      </p:sp>
    </p:spTree>
    <p:extLst>
      <p:ext uri="{BB962C8B-B14F-4D97-AF65-F5344CB8AC3E}">
        <p14:creationId xmlns:p14="http://schemas.microsoft.com/office/powerpoint/2010/main" val="20768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err="1">
                <a:ea typeface="MS PGothic" panose="020B0600070205080204" pitchFamily="34" charset="-128"/>
                <a:cs typeface="Calibri" panose="020F0502020204030204" pitchFamily="34" charset="0"/>
              </a:rPr>
              <a:t>BiLSTM</a:t>
            </a:r>
            <a:r>
              <a:rPr lang="zh-CN" altLang="en-US" sz="2800" dirty="0">
                <a:latin typeface="MS PGothic" panose="020B0600070205080204" pitchFamily="34" charset="-128"/>
                <a:ea typeface="MS PGothic" panose="020B0600070205080204" pitchFamily="34" charset="-128"/>
                <a:cs typeface="Calibri"/>
              </a:rPr>
              <a:t>、</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、生物医療分野の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それぞれに基づいて実験を行う</a:t>
            </a:r>
            <a:endParaRPr lang="en-US" altLang="zh-CN" sz="2800" dirty="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dirty="0" err="1">
                <a:ea typeface="MS PGothic" panose="020B0600070205080204" pitchFamily="34" charset="-128"/>
                <a:cs typeface="Calibri"/>
              </a:rPr>
              <a:t>BiLSTM</a:t>
            </a:r>
            <a:r>
              <a:rPr lang="zh-CN" altLang="en-US" sz="2800" dirty="0">
                <a:ea typeface="MS PGothic" panose="020B0600070205080204" pitchFamily="34" charset="-128"/>
                <a:cs typeface="Calibri"/>
              </a:rPr>
              <a:t>に基づいたモデルを</a:t>
            </a:r>
            <a:r>
              <a:rPr kumimoji="1" lang="en-US" altLang="zh-CN" sz="2800" dirty="0">
                <a:ea typeface="MS Gothic"/>
                <a:cs typeface="Calibri"/>
              </a:rPr>
              <a:t>Baseline</a:t>
            </a:r>
            <a:r>
              <a:rPr lang="zh-CN" altLang="en-US" sz="2800" dirty="0">
                <a:ea typeface="MS PGothic" panose="020B0600070205080204" pitchFamily="34" charset="-128"/>
                <a:cs typeface="Calibri"/>
              </a:rPr>
              <a:t>手法として、提案手法と比較した</a:t>
            </a:r>
            <a:endParaRPr lang="en-US" altLang="zh-CN" sz="2800" dirty="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dirty="0">
                <a:ea typeface="MS Gothic"/>
                <a:cs typeface="Calibri"/>
              </a:rPr>
              <a:t>実験データ</a:t>
            </a:r>
            <a:endParaRPr kumimoji="1" lang="en-US" altLang="zh-CN" sz="2800" dirty="0">
              <a:ea typeface="MS Gothic"/>
              <a:cs typeface="Calibri"/>
            </a:endParaRPr>
          </a:p>
          <a:p>
            <a:pPr marL="70200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endParaRPr kumimoji="1" lang="en-US" altLang="ja-JP" sz="2400" dirty="0">
              <a:ea typeface="MS Gothic"/>
            </a:endParaRPr>
          </a:p>
          <a:p>
            <a:pPr marL="70200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1159200" lvl="1" indent="-285750">
              <a:buFont typeface="Arial" panose="020B0604020202020204" pitchFamily="34" charset="0"/>
              <a:buChar char="•"/>
            </a:pPr>
            <a:r>
              <a:rPr kumimoji="1" lang="en-US" altLang="zh-CN" sz="2400" dirty="0">
                <a:ea typeface="MS Gothic"/>
                <a:cs typeface="Calibri"/>
              </a:rPr>
              <a:t>170</a:t>
            </a:r>
            <a:r>
              <a:rPr kumimoji="1" lang="zh-CN" altLang="en-US" sz="2400" dirty="0">
                <a:ea typeface="MS Gothic"/>
                <a:cs typeface="Calibri"/>
              </a:rPr>
              <a:t>件の訓練レポート、</a:t>
            </a:r>
            <a:r>
              <a:rPr kumimoji="1" lang="en-US" altLang="zh-CN" sz="2400" dirty="0">
                <a:ea typeface="MS Gothic"/>
                <a:cs typeface="Calibri"/>
              </a:rPr>
              <a:t>256</a:t>
            </a:r>
            <a:r>
              <a:rPr kumimoji="1" lang="zh-CN" altLang="en-US" sz="2400" dirty="0">
                <a:ea typeface="MS Gothic"/>
                <a:cs typeface="Calibri"/>
              </a:rPr>
              <a:t>件のテストレポート</a:t>
            </a:r>
            <a:endParaRPr kumimoji="1" lang="en-US" altLang="zh-CN" sz="2400" dirty="0">
              <a:ea typeface="MS Gothic"/>
              <a:cs typeface="Calibri"/>
            </a:endParaRPr>
          </a:p>
          <a:p>
            <a:pPr marL="1616400" lvl="2" indent="-285750">
              <a:buFont typeface="Arial" panose="020B0604020202020204" pitchFamily="34" charset="0"/>
              <a:buChar char="•"/>
            </a:pPr>
            <a:r>
              <a:rPr kumimoji="1" lang="en-US" altLang="ja-CN" sz="2400" dirty="0">
                <a:ea typeface="MS Gothic"/>
                <a:cs typeface="Calibri"/>
              </a:rPr>
              <a:t>1</a:t>
            </a:r>
            <a:r>
              <a:rPr kumimoji="1" lang="ja-CN" altLang="en-US" sz="2400" dirty="0">
                <a:ea typeface="MS Gothic"/>
                <a:cs typeface="Calibri"/>
              </a:rPr>
              <a:t>件レポートに約</a:t>
            </a:r>
            <a:r>
              <a:rPr kumimoji="1" lang="en-US" altLang="ja-CN" sz="2400" dirty="0">
                <a:ea typeface="MS Gothic"/>
                <a:cs typeface="Calibri"/>
              </a:rPr>
              <a:t>15</a:t>
            </a:r>
            <a:r>
              <a:rPr kumimoji="1" lang="ja-CN" altLang="en-US" sz="2400" dirty="0">
                <a:ea typeface="MS Gothic"/>
                <a:cs typeface="Calibri"/>
              </a:rPr>
              <a:t>文</a:t>
            </a:r>
            <a:r>
              <a:rPr kumimoji="1" lang="en-US" altLang="ja-CN" sz="2400" dirty="0">
                <a:ea typeface="MS Gothic"/>
                <a:cs typeface="Calibri"/>
              </a:rPr>
              <a:t>(</a:t>
            </a:r>
            <a:r>
              <a:rPr kumimoji="1" lang="ja-CN" altLang="en-US" sz="2400" dirty="0">
                <a:ea typeface="MS Gothic"/>
                <a:cs typeface="Calibri"/>
              </a:rPr>
              <a:t>タグあり</a:t>
            </a:r>
            <a:r>
              <a:rPr kumimoji="1" lang="en-US" altLang="ja-CN" sz="2400" dirty="0">
                <a:ea typeface="MS Gothic"/>
                <a:cs typeface="Calibri"/>
              </a:rPr>
              <a:t>)</a:t>
            </a:r>
            <a:r>
              <a:rPr kumimoji="1" lang="ja-CN" altLang="en-US" sz="2400" dirty="0">
                <a:ea typeface="MS Gothic"/>
                <a:cs typeface="Calibri"/>
              </a:rPr>
              <a:t>が利用できる</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6743</TotalTime>
  <Words>2451</Words>
  <Application>Microsoft Macintosh PowerPoint</Application>
  <PresentationFormat>ワイド画面</PresentationFormat>
  <Paragraphs>438</Paragraphs>
  <Slides>36</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MS Gothic</vt:lpstr>
      <vt:lpstr>ＭＳ Ｐゴシック</vt:lpstr>
      <vt:lpstr>ＭＳ Ｐゴシック</vt:lpstr>
      <vt:lpstr>Arial</vt:lpstr>
      <vt:lpstr>Calibri</vt:lpstr>
      <vt:lpstr>Calibri Light</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i2b2実験（１）</vt:lpstr>
      <vt:lpstr>i2b2実験（２）</vt:lpstr>
      <vt:lpstr>i2b2実験（３）</vt:lpstr>
      <vt:lpstr>i2b2実験結果(1)</vt:lpstr>
      <vt:lpstr>PowerPoint プレゼンテーション</vt:lpstr>
      <vt:lpstr>n2c2実験結果</vt:lpstr>
      <vt:lpstr>BERTとCharacterBERT</vt:lpstr>
      <vt:lpstr>前回の振り返り</vt:lpstr>
      <vt:lpstr>進捗</vt:lpstr>
      <vt:lpstr>パラメータ調整</vt:lpstr>
      <vt:lpstr>Loss 学習曲線(1)</vt:lpstr>
      <vt:lpstr>Loss 学習曲線(2)</vt:lpstr>
      <vt:lpstr>Loss 学習曲線(3)</vt:lpstr>
      <vt:lpstr>Loss 学習曲線(4)</vt:lpstr>
      <vt:lpstr>Loss 学習曲線(5)</vt:lpstr>
      <vt:lpstr>n2c2データ</vt:lpstr>
      <vt:lpstr>n2c2データ</vt:lpstr>
      <vt:lpstr>まとめ</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2021-06-11T06:45:57Z</dcterms:modified>
</cp:coreProperties>
</file>