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40"/>
  </p:notesMasterIdLst>
  <p:sldIdLst>
    <p:sldId id="256" r:id="rId2"/>
    <p:sldId id="265" r:id="rId3"/>
    <p:sldId id="297" r:id="rId4"/>
    <p:sldId id="266" r:id="rId5"/>
    <p:sldId id="294" r:id="rId6"/>
    <p:sldId id="277" r:id="rId7"/>
    <p:sldId id="298" r:id="rId8"/>
    <p:sldId id="292" r:id="rId9"/>
    <p:sldId id="291" r:id="rId10"/>
    <p:sldId id="267" r:id="rId11"/>
    <p:sldId id="274" r:id="rId12"/>
    <p:sldId id="321" r:id="rId13"/>
    <p:sldId id="328" r:id="rId14"/>
    <p:sldId id="338" r:id="rId15"/>
    <p:sldId id="318" r:id="rId16"/>
    <p:sldId id="319" r:id="rId17"/>
    <p:sldId id="346" r:id="rId18"/>
    <p:sldId id="347" r:id="rId19"/>
    <p:sldId id="351" r:id="rId20"/>
    <p:sldId id="352" r:id="rId21"/>
    <p:sldId id="349" r:id="rId22"/>
    <p:sldId id="348" r:id="rId23"/>
    <p:sldId id="350" r:id="rId24"/>
    <p:sldId id="343" r:id="rId25"/>
    <p:sldId id="342" r:id="rId26"/>
    <p:sldId id="330" r:id="rId27"/>
    <p:sldId id="340" r:id="rId28"/>
    <p:sldId id="335" r:id="rId29"/>
    <p:sldId id="331" r:id="rId30"/>
    <p:sldId id="280" r:id="rId31"/>
    <p:sldId id="270" r:id="rId32"/>
    <p:sldId id="278" r:id="rId33"/>
    <p:sldId id="279" r:id="rId34"/>
    <p:sldId id="312" r:id="rId35"/>
    <p:sldId id="313" r:id="rId36"/>
    <p:sldId id="315" r:id="rId37"/>
    <p:sldId id="314" r:id="rId38"/>
    <p:sldId id="31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9559B3-56E1-6740-984B-37030236FA47}" v="461" dt="2021-06-25T03:17:35.6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51"/>
    <p:restoredTop sz="94690"/>
  </p:normalViewPr>
  <p:slideViewPr>
    <p:cSldViewPr snapToGrid="0" snapToObjects="1">
      <p:cViewPr varScale="1">
        <p:scale>
          <a:sx n="129" d="100"/>
          <a:sy n="129"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149627863405008E-2"/>
          <c:y val="5.4958883087984217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Sheet1!$B$2:$B$6</c:f>
              <c:numCache>
                <c:formatCode>General</c:formatCode>
                <c:ptCount val="5"/>
                <c:pt idx="0">
                  <c:v>91.97</c:v>
                </c:pt>
                <c:pt idx="1">
                  <c:v>88.22</c:v>
                </c:pt>
                <c:pt idx="2">
                  <c:v>93.61</c:v>
                </c:pt>
                <c:pt idx="3">
                  <c:v>91.08</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Sheet1!$C$2:$C$6</c:f>
              <c:numCache>
                <c:formatCode>General</c:formatCode>
                <c:ptCount val="5"/>
                <c:pt idx="0">
                  <c:v>42.31</c:v>
                </c:pt>
                <c:pt idx="1">
                  <c:v>43.68</c:v>
                </c:pt>
                <c:pt idx="2">
                  <c:v>51.01</c:v>
                </c:pt>
                <c:pt idx="3">
                  <c:v>49.53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layout>
        <c:manualLayout>
          <c:xMode val="edge"/>
          <c:yMode val="edge"/>
          <c:x val="0.29380003926105741"/>
          <c:y val="0.94969420724224407"/>
          <c:w val="0.40922604859949113"/>
          <c:h val="5.0305792757755922E-2"/>
        </c:manualLayout>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6/25/21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121838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28</a:t>
            </a:fld>
            <a:endParaRPr lang="en-US"/>
          </a:p>
        </p:txBody>
      </p:sp>
    </p:spTree>
    <p:extLst>
      <p:ext uri="{BB962C8B-B14F-4D97-AF65-F5344CB8AC3E}">
        <p14:creationId xmlns:p14="http://schemas.microsoft.com/office/powerpoint/2010/main" val="3837529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29</a:t>
            </a:fld>
            <a:endParaRPr lang="en-US"/>
          </a:p>
        </p:txBody>
      </p:sp>
    </p:spTree>
    <p:extLst>
      <p:ext uri="{BB962C8B-B14F-4D97-AF65-F5344CB8AC3E}">
        <p14:creationId xmlns:p14="http://schemas.microsoft.com/office/powerpoint/2010/main" val="65185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6/25/21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6/25/21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6/25/21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6/25/21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6/25/21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ja-JP" altLang="en-US" sz="4400" b="1">
                <a:latin typeface="MS PGothic" panose="020B0600070205080204" pitchFamily="34" charset="-128"/>
                <a:ea typeface="MS PGothic" panose="020B0600070205080204" pitchFamily="34" charset="-128"/>
              </a:rPr>
              <a:t>共同学習方式による電子カルテからの​</a:t>
            </a:r>
            <a:br>
              <a:rPr lang="ja-JP" altLang="en-US" sz="4400" b="1">
                <a:latin typeface="MS PGothic" panose="020B0600070205080204" pitchFamily="34" charset="-128"/>
                <a:ea typeface="MS PGothic" panose="020B0600070205080204" pitchFamily="34" charset="-128"/>
              </a:rPr>
            </a:br>
            <a:r>
              <a:rPr lang="ja-JP" altLang="en-US" sz="4400" b="1">
                <a:latin typeface="MS PGothic" panose="020B0600070205080204" pitchFamily="34" charset="-128"/>
                <a:ea typeface="MS PGothic" panose="020B0600070205080204" pitchFamily="34" charset="-128"/>
              </a:rPr>
              <a:t>エンティティ関係抽出手法 </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538928"/>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dirty="0">
                <a:latin typeface="MS PGothic"/>
                <a:ea typeface="MS PGothic"/>
              </a:rPr>
              <a:t>第六回ゼミ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2021-06-</a:t>
            </a:r>
            <a:r>
              <a:rPr lang="en-US" altLang="zh-CN" sz="2800" dirty="0">
                <a:ea typeface="MS PGothic"/>
              </a:rPr>
              <a:t>25</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en-US" altLang="ja-JP" sz="4000" b="1" dirty="0">
                <a:solidFill>
                  <a:schemeClr val="tx1"/>
                </a:solidFill>
                <a:latin typeface="+mn-lt"/>
                <a:ea typeface="ＭＳ Ｐゴシック"/>
                <a:cs typeface="Calibri Light"/>
              </a:rPr>
              <a:t>i2b2</a:t>
            </a:r>
            <a:r>
              <a:rPr lang="ja-JP" altLang="en-US" sz="4000" b="1">
                <a:solidFill>
                  <a:schemeClr val="tx1"/>
                </a:solidFill>
                <a:ea typeface="ＭＳ Ｐゴシック"/>
                <a:cs typeface="Calibri Light"/>
              </a:rPr>
              <a:t>実験（２）</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latin typeface="MS Gothic"/>
                <a:ea typeface="MS Gothic"/>
                <a:cs typeface="Calibri"/>
              </a:rPr>
              <a:t>は２つのタスクを提案して、それらにデータを提供した</a:t>
            </a:r>
            <a:r>
              <a:rPr lang="en-US" altLang="ja-JP" sz="2800" dirty="0">
                <a:latin typeface="MS Gothic"/>
                <a:ea typeface="MS Gothic"/>
                <a:cs typeface="Calibri"/>
              </a:rPr>
              <a:t>(</a:t>
            </a:r>
            <a:r>
              <a:rPr lang="en-US" altLang="ja-JP" sz="2800" dirty="0">
                <a:ea typeface="MS Gothic"/>
                <a:cs typeface="Calibri"/>
              </a:rPr>
              <a:t>170</a:t>
            </a:r>
            <a:r>
              <a:rPr lang="ja-JP" altLang="en-US" sz="2800">
                <a:latin typeface="MS Gothic"/>
                <a:ea typeface="MS Gothic"/>
                <a:cs typeface="Calibri"/>
              </a:rPr>
              <a:t>件の訓練レポートと</a:t>
            </a:r>
            <a:r>
              <a:rPr lang="en-US" altLang="ja-JP" sz="2800" dirty="0">
                <a:ea typeface="MS Gothic"/>
                <a:cs typeface="Calibri"/>
              </a:rPr>
              <a:t>256</a:t>
            </a:r>
            <a:r>
              <a:rPr lang="ja-JP" altLang="en-US" sz="2800">
                <a:latin typeface="MS Gothic"/>
                <a:ea typeface="MS Gothic"/>
                <a:cs typeface="Calibri"/>
              </a:rPr>
              <a:t>件のテストレポート</a:t>
            </a:r>
            <a:r>
              <a:rPr lang="en-US" altLang="ja-JP" sz="2800" dirty="0">
                <a:latin typeface="MS Gothic"/>
                <a:ea typeface="MS Gothic"/>
                <a:cs typeface="Calibri"/>
              </a:rPr>
              <a:t>)</a:t>
            </a:r>
            <a:endParaRPr lang="ja-JP" altLang="en-US" sz="2800">
              <a:latin typeface="MS Gothic"/>
              <a:ea typeface="MS Gothic"/>
              <a:cs typeface="Calibri"/>
            </a:endParaRPr>
          </a:p>
          <a:p>
            <a:pPr marL="914400" lvl="1" indent="-457200">
              <a:buFont typeface="Arial" panose="020B0604020202020204" pitchFamily="34" charset="0"/>
              <a:buChar char="•"/>
            </a:pPr>
            <a:r>
              <a:rPr lang="en-US" altLang="ja-JP" sz="2800" dirty="0">
                <a:ea typeface="MS Gothic"/>
                <a:cs typeface="Calibri"/>
              </a:rPr>
              <a:t>2010 i2b2/VA challenge </a:t>
            </a:r>
            <a:r>
              <a:rPr lang="ja-JP" altLang="en-US" sz="2800">
                <a:latin typeface="MS Gothic"/>
                <a:ea typeface="MS Gothic"/>
                <a:cs typeface="Calibri"/>
              </a:rPr>
              <a:t>はカルテデータに対するチャレンジ</a:t>
            </a:r>
          </a:p>
          <a:p>
            <a:pPr marL="1371600" lvl="2" indent="-457200">
              <a:buFont typeface="Arial"/>
              <a:buChar char="•"/>
            </a:pPr>
            <a:r>
              <a:rPr lang="ja-JP" altLang="en-US" sz="2800">
                <a:latin typeface="MS Gothic"/>
                <a:ea typeface="MS Gothic"/>
                <a:cs typeface="Calibri"/>
              </a:rPr>
              <a:t>固有表現抽出の３つのカテゴリ</a:t>
            </a:r>
            <a:endParaRPr lang="en-US" altLang="ja-JP" sz="2800" dirty="0">
              <a:latin typeface="MS Gothic"/>
              <a:ea typeface="MS Gothic"/>
              <a:cs typeface="Calibri"/>
            </a:endParaRPr>
          </a:p>
          <a:p>
            <a:pPr marL="1828800" lvl="3" indent="-457200">
              <a:buFont typeface="Arial"/>
              <a:buChar char="•"/>
            </a:pPr>
            <a:r>
              <a:rPr lang="ja-JP" altLang="en-US" sz="2800">
                <a:latin typeface="MS Gothic"/>
                <a:ea typeface="MS Gothic"/>
                <a:cs typeface="Calibri"/>
              </a:rPr>
              <a:t>医療問題（</a:t>
            </a:r>
            <a:r>
              <a:rPr lang="en-US" altLang="ja-JP" sz="2800" dirty="0">
                <a:ea typeface="MS Gothic"/>
                <a:cs typeface="Calibri"/>
              </a:rPr>
              <a:t>medical problem</a:t>
            </a:r>
            <a:r>
              <a:rPr lang="ja-JP" altLang="en-US" sz="2800">
                <a:ea typeface="MS Gothic"/>
                <a:cs typeface="Calibri"/>
              </a:rPr>
              <a:t>）</a:t>
            </a:r>
            <a:endParaRPr lang="en-US" dirty="0">
              <a:cs typeface="Calibri"/>
            </a:endParaRPr>
          </a:p>
          <a:p>
            <a:pPr marL="1828800" lvl="3" indent="-457200">
              <a:buFont typeface="Arial"/>
              <a:buChar char="•"/>
            </a:pPr>
            <a:r>
              <a:rPr lang="ja-JP" altLang="en-US" sz="2800">
                <a:latin typeface="MS Gothic"/>
                <a:ea typeface="MS Gothic"/>
                <a:cs typeface="Calibri"/>
              </a:rPr>
              <a:t>治療法（</a:t>
            </a:r>
            <a:r>
              <a:rPr lang="en-US" altLang="ja-JP" sz="2800" dirty="0">
                <a:ea typeface="MS Gothic"/>
                <a:cs typeface="Calibri"/>
              </a:rPr>
              <a:t>treatment</a:t>
            </a:r>
            <a:r>
              <a:rPr lang="ja-JP" altLang="en-US" sz="2800">
                <a:ea typeface="MS Gothic"/>
                <a:cs typeface="Calibri"/>
              </a:rPr>
              <a:t>）</a:t>
            </a:r>
            <a:endParaRPr lang="en-US" altLang="ja-JP" sz="2800" dirty="0">
              <a:ea typeface="MS Gothic"/>
              <a:cs typeface="Calibri"/>
            </a:endParaRPr>
          </a:p>
          <a:p>
            <a:pPr marL="1828800" lvl="3" indent="-457200">
              <a:buFont typeface="Arial"/>
              <a:buChar char="•"/>
            </a:pPr>
            <a:r>
              <a:rPr lang="ja-JP" altLang="en-US" sz="2800">
                <a:latin typeface="MS Gothic"/>
                <a:ea typeface="MS Gothic"/>
                <a:cs typeface="Calibri"/>
              </a:rPr>
              <a:t>検査</a:t>
            </a:r>
            <a:r>
              <a:rPr lang="ja-JP" altLang="en-US" sz="2800">
                <a:latin typeface="Calibri" panose="020F0502020204030204" pitchFamily="34" charset="0"/>
                <a:ea typeface="MS Gothic"/>
                <a:cs typeface="Calibri" panose="020F0502020204030204" pitchFamily="34" charset="0"/>
              </a:rPr>
              <a:t>（</a:t>
            </a:r>
            <a:r>
              <a:rPr lang="en-US" altLang="ja-JP" sz="2800" dirty="0">
                <a:latin typeface="Calibri" panose="020F0502020204030204" pitchFamily="34" charset="0"/>
                <a:ea typeface="MS Gothic"/>
                <a:cs typeface="Calibri" panose="020F0502020204030204" pitchFamily="34" charset="0"/>
              </a:rPr>
              <a:t>test</a:t>
            </a:r>
            <a:r>
              <a:rPr lang="ja-JP" altLang="en-US" sz="2800">
                <a:latin typeface="Calibri" panose="020F0502020204030204" pitchFamily="34" charset="0"/>
                <a:ea typeface="MS Gothic"/>
                <a:cs typeface="Calibri" panose="020F0502020204030204" pitchFamily="34" charset="0"/>
              </a:rPr>
              <a:t>）</a:t>
            </a:r>
          </a:p>
          <a:p>
            <a:pPr marL="1828800" lvl="3" indent="-457200">
              <a:buFont typeface="Arial"/>
              <a:buChar char="•"/>
            </a:pPr>
            <a:endParaRPr lang="en-US" altLang="ja-JP" sz="2800" dirty="0">
              <a:latin typeface="MS Gothic"/>
              <a:ea typeface="MS Gothic"/>
              <a:cs typeface="Calibri"/>
            </a:endParaRPr>
          </a:p>
          <a:p>
            <a:pPr marL="1371600" lvl="2" indent="-457200">
              <a:buFont typeface="Arial"/>
              <a:buChar char="•"/>
            </a:pPr>
            <a:r>
              <a:rPr lang="ja-JP" altLang="en-US" sz="2800">
                <a:latin typeface="MS Gothic"/>
                <a:ea typeface="MS Gothic"/>
                <a:cs typeface="Calibri"/>
              </a:rPr>
              <a:t>関係抽出の８つのカテゴリ</a:t>
            </a: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en-US" altLang="ja-JP" sz="4000" b="1" dirty="0">
                <a:solidFill>
                  <a:schemeClr val="tx1"/>
                </a:solidFill>
                <a:latin typeface="+mn-lt"/>
                <a:ea typeface="ＭＳ Ｐゴシック"/>
              </a:rPr>
              <a:t>i2b2</a:t>
            </a:r>
            <a:r>
              <a:rPr lang="ja-JP" altLang="en-US" sz="4000" b="1">
                <a:solidFill>
                  <a:schemeClr val="tx1"/>
                </a:solidFill>
                <a:latin typeface="MS Gothic"/>
                <a:ea typeface="ＭＳ Ｐゴシック"/>
              </a:rPr>
              <a:t>実験（３）</a:t>
            </a: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a:latin typeface="MS Gothic"/>
              <a:ea typeface="+mn-lt"/>
              <a:cs typeface="+mn-lt"/>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7" name="図 6" descr="テキスト&#10;&#10;自動的に生成された説明">
            <a:extLst>
              <a:ext uri="{FF2B5EF4-FFF2-40B4-BE49-F238E27FC236}">
                <a16:creationId xmlns:a16="http://schemas.microsoft.com/office/drawing/2014/main" id="{1EBBE143-46A5-EF4C-A590-508869F214F8}"/>
              </a:ext>
            </a:extLst>
          </p:cNvPr>
          <p:cNvPicPr>
            <a:picLocks noChangeAspect="1"/>
          </p:cNvPicPr>
          <p:nvPr/>
        </p:nvPicPr>
        <p:blipFill>
          <a:blip r:embed="rId2"/>
          <a:stretch>
            <a:fillRect/>
          </a:stretch>
        </p:blipFill>
        <p:spPr>
          <a:xfrm>
            <a:off x="284079" y="2917395"/>
            <a:ext cx="5552277" cy="2216607"/>
          </a:xfrm>
          <a:prstGeom prst="rect">
            <a:avLst/>
          </a:prstGeom>
        </p:spPr>
      </p:pic>
      <p:pic>
        <p:nvPicPr>
          <p:cNvPr id="10" name="図 9" descr="テキスト&#10;&#10;自動的に生成された説明">
            <a:extLst>
              <a:ext uri="{FF2B5EF4-FFF2-40B4-BE49-F238E27FC236}">
                <a16:creationId xmlns:a16="http://schemas.microsoft.com/office/drawing/2014/main" id="{6EFEF7D1-EC8A-F241-9D02-2C2B5F7D6E89}"/>
              </a:ext>
            </a:extLst>
          </p:cNvPr>
          <p:cNvPicPr>
            <a:picLocks noChangeAspect="1"/>
          </p:cNvPicPr>
          <p:nvPr/>
        </p:nvPicPr>
        <p:blipFill>
          <a:blip r:embed="rId3"/>
          <a:stretch>
            <a:fillRect/>
          </a:stretch>
        </p:blipFill>
        <p:spPr>
          <a:xfrm>
            <a:off x="5982220" y="2917395"/>
            <a:ext cx="5692160" cy="3152746"/>
          </a:xfrm>
          <a:prstGeom prst="rect">
            <a:avLst/>
          </a:prstGeom>
        </p:spPr>
      </p:pic>
      <p:sp>
        <p:nvSpPr>
          <p:cNvPr id="11" name="テキスト ボックス 10">
            <a:extLst>
              <a:ext uri="{FF2B5EF4-FFF2-40B4-BE49-F238E27FC236}">
                <a16:creationId xmlns:a16="http://schemas.microsoft.com/office/drawing/2014/main" id="{3A90F6D7-FC91-DC40-B2B0-B6B9273E7BEE}"/>
              </a:ext>
            </a:extLst>
          </p:cNvPr>
          <p:cNvSpPr txBox="1"/>
          <p:nvPr/>
        </p:nvSpPr>
        <p:spPr>
          <a:xfrm>
            <a:off x="1794934" y="2479921"/>
            <a:ext cx="3578578" cy="400110"/>
          </a:xfrm>
          <a:prstGeom prst="rect">
            <a:avLst/>
          </a:prstGeom>
          <a:noFill/>
        </p:spPr>
        <p:txBody>
          <a:bodyPr wrap="square" rtlCol="0">
            <a:spAutoFit/>
          </a:bodyPr>
          <a:lstStyle/>
          <a:p>
            <a:r>
              <a:rPr kumimoji="1" lang="en-US" altLang="zh-CN" sz="2000"/>
              <a:t>Entity(</a:t>
            </a:r>
            <a:r>
              <a:rPr kumimoji="1" lang="ja-CN" altLang="en-US" sz="2000">
                <a:latin typeface="MS Gothic" panose="020B0609070205080204" pitchFamily="49" charset="-128"/>
                <a:ea typeface="MS Gothic" panose="020B0609070205080204" pitchFamily="49" charset="-128"/>
              </a:rPr>
              <a:t>固有表現</a:t>
            </a:r>
            <a:r>
              <a:rPr kumimoji="1" lang="en-US" altLang="zh-CN" sz="2000"/>
              <a:t>)</a:t>
            </a:r>
            <a:endParaRPr kumimoji="1" lang="ja-CN" altLang="en-US" sz="2000"/>
          </a:p>
        </p:txBody>
      </p:sp>
      <p:sp>
        <p:nvSpPr>
          <p:cNvPr id="12" name="テキスト ボックス 11">
            <a:extLst>
              <a:ext uri="{FF2B5EF4-FFF2-40B4-BE49-F238E27FC236}">
                <a16:creationId xmlns:a16="http://schemas.microsoft.com/office/drawing/2014/main" id="{B0C53BA9-6515-E644-A38B-A0B538B63980}"/>
              </a:ext>
            </a:extLst>
          </p:cNvPr>
          <p:cNvSpPr txBox="1"/>
          <p:nvPr/>
        </p:nvSpPr>
        <p:spPr>
          <a:xfrm>
            <a:off x="7733412" y="2479921"/>
            <a:ext cx="3578578" cy="400110"/>
          </a:xfrm>
          <a:prstGeom prst="rect">
            <a:avLst/>
          </a:prstGeom>
          <a:noFill/>
        </p:spPr>
        <p:txBody>
          <a:bodyPr wrap="square" rtlCol="0">
            <a:spAutoFit/>
          </a:bodyPr>
          <a:lstStyle/>
          <a:p>
            <a:r>
              <a:rPr kumimoji="1" lang="en-US" altLang="zh-CN" sz="2000"/>
              <a:t>Relation(</a:t>
            </a:r>
            <a:r>
              <a:rPr kumimoji="1" lang="zh-CN" altLang="en-US" sz="2000">
                <a:latin typeface="MS Gothic" panose="020B0609070205080204" pitchFamily="49" charset="-128"/>
                <a:ea typeface="MS Gothic" panose="020B0609070205080204" pitchFamily="49" charset="-128"/>
              </a:rPr>
              <a:t>関係</a:t>
            </a:r>
            <a:r>
              <a:rPr kumimoji="1" lang="en-US" altLang="zh-CN" sz="2000"/>
              <a:t>)</a:t>
            </a:r>
            <a:endParaRPr kumimoji="1" lang="ja-CN" altLang="en-US" sz="2000"/>
          </a:p>
        </p:txBody>
      </p:sp>
      <p:sp>
        <p:nvSpPr>
          <p:cNvPr id="4" name="テキスト ボックス 3">
            <a:extLst>
              <a:ext uri="{FF2B5EF4-FFF2-40B4-BE49-F238E27FC236}">
                <a16:creationId xmlns:a16="http://schemas.microsoft.com/office/drawing/2014/main" id="{A6E68455-ADAD-6F48-A2F9-44C73C5FF94C}"/>
              </a:ext>
            </a:extLst>
          </p:cNvPr>
          <p:cNvSpPr txBox="1"/>
          <p:nvPr/>
        </p:nvSpPr>
        <p:spPr>
          <a:xfrm>
            <a:off x="5982220" y="6019167"/>
            <a:ext cx="3193311"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a:t>詳細は付録を参考</a:t>
            </a:r>
          </a:p>
        </p:txBody>
      </p:sp>
    </p:spTree>
    <p:extLst>
      <p:ext uri="{BB962C8B-B14F-4D97-AF65-F5344CB8AC3E}">
        <p14:creationId xmlns:p14="http://schemas.microsoft.com/office/powerpoint/2010/main" val="42322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n-lt"/>
                <a:ea typeface="ＭＳ Ｐゴシック"/>
              </a:rPr>
              <a:t>(1)</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1462251966"/>
              </p:ext>
            </p:extLst>
          </p:nvPr>
        </p:nvGraphicFramePr>
        <p:xfrm>
          <a:off x="1580331" y="1974174"/>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dirty="0"/>
                        <a:t>92.01</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91.94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91.97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41.84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42.80</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42.31</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89.20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87.27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88.22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45.37</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42.11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43.68</a:t>
                      </a:r>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US" dirty="0"/>
                        <a:t>93.82</a:t>
                      </a:r>
                    </a:p>
                  </a:txBody>
                  <a:tcPr anchor="ctr"/>
                </a:tc>
                <a:tc>
                  <a:txBody>
                    <a:bodyPr/>
                    <a:lstStyle/>
                    <a:p>
                      <a:pPr algn="ctr"/>
                      <a:r>
                        <a:rPr lang="en-US" altLang="zh-CN" dirty="0"/>
                        <a:t>93.39</a:t>
                      </a:r>
                      <a:endParaRPr lang="en-US" dirty="0"/>
                    </a:p>
                  </a:txBody>
                  <a:tcPr anchor="ctr"/>
                </a:tc>
                <a:tc>
                  <a:txBody>
                    <a:bodyPr/>
                    <a:lstStyle/>
                    <a:p>
                      <a:pPr algn="ctr"/>
                      <a:r>
                        <a:rPr lang="en-US" altLang="zh-CN" dirty="0"/>
                        <a:t>93.63</a:t>
                      </a:r>
                      <a:endParaRPr lang="en-US" dirty="0"/>
                    </a:p>
                  </a:txBody>
                  <a:tcPr anchor="ctr"/>
                </a:tc>
                <a:tc>
                  <a:txBody>
                    <a:bodyPr/>
                    <a:lstStyle/>
                    <a:p>
                      <a:pPr algn="ctr"/>
                      <a:r>
                        <a:rPr lang="en-US" dirty="0"/>
                        <a:t>52.21</a:t>
                      </a:r>
                    </a:p>
                  </a:txBody>
                  <a:tcPr anchor="ctr"/>
                </a:tc>
                <a:tc>
                  <a:txBody>
                    <a:bodyPr/>
                    <a:lstStyle/>
                    <a:p>
                      <a:pPr algn="ctr"/>
                      <a:r>
                        <a:rPr lang="en-US" dirty="0"/>
                        <a:t>49.86</a:t>
                      </a:r>
                    </a:p>
                  </a:txBody>
                  <a:tcPr anchor="ctr"/>
                </a:tc>
                <a:tc>
                  <a:txBody>
                    <a:bodyPr/>
                    <a:lstStyle/>
                    <a:p>
                      <a:pPr algn="ctr"/>
                      <a:r>
                        <a:rPr lang="en-US" dirty="0"/>
                        <a:t>51.01</a:t>
                      </a:r>
                    </a:p>
                  </a:txBody>
                  <a:tcPr anchor="ct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91.63</a:t>
                      </a:r>
                    </a:p>
                  </a:txBody>
                  <a:tcPr anchor="ctr"/>
                </a:tc>
                <a:tc>
                  <a:txBody>
                    <a:bodyPr/>
                    <a:lstStyle/>
                    <a:p>
                      <a:pPr algn="ctr"/>
                      <a:r>
                        <a:rPr lang="en-US" dirty="0"/>
                        <a:t>90.54</a:t>
                      </a:r>
                    </a:p>
                  </a:txBody>
                  <a:tcPr anchor="ctr"/>
                </a:tc>
                <a:tc>
                  <a:txBody>
                    <a:bodyPr/>
                    <a:lstStyle/>
                    <a:p>
                      <a:pPr algn="ctr"/>
                      <a:r>
                        <a:rPr lang="en-US" dirty="0"/>
                        <a:t>91.08</a:t>
                      </a:r>
                    </a:p>
                  </a:txBody>
                  <a:tcPr anchor="ctr"/>
                </a:tc>
                <a:tc>
                  <a:txBody>
                    <a:bodyPr/>
                    <a:lstStyle/>
                    <a:p>
                      <a:pPr algn="ctr"/>
                      <a:r>
                        <a:rPr lang="en-US" dirty="0"/>
                        <a:t>51.98</a:t>
                      </a:r>
                    </a:p>
                  </a:txBody>
                  <a:tcPr anchor="ctr"/>
                </a:tc>
                <a:tc>
                  <a:txBody>
                    <a:bodyPr/>
                    <a:lstStyle/>
                    <a:p>
                      <a:pPr algn="ctr"/>
                      <a:r>
                        <a:rPr lang="en-US" dirty="0"/>
                        <a:t>47.30</a:t>
                      </a:r>
                    </a:p>
                  </a:txBody>
                  <a:tcPr anchor="ctr"/>
                </a:tc>
                <a:tc>
                  <a:txBody>
                    <a:bodyPr/>
                    <a:lstStyle/>
                    <a:p>
                      <a:pPr algn="ctr"/>
                      <a:r>
                        <a:rPr lang="en-US" dirty="0"/>
                        <a:t>49.53</a:t>
                      </a:r>
                    </a:p>
                  </a:txBody>
                  <a:tcPr anchor="ctr"/>
                </a:tc>
                <a:extLst>
                  <a:ext uri="{0D108BD9-81ED-4DB2-BD59-A6C34878D82A}">
                    <a16:rowId xmlns:a16="http://schemas.microsoft.com/office/drawing/2014/main" val="2692257548"/>
                  </a:ext>
                </a:extLst>
              </a:tr>
            </a:tbl>
          </a:graphicData>
        </a:graphic>
      </p:graphicFrame>
      <p:sp>
        <p:nvSpPr>
          <p:cNvPr id="11" name="TextBox 10">
            <a:extLst>
              <a:ext uri="{FF2B5EF4-FFF2-40B4-BE49-F238E27FC236}">
                <a16:creationId xmlns:a16="http://schemas.microsoft.com/office/drawing/2014/main" id="{1F43357B-B462-D847-BDC3-79AB9AA4B4E4}"/>
              </a:ext>
            </a:extLst>
          </p:cNvPr>
          <p:cNvSpPr txBox="1"/>
          <p:nvPr/>
        </p:nvSpPr>
        <p:spPr>
          <a:xfrm>
            <a:off x="1580331" y="4345669"/>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2689981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13</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922481"/>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2337334657"/>
              </p:ext>
            </p:extLst>
          </p:nvPr>
        </p:nvGraphicFramePr>
        <p:xfrm>
          <a:off x="3604757" y="1202604"/>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622511"/>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F</a:t>
            </a:r>
            <a:r>
              <a:rPr kumimoji="1" lang="ja-CN" altLang="en-US" dirty="0"/>
              <a:t>値</a:t>
            </a:r>
            <a:endParaRPr kumimoji="1" lang="en-US" altLang="ja-CN" dirty="0"/>
          </a:p>
          <a:p>
            <a:pPr marL="742950" lvl="1" indent="-285750">
              <a:buFont typeface="Arial" panose="020B0604020202020204" pitchFamily="34" charset="0"/>
              <a:buChar char="•"/>
            </a:pPr>
            <a:r>
              <a:rPr kumimoji="1" lang="ja-CN" altLang="en-US" dirty="0"/>
              <a:t>固有表現</a:t>
            </a:r>
            <a:endParaRPr kumimoji="1" lang="en-US" altLang="ja-CN" dirty="0"/>
          </a:p>
          <a:p>
            <a:pPr marL="742950" lvl="1" indent="-285750">
              <a:buFont typeface="Arial" panose="020B0604020202020204" pitchFamily="34" charset="0"/>
              <a:buChar char="•"/>
            </a:pPr>
            <a:r>
              <a:rPr kumimoji="1" lang="ja-CN" altLang="en-US" dirty="0"/>
              <a:t>エンティティ関係</a:t>
            </a:r>
          </a:p>
        </p:txBody>
      </p:sp>
    </p:spTree>
    <p:extLst>
      <p:ext uri="{BB962C8B-B14F-4D97-AF65-F5344CB8AC3E}">
        <p14:creationId xmlns:p14="http://schemas.microsoft.com/office/powerpoint/2010/main" val="10631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BERT</a:t>
            </a:r>
            <a:r>
              <a:rPr kumimoji="1" lang="zh-CN" altLang="en-US" sz="4000" b="1" dirty="0">
                <a:solidFill>
                  <a:schemeClr val="tx1"/>
                </a:solidFill>
                <a:latin typeface="+mn-lt"/>
                <a:ea typeface="ＭＳ Ｐゴシック"/>
              </a:rPr>
              <a:t>と</a:t>
            </a:r>
            <a:r>
              <a:rPr kumimoji="1" lang="en-US" altLang="zh-CN" sz="4000" b="1" dirty="0" err="1">
                <a:solidFill>
                  <a:schemeClr val="tx1"/>
                </a:solidFill>
                <a:latin typeface="+mn-lt"/>
                <a:ea typeface="ＭＳ Ｐゴシック"/>
              </a:rPr>
              <a:t>CharacterBERT</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3940281758"/>
              </p:ext>
            </p:extLst>
          </p:nvPr>
        </p:nvGraphicFramePr>
        <p:xfrm>
          <a:off x="1210909" y="2093301"/>
          <a:ext cx="10161283" cy="2191176"/>
        </p:xfrm>
        <a:graphic>
          <a:graphicData uri="http://schemas.openxmlformats.org/drawingml/2006/table">
            <a:tbl>
              <a:tblPr firstRow="1" bandRow="1">
                <a:tableStyleId>{B301B821-A1FF-4177-AEE7-76D212191A09}</a:tableStyleId>
              </a:tblPr>
              <a:tblGrid>
                <a:gridCol w="2355661">
                  <a:extLst>
                    <a:ext uri="{9D8B030D-6E8A-4147-A177-3AD203B41FA5}">
                      <a16:colId xmlns:a16="http://schemas.microsoft.com/office/drawing/2014/main" val="209520628"/>
                    </a:ext>
                  </a:extLst>
                </a:gridCol>
                <a:gridCol w="2903018">
                  <a:extLst>
                    <a:ext uri="{9D8B030D-6E8A-4147-A177-3AD203B41FA5}">
                      <a16:colId xmlns:a16="http://schemas.microsoft.com/office/drawing/2014/main" val="2131619223"/>
                    </a:ext>
                  </a:extLst>
                </a:gridCol>
                <a:gridCol w="2380774">
                  <a:extLst>
                    <a:ext uri="{9D8B030D-6E8A-4147-A177-3AD203B41FA5}">
                      <a16:colId xmlns:a16="http://schemas.microsoft.com/office/drawing/2014/main" val="2774132633"/>
                    </a:ext>
                  </a:extLst>
                </a:gridCol>
                <a:gridCol w="2521830">
                  <a:extLst>
                    <a:ext uri="{9D8B030D-6E8A-4147-A177-3AD203B41FA5}">
                      <a16:colId xmlns:a16="http://schemas.microsoft.com/office/drawing/2014/main" val="2991014460"/>
                    </a:ext>
                  </a:extLst>
                </a:gridCol>
              </a:tblGrid>
              <a:tr h="728136">
                <a:tc>
                  <a:txBody>
                    <a:bodyPr/>
                    <a:lstStyle/>
                    <a:p>
                      <a:pPr algn="ctr"/>
                      <a:endParaRPr lang="en-US" altLang="zh-CN" dirty="0"/>
                    </a:p>
                    <a:p>
                      <a:pPr algn="ctr"/>
                      <a:r>
                        <a:rPr lang="en-US" dirty="0" err="1"/>
                        <a:t>カテゴリ</a:t>
                      </a:r>
                      <a:endParaRPr lang="en-US" dirty="0"/>
                    </a:p>
                  </a:txBody>
                  <a:tcPr>
                    <a:lnB w="28575"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en-US" sz="1600" b="1" kern="1200" dirty="0" err="1">
                          <a:solidFill>
                            <a:schemeClr val="lt1"/>
                          </a:solidFill>
                          <a:latin typeface="MS PGothic" panose="020B0600070205080204" pitchFamily="34" charset="-128"/>
                          <a:ea typeface="MS PGothic" panose="020B0600070205080204" pitchFamily="34" charset="-128"/>
                          <a:cs typeface="+mn-cs"/>
                        </a:rPr>
                        <a:t>訓練データ</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latin typeface="MS PGothic" panose="020B0600070205080204" pitchFamily="34" charset="-128"/>
                          <a:ea typeface="MS PGothic" panose="020B0600070205080204" pitchFamily="34" charset="-128"/>
                          <a:cs typeface="+mn-cs"/>
                        </a:rPr>
                        <a:t>Re</a:t>
                      </a:r>
                      <a:r>
                        <a:rPr lang="en-US" altLang="zh-CN" sz="1600" b="1" kern="1200" dirty="0">
                          <a:solidFill>
                            <a:schemeClr val="lt1"/>
                          </a:solidFill>
                          <a:latin typeface="MS PGothic" panose="020B0600070205080204" pitchFamily="34" charset="-128"/>
                          <a:ea typeface="MS PGothic" panose="020B0600070205080204" pitchFamily="34" charset="-128"/>
                          <a:cs typeface="+mn-cs"/>
                        </a:rPr>
                        <a:t>-Training</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on</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lt1"/>
                          </a:solidFill>
                          <a:latin typeface="MS PGothic" panose="020B0600070205080204" pitchFamily="34" charset="-128"/>
                          <a:ea typeface="MS PGothic" panose="020B0600070205080204" pitchFamily="34" charset="-128"/>
                          <a:cs typeface="+mn-cs"/>
                        </a:rPr>
                        <a:t>Building</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word</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representation</a:t>
                      </a:r>
                      <a:r>
                        <a:rPr lang="zh-CN" altLang="en-US" sz="1600" b="1" kern="1200" dirty="0">
                          <a:solidFill>
                            <a:schemeClr val="lt1"/>
                          </a:solidFill>
                          <a:latin typeface="MS PGothic" panose="020B0600070205080204" pitchFamily="34" charset="-128"/>
                          <a:ea typeface="MS PGothic" panose="020B0600070205080204" pitchFamily="34" charset="-128"/>
                          <a:cs typeface="+mn-cs"/>
                        </a:rPr>
                        <a:t> </a:t>
                      </a:r>
                      <a:r>
                        <a:rPr lang="en-US" altLang="zh-CN" sz="1600" b="1" kern="1200" dirty="0">
                          <a:solidFill>
                            <a:schemeClr val="lt1"/>
                          </a:solidFill>
                          <a:latin typeface="MS PGothic" panose="020B0600070205080204" pitchFamily="34" charset="-128"/>
                          <a:ea typeface="MS PGothic" panose="020B0600070205080204" pitchFamily="34" charset="-128"/>
                          <a:cs typeface="+mn-cs"/>
                        </a:rPr>
                        <a:t>by</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nchor="ct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4171474"/>
                  </a:ext>
                </a:extLst>
              </a:tr>
              <a:tr h="364068">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 altLang="ja-CN" sz="1600" dirty="0"/>
                        <a:t>Wikipedia and </a:t>
                      </a:r>
                      <a:r>
                        <a:rPr lang="en" altLang="ja-CN" sz="1600" dirty="0" err="1"/>
                        <a:t>OpenWebText</a:t>
                      </a:r>
                      <a:endParaRPr lang="en-US" sz="1600"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err="1"/>
                        <a:t>Wordpiece</a:t>
                      </a:r>
                      <a:r>
                        <a:rPr lang="zh-CN" altLang="en-US" dirty="0"/>
                        <a:t> </a:t>
                      </a:r>
                      <a:r>
                        <a:rPr lang="en-US" altLang="zh-CN" dirty="0"/>
                        <a:t>vocabulary</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640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600" dirty="0"/>
                        <a:t>Wikipedia and </a:t>
                      </a:r>
                      <a:r>
                        <a:rPr lang="en" altLang="ja-CN" sz="1600" dirty="0" err="1"/>
                        <a:t>OpenWebText</a:t>
                      </a:r>
                      <a:endParaRPr lang="en-US" altLang="ja-CN"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character</a:t>
                      </a:r>
                      <a:endParaRPr lang="en-US" altLang="ja-CN" dirty="0"/>
                    </a:p>
                  </a:txBody>
                  <a:tcPr anchor="ctr"/>
                </a:tc>
                <a:extLst>
                  <a:ext uri="{0D108BD9-81ED-4DB2-BD59-A6C34878D82A}">
                    <a16:rowId xmlns:a16="http://schemas.microsoft.com/office/drawing/2014/main" val="1793235284"/>
                  </a:ext>
                </a:extLst>
              </a:tr>
              <a:tr h="364068">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 altLang="ja-CN" sz="1600" dirty="0"/>
                        <a:t>MIMIC-III and PMC OA abstracts</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nchor="ctr"/>
                </a:tc>
                <a:tc>
                  <a:txBody>
                    <a:bodyPr/>
                    <a:lstStyle/>
                    <a:p>
                      <a:pPr algn="ctr"/>
                      <a:r>
                        <a:rPr lang="en-US" altLang="zh-CN" dirty="0" err="1"/>
                        <a:t>Wordpiece</a:t>
                      </a:r>
                      <a:r>
                        <a:rPr lang="zh-CN" altLang="en-US" dirty="0"/>
                        <a:t> </a:t>
                      </a:r>
                      <a:r>
                        <a:rPr lang="en-US" altLang="zh-CN" dirty="0"/>
                        <a:t>vocabulary</a:t>
                      </a:r>
                      <a:endParaRPr lang="en-US" dirty="0"/>
                    </a:p>
                  </a:txBody>
                  <a:tcPr anchor="ctr"/>
                </a:tc>
                <a:extLst>
                  <a:ext uri="{0D108BD9-81ED-4DB2-BD59-A6C34878D82A}">
                    <a16:rowId xmlns:a16="http://schemas.microsoft.com/office/drawing/2014/main" val="1883358090"/>
                  </a:ext>
                </a:extLst>
              </a:tr>
              <a:tr h="364068">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600" dirty="0"/>
                        <a:t>MIMIC-III and PMC OA abstracts</a:t>
                      </a:r>
                      <a:endParaRPr lang="en-US" altLang="ja-CN"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nchor="ctr"/>
                </a:tc>
                <a:tc>
                  <a:txBody>
                    <a:bodyPr/>
                    <a:lstStyle/>
                    <a:p>
                      <a:pPr algn="ctr"/>
                      <a:r>
                        <a:rPr lang="en-US" altLang="zh-CN" dirty="0"/>
                        <a:t>character</a:t>
                      </a:r>
                      <a:endParaRPr lang="en-US" dirty="0"/>
                    </a:p>
                  </a:txBody>
                  <a:tcPr anchor="ctr"/>
                </a:tc>
                <a:extLst>
                  <a:ext uri="{0D108BD9-81ED-4DB2-BD59-A6C34878D82A}">
                    <a16:rowId xmlns:a16="http://schemas.microsoft.com/office/drawing/2014/main" val="2692257548"/>
                  </a:ext>
                </a:extLst>
              </a:tr>
            </a:tbl>
          </a:graphicData>
        </a:graphic>
      </p:graphicFrame>
      <p:sp>
        <p:nvSpPr>
          <p:cNvPr id="6" name="TextBox 10">
            <a:extLst>
              <a:ext uri="{FF2B5EF4-FFF2-40B4-BE49-F238E27FC236}">
                <a16:creationId xmlns:a16="http://schemas.microsoft.com/office/drawing/2014/main" id="{2CAC900B-3F7F-A048-9A6B-6CED9D8D3D79}"/>
              </a:ext>
            </a:extLst>
          </p:cNvPr>
          <p:cNvSpPr txBox="1"/>
          <p:nvPr/>
        </p:nvSpPr>
        <p:spPr>
          <a:xfrm>
            <a:off x="1210909" y="4440262"/>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408864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13D4C-CDE7-AE4A-99B4-CC82B1974AC4}"/>
              </a:ext>
            </a:extLst>
          </p:cNvPr>
          <p:cNvSpPr>
            <a:spLocks noGrp="1"/>
          </p:cNvSpPr>
          <p:nvPr>
            <p:ph type="title"/>
          </p:nvPr>
        </p:nvSpPr>
        <p:spPr/>
        <p:txBody>
          <a:bodyPr>
            <a:normAutofit/>
          </a:bodyPr>
          <a:lstStyle/>
          <a:p>
            <a:r>
              <a:rPr kumimoji="1" lang="ja-CN" altLang="en-US" sz="4000" b="1" dirty="0">
                <a:solidFill>
                  <a:schemeClr val="tx1"/>
                </a:solidFill>
              </a:rPr>
              <a:t>前回の振り返り</a:t>
            </a:r>
          </a:p>
        </p:txBody>
      </p:sp>
      <p:sp>
        <p:nvSpPr>
          <p:cNvPr id="3" name="スライド番号プレースホルダー 2">
            <a:extLst>
              <a:ext uri="{FF2B5EF4-FFF2-40B4-BE49-F238E27FC236}">
                <a16:creationId xmlns:a16="http://schemas.microsoft.com/office/drawing/2014/main" id="{54A15AFD-29C8-784C-96FD-127BB39F8F87}"/>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5" name="テキスト ボックス 4">
            <a:extLst>
              <a:ext uri="{FF2B5EF4-FFF2-40B4-BE49-F238E27FC236}">
                <a16:creationId xmlns:a16="http://schemas.microsoft.com/office/drawing/2014/main" id="{19DFA765-B0E5-B548-B00F-52A085FBE5F2}"/>
              </a:ext>
            </a:extLst>
          </p:cNvPr>
          <p:cNvSpPr txBox="1"/>
          <p:nvPr/>
        </p:nvSpPr>
        <p:spPr>
          <a:xfrm>
            <a:off x="1097280" y="1790248"/>
            <a:ext cx="9896541" cy="3323987"/>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ea typeface="MS Gothic" panose="020B0609070205080204" pitchFamily="49" charset="-128"/>
              </a:rPr>
              <a:t>I2b2</a:t>
            </a:r>
            <a:r>
              <a:rPr kumimoji="1" lang="zh-CN" altLang="en-US" sz="2400" b="1" dirty="0">
                <a:ea typeface="MS Gothic" panose="020B0609070205080204" pitchFamily="49" charset="-128"/>
              </a:rPr>
              <a:t>データ</a:t>
            </a:r>
            <a:endParaRPr kumimoji="1" lang="en-US" altLang="zh-CN" sz="2400" b="1"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ハイパーパラメータをチューニングする結果を示した</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Train loss</a:t>
            </a:r>
            <a:r>
              <a:rPr kumimoji="1" lang="zh-CN" altLang="en-US" sz="2400" dirty="0">
                <a:ea typeface="MS Gothic" panose="020B0609070205080204" pitchFamily="49" charset="-128"/>
              </a:rPr>
              <a:t>と</a:t>
            </a:r>
            <a:r>
              <a:rPr kumimoji="1" lang="en-US" altLang="zh-CN" sz="2400" dirty="0">
                <a:ea typeface="MS Gothic" panose="020B0609070205080204" pitchFamily="49" charset="-128"/>
              </a:rPr>
              <a:t>dev loss</a:t>
            </a:r>
            <a:r>
              <a:rPr kumimoji="1" lang="zh-CN" altLang="en-US" sz="2400" dirty="0">
                <a:ea typeface="MS Gothic" panose="020B0609070205080204" pitchFamily="49" charset="-128"/>
              </a:rPr>
              <a:t>を可視化した</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en-US" altLang="zh-CN" sz="2400" dirty="0">
                <a:ea typeface="MS Gothic" panose="020B0609070205080204" pitchFamily="49" charset="-128"/>
              </a:rPr>
              <a:t>Training loss</a:t>
            </a:r>
            <a:r>
              <a:rPr kumimoji="1" lang="zh-CN" altLang="en-US" sz="2400" dirty="0">
                <a:ea typeface="MS Gothic" panose="020B0609070205080204" pitchFamily="49" charset="-128"/>
              </a:rPr>
              <a:t>が正常に下がっているが、</a:t>
            </a:r>
            <a:r>
              <a:rPr kumimoji="1" lang="en-US" altLang="zh-CN" sz="2400" dirty="0">
                <a:ea typeface="MS Gothic" panose="020B0609070205080204" pitchFamily="49" charset="-128"/>
              </a:rPr>
              <a:t>dev loss</a:t>
            </a:r>
            <a:r>
              <a:rPr kumimoji="1" lang="zh-CN" altLang="en-US" sz="2400" dirty="0">
                <a:ea typeface="MS Gothic" panose="020B0609070205080204" pitchFamily="49" charset="-128"/>
              </a:rPr>
              <a:t>が上がったり、下がったりしている</a:t>
            </a: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zh-CN" sz="2400" b="1" dirty="0">
                <a:ea typeface="MS Gothic" panose="020B0609070205080204" pitchFamily="49" charset="-128"/>
              </a:rPr>
              <a:t>N2c2</a:t>
            </a:r>
            <a:r>
              <a:rPr kumimoji="1" lang="zh-CN" altLang="en-US" sz="2400" b="1" dirty="0">
                <a:ea typeface="MS Gothic" panose="020B0609070205080204" pitchFamily="49" charset="-128"/>
              </a:rPr>
              <a:t>データ</a:t>
            </a:r>
            <a:endParaRPr kumimoji="1" lang="en-US" altLang="zh-CN" sz="2400" b="1"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データを改めて</a:t>
            </a:r>
            <a:r>
              <a:rPr kumimoji="1" lang="en-US" altLang="zh-CN" sz="2400" dirty="0">
                <a:ea typeface="MS Gothic" panose="020B0609070205080204" pitchFamily="49" charset="-128"/>
              </a:rPr>
              <a:t>12:3:10</a:t>
            </a:r>
            <a:r>
              <a:rPr kumimoji="1" lang="zh-CN" altLang="en-US" sz="2400" dirty="0">
                <a:ea typeface="MS Gothic" panose="020B0609070205080204" pitchFamily="49" charset="-128"/>
              </a:rPr>
              <a:t>の割合で訓練データ、検証データ、テストデータに分けた</a:t>
            </a:r>
            <a:endParaRPr kumimoji="1" lang="en-US" altLang="zh-CN" sz="2400" dirty="0">
              <a:ea typeface="MS Gothic" panose="020B0609070205080204" pitchFamily="49" charset="-128"/>
            </a:endParaRPr>
          </a:p>
          <a:p>
            <a:pPr marL="914400" lvl="1" indent="-457200">
              <a:buFont typeface="Arial" panose="020B0604020202020204" pitchFamily="34" charset="0"/>
              <a:buChar char="•"/>
            </a:pPr>
            <a:endParaRPr lang="en-US" altLang="ja-JP" dirty="0">
              <a:ea typeface="MS Gothic" panose="020B0609070205080204" pitchFamily="49" charset="-128"/>
            </a:endParaRPr>
          </a:p>
        </p:txBody>
      </p:sp>
    </p:spTree>
    <p:extLst>
      <p:ext uri="{BB962C8B-B14F-4D97-AF65-F5344CB8AC3E}">
        <p14:creationId xmlns:p14="http://schemas.microsoft.com/office/powerpoint/2010/main" val="230111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進捗</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2677656"/>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関係抽出の精度が低かったの原因を考えてみた</a:t>
            </a: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zh-CN" sz="2400" dirty="0">
                <a:ea typeface="MS Gothic" panose="020B0609070205080204" pitchFamily="49" charset="-128"/>
              </a:rPr>
              <a:t>Dev loss</a:t>
            </a:r>
            <a:r>
              <a:rPr kumimoji="1" lang="zh-CN" altLang="en-US" sz="2400" dirty="0">
                <a:ea typeface="MS Gothic" panose="020B0609070205080204" pitchFamily="49" charset="-128"/>
              </a:rPr>
              <a:t>が正常に下がらない原因を探した</a:t>
            </a: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データを用いて、実験を行った</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既存の研究と比較した</a:t>
            </a:r>
            <a:endParaRPr kumimoji="1" lang="en-US" altLang="zh-CN" sz="2400" dirty="0">
              <a:ea typeface="MS Gothic" panose="020B0609070205080204" pitchFamily="49" charset="-128"/>
            </a:endParaRPr>
          </a:p>
          <a:p>
            <a:pPr lvl="1"/>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119825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関係抽出タスクについて</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341632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質問：なぜ関係抽出の精度は固有表現抽出により低い？</a:t>
            </a: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zh-CN" altLang="en-US" sz="2400" dirty="0">
                <a:ea typeface="MS Gothic" panose="020B0609070205080204" pitchFamily="49" charset="-128"/>
              </a:rPr>
              <a:t>回答：</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b="1" dirty="0">
                <a:ea typeface="MS Gothic" panose="020B0609070205080204" pitchFamily="49" charset="-128"/>
              </a:rPr>
              <a:t>Objective</a:t>
            </a:r>
            <a:r>
              <a:rPr kumimoji="1" lang="zh-CN" altLang="en-US" sz="2400" b="1" dirty="0">
                <a:ea typeface="MS Gothic" panose="020B0609070205080204" pitchFamily="49" charset="-128"/>
              </a:rPr>
              <a:t> </a:t>
            </a:r>
            <a:r>
              <a:rPr kumimoji="1" lang="en-US" altLang="zh-CN" sz="2400" b="1" dirty="0">
                <a:ea typeface="MS Gothic" panose="020B0609070205080204" pitchFamily="49" charset="-128"/>
              </a:rPr>
              <a:t>sparsity</a:t>
            </a:r>
            <a:r>
              <a:rPr kumimoji="1" lang="zh-CN" altLang="en-US" sz="2400" b="1" dirty="0">
                <a:ea typeface="MS Gothic" panose="020B0609070205080204" pitchFamily="49" charset="-128"/>
              </a:rPr>
              <a:t> </a:t>
            </a:r>
            <a:r>
              <a:rPr kumimoji="1" lang="en-US" altLang="zh-CN" sz="2400" dirty="0">
                <a:ea typeface="MS Gothic" panose="020B0609070205080204" pitchFamily="49" charset="-128"/>
              </a:rPr>
              <a:t>: </a:t>
            </a:r>
            <a:r>
              <a:rPr kumimoji="1" lang="zh-CN" altLang="en-US" sz="2400" dirty="0">
                <a:ea typeface="MS Gothic" panose="020B0609070205080204" pitchFamily="49" charset="-128"/>
              </a:rPr>
              <a:t>目標マトリックスは疎行列</a:t>
            </a:r>
            <a:r>
              <a:rPr kumimoji="1" lang="zh-CN" altLang="en-US" sz="2400" b="1" dirty="0">
                <a:ea typeface="MS Gothic" panose="020B0609070205080204" pitchFamily="49" charset="-128"/>
              </a:rPr>
              <a:t>のため</a:t>
            </a:r>
            <a:endParaRPr kumimoji="1" lang="en-US" altLang="zh-CN" sz="2400" b="1" dirty="0">
              <a:ea typeface="MS Gothic" panose="020B0609070205080204" pitchFamily="49" charset="-128"/>
            </a:endParaRPr>
          </a:p>
          <a:p>
            <a:pPr lvl="1"/>
            <a:endParaRPr kumimoji="1" lang="en-US" altLang="zh-CN" sz="2400" b="1" dirty="0">
              <a:ea typeface="MS Gothic" panose="020B0609070205080204" pitchFamily="49" charset="-128"/>
            </a:endParaRPr>
          </a:p>
          <a:p>
            <a:pPr marL="800100" lvl="1" indent="-342900">
              <a:buFont typeface="Arial" panose="020B0604020202020204" pitchFamily="34" charset="0"/>
              <a:buChar char="•"/>
            </a:pPr>
            <a:r>
              <a:rPr kumimoji="1" lang="en-US" altLang="zh-CN" sz="2400" b="1" dirty="0">
                <a:ea typeface="MS Gothic" panose="020B0609070205080204" pitchFamily="49" charset="-128"/>
              </a:rPr>
              <a:t>Exposure</a:t>
            </a:r>
            <a:r>
              <a:rPr kumimoji="1" lang="zh-CN" altLang="en-US" sz="2400" b="1" dirty="0">
                <a:ea typeface="MS Gothic" panose="020B0609070205080204" pitchFamily="49" charset="-128"/>
              </a:rPr>
              <a:t> </a:t>
            </a:r>
            <a:r>
              <a:rPr kumimoji="1" lang="en-US" altLang="zh-CN" sz="2400" b="1" dirty="0">
                <a:ea typeface="MS Gothic" panose="020B0609070205080204" pitchFamily="49" charset="-128"/>
              </a:rPr>
              <a:t>bias</a:t>
            </a:r>
            <a:r>
              <a:rPr kumimoji="1" lang="en-US" altLang="zh-CN" sz="2400" dirty="0">
                <a:ea typeface="MS Gothic" panose="020B0609070205080204" pitchFamily="49" charset="-128"/>
              </a:rPr>
              <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For</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the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decoder-based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method,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training</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time,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the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ground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truth</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tokens</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are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used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as</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context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while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inference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the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entire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sequence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is</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generated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by</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the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resulting</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model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its</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own.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As</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result,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the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predicted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tokens</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at</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training</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and</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inference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are</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drawn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from</a:t>
            </a:r>
            <a:r>
              <a:rPr kumimoji="1" lang="zh-CN" altLang="en-US" sz="2400" dirty="0">
                <a:ea typeface="MS Gothic" panose="020B0609070205080204" pitchFamily="49" charset="-128"/>
              </a:rPr>
              <a:t> </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3765152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zh-CN" sz="4000" b="1" dirty="0">
                <a:solidFill>
                  <a:schemeClr val="tx1"/>
                </a:solidFill>
                <a:latin typeface="+mn-lt"/>
                <a:ea typeface="MS PGothic" panose="020B0600070205080204" pitchFamily="34" charset="-128"/>
              </a:rPr>
              <a:t>Bad</a:t>
            </a:r>
            <a:r>
              <a:rPr lang="zh-CN" altLang="en-US" sz="4000" b="1" dirty="0">
                <a:solidFill>
                  <a:schemeClr val="tx1"/>
                </a:solidFill>
                <a:latin typeface="+mn-lt"/>
                <a:ea typeface="MS PGothic" panose="020B0600070205080204" pitchFamily="34" charset="-128"/>
              </a:rPr>
              <a:t> </a:t>
            </a:r>
            <a:r>
              <a:rPr lang="en-US" altLang="zh-CN" sz="4000" b="1" dirty="0">
                <a:solidFill>
                  <a:schemeClr val="tx1"/>
                </a:solidFill>
                <a:latin typeface="+mn-lt"/>
                <a:ea typeface="MS PGothic" panose="020B0600070205080204" pitchFamily="34" charset="-128"/>
              </a:rPr>
              <a:t>case</a:t>
            </a:r>
            <a:endParaRPr lang="en-US" altLang="en-US" sz="4000" b="1" dirty="0">
              <a:solidFill>
                <a:schemeClr val="tx1"/>
              </a:solidFill>
              <a:latin typeface="+mn-lt"/>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14" name="テキスト ボックス 13">
            <a:extLst>
              <a:ext uri="{FF2B5EF4-FFF2-40B4-BE49-F238E27FC236}">
                <a16:creationId xmlns:a16="http://schemas.microsoft.com/office/drawing/2014/main" id="{773A9270-D701-4442-A2F3-A5751AAF6F4A}"/>
              </a:ext>
            </a:extLst>
          </p:cNvPr>
          <p:cNvSpPr txBox="1"/>
          <p:nvPr/>
        </p:nvSpPr>
        <p:spPr>
          <a:xfrm>
            <a:off x="1147729" y="1975826"/>
            <a:ext cx="9896541" cy="4770537"/>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2000" b="1" dirty="0">
                <a:ea typeface="MS Gothic" panose="020B0609070205080204" pitchFamily="49" charset="-128"/>
              </a:rPr>
              <a:t>例</a:t>
            </a:r>
            <a:endParaRPr kumimoji="1" lang="en-US" altLang="zh-CN" sz="2000" b="1" dirty="0">
              <a:ea typeface="MS Gothic" panose="020B0609070205080204" pitchFamily="49" charset="-128"/>
            </a:endParaRPr>
          </a:p>
          <a:p>
            <a:pPr marL="742950" lvl="1" indent="-285750">
              <a:buFont typeface="Arial" panose="020B0604020202020204" pitchFamily="34" charset="0"/>
              <a:buChar char="•"/>
            </a:pPr>
            <a:r>
              <a:rPr kumimoji="1" lang="en-US" altLang="zh-CN" sz="2000" b="1" dirty="0">
                <a:ea typeface="MS Gothic" panose="020B0609070205080204" pitchFamily="49" charset="-128"/>
              </a:rPr>
              <a:t>Input</a:t>
            </a:r>
            <a:r>
              <a:rPr kumimoji="1" lang="zh-CN" altLang="en-US" sz="2000" b="1" dirty="0">
                <a:ea typeface="MS Gothic" panose="020B0609070205080204" pitchFamily="49" charset="-128"/>
              </a:rPr>
              <a:t> </a:t>
            </a:r>
            <a:r>
              <a:rPr kumimoji="1" lang="en-US" altLang="zh-CN" sz="2000" b="1" dirty="0">
                <a:ea typeface="MS Gothic" panose="020B0609070205080204" pitchFamily="49" charset="-128"/>
              </a:rPr>
              <a:t>sentence:</a:t>
            </a:r>
            <a:r>
              <a:rPr kumimoji="1" lang="zh-CN" altLang="en-US" sz="2000" b="1" dirty="0">
                <a:ea typeface="MS Gothic" panose="020B0609070205080204" pitchFamily="49" charset="-128"/>
              </a:rPr>
              <a:t> </a:t>
            </a:r>
            <a:r>
              <a:rPr kumimoji="1" lang="en-US" altLang="zh-CN" sz="2000" dirty="0">
                <a:ea typeface="MS Gothic" panose="020B0609070205080204" pitchFamily="49" charset="-128"/>
              </a:rPr>
              <a:t>’the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patient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was</a:t>
            </a:r>
            <a:r>
              <a:rPr kumimoji="1" lang="zh-CN" altLang="en-US" sz="2000" dirty="0">
                <a:ea typeface="MS Gothic" panose="020B0609070205080204" pitchFamily="49" charset="-128"/>
              </a:rPr>
              <a:t> </a:t>
            </a:r>
            <a:r>
              <a:rPr kumimoji="1" lang="en-US" altLang="zh-CN" sz="2000" dirty="0">
                <a:solidFill>
                  <a:srgbClr val="00B050"/>
                </a:solidFill>
                <a:ea typeface="MS Gothic" panose="020B0609070205080204" pitchFamily="49" charset="-128"/>
              </a:rPr>
              <a:t>thrombocytopenic</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with</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platelet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count</a:t>
            </a:r>
            <a:r>
              <a:rPr kumimoji="1" lang="zh-CN" altLang="en-US" sz="2000" dirty="0">
                <a:solidFill>
                  <a:srgbClr val="0070C0"/>
                </a:solidFill>
                <a:ea typeface="MS Gothic" panose="020B0609070205080204" pitchFamily="49" charset="-128"/>
              </a:rPr>
              <a:t> </a:t>
            </a:r>
            <a:r>
              <a:rPr kumimoji="1" lang="en-US" altLang="zh-CN" sz="2000" dirty="0">
                <a:ea typeface="MS Gothic" panose="020B0609070205080204" pitchFamily="49" charset="-128"/>
              </a:rPr>
              <a:t>of</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49</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on</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the</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23.’</a:t>
            </a:r>
          </a:p>
          <a:p>
            <a:pPr lvl="1"/>
            <a:endParaRPr kumimoji="1" lang="en-US" altLang="zh-CN" sz="2000" dirty="0">
              <a:ea typeface="MS Gothic" panose="020B0609070205080204" pitchFamily="49" charset="-128"/>
            </a:endParaRPr>
          </a:p>
          <a:p>
            <a:pPr marL="742950" lvl="1" indent="-285750">
              <a:buFont typeface="Arial" panose="020B0604020202020204" pitchFamily="34" charset="0"/>
              <a:buChar char="•"/>
            </a:pPr>
            <a:r>
              <a:rPr kumimoji="1" lang="en-US" altLang="zh-CN" sz="2000" b="1" dirty="0">
                <a:ea typeface="MS Gothic" panose="020B0609070205080204" pitchFamily="49" charset="-128"/>
              </a:rPr>
              <a:t>Label:</a:t>
            </a:r>
          </a:p>
          <a:p>
            <a:pPr marL="1200150" lvl="2" indent="-285750">
              <a:buFont typeface="Arial" panose="020B0604020202020204" pitchFamily="34" charset="0"/>
              <a:buChar char="•"/>
            </a:pPr>
            <a:r>
              <a:rPr kumimoji="1" lang="en-US" altLang="zh-CN" sz="2000" dirty="0">
                <a:ea typeface="MS Gothic" panose="020B0609070205080204" pitchFamily="49" charset="-128"/>
              </a:rPr>
              <a:t>[{‘subject’:</a:t>
            </a:r>
            <a:r>
              <a:rPr kumimoji="1" lang="en-US" altLang="zh-CN" sz="2000" dirty="0">
                <a:solidFill>
                  <a:srgbClr val="00B050"/>
                </a:solidFill>
                <a:ea typeface="MS Gothic" panose="020B0609070205080204" pitchFamily="49" charset="-128"/>
              </a:rPr>
              <a:t>” thrombocytopenic”</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‘predicate’:</a:t>
            </a:r>
            <a:r>
              <a:rPr kumimoji="1" lang="en-US" altLang="zh-CN" sz="2000" dirty="0">
                <a:solidFill>
                  <a:srgbClr val="FF0000"/>
                </a:solidFill>
                <a:ea typeface="MS Gothic" panose="020B0609070205080204" pitchFamily="49" charset="-128"/>
              </a:rPr>
              <a:t>”</a:t>
            </a:r>
            <a:r>
              <a:rPr kumimoji="1" lang="en-US" altLang="zh-CN" sz="2000" dirty="0" err="1">
                <a:solidFill>
                  <a:srgbClr val="FF0000"/>
                </a:solidFill>
                <a:ea typeface="MS Gothic" panose="020B0609070205080204" pitchFamily="49" charset="-128"/>
              </a:rPr>
              <a:t>TeRP</a:t>
            </a:r>
            <a:r>
              <a:rPr kumimoji="1" lang="en-US" altLang="zh-CN" sz="2000" dirty="0">
                <a:solidFill>
                  <a:srgbClr val="FF0000"/>
                </a:solidFill>
                <a:ea typeface="MS Gothic" panose="020B0609070205080204" pitchFamily="49" charset="-128"/>
              </a:rPr>
              <a:t>”</a:t>
            </a:r>
            <a:r>
              <a:rPr kumimoji="1" lang="en-US" altLang="zh-CN" sz="2000" dirty="0">
                <a:ea typeface="MS Gothic" panose="020B0609070205080204" pitchFamily="49" charset="-128"/>
              </a:rPr>
              <a:t>,</a:t>
            </a:r>
            <a:r>
              <a:rPr kumimoji="1" lang="zh-CN" altLang="en-US" sz="2000" dirty="0">
                <a:ea typeface="MS Gothic" panose="020B0609070205080204" pitchFamily="49" charset="-128"/>
              </a:rPr>
              <a:t> </a:t>
            </a:r>
            <a:r>
              <a:rPr kumimoji="1" lang="en-US" altLang="zh-CN" sz="2000" dirty="0">
                <a:ea typeface="MS Gothic" panose="020B0609070205080204" pitchFamily="49" charset="-128"/>
              </a:rPr>
              <a:t>‘object’:</a:t>
            </a:r>
            <a:r>
              <a:rPr kumimoji="1" lang="zh-CN" altLang="en-US" sz="2000" dirty="0">
                <a:ea typeface="MS Gothic" panose="020B0609070205080204" pitchFamily="49" charset="-128"/>
              </a:rPr>
              <a:t> </a:t>
            </a:r>
            <a:r>
              <a:rPr kumimoji="1" lang="en-US" altLang="zh-CN" sz="2000" dirty="0">
                <a:solidFill>
                  <a:srgbClr val="0070C0"/>
                </a:solidFill>
                <a:ea typeface="MS Gothic" panose="020B0609070205080204" pitchFamily="49" charset="-128"/>
              </a:rPr>
              <a:t>” a</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platelet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count</a:t>
            </a:r>
            <a:r>
              <a:rPr kumimoji="1" lang="zh-CN" altLang="en-US" sz="2000" dirty="0">
                <a:solidFill>
                  <a:srgbClr val="0070C0"/>
                </a:solidFill>
                <a:ea typeface="MS Gothic" panose="020B0609070205080204" pitchFamily="49" charset="-128"/>
              </a:rPr>
              <a:t> </a:t>
            </a:r>
            <a:r>
              <a:rPr kumimoji="1" lang="en-US" altLang="zh-CN" sz="2000" dirty="0">
                <a:solidFill>
                  <a:srgbClr val="0070C0"/>
                </a:solidFill>
                <a:ea typeface="MS Gothic" panose="020B0609070205080204" pitchFamily="49" charset="-128"/>
              </a:rPr>
              <a:t>”</a:t>
            </a:r>
            <a:r>
              <a:rPr kumimoji="1" lang="en-US" altLang="zh-CN" sz="2000" dirty="0">
                <a:ea typeface="MS Gothic" panose="020B0609070205080204" pitchFamily="49" charset="-128"/>
              </a:rPr>
              <a:t>}]	</a:t>
            </a:r>
          </a:p>
          <a:p>
            <a:pPr lvl="2"/>
            <a:endParaRPr kumimoji="1" lang="en-US" altLang="zh-CN" sz="2000" dirty="0">
              <a:ea typeface="MS Gothic" panose="020B0609070205080204" pitchFamily="49" charset="-128"/>
            </a:endParaRPr>
          </a:p>
          <a:p>
            <a:pPr marL="742950" lvl="1" indent="-285750">
              <a:buFont typeface="Arial" panose="020B0604020202020204" pitchFamily="34" charset="0"/>
              <a:buChar char="•"/>
            </a:pPr>
            <a:r>
              <a:rPr kumimoji="1" lang="en-US" altLang="zh-CN" sz="2000" b="1" dirty="0">
                <a:ea typeface="MS Gothic" panose="020B0609070205080204" pitchFamily="49" charset="-128"/>
              </a:rPr>
              <a:t>Prediction(</a:t>
            </a:r>
            <a:r>
              <a:rPr kumimoji="1" lang="en-US" altLang="zh-CN" sz="2000" b="1" dirty="0" err="1">
                <a:ea typeface="MS Gothic" panose="020B0609070205080204" pitchFamily="49" charset="-128"/>
              </a:rPr>
              <a:t>BERT</a:t>
            </a:r>
            <a:r>
              <a:rPr kumimoji="1" lang="en-US" altLang="zh-CN" sz="2000" b="1" baseline="-25000" dirty="0" err="1">
                <a:ea typeface="MS Gothic" panose="020B0609070205080204" pitchFamily="49" charset="-128"/>
              </a:rPr>
              <a:t>medical</a:t>
            </a:r>
            <a:r>
              <a:rPr kumimoji="1" lang="en-US" altLang="zh-CN" sz="2000" b="1" dirty="0">
                <a:ea typeface="MS Gothic" panose="020B0609070205080204" pitchFamily="49" charset="-128"/>
              </a:rPr>
              <a:t>):</a:t>
            </a:r>
          </a:p>
          <a:p>
            <a:pPr marL="1200150" lvl="2" indent="-285750">
              <a:buFont typeface="Arial" panose="020B0604020202020204" pitchFamily="34" charset="0"/>
              <a:buChar char="•"/>
            </a:pPr>
            <a:r>
              <a:rPr kumimoji="1" lang="en-US" altLang="zh-CN" sz="2000" dirty="0">
                <a:ea typeface="MS Gothic" panose="020B0609070205080204" pitchFamily="49" charset="-128"/>
              </a:rPr>
              <a:t>[]</a:t>
            </a:r>
          </a:p>
          <a:p>
            <a:pPr marL="1200150" lvl="2" indent="-285750">
              <a:buFont typeface="Arial" panose="020B0604020202020204" pitchFamily="34" charset="0"/>
              <a:buChar char="•"/>
            </a:pPr>
            <a:endParaRPr kumimoji="1" lang="en-US" altLang="zh-CN" sz="2000" dirty="0">
              <a:ea typeface="MS Gothic" panose="020B0609070205080204" pitchFamily="49" charset="-128"/>
            </a:endParaRPr>
          </a:p>
          <a:p>
            <a:pPr marL="342900" indent="-342900">
              <a:buFont typeface="Arial" panose="020B0604020202020204" pitchFamily="34" charset="0"/>
              <a:buChar char="•"/>
            </a:pPr>
            <a:r>
              <a:rPr kumimoji="1" lang="zh-CN" altLang="en-US" sz="2000" dirty="0">
                <a:ea typeface="MS Gothic" panose="020B0609070205080204" pitchFamily="49" charset="-128"/>
              </a:rPr>
              <a:t>質問</a:t>
            </a:r>
            <a:endParaRPr kumimoji="1" lang="en-US" altLang="zh-CN" sz="2000" dirty="0">
              <a:ea typeface="MS Gothic" panose="020B0609070205080204" pitchFamily="49" charset="-128"/>
            </a:endParaRPr>
          </a:p>
          <a:p>
            <a:pPr marL="800100" lvl="1" indent="-342900">
              <a:buFont typeface="Arial" panose="020B0604020202020204" pitchFamily="34" charset="0"/>
              <a:buChar char="•"/>
            </a:pPr>
            <a:r>
              <a:rPr kumimoji="1" lang="zh-CN" altLang="en-US" sz="2000" dirty="0">
                <a:ea typeface="MS Gothic" panose="020B0609070205080204" pitchFamily="49" charset="-128"/>
              </a:rPr>
              <a:t>なぜモデルは何も予測しない傾向がある</a:t>
            </a:r>
            <a:endParaRPr kumimoji="1" lang="en-US" altLang="zh-CN" sz="2000" dirty="0">
              <a:ea typeface="MS Gothic" panose="020B0609070205080204" pitchFamily="49" charset="-128"/>
            </a:endParaRPr>
          </a:p>
          <a:p>
            <a:r>
              <a:rPr kumimoji="1" lang="en-US" altLang="zh-CN" sz="2400" dirty="0">
                <a:ea typeface="MS Gothic" panose="020B0609070205080204" pitchFamily="49" charset="-128"/>
              </a:rPr>
              <a:t>	</a:t>
            </a:r>
          </a:p>
          <a:p>
            <a:pPr marL="742950" lvl="1" indent="-285750">
              <a:buFont typeface="Arial" panose="020B0604020202020204" pitchFamily="34" charset="0"/>
              <a:buChar char="•"/>
            </a:pPr>
            <a:endParaRPr kumimoji="1" lang="en-US" altLang="zh-CN" sz="2000" b="1" dirty="0">
              <a:ea typeface="MS Gothic" panose="020B0609070205080204" pitchFamily="49" charset="-128"/>
            </a:endParaRPr>
          </a:p>
          <a:p>
            <a:pPr marL="285750" indent="-285750">
              <a:buFont typeface="Arial" panose="020B0604020202020204" pitchFamily="34" charset="0"/>
              <a:buChar char="•"/>
            </a:pPr>
            <a:endParaRPr kumimoji="1" lang="en-US" altLang="zh-CN" sz="2000" dirty="0">
              <a:ea typeface="MS Gothic" panose="020B0609070205080204" pitchFamily="49" charset="-128"/>
            </a:endParaRPr>
          </a:p>
        </p:txBody>
      </p:sp>
    </p:spTree>
    <p:extLst>
      <p:ext uri="{BB962C8B-B14F-4D97-AF65-F5344CB8AC3E}">
        <p14:creationId xmlns:p14="http://schemas.microsoft.com/office/powerpoint/2010/main" val="298134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a:solidFill>
                  <a:schemeClr val="tx1"/>
                </a:solidFill>
                <a:latin typeface="+mn-lt"/>
                <a:ea typeface="MS PGothic" panose="020B0600070205080204" pitchFamily="34" charset="-128"/>
              </a:rPr>
              <a:t>Objective sparsity</a:t>
            </a:r>
            <a:r>
              <a:rPr lang="en-US" altLang="zh-CN" sz="4000" b="1" dirty="0">
                <a:solidFill>
                  <a:schemeClr val="tx1"/>
                </a:solidFill>
                <a:latin typeface="+mn-lt"/>
                <a:ea typeface="MS PGothic" panose="020B0600070205080204" pitchFamily="34" charset="-128"/>
              </a:rPr>
              <a:t>(1)</a:t>
            </a:r>
            <a:endParaRPr lang="en-US" altLang="en-US" sz="4000" b="1" dirty="0">
              <a:solidFill>
                <a:schemeClr val="tx1"/>
              </a:solidFill>
              <a:latin typeface="+mn-lt"/>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10" name="テキスト ボックス 9">
            <a:extLst>
              <a:ext uri="{FF2B5EF4-FFF2-40B4-BE49-F238E27FC236}">
                <a16:creationId xmlns:a16="http://schemas.microsoft.com/office/drawing/2014/main" id="{3B8D56F5-4E99-AC45-ACCA-A6B964E03573}"/>
              </a:ext>
            </a:extLst>
          </p:cNvPr>
          <p:cNvSpPr txBox="1"/>
          <p:nvPr/>
        </p:nvSpPr>
        <p:spPr>
          <a:xfrm>
            <a:off x="1097280" y="1974914"/>
            <a:ext cx="9896541" cy="120032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文の長さを</a:t>
            </a:r>
            <a:r>
              <a:rPr kumimoji="1" lang="en-US" altLang="zh-CN" sz="2400" dirty="0">
                <a:ea typeface="MS Gothic" panose="020B0609070205080204" pitchFamily="49" charset="-128"/>
              </a:rPr>
              <a:t>N</a:t>
            </a:r>
            <a:r>
              <a:rPr kumimoji="1" lang="zh-CN" altLang="en-US" sz="2400" dirty="0">
                <a:ea typeface="MS Gothic" panose="020B0609070205080204" pitchFamily="49" charset="-128"/>
              </a:rPr>
              <a:t>とする、関係ラベル数を</a:t>
            </a:r>
            <a:r>
              <a:rPr kumimoji="1" lang="en-US" altLang="zh-CN" sz="2400" dirty="0">
                <a:ea typeface="MS Gothic" panose="020B0609070205080204" pitchFamily="49" charset="-128"/>
              </a:rPr>
              <a:t>R</a:t>
            </a:r>
            <a:r>
              <a:rPr kumimoji="1" lang="zh-CN" altLang="en-US" sz="2400" dirty="0">
                <a:ea typeface="MS Gothic" panose="020B0609070205080204" pitchFamily="49" charset="-128"/>
              </a:rPr>
              <a:t>とする</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N*N</a:t>
            </a:r>
            <a:r>
              <a:rPr kumimoji="1" lang="zh-CN" altLang="en-US" sz="2400" dirty="0">
                <a:ea typeface="MS Gothic" panose="020B0609070205080204" pitchFamily="49" charset="-128"/>
              </a:rPr>
              <a:t>のマトリックスを</a:t>
            </a:r>
            <a:r>
              <a:rPr kumimoji="1" lang="en-US" altLang="zh-CN" sz="2400" dirty="0">
                <a:ea typeface="MS Gothic" panose="020B0609070205080204" pitchFamily="49" charset="-128"/>
              </a:rPr>
              <a:t>R</a:t>
            </a:r>
            <a:r>
              <a:rPr kumimoji="1" lang="zh-CN" altLang="en-US" sz="2400" dirty="0">
                <a:ea typeface="MS Gothic" panose="020B0609070205080204" pitchFamily="49" charset="-128"/>
              </a:rPr>
              <a:t>個作っている</a:t>
            </a:r>
            <a:endParaRPr kumimoji="1" lang="en-US" altLang="zh-CN" sz="2400" dirty="0">
              <a:ea typeface="MS Gothic" panose="020B0609070205080204" pitchFamily="49" charset="-128"/>
            </a:endParaRPr>
          </a:p>
          <a:p>
            <a:pPr lvl="1"/>
            <a:endParaRPr kumimoji="1" lang="en-US" altLang="zh-CN" sz="2400" dirty="0">
              <a:ea typeface="MS Gothic" panose="020B0609070205080204" pitchFamily="49"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3D03CB3-9E07-F147-806B-06B7C61933AD}"/>
                  </a:ext>
                </a:extLst>
              </p:cNvPr>
              <p:cNvSpPr txBox="1"/>
              <p:nvPr/>
            </p:nvSpPr>
            <p:spPr>
              <a:xfrm>
                <a:off x="8668423" y="3076888"/>
                <a:ext cx="2102069" cy="273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smtClean="0">
                              <a:latin typeface="Cambria Math" panose="02040503050406030204" pitchFamily="18" charset="0"/>
                              <a:ea typeface="MS Gothic" panose="020B0609070205080204" pitchFamily="49" charset="-128"/>
                            </a:rPr>
                          </m:ctrlPr>
                        </m:dPr>
                        <m:e>
                          <m:eqArr>
                            <m:eqArrPr>
                              <m:ctrlPr>
                                <a:rPr kumimoji="1" lang="en-US" altLang="zh-CN" b="0" i="1" smtClean="0">
                                  <a:latin typeface="Cambria Math" panose="02040503050406030204" pitchFamily="18" charset="0"/>
                                  <a:ea typeface="MS Gothic" panose="020B0609070205080204" pitchFamily="49" charset="-128"/>
                                </a:rPr>
                              </m:ctrlPr>
                            </m:eqArrPr>
                            <m:e>
                              <m:r>
                                <a:rPr kumimoji="1" lang="en-US" altLang="zh-CN" b="0" i="1" smtClean="0">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m:t>
                              </m:r>
                              <m:r>
                                <a:rPr kumimoji="1" lang="en-US" altLang="zh-CN" b="0" i="1" smtClean="0">
                                  <a:latin typeface="Cambria Math" panose="02040503050406030204" pitchFamily="18" charset="0"/>
                                  <a:ea typeface="MS Gothic" panose="020B0609070205080204" pitchFamily="49" charset="-128"/>
                                </a:rPr>
                                <m:t>0</m:t>
                              </m:r>
                              <m:r>
                                <a:rPr kumimoji="1" lang="en-US" altLang="zh-CN" i="1">
                                  <a:latin typeface="Cambria Math" panose="02040503050406030204" pitchFamily="18" charset="0"/>
                                  <a:ea typeface="MS Gothic" panose="020B0609070205080204" pitchFamily="49" charset="-128"/>
                                </a:rPr>
                                <m:t>, 0, 0, 0, 0, 0, </m:t>
                              </m:r>
                              <m:r>
                                <a:rPr kumimoji="1" lang="en-US" altLang="zh-CN" b="0" i="1" smtClean="0">
                                  <a:solidFill>
                                    <a:srgbClr val="FF0000"/>
                                  </a:solidFill>
                                  <a:latin typeface="Cambria Math" panose="02040503050406030204" pitchFamily="18" charset="0"/>
                                  <a:ea typeface="MS Gothic" panose="020B0609070205080204" pitchFamily="49" charset="-128"/>
                                </a:rPr>
                                <m:t>1</m:t>
                              </m:r>
                              <m:r>
                                <a:rPr kumimoji="1" lang="en-US" altLang="zh-CN" i="1">
                                  <a:latin typeface="Cambria Math" panose="02040503050406030204" pitchFamily="18" charset="0"/>
                                  <a:ea typeface="MS Gothic" panose="020B0609070205080204" pitchFamily="49" charset="-128"/>
                                </a:rPr>
                                <m:t> ,0</m:t>
                              </m:r>
                            </m:e>
                            <m:e>
                              <m:r>
                                <a:rPr kumimoji="1" lang="en-US" altLang="zh-CN" i="1">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0, 0, 0, 0, 0, 0, 0, 0, 0 ,0</m:t>
                              </m:r>
                            </m:e>
                            <m:e>
                              <m:r>
                                <a:rPr kumimoji="1" lang="en-US" altLang="zh-CN" i="1">
                                  <a:latin typeface="Cambria Math" panose="02040503050406030204" pitchFamily="18" charset="0"/>
                                  <a:ea typeface="MS Gothic" panose="020B0609070205080204" pitchFamily="49" charset="-128"/>
                                </a:rPr>
                                <m:t>0, 0, 0, 0, 0, 0, 0, 0, 0 ,0</m:t>
                              </m:r>
                            </m:e>
                          </m:eqArr>
                        </m:e>
                      </m:d>
                    </m:oMath>
                  </m:oMathPara>
                </a14:m>
                <a:endParaRPr kumimoji="1" lang="ja-CN" altLang="en-US" dirty="0"/>
              </a:p>
            </p:txBody>
          </p:sp>
        </mc:Choice>
        <mc:Fallback>
          <p:sp>
            <p:nvSpPr>
              <p:cNvPr id="7" name="テキスト ボックス 6">
                <a:extLst>
                  <a:ext uri="{FF2B5EF4-FFF2-40B4-BE49-F238E27FC236}">
                    <a16:creationId xmlns:a16="http://schemas.microsoft.com/office/drawing/2014/main" id="{23D03CB3-9E07-F147-806B-06B7C61933AD}"/>
                  </a:ext>
                </a:extLst>
              </p:cNvPr>
              <p:cNvSpPr txBox="1">
                <a:spLocks noRot="1" noChangeAspect="1" noMove="1" noResize="1" noEditPoints="1" noAdjustHandles="1" noChangeArrowheads="1" noChangeShapeType="1" noTextEdit="1"/>
              </p:cNvSpPr>
              <p:nvPr/>
            </p:nvSpPr>
            <p:spPr>
              <a:xfrm>
                <a:off x="8668423" y="3076888"/>
                <a:ext cx="2102069" cy="2731261"/>
              </a:xfrm>
              <a:prstGeom prst="rect">
                <a:avLst/>
              </a:prstGeom>
              <a:blipFill>
                <a:blip r:embed="rId2"/>
                <a:stretch>
                  <a:fillRect t="-463" r="-11377" b="-2778"/>
                </a:stretch>
              </a:blipFill>
            </p:spPr>
            <p:txBody>
              <a:bodyPr/>
              <a:lstStyle/>
              <a:p>
                <a:r>
                  <a:rPr lang="ja-CN" altLang="en-US">
                    <a:noFill/>
                  </a:rPr>
                  <a:t> </a:t>
                </a:r>
              </a:p>
            </p:txBody>
          </p:sp>
        </mc:Fallback>
      </mc:AlternateContent>
      <p:sp>
        <p:nvSpPr>
          <p:cNvPr id="8" name="左中かっこ 7">
            <a:extLst>
              <a:ext uri="{FF2B5EF4-FFF2-40B4-BE49-F238E27FC236}">
                <a16:creationId xmlns:a16="http://schemas.microsoft.com/office/drawing/2014/main" id="{9ADD7D35-C648-004F-85D7-ED8FAE379B52}"/>
              </a:ext>
            </a:extLst>
          </p:cNvPr>
          <p:cNvSpPr/>
          <p:nvPr/>
        </p:nvSpPr>
        <p:spPr>
          <a:xfrm>
            <a:off x="8177194" y="3264249"/>
            <a:ext cx="189186" cy="2427889"/>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CN" altLang="en-US"/>
          </a:p>
        </p:txBody>
      </p:sp>
      <p:sp>
        <p:nvSpPr>
          <p:cNvPr id="11" name="テキスト ボックス 10">
            <a:extLst>
              <a:ext uri="{FF2B5EF4-FFF2-40B4-BE49-F238E27FC236}">
                <a16:creationId xmlns:a16="http://schemas.microsoft.com/office/drawing/2014/main" id="{20202FEA-3070-E447-9764-2F3E05A1AE70}"/>
              </a:ext>
            </a:extLst>
          </p:cNvPr>
          <p:cNvSpPr txBox="1"/>
          <p:nvPr/>
        </p:nvSpPr>
        <p:spPr>
          <a:xfrm>
            <a:off x="7785699" y="4293527"/>
            <a:ext cx="336331" cy="369332"/>
          </a:xfrm>
          <a:prstGeom prst="rect">
            <a:avLst/>
          </a:prstGeom>
          <a:noFill/>
        </p:spPr>
        <p:txBody>
          <a:bodyPr wrap="square" rtlCol="0">
            <a:spAutoFit/>
          </a:bodyPr>
          <a:lstStyle/>
          <a:p>
            <a:r>
              <a:rPr kumimoji="1" lang="en-US" altLang="ja-CN" dirty="0">
                <a:solidFill>
                  <a:srgbClr val="FF0000"/>
                </a:solidFill>
              </a:rPr>
              <a:t>N</a:t>
            </a:r>
            <a:endParaRPr kumimoji="1" lang="ja-CN" altLang="en-US" dirty="0">
              <a:solidFill>
                <a:srgbClr val="FF0000"/>
              </a:solidFill>
            </a:endParaRPr>
          </a:p>
        </p:txBody>
      </p:sp>
      <p:sp>
        <p:nvSpPr>
          <p:cNvPr id="16" name="左中かっこ 15">
            <a:extLst>
              <a:ext uri="{FF2B5EF4-FFF2-40B4-BE49-F238E27FC236}">
                <a16:creationId xmlns:a16="http://schemas.microsoft.com/office/drawing/2014/main" id="{18455038-BE13-D84D-A30A-5EE2E6F92AFA}"/>
              </a:ext>
            </a:extLst>
          </p:cNvPr>
          <p:cNvSpPr/>
          <p:nvPr/>
        </p:nvSpPr>
        <p:spPr>
          <a:xfrm rot="16200000" flipH="1">
            <a:off x="9801723" y="1634274"/>
            <a:ext cx="112755" cy="2284761"/>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CN" altLang="en-US"/>
          </a:p>
        </p:txBody>
      </p:sp>
      <p:sp>
        <p:nvSpPr>
          <p:cNvPr id="18" name="テキスト ボックス 17">
            <a:extLst>
              <a:ext uri="{FF2B5EF4-FFF2-40B4-BE49-F238E27FC236}">
                <a16:creationId xmlns:a16="http://schemas.microsoft.com/office/drawing/2014/main" id="{25BFF11B-84DD-6D4B-B746-94E8499B14BA}"/>
              </a:ext>
            </a:extLst>
          </p:cNvPr>
          <p:cNvSpPr txBox="1"/>
          <p:nvPr/>
        </p:nvSpPr>
        <p:spPr>
          <a:xfrm>
            <a:off x="9689934" y="2340677"/>
            <a:ext cx="336331" cy="369332"/>
          </a:xfrm>
          <a:prstGeom prst="rect">
            <a:avLst/>
          </a:prstGeom>
          <a:noFill/>
        </p:spPr>
        <p:txBody>
          <a:bodyPr wrap="square" rtlCol="0">
            <a:spAutoFit/>
          </a:bodyPr>
          <a:lstStyle/>
          <a:p>
            <a:r>
              <a:rPr kumimoji="1" lang="en-US" altLang="ja-CN" dirty="0">
                <a:solidFill>
                  <a:srgbClr val="FF0000"/>
                </a:solidFill>
              </a:rPr>
              <a:t>N</a:t>
            </a:r>
            <a:endParaRPr kumimoji="1" lang="ja-CN" altLang="en-US" dirty="0">
              <a:solidFill>
                <a:srgbClr val="FF0000"/>
              </a:solidFill>
            </a:endParaRPr>
          </a:p>
        </p:txBody>
      </p:sp>
      <p:sp>
        <p:nvSpPr>
          <p:cNvPr id="19" name="テキスト ボックス 18">
            <a:extLst>
              <a:ext uri="{FF2B5EF4-FFF2-40B4-BE49-F238E27FC236}">
                <a16:creationId xmlns:a16="http://schemas.microsoft.com/office/drawing/2014/main" id="{7254ABD4-3C28-C64E-A698-DE398A29D788}"/>
              </a:ext>
            </a:extLst>
          </p:cNvPr>
          <p:cNvSpPr txBox="1"/>
          <p:nvPr/>
        </p:nvSpPr>
        <p:spPr>
          <a:xfrm>
            <a:off x="8736006" y="2779466"/>
            <a:ext cx="2984938" cy="369332"/>
          </a:xfrm>
          <a:prstGeom prst="rect">
            <a:avLst/>
          </a:prstGeom>
          <a:noFill/>
        </p:spPr>
        <p:txBody>
          <a:bodyPr wrap="square" rtlCol="0">
            <a:spAutoFit/>
          </a:bodyPr>
          <a:lstStyle/>
          <a:p>
            <a:r>
              <a:rPr kumimoji="1" lang="en-US" altLang="ja-CN" dirty="0">
                <a:solidFill>
                  <a:srgbClr val="0070C0"/>
                </a:solidFill>
              </a:rPr>
              <a:t>A, B, C</a:t>
            </a:r>
            <a:r>
              <a:rPr kumimoji="1" lang="en-US" altLang="ja-CN" dirty="0">
                <a:solidFill>
                  <a:srgbClr val="FF0000"/>
                </a:solidFill>
              </a:rPr>
              <a:t>, D, E, </a:t>
            </a:r>
            <a:r>
              <a:rPr kumimoji="1" lang="en-US" altLang="ja-CN" dirty="0">
                <a:solidFill>
                  <a:srgbClr val="00B050"/>
                </a:solidFill>
              </a:rPr>
              <a:t>F, G, H</a:t>
            </a:r>
            <a:r>
              <a:rPr kumimoji="1" lang="en-US" altLang="ja-CN" dirty="0">
                <a:solidFill>
                  <a:srgbClr val="FF0000"/>
                </a:solidFill>
              </a:rPr>
              <a:t>, I, J</a:t>
            </a:r>
            <a:endParaRPr kumimoji="1" lang="ja-CN" altLang="en-US" dirty="0">
              <a:solidFill>
                <a:srgbClr val="FF0000"/>
              </a:solidFill>
            </a:endParaRPr>
          </a:p>
        </p:txBody>
      </p:sp>
      <p:sp>
        <p:nvSpPr>
          <p:cNvPr id="20" name="テキスト ボックス 19">
            <a:extLst>
              <a:ext uri="{FF2B5EF4-FFF2-40B4-BE49-F238E27FC236}">
                <a16:creationId xmlns:a16="http://schemas.microsoft.com/office/drawing/2014/main" id="{5F2E7BFB-F25E-A947-8969-AD9BA2462D67}"/>
              </a:ext>
            </a:extLst>
          </p:cNvPr>
          <p:cNvSpPr txBox="1"/>
          <p:nvPr/>
        </p:nvSpPr>
        <p:spPr>
          <a:xfrm rot="16200000" flipV="1">
            <a:off x="7175816" y="4301536"/>
            <a:ext cx="2818628" cy="369332"/>
          </a:xfrm>
          <a:prstGeom prst="rect">
            <a:avLst/>
          </a:prstGeom>
          <a:noFill/>
        </p:spPr>
        <p:txBody>
          <a:bodyPr wrap="square" rtlCol="0">
            <a:spAutoFit/>
          </a:bodyPr>
          <a:lstStyle/>
          <a:p>
            <a:r>
              <a:rPr kumimoji="1" lang="en-US" altLang="ja-CN" dirty="0">
                <a:solidFill>
                  <a:srgbClr val="0070C0"/>
                </a:solidFill>
              </a:rPr>
              <a:t>A, B , C </a:t>
            </a:r>
            <a:r>
              <a:rPr kumimoji="1" lang="en-US" altLang="ja-CN" dirty="0">
                <a:solidFill>
                  <a:srgbClr val="FF0000"/>
                </a:solidFill>
              </a:rPr>
              <a:t>, D , E,  </a:t>
            </a:r>
            <a:r>
              <a:rPr kumimoji="1" lang="en-US" altLang="ja-CN" dirty="0">
                <a:solidFill>
                  <a:srgbClr val="00B050"/>
                </a:solidFill>
              </a:rPr>
              <a:t>F,  G,  H</a:t>
            </a:r>
            <a:r>
              <a:rPr kumimoji="1" lang="en-US" altLang="ja-CN" dirty="0">
                <a:solidFill>
                  <a:srgbClr val="FF0000"/>
                </a:solidFill>
              </a:rPr>
              <a:t>,  I,   J</a:t>
            </a:r>
            <a:endParaRPr kumimoji="1" lang="ja-CN" altLang="en-US" dirty="0">
              <a:solidFill>
                <a:srgbClr val="FF0000"/>
              </a:solidFill>
            </a:endParaRPr>
          </a:p>
        </p:txBody>
      </p:sp>
      <p:sp>
        <p:nvSpPr>
          <p:cNvPr id="21" name="テキスト ボックス 20">
            <a:extLst>
              <a:ext uri="{FF2B5EF4-FFF2-40B4-BE49-F238E27FC236}">
                <a16:creationId xmlns:a16="http://schemas.microsoft.com/office/drawing/2014/main" id="{7E3505D4-B0E6-2B4D-913B-E352A67919E1}"/>
              </a:ext>
            </a:extLst>
          </p:cNvPr>
          <p:cNvSpPr txBox="1"/>
          <p:nvPr/>
        </p:nvSpPr>
        <p:spPr>
          <a:xfrm>
            <a:off x="9614354" y="5895516"/>
            <a:ext cx="1156138" cy="523220"/>
          </a:xfrm>
          <a:prstGeom prst="rect">
            <a:avLst/>
          </a:prstGeom>
          <a:noFill/>
        </p:spPr>
        <p:txBody>
          <a:bodyPr wrap="square" rtlCol="0">
            <a:spAutoFit/>
          </a:bodyPr>
          <a:lstStyle/>
          <a:p>
            <a:r>
              <a:rPr kumimoji="1" lang="en-US" altLang="zh-CN" sz="2800" dirty="0">
                <a:solidFill>
                  <a:srgbClr val="FF0000"/>
                </a:solidFill>
              </a:rPr>
              <a:t>R1</a:t>
            </a:r>
            <a:endParaRPr kumimoji="1" lang="ja-CN" altLang="en-US" sz="2800" dirty="0">
              <a:solidFill>
                <a:srgbClr val="FF0000"/>
              </a:solidFill>
            </a:endParaRPr>
          </a:p>
        </p:txBody>
      </p:sp>
      <p:sp>
        <p:nvSpPr>
          <p:cNvPr id="3" name="テキスト ボックス 2">
            <a:extLst>
              <a:ext uri="{FF2B5EF4-FFF2-40B4-BE49-F238E27FC236}">
                <a16:creationId xmlns:a16="http://schemas.microsoft.com/office/drawing/2014/main" id="{D78214FA-50BB-C142-86F2-D1300910DEAD}"/>
              </a:ext>
            </a:extLst>
          </p:cNvPr>
          <p:cNvSpPr txBox="1"/>
          <p:nvPr/>
        </p:nvSpPr>
        <p:spPr>
          <a:xfrm>
            <a:off x="1099958" y="2903387"/>
            <a:ext cx="7434486" cy="830997"/>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400" dirty="0"/>
              <a:t>正解ラベル：</a:t>
            </a:r>
            <a:endParaRPr kumimoji="1" lang="en-US" altLang="ja-CN" sz="2400" dirty="0"/>
          </a:p>
          <a:p>
            <a:pPr marL="800100" lvl="1" indent="-342900">
              <a:buFont typeface="Arial" panose="020B0604020202020204" pitchFamily="34" charset="0"/>
              <a:buChar char="•"/>
            </a:pPr>
            <a:r>
              <a:rPr kumimoji="1" lang="en-US" altLang="zh-CN" sz="2400" dirty="0" err="1"/>
              <a:t>s</a:t>
            </a:r>
            <a:r>
              <a:rPr kumimoji="1" lang="en-US" altLang="ja-CN" sz="2400" dirty="0" err="1"/>
              <a:t>bje</a:t>
            </a:r>
            <a:r>
              <a:rPr kumimoji="1" lang="en-US" altLang="zh-CN" sz="2400" dirty="0" err="1"/>
              <a:t>c</a:t>
            </a:r>
            <a:r>
              <a:rPr kumimoji="1" lang="en-US" altLang="zh-CN" sz="2400" dirty="0" err="1">
                <a:sym typeface="Wingdings" pitchFamily="2" charset="2"/>
              </a:rPr>
              <a:t>t</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a:t>
            </a:r>
            <a:r>
              <a:rPr kumimoji="1" lang="en-US" altLang="zh-CN" sz="2400" dirty="0">
                <a:solidFill>
                  <a:srgbClr val="0070C0"/>
                </a:solidFill>
                <a:sym typeface="Wingdings" pitchFamily="2" charset="2"/>
              </a:rPr>
              <a:t>A,B,C</a:t>
            </a:r>
            <a:r>
              <a:rPr kumimoji="1" lang="en-US" altLang="zh-CN" sz="2400" dirty="0">
                <a:sym typeface="Wingdings" pitchFamily="2" charset="2"/>
              </a:rPr>
              <a:t>),relation:</a:t>
            </a:r>
            <a:r>
              <a:rPr kumimoji="1" lang="zh-CN" altLang="en-US" sz="2400" dirty="0">
                <a:sym typeface="Wingdings" pitchFamily="2" charset="2"/>
              </a:rPr>
              <a:t> </a:t>
            </a:r>
            <a:r>
              <a:rPr kumimoji="1" lang="en-US" altLang="zh-CN" sz="2400" dirty="0">
                <a:solidFill>
                  <a:srgbClr val="FF0000"/>
                </a:solidFill>
                <a:sym typeface="Wingdings" pitchFamily="2" charset="2"/>
              </a:rPr>
              <a:t>R1</a:t>
            </a:r>
            <a:r>
              <a:rPr kumimoji="1" lang="en-US" altLang="zh-CN" sz="2400" dirty="0">
                <a:sym typeface="Wingdings" pitchFamily="2" charset="2"/>
              </a:rPr>
              <a:t>,object:</a:t>
            </a:r>
            <a:r>
              <a:rPr kumimoji="1" lang="zh-CN" altLang="en-US" sz="2400" dirty="0">
                <a:sym typeface="Wingdings" pitchFamily="2" charset="2"/>
              </a:rPr>
              <a:t> </a:t>
            </a:r>
            <a:r>
              <a:rPr kumimoji="1" lang="en-US" altLang="zh-CN" sz="2400" dirty="0">
                <a:sym typeface="Wingdings" pitchFamily="2" charset="2"/>
              </a:rPr>
              <a:t>(</a:t>
            </a:r>
            <a:r>
              <a:rPr kumimoji="1" lang="en-US" altLang="zh-CN" sz="2400" dirty="0">
                <a:solidFill>
                  <a:srgbClr val="00B050"/>
                </a:solidFill>
                <a:sym typeface="Wingdings" pitchFamily="2" charset="2"/>
              </a:rPr>
              <a:t>F,G,H</a:t>
            </a:r>
            <a:r>
              <a:rPr kumimoji="1" lang="en-US" altLang="zh-CN" sz="2400" dirty="0">
                <a:sym typeface="Wingdings" pitchFamily="2" charset="2"/>
              </a:rPr>
              <a:t>)</a:t>
            </a:r>
            <a:endParaRPr kumimoji="1" lang="ja-CN" altLang="en-US" sz="2400" dirty="0"/>
          </a:p>
        </p:txBody>
      </p:sp>
      <p:cxnSp>
        <p:nvCxnSpPr>
          <p:cNvPr id="5" name="直線コネクタ 4">
            <a:extLst>
              <a:ext uri="{FF2B5EF4-FFF2-40B4-BE49-F238E27FC236}">
                <a16:creationId xmlns:a16="http://schemas.microsoft.com/office/drawing/2014/main" id="{C17B4221-6ABF-C54A-B517-E9CCC7021156}"/>
              </a:ext>
            </a:extLst>
          </p:cNvPr>
          <p:cNvCxnSpPr>
            <a:cxnSpLocks/>
          </p:cNvCxnSpPr>
          <p:nvPr/>
        </p:nvCxnSpPr>
        <p:spPr>
          <a:xfrm>
            <a:off x="3521765" y="3699158"/>
            <a:ext cx="0" cy="240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615502-FFDD-B546-9FF0-DA1159CDCC5E}"/>
              </a:ext>
            </a:extLst>
          </p:cNvPr>
          <p:cNvCxnSpPr>
            <a:cxnSpLocks/>
          </p:cNvCxnSpPr>
          <p:nvPr/>
        </p:nvCxnSpPr>
        <p:spPr>
          <a:xfrm>
            <a:off x="3521765" y="3939925"/>
            <a:ext cx="33485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6B763A9-485E-5B47-B2D4-BBE73324C487}"/>
              </a:ext>
            </a:extLst>
          </p:cNvPr>
          <p:cNvCxnSpPr>
            <a:cxnSpLocks/>
          </p:cNvCxnSpPr>
          <p:nvPr/>
        </p:nvCxnSpPr>
        <p:spPr>
          <a:xfrm>
            <a:off x="6870298" y="3699158"/>
            <a:ext cx="0" cy="240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01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a:ea typeface="MS Gothic"/>
                <a:cs typeface="Calibri"/>
              </a:rPr>
              <a:t>EMR:</a:t>
            </a:r>
            <a:r>
              <a:rPr lang="en-US" altLang="zh-CN" sz="2800">
                <a:latin typeface="MS Gothic"/>
                <a:ea typeface="MS Gothic"/>
                <a:cs typeface="Calibri"/>
              </a:rPr>
              <a:t> </a:t>
            </a:r>
            <a:r>
              <a:rPr lang="en-US" altLang="zh-CN" sz="280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a:solidFill>
                  <a:schemeClr val="tx1"/>
                </a:solidFill>
                <a:latin typeface="+mn-lt"/>
                <a:ea typeface="MS PGothic" panose="020B0600070205080204" pitchFamily="34" charset="-128"/>
              </a:rPr>
              <a:t>Objective sparsity</a:t>
            </a:r>
            <a:r>
              <a:rPr lang="en-US" altLang="zh-CN" sz="4000" b="1" dirty="0">
                <a:solidFill>
                  <a:schemeClr val="tx1"/>
                </a:solidFill>
                <a:latin typeface="+mn-lt"/>
                <a:ea typeface="MS PGothic" panose="020B0600070205080204" pitchFamily="34" charset="-128"/>
              </a:rPr>
              <a:t>(1)</a:t>
            </a:r>
            <a:endParaRPr lang="en-US" altLang="en-US" sz="4000" b="1" dirty="0">
              <a:solidFill>
                <a:schemeClr val="tx1"/>
              </a:solidFill>
              <a:latin typeface="+mn-lt"/>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3" name="テキスト ボックス 2">
            <a:extLst>
              <a:ext uri="{FF2B5EF4-FFF2-40B4-BE49-F238E27FC236}">
                <a16:creationId xmlns:a16="http://schemas.microsoft.com/office/drawing/2014/main" id="{FF064B3E-9F8D-CC4E-A58C-8F9DDD6310C3}"/>
              </a:ext>
            </a:extLst>
          </p:cNvPr>
          <p:cNvSpPr txBox="1"/>
          <p:nvPr/>
        </p:nvSpPr>
        <p:spPr>
          <a:xfrm>
            <a:off x="2893926" y="1864347"/>
            <a:ext cx="7305152" cy="369332"/>
          </a:xfrm>
          <a:prstGeom prst="rect">
            <a:avLst/>
          </a:prstGeom>
          <a:noFill/>
        </p:spPr>
        <p:txBody>
          <a:bodyPr wrap="square" rtlCol="0">
            <a:spAutoFit/>
          </a:bodyPr>
          <a:lstStyle/>
          <a:p>
            <a:r>
              <a:rPr kumimoji="1" lang="en-US" altLang="zh-CN" dirty="0">
                <a:ea typeface="MS Gothic" panose="020B0609070205080204" pitchFamily="49" charset="-128"/>
              </a:rPr>
              <a:t>the</a:t>
            </a:r>
            <a:r>
              <a:rPr kumimoji="1" lang="zh-CN" altLang="en-US" dirty="0">
                <a:ea typeface="MS Gothic" panose="020B0609070205080204" pitchFamily="49" charset="-128"/>
              </a:rPr>
              <a:t> </a:t>
            </a:r>
            <a:r>
              <a:rPr kumimoji="1" lang="en-US" altLang="zh-CN" dirty="0">
                <a:ea typeface="MS Gothic" panose="020B0609070205080204" pitchFamily="49" charset="-128"/>
              </a:rPr>
              <a:t>patient</a:t>
            </a:r>
            <a:r>
              <a:rPr kumimoji="1" lang="zh-CN" altLang="en-US" dirty="0">
                <a:ea typeface="MS Gothic" panose="020B0609070205080204" pitchFamily="49" charset="-128"/>
              </a:rPr>
              <a:t> </a:t>
            </a:r>
            <a:r>
              <a:rPr kumimoji="1" lang="en-US" altLang="zh-CN" dirty="0">
                <a:ea typeface="MS Gothic" panose="020B0609070205080204" pitchFamily="49" charset="-128"/>
              </a:rPr>
              <a:t>was</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thrombocytopenic</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r>
              <a:rPr kumimoji="1" lang="en-US" altLang="zh-CN" dirty="0">
                <a:solidFill>
                  <a:srgbClr val="0070C0"/>
                </a:solidFill>
                <a:ea typeface="MS Gothic" panose="020B0609070205080204" pitchFamily="49" charset="-128"/>
              </a:rPr>
              <a:t>a</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platelet</a:t>
            </a:r>
            <a:r>
              <a:rPr kumimoji="1" lang="zh-CN" altLang="en-US" dirty="0">
                <a:solidFill>
                  <a:srgbClr val="0070C0"/>
                </a:solidFill>
                <a:ea typeface="MS Gothic" panose="020B0609070205080204" pitchFamily="49" charset="-128"/>
              </a:rPr>
              <a:t> </a:t>
            </a:r>
            <a:r>
              <a:rPr kumimoji="1" lang="en-US" altLang="zh-CN" dirty="0">
                <a:solidFill>
                  <a:srgbClr val="0070C0"/>
                </a:solidFill>
                <a:ea typeface="MS Gothic" panose="020B0609070205080204" pitchFamily="49" charset="-128"/>
              </a:rPr>
              <a:t>count</a:t>
            </a:r>
            <a:r>
              <a:rPr kumimoji="1" lang="zh-CN" altLang="en-US" dirty="0">
                <a:solidFill>
                  <a:srgbClr val="0070C0"/>
                </a:solidFill>
                <a:ea typeface="MS Gothic" panose="020B0609070205080204" pitchFamily="49" charset="-128"/>
              </a:rPr>
              <a:t> </a:t>
            </a:r>
            <a:r>
              <a:rPr kumimoji="1" lang="en-US" altLang="zh-CN" dirty="0">
                <a:ea typeface="MS Gothic" panose="020B0609070205080204" pitchFamily="49" charset="-128"/>
              </a:rPr>
              <a:t>of</a:t>
            </a:r>
            <a:r>
              <a:rPr kumimoji="1" lang="zh-CN" altLang="en-US" dirty="0">
                <a:ea typeface="MS Gothic" panose="020B0609070205080204" pitchFamily="49" charset="-128"/>
              </a:rPr>
              <a:t> </a:t>
            </a:r>
            <a:r>
              <a:rPr kumimoji="1" lang="en-US" altLang="zh-CN" dirty="0">
                <a:ea typeface="MS Gothic" panose="020B0609070205080204" pitchFamily="49" charset="-128"/>
              </a:rPr>
              <a:t>49</a:t>
            </a:r>
            <a:r>
              <a:rPr kumimoji="1" lang="zh-CN" altLang="en-US" dirty="0">
                <a:ea typeface="MS Gothic" panose="020B0609070205080204" pitchFamily="49" charset="-128"/>
              </a:rPr>
              <a:t> </a:t>
            </a:r>
            <a:r>
              <a:rPr kumimoji="1" lang="en-US" altLang="zh-CN" dirty="0">
                <a:ea typeface="MS Gothic" panose="020B0609070205080204" pitchFamily="49" charset="-128"/>
              </a:rPr>
              <a:t>on</a:t>
            </a:r>
            <a:r>
              <a:rPr kumimoji="1" lang="zh-CN" altLang="en-US" dirty="0">
                <a:ea typeface="MS Gothic" panose="020B0609070205080204" pitchFamily="49" charset="-128"/>
              </a:rPr>
              <a:t> </a:t>
            </a:r>
            <a:r>
              <a:rPr kumimoji="1" lang="en-US" altLang="zh-CN" dirty="0">
                <a:ea typeface="MS Gothic" panose="020B0609070205080204" pitchFamily="49" charset="-128"/>
              </a:rPr>
              <a:t>the</a:t>
            </a:r>
            <a:r>
              <a:rPr kumimoji="1" lang="zh-CN" altLang="en-US" dirty="0">
                <a:ea typeface="MS Gothic" panose="020B0609070205080204" pitchFamily="49" charset="-128"/>
              </a:rPr>
              <a:t> </a:t>
            </a:r>
            <a:r>
              <a:rPr kumimoji="1" lang="en-US" altLang="zh-CN" dirty="0">
                <a:ea typeface="MS Gothic" panose="020B0609070205080204" pitchFamily="49" charset="-128"/>
              </a:rPr>
              <a:t>23</a:t>
            </a:r>
            <a:endParaRPr kumimoji="1" lang="ja-CN" altLang="en-US" dirty="0"/>
          </a:p>
        </p:txBody>
      </p:sp>
      <p:sp>
        <p:nvSpPr>
          <p:cNvPr id="15" name="テキスト ボックス 14">
            <a:extLst>
              <a:ext uri="{FF2B5EF4-FFF2-40B4-BE49-F238E27FC236}">
                <a16:creationId xmlns:a16="http://schemas.microsoft.com/office/drawing/2014/main" id="{B5FF6AB2-8CC4-9A4D-AC85-9140F3CD2D2F}"/>
              </a:ext>
            </a:extLst>
          </p:cNvPr>
          <p:cNvSpPr txBox="1"/>
          <p:nvPr/>
        </p:nvSpPr>
        <p:spPr>
          <a:xfrm>
            <a:off x="1097279" y="2360667"/>
            <a:ext cx="2098430" cy="3693319"/>
          </a:xfrm>
          <a:prstGeom prst="rect">
            <a:avLst/>
          </a:prstGeom>
          <a:noFill/>
        </p:spPr>
        <p:txBody>
          <a:bodyPr wrap="square" rtlCol="0">
            <a:spAutoFit/>
          </a:bodyPr>
          <a:lstStyle/>
          <a:p>
            <a:r>
              <a:rPr kumimoji="1" lang="en-US" altLang="zh-CN" dirty="0">
                <a:ea typeface="MS Gothic" panose="020B0609070205080204" pitchFamily="49" charset="-128"/>
              </a:rPr>
              <a:t>the</a:t>
            </a:r>
          </a:p>
          <a:p>
            <a:r>
              <a:rPr kumimoji="1" lang="en-US" altLang="zh-CN" dirty="0">
                <a:ea typeface="MS Gothic" panose="020B0609070205080204" pitchFamily="49" charset="-128"/>
              </a:rPr>
              <a:t>patient</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was</a:t>
            </a:r>
            <a:r>
              <a:rPr kumimoji="1" lang="zh-CN" altLang="en-US" dirty="0">
                <a:ea typeface="MS Gothic" panose="020B0609070205080204" pitchFamily="49" charset="-128"/>
              </a:rPr>
              <a:t> </a:t>
            </a:r>
            <a:r>
              <a:rPr kumimoji="1" lang="en-US" altLang="zh-CN" dirty="0">
                <a:solidFill>
                  <a:srgbClr val="00B050"/>
                </a:solidFill>
                <a:ea typeface="MS Gothic" panose="020B0609070205080204" pitchFamily="49" charset="-128"/>
              </a:rPr>
              <a:t>thrombocytopenic</a:t>
            </a:r>
            <a:r>
              <a:rPr kumimoji="1" lang="zh-CN" altLang="en-US" dirty="0">
                <a:ea typeface="MS Gothic" panose="020B0609070205080204" pitchFamily="49" charset="-128"/>
              </a:rPr>
              <a:t> </a:t>
            </a:r>
            <a:r>
              <a:rPr kumimoji="1" lang="en-US" altLang="zh-CN" dirty="0">
                <a:ea typeface="MS Gothic" panose="020B0609070205080204" pitchFamily="49" charset="-128"/>
              </a:rPr>
              <a:t>with</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solidFill>
                  <a:srgbClr val="0070C0"/>
                </a:solidFill>
                <a:ea typeface="MS Gothic" panose="020B0609070205080204" pitchFamily="49" charset="-128"/>
              </a:rPr>
              <a:t>a</a:t>
            </a:r>
            <a:r>
              <a:rPr kumimoji="1" lang="zh-CN" altLang="en-US" dirty="0">
                <a:solidFill>
                  <a:srgbClr val="0070C0"/>
                </a:solidFill>
                <a:ea typeface="MS Gothic" panose="020B0609070205080204" pitchFamily="49" charset="-128"/>
              </a:rPr>
              <a:t> </a:t>
            </a:r>
            <a:endParaRPr kumimoji="1" lang="en-US" altLang="zh-CN" dirty="0">
              <a:solidFill>
                <a:srgbClr val="0070C0"/>
              </a:solidFill>
              <a:ea typeface="MS Gothic" panose="020B0609070205080204" pitchFamily="49" charset="-128"/>
            </a:endParaRPr>
          </a:p>
          <a:p>
            <a:r>
              <a:rPr kumimoji="1" lang="en-US" altLang="zh-CN" dirty="0">
                <a:solidFill>
                  <a:srgbClr val="0070C0"/>
                </a:solidFill>
                <a:ea typeface="MS Gothic" panose="020B0609070205080204" pitchFamily="49" charset="-128"/>
              </a:rPr>
              <a:t>platelet</a:t>
            </a:r>
            <a:r>
              <a:rPr kumimoji="1" lang="zh-CN" altLang="en-US" dirty="0">
                <a:solidFill>
                  <a:srgbClr val="0070C0"/>
                </a:solidFill>
                <a:ea typeface="MS Gothic" panose="020B0609070205080204" pitchFamily="49" charset="-128"/>
              </a:rPr>
              <a:t> </a:t>
            </a:r>
            <a:endParaRPr kumimoji="1" lang="en-US" altLang="zh-CN" dirty="0">
              <a:solidFill>
                <a:srgbClr val="0070C0"/>
              </a:solidFill>
              <a:ea typeface="MS Gothic" panose="020B0609070205080204" pitchFamily="49" charset="-128"/>
            </a:endParaRPr>
          </a:p>
          <a:p>
            <a:r>
              <a:rPr kumimoji="1" lang="en-US" altLang="zh-CN" dirty="0">
                <a:solidFill>
                  <a:srgbClr val="0070C0"/>
                </a:solidFill>
                <a:ea typeface="MS Gothic" panose="020B0609070205080204" pitchFamily="49" charset="-128"/>
              </a:rPr>
              <a:t>count</a:t>
            </a:r>
            <a:r>
              <a:rPr kumimoji="1" lang="zh-CN" altLang="en-US" dirty="0">
                <a:solidFill>
                  <a:srgbClr val="0070C0"/>
                </a:solidFill>
                <a:ea typeface="MS Gothic" panose="020B0609070205080204" pitchFamily="49" charset="-128"/>
              </a:rPr>
              <a:t> </a:t>
            </a:r>
            <a:endParaRPr kumimoji="1" lang="en-US" altLang="zh-CN" dirty="0">
              <a:solidFill>
                <a:srgbClr val="0070C0"/>
              </a:solidFill>
              <a:ea typeface="MS Gothic" panose="020B0609070205080204" pitchFamily="49" charset="-128"/>
            </a:endParaRPr>
          </a:p>
          <a:p>
            <a:r>
              <a:rPr kumimoji="1" lang="en-US" altLang="zh-CN" dirty="0">
                <a:ea typeface="MS Gothic" panose="020B0609070205080204" pitchFamily="49" charset="-128"/>
              </a:rPr>
              <a:t>of</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49</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on</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the</a:t>
            </a:r>
            <a:r>
              <a:rPr kumimoji="1" lang="zh-CN" altLang="en-US" dirty="0">
                <a:ea typeface="MS Gothic" panose="020B0609070205080204" pitchFamily="49" charset="-128"/>
              </a:rPr>
              <a:t> </a:t>
            </a:r>
            <a:endParaRPr kumimoji="1" lang="en-US" altLang="zh-CN" dirty="0">
              <a:ea typeface="MS Gothic" panose="020B0609070205080204" pitchFamily="49" charset="-128"/>
            </a:endParaRPr>
          </a:p>
          <a:p>
            <a:r>
              <a:rPr kumimoji="1" lang="en-US" altLang="zh-CN" dirty="0">
                <a:ea typeface="MS Gothic" panose="020B0609070205080204" pitchFamily="49" charset="-128"/>
              </a:rPr>
              <a:t>23</a:t>
            </a:r>
            <a:endParaRPr kumimoji="1" lang="ja-CN" altLang="en-US" dirty="0"/>
          </a:p>
        </p:txBody>
      </p:sp>
      <p:sp>
        <p:nvSpPr>
          <p:cNvPr id="5" name="テキスト ボックス 4">
            <a:extLst>
              <a:ext uri="{FF2B5EF4-FFF2-40B4-BE49-F238E27FC236}">
                <a16:creationId xmlns:a16="http://schemas.microsoft.com/office/drawing/2014/main" id="{7FD4F175-2495-7849-8225-7E2213ED799A}"/>
              </a:ext>
            </a:extLst>
          </p:cNvPr>
          <p:cNvSpPr txBox="1"/>
          <p:nvPr/>
        </p:nvSpPr>
        <p:spPr>
          <a:xfrm>
            <a:off x="122589" y="3184046"/>
            <a:ext cx="974690" cy="369332"/>
          </a:xfrm>
          <a:prstGeom prst="rect">
            <a:avLst/>
          </a:prstGeom>
          <a:noFill/>
        </p:spPr>
        <p:txBody>
          <a:bodyPr wrap="square" rtlCol="0">
            <a:spAutoFit/>
          </a:bodyPr>
          <a:lstStyle/>
          <a:p>
            <a:r>
              <a:rPr kumimoji="1" lang="en-US" altLang="zh-CN" dirty="0">
                <a:solidFill>
                  <a:srgbClr val="FF0000"/>
                </a:solidFill>
              </a:rPr>
              <a:t>(subject)</a:t>
            </a:r>
            <a:endParaRPr kumimoji="1" lang="ja-CN" altLang="en-US" dirty="0">
              <a:solidFill>
                <a:srgbClr val="FF0000"/>
              </a:solidFill>
            </a:endParaRPr>
          </a:p>
        </p:txBody>
      </p:sp>
      <p:sp>
        <p:nvSpPr>
          <p:cNvPr id="23" name="テキスト ボックス 22">
            <a:extLst>
              <a:ext uri="{FF2B5EF4-FFF2-40B4-BE49-F238E27FC236}">
                <a16:creationId xmlns:a16="http://schemas.microsoft.com/office/drawing/2014/main" id="{FCA4663E-703D-D74E-8C89-F03B8B0ACD02}"/>
              </a:ext>
            </a:extLst>
          </p:cNvPr>
          <p:cNvSpPr txBox="1"/>
          <p:nvPr/>
        </p:nvSpPr>
        <p:spPr>
          <a:xfrm>
            <a:off x="122589" y="4302440"/>
            <a:ext cx="974690" cy="369332"/>
          </a:xfrm>
          <a:prstGeom prst="rect">
            <a:avLst/>
          </a:prstGeom>
          <a:noFill/>
        </p:spPr>
        <p:txBody>
          <a:bodyPr wrap="square" rtlCol="0">
            <a:spAutoFit/>
          </a:bodyPr>
          <a:lstStyle/>
          <a:p>
            <a:r>
              <a:rPr kumimoji="1" lang="en-US" altLang="zh-CN" dirty="0">
                <a:solidFill>
                  <a:srgbClr val="FF0000"/>
                </a:solidFill>
              </a:rPr>
              <a:t>(object)</a:t>
            </a:r>
            <a:endParaRPr kumimoji="1" lang="ja-CN" altLang="en-US" dirty="0">
              <a:solidFill>
                <a:srgbClr val="FF0000"/>
              </a:solidFill>
            </a:endParaRPr>
          </a:p>
        </p:txBody>
      </p:sp>
      <p:cxnSp>
        <p:nvCxnSpPr>
          <p:cNvPr id="12" name="直線コネクタ 11">
            <a:extLst>
              <a:ext uri="{FF2B5EF4-FFF2-40B4-BE49-F238E27FC236}">
                <a16:creationId xmlns:a16="http://schemas.microsoft.com/office/drawing/2014/main" id="{27EA082B-C67A-D44F-9AF5-C449DC2F9DB9}"/>
              </a:ext>
            </a:extLst>
          </p:cNvPr>
          <p:cNvCxnSpPr>
            <a:cxnSpLocks/>
          </p:cNvCxnSpPr>
          <p:nvPr/>
        </p:nvCxnSpPr>
        <p:spPr>
          <a:xfrm>
            <a:off x="3024554" y="3398856"/>
            <a:ext cx="4794229"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E1F9675-E46D-8B49-B632-220DD33E11B4}"/>
              </a:ext>
            </a:extLst>
          </p:cNvPr>
          <p:cNvCxnSpPr>
            <a:cxnSpLocks/>
          </p:cNvCxnSpPr>
          <p:nvPr/>
        </p:nvCxnSpPr>
        <p:spPr>
          <a:xfrm>
            <a:off x="7938052" y="2250455"/>
            <a:ext cx="0" cy="957945"/>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DA27860-2A5A-584B-A817-0861AA8A55AE}"/>
              </a:ext>
            </a:extLst>
          </p:cNvPr>
          <p:cNvSpPr txBox="1"/>
          <p:nvPr/>
        </p:nvSpPr>
        <p:spPr>
          <a:xfrm>
            <a:off x="7818783" y="3208400"/>
            <a:ext cx="185530" cy="369332"/>
          </a:xfrm>
          <a:prstGeom prst="rect">
            <a:avLst/>
          </a:prstGeom>
          <a:noFill/>
        </p:spPr>
        <p:txBody>
          <a:bodyPr wrap="square" rtlCol="0">
            <a:spAutoFit/>
          </a:bodyPr>
          <a:lstStyle/>
          <a:p>
            <a:r>
              <a:rPr kumimoji="1" lang="en-US" altLang="zh-CN" dirty="0"/>
              <a:t>1</a:t>
            </a:r>
            <a:endParaRPr kumimoji="1" lang="ja-CN" altLang="en-US" dirty="0"/>
          </a:p>
        </p:txBody>
      </p:sp>
      <p:sp>
        <p:nvSpPr>
          <p:cNvPr id="27" name="テキスト ボックス 26">
            <a:extLst>
              <a:ext uri="{FF2B5EF4-FFF2-40B4-BE49-F238E27FC236}">
                <a16:creationId xmlns:a16="http://schemas.microsoft.com/office/drawing/2014/main" id="{47795670-337E-C34E-BE51-5764E9C950C4}"/>
              </a:ext>
            </a:extLst>
          </p:cNvPr>
          <p:cNvSpPr txBox="1"/>
          <p:nvPr/>
        </p:nvSpPr>
        <p:spPr>
          <a:xfrm>
            <a:off x="609934" y="1908441"/>
            <a:ext cx="2067339" cy="307777"/>
          </a:xfrm>
          <a:prstGeom prst="rect">
            <a:avLst/>
          </a:prstGeom>
          <a:noFill/>
        </p:spPr>
        <p:txBody>
          <a:bodyPr wrap="square" rtlCol="0">
            <a:spAutoFit/>
          </a:bodyPr>
          <a:lstStyle/>
          <a:p>
            <a:r>
              <a:rPr kumimoji="1" lang="ja-CN" altLang="en-US" sz="1400" b="1" dirty="0"/>
              <a:t>関係</a:t>
            </a:r>
            <a:r>
              <a:rPr kumimoji="1" lang="en-US" altLang="zh-CN" sz="1400" b="1" dirty="0"/>
              <a:t>A</a:t>
            </a:r>
            <a:r>
              <a:rPr kumimoji="1" lang="zh-CN" altLang="en-US" sz="1400" b="1" dirty="0">
                <a:latin typeface="MS Gothic" panose="020B0609070205080204" pitchFamily="49" charset="-128"/>
                <a:ea typeface="MS Gothic" panose="020B0609070205080204" pitchFamily="49" charset="-128"/>
              </a:rPr>
              <a:t>のマトリックス</a:t>
            </a:r>
            <a:endParaRPr kumimoji="1" lang="ja-CN" altLang="en-US" sz="1400" b="1" dirty="0">
              <a:latin typeface="MS Gothic" panose="020B0609070205080204" pitchFamily="49" charset="-128"/>
              <a:ea typeface="MS Gothic" panose="020B0609070205080204" pitchFamily="49" charset="-128"/>
            </a:endParaRPr>
          </a:p>
        </p:txBody>
      </p:sp>
      <p:sp>
        <p:nvSpPr>
          <p:cNvPr id="28" name="テキスト ボックス 27">
            <a:extLst>
              <a:ext uri="{FF2B5EF4-FFF2-40B4-BE49-F238E27FC236}">
                <a16:creationId xmlns:a16="http://schemas.microsoft.com/office/drawing/2014/main" id="{277BE7F7-CABA-8345-8FBE-7455E55EF78C}"/>
              </a:ext>
            </a:extLst>
          </p:cNvPr>
          <p:cNvSpPr txBox="1"/>
          <p:nvPr/>
        </p:nvSpPr>
        <p:spPr>
          <a:xfrm>
            <a:off x="4934323" y="1667399"/>
            <a:ext cx="974690" cy="369332"/>
          </a:xfrm>
          <a:prstGeom prst="rect">
            <a:avLst/>
          </a:prstGeom>
          <a:noFill/>
        </p:spPr>
        <p:txBody>
          <a:bodyPr wrap="square" rtlCol="0">
            <a:spAutoFit/>
          </a:bodyPr>
          <a:lstStyle/>
          <a:p>
            <a:r>
              <a:rPr kumimoji="1" lang="en-US" altLang="zh-CN" dirty="0">
                <a:solidFill>
                  <a:srgbClr val="FF0000"/>
                </a:solidFill>
              </a:rPr>
              <a:t>(subject)</a:t>
            </a:r>
            <a:endParaRPr kumimoji="1" lang="ja-CN" altLang="en-US" dirty="0">
              <a:solidFill>
                <a:srgbClr val="FF0000"/>
              </a:solidFill>
            </a:endParaRPr>
          </a:p>
        </p:txBody>
      </p:sp>
      <p:sp>
        <p:nvSpPr>
          <p:cNvPr id="29" name="テキスト ボックス 28">
            <a:extLst>
              <a:ext uri="{FF2B5EF4-FFF2-40B4-BE49-F238E27FC236}">
                <a16:creationId xmlns:a16="http://schemas.microsoft.com/office/drawing/2014/main" id="{5DBD987B-D5F7-F047-977B-0885EFB44604}"/>
              </a:ext>
            </a:extLst>
          </p:cNvPr>
          <p:cNvSpPr txBox="1"/>
          <p:nvPr/>
        </p:nvSpPr>
        <p:spPr>
          <a:xfrm>
            <a:off x="7079355" y="1667399"/>
            <a:ext cx="974690" cy="369332"/>
          </a:xfrm>
          <a:prstGeom prst="rect">
            <a:avLst/>
          </a:prstGeom>
          <a:noFill/>
        </p:spPr>
        <p:txBody>
          <a:bodyPr wrap="square" rtlCol="0">
            <a:spAutoFit/>
          </a:bodyPr>
          <a:lstStyle/>
          <a:p>
            <a:r>
              <a:rPr kumimoji="1" lang="en-US" altLang="zh-CN" dirty="0">
                <a:solidFill>
                  <a:srgbClr val="FF0000"/>
                </a:solidFill>
              </a:rPr>
              <a:t>(object)</a:t>
            </a:r>
            <a:endParaRPr kumimoji="1" lang="ja-CN" altLang="en-US" dirty="0">
              <a:solidFill>
                <a:srgbClr val="FF0000"/>
              </a:solidFill>
            </a:endParaRPr>
          </a:p>
        </p:txBody>
      </p:sp>
      <p:cxnSp>
        <p:nvCxnSpPr>
          <p:cNvPr id="16" name="直線コネクタ 15">
            <a:extLst>
              <a:ext uri="{FF2B5EF4-FFF2-40B4-BE49-F238E27FC236}">
                <a16:creationId xmlns:a16="http://schemas.microsoft.com/office/drawing/2014/main" id="{A12A85C0-0039-6B47-B3BE-46DEB128125D}"/>
              </a:ext>
            </a:extLst>
          </p:cNvPr>
          <p:cNvCxnSpPr>
            <a:cxnSpLocks/>
          </p:cNvCxnSpPr>
          <p:nvPr/>
        </p:nvCxnSpPr>
        <p:spPr>
          <a:xfrm>
            <a:off x="3024554" y="5837256"/>
            <a:ext cx="6526950"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D97E3FA-A3ED-614F-9943-B9FCAF200015}"/>
              </a:ext>
            </a:extLst>
          </p:cNvPr>
          <p:cNvCxnSpPr>
            <a:cxnSpLocks/>
          </p:cNvCxnSpPr>
          <p:nvPr/>
        </p:nvCxnSpPr>
        <p:spPr>
          <a:xfrm>
            <a:off x="9551504" y="2250455"/>
            <a:ext cx="0" cy="3586801"/>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6B07C15A-7D6E-D740-B908-C179D48C9F43}"/>
              </a:ext>
            </a:extLst>
          </p:cNvPr>
          <p:cNvCxnSpPr>
            <a:cxnSpLocks/>
          </p:cNvCxnSpPr>
          <p:nvPr/>
        </p:nvCxnSpPr>
        <p:spPr>
          <a:xfrm>
            <a:off x="3024554" y="2250455"/>
            <a:ext cx="0" cy="3586801"/>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5E017C5-D205-0F42-B7A9-F34E418AE07C}"/>
              </a:ext>
            </a:extLst>
          </p:cNvPr>
          <p:cNvCxnSpPr>
            <a:cxnSpLocks/>
          </p:cNvCxnSpPr>
          <p:nvPr/>
        </p:nvCxnSpPr>
        <p:spPr>
          <a:xfrm>
            <a:off x="3024554" y="2250455"/>
            <a:ext cx="6526950" cy="0"/>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86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zh-CN" sz="4000" b="1" dirty="0">
                <a:solidFill>
                  <a:schemeClr val="tx1"/>
                </a:solidFill>
                <a:latin typeface="+mn-lt"/>
                <a:ea typeface="MS PGothic" panose="020B0600070205080204" pitchFamily="34" charset="-128"/>
              </a:rPr>
              <a:t>Exposure</a:t>
            </a:r>
            <a:r>
              <a:rPr lang="zh-CN" altLang="en-US" sz="4000" b="1" dirty="0">
                <a:solidFill>
                  <a:schemeClr val="tx1"/>
                </a:solidFill>
                <a:latin typeface="+mn-lt"/>
                <a:ea typeface="MS PGothic" panose="020B0600070205080204" pitchFamily="34" charset="-128"/>
              </a:rPr>
              <a:t> </a:t>
            </a:r>
            <a:r>
              <a:rPr lang="en-US" altLang="zh-CN" sz="4000" b="1" dirty="0">
                <a:solidFill>
                  <a:schemeClr val="tx1"/>
                </a:solidFill>
                <a:latin typeface="+mn-lt"/>
                <a:ea typeface="MS PGothic" panose="020B0600070205080204" pitchFamily="34" charset="-128"/>
              </a:rPr>
              <a:t>bias</a:t>
            </a:r>
            <a:endParaRPr lang="en-US" altLang="en-US" sz="4000" b="1" dirty="0">
              <a:solidFill>
                <a:schemeClr val="tx1"/>
              </a:solidFill>
              <a:latin typeface="+mn-lt"/>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21</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4178819" y="703345"/>
            <a:ext cx="7758878" cy="5451310"/>
          </a:xfrm>
          <a:prstGeom prst="rect">
            <a:avLst/>
          </a:prstGeom>
        </p:spPr>
      </p:pic>
      <p:cxnSp>
        <p:nvCxnSpPr>
          <p:cNvPr id="9" name="直線矢印コネクタ 8">
            <a:extLst>
              <a:ext uri="{FF2B5EF4-FFF2-40B4-BE49-F238E27FC236}">
                <a16:creationId xmlns:a16="http://schemas.microsoft.com/office/drawing/2014/main" id="{F86F6134-A42C-B243-91E6-1E79FC462AF6}"/>
              </a:ext>
            </a:extLst>
          </p:cNvPr>
          <p:cNvCxnSpPr>
            <a:cxnSpLocks/>
          </p:cNvCxnSpPr>
          <p:nvPr/>
        </p:nvCxnSpPr>
        <p:spPr>
          <a:xfrm>
            <a:off x="1758200" y="3434439"/>
            <a:ext cx="3694891" cy="0"/>
          </a:xfrm>
          <a:prstGeom prst="straightConnector1">
            <a:avLst/>
          </a:prstGeom>
          <a:ln w="412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テキスト ボックス 12">
            <a:extLst>
              <a:ext uri="{FF2B5EF4-FFF2-40B4-BE49-F238E27FC236}">
                <a16:creationId xmlns:a16="http://schemas.microsoft.com/office/drawing/2014/main" id="{5E14AC96-99FD-DC4B-A7C0-C0BF83C20D5B}"/>
              </a:ext>
            </a:extLst>
          </p:cNvPr>
          <p:cNvSpPr txBox="1"/>
          <p:nvPr/>
        </p:nvSpPr>
        <p:spPr>
          <a:xfrm>
            <a:off x="1845181" y="3015000"/>
            <a:ext cx="2750055" cy="369332"/>
          </a:xfrm>
          <a:prstGeom prst="rect">
            <a:avLst/>
          </a:prstGeom>
          <a:noFill/>
        </p:spPr>
        <p:txBody>
          <a:bodyPr wrap="square" rtlCol="0">
            <a:spAutoFit/>
          </a:bodyPr>
          <a:lstStyle/>
          <a:p>
            <a:r>
              <a:rPr kumimoji="1" lang="en-US" altLang="zh-CN" dirty="0">
                <a:solidFill>
                  <a:srgbClr val="FF0000"/>
                </a:solidFill>
                <a:ea typeface="MS Gothic" panose="020B0609070205080204" pitchFamily="49" charset="-128"/>
              </a:rPr>
              <a:t>Golden</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label</a:t>
            </a:r>
            <a:r>
              <a:rPr kumimoji="1" lang="zh-CN" altLang="en-US" dirty="0">
                <a:solidFill>
                  <a:srgbClr val="FF0000"/>
                </a:solidFill>
                <a:ea typeface="MS Gothic" panose="020B0609070205080204" pitchFamily="49" charset="-128"/>
              </a:rPr>
              <a:t>（訓練階段）</a:t>
            </a:r>
            <a:endParaRPr kumimoji="1" lang="ja-CN" altLang="en-US" dirty="0">
              <a:solidFill>
                <a:srgbClr val="FF0000"/>
              </a:solidFill>
              <a:ea typeface="MS Gothic" panose="020B0609070205080204" pitchFamily="49" charset="-128"/>
            </a:endParaRPr>
          </a:p>
        </p:txBody>
      </p:sp>
      <p:sp>
        <p:nvSpPr>
          <p:cNvPr id="14" name="テキスト ボックス 13">
            <a:extLst>
              <a:ext uri="{FF2B5EF4-FFF2-40B4-BE49-F238E27FC236}">
                <a16:creationId xmlns:a16="http://schemas.microsoft.com/office/drawing/2014/main" id="{F6D2F204-170E-5542-8F91-C3AA434BC175}"/>
              </a:ext>
            </a:extLst>
          </p:cNvPr>
          <p:cNvSpPr txBox="1"/>
          <p:nvPr/>
        </p:nvSpPr>
        <p:spPr>
          <a:xfrm>
            <a:off x="1845182" y="3534655"/>
            <a:ext cx="2750055" cy="369332"/>
          </a:xfrm>
          <a:prstGeom prst="rect">
            <a:avLst/>
          </a:prstGeom>
          <a:noFill/>
        </p:spPr>
        <p:txBody>
          <a:bodyPr wrap="square" rtlCol="0">
            <a:spAutoFit/>
          </a:bodyPr>
          <a:lstStyle/>
          <a:p>
            <a:r>
              <a:rPr kumimoji="1" lang="en-US" altLang="zh-CN" dirty="0">
                <a:solidFill>
                  <a:srgbClr val="FF0000"/>
                </a:solidFill>
                <a:ea typeface="MS Gothic" panose="020B0609070205080204" pitchFamily="49" charset="-128"/>
              </a:rPr>
              <a:t>Predicted</a:t>
            </a:r>
            <a:r>
              <a:rPr kumimoji="1" lang="zh-CN" altLang="en-US" dirty="0">
                <a:solidFill>
                  <a:srgbClr val="FF0000"/>
                </a:solidFill>
                <a:ea typeface="MS Gothic" panose="020B0609070205080204" pitchFamily="49" charset="-128"/>
              </a:rPr>
              <a:t> </a:t>
            </a:r>
            <a:r>
              <a:rPr kumimoji="1" lang="en-US" altLang="zh-CN" dirty="0">
                <a:solidFill>
                  <a:srgbClr val="FF0000"/>
                </a:solidFill>
                <a:ea typeface="MS Gothic" panose="020B0609070205080204" pitchFamily="49" charset="-128"/>
              </a:rPr>
              <a:t>label</a:t>
            </a:r>
            <a:r>
              <a:rPr kumimoji="1" lang="zh-CN" altLang="en-US" dirty="0">
                <a:solidFill>
                  <a:srgbClr val="FF0000"/>
                </a:solidFill>
                <a:ea typeface="MS Gothic" panose="020B0609070205080204" pitchFamily="49" charset="-128"/>
              </a:rPr>
              <a:t>（予測階段）</a:t>
            </a:r>
            <a:endParaRPr kumimoji="1" lang="ja-CN" altLang="en-US" dirty="0">
              <a:solidFill>
                <a:srgbClr val="FF0000"/>
              </a:solidFill>
              <a:ea typeface="MS Gothic" panose="020B0609070205080204" pitchFamily="49" charset="-128"/>
            </a:endParaRPr>
          </a:p>
        </p:txBody>
      </p:sp>
      <p:sp>
        <p:nvSpPr>
          <p:cNvPr id="17" name="円/楕円 16">
            <a:extLst>
              <a:ext uri="{FF2B5EF4-FFF2-40B4-BE49-F238E27FC236}">
                <a16:creationId xmlns:a16="http://schemas.microsoft.com/office/drawing/2014/main" id="{B352C9E0-E97C-9140-81E6-3FB831730ED8}"/>
              </a:ext>
            </a:extLst>
          </p:cNvPr>
          <p:cNvSpPr/>
          <p:nvPr/>
        </p:nvSpPr>
        <p:spPr>
          <a:xfrm>
            <a:off x="5453091" y="3349989"/>
            <a:ext cx="177729" cy="184666"/>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416645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lang="en-US" altLang="en-US" sz="4000" b="1" dirty="0">
                <a:solidFill>
                  <a:schemeClr val="tx1"/>
                </a:solidFill>
                <a:latin typeface="+mn-lt"/>
                <a:ea typeface="MS PGothic" panose="020B0600070205080204" pitchFamily="34" charset="-128"/>
              </a:rPr>
              <a:t>Dev </a:t>
            </a:r>
            <a:r>
              <a:rPr lang="en-US" altLang="en-US" sz="4000" b="1" dirty="0" err="1">
                <a:solidFill>
                  <a:schemeClr val="tx1"/>
                </a:solidFill>
                <a:latin typeface="+mn-lt"/>
                <a:ea typeface="MS PGothic" panose="020B0600070205080204" pitchFamily="34" charset="-128"/>
              </a:rPr>
              <a:t>loss</a:t>
            </a:r>
            <a:r>
              <a:rPr lang="en-US" altLang="en-US" sz="4000" b="1" dirty="0" err="1">
                <a:solidFill>
                  <a:schemeClr val="tx1"/>
                </a:solidFill>
                <a:latin typeface="MS Gothic" panose="020B0609070205080204" pitchFamily="49" charset="-128"/>
                <a:ea typeface="MS Gothic" panose="020B0609070205080204" pitchFamily="49" charset="-128"/>
              </a:rPr>
              <a:t>分析</a:t>
            </a:r>
            <a:r>
              <a:rPr lang="en-US" altLang="en-US"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88150419-74B7-754C-B94E-B5A69CDA063B}"/>
              </a:ext>
            </a:extLst>
          </p:cNvPr>
          <p:cNvSpPr txBox="1"/>
          <p:nvPr/>
        </p:nvSpPr>
        <p:spPr>
          <a:xfrm>
            <a:off x="1097280" y="211250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Training loss</a:t>
            </a:r>
            <a:endParaRPr kumimoji="1" lang="ja-CN" altLang="en-US" dirty="0"/>
          </a:p>
        </p:txBody>
      </p:sp>
      <p:sp>
        <p:nvSpPr>
          <p:cNvPr id="10" name="テキスト ボックス 9">
            <a:extLst>
              <a:ext uri="{FF2B5EF4-FFF2-40B4-BE49-F238E27FC236}">
                <a16:creationId xmlns:a16="http://schemas.microsoft.com/office/drawing/2014/main" id="{EA44155F-CA33-8D4E-A6E7-F574A1128A99}"/>
              </a:ext>
            </a:extLst>
          </p:cNvPr>
          <p:cNvSpPr txBox="1"/>
          <p:nvPr/>
        </p:nvSpPr>
        <p:spPr>
          <a:xfrm>
            <a:off x="5369038" y="2112500"/>
            <a:ext cx="176500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Dev loss</a:t>
            </a:r>
            <a:endParaRPr kumimoji="1" lang="ja-CN" altLang="en-US" dirty="0"/>
          </a:p>
        </p:txBody>
      </p:sp>
      <p:pic>
        <p:nvPicPr>
          <p:cNvPr id="7" name="図 6" descr="グラフ, 折れ線グラフ&#10;&#10;自動的に生成された説明">
            <a:extLst>
              <a:ext uri="{FF2B5EF4-FFF2-40B4-BE49-F238E27FC236}">
                <a16:creationId xmlns:a16="http://schemas.microsoft.com/office/drawing/2014/main" id="{28A577F1-BD6C-404D-B80D-5FBF136FEFAB}"/>
              </a:ext>
            </a:extLst>
          </p:cNvPr>
          <p:cNvPicPr>
            <a:picLocks noChangeAspect="1"/>
          </p:cNvPicPr>
          <p:nvPr/>
        </p:nvPicPr>
        <p:blipFill>
          <a:blip r:embed="rId3"/>
          <a:stretch>
            <a:fillRect/>
          </a:stretch>
        </p:blipFill>
        <p:spPr>
          <a:xfrm>
            <a:off x="1796828" y="2774633"/>
            <a:ext cx="3343110" cy="2190642"/>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3C103DC2-964B-5D43-86CA-4B296BF59877}"/>
              </a:ext>
            </a:extLst>
          </p:cNvPr>
          <p:cNvPicPr>
            <a:picLocks noChangeAspect="1"/>
          </p:cNvPicPr>
          <p:nvPr/>
        </p:nvPicPr>
        <p:blipFill>
          <a:blip r:embed="rId4"/>
          <a:stretch>
            <a:fillRect/>
          </a:stretch>
        </p:blipFill>
        <p:spPr>
          <a:xfrm>
            <a:off x="6251540" y="2779395"/>
            <a:ext cx="3419306" cy="2181117"/>
          </a:xfrm>
          <a:prstGeom prst="rect">
            <a:avLst/>
          </a:prstGeom>
        </p:spPr>
      </p:pic>
      <p:sp>
        <p:nvSpPr>
          <p:cNvPr id="12" name="テキスト ボックス 11">
            <a:extLst>
              <a:ext uri="{FF2B5EF4-FFF2-40B4-BE49-F238E27FC236}">
                <a16:creationId xmlns:a16="http://schemas.microsoft.com/office/drawing/2014/main" id="{0622CF06-D801-044E-B2C5-F28F807C9FAC}"/>
              </a:ext>
            </a:extLst>
          </p:cNvPr>
          <p:cNvSpPr txBox="1"/>
          <p:nvPr/>
        </p:nvSpPr>
        <p:spPr>
          <a:xfrm>
            <a:off x="1097280" y="5258075"/>
            <a:ext cx="9706250" cy="5232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800" dirty="0">
                <a:ea typeface="MS PGothic" panose="020B0600070205080204" pitchFamily="34" charset="-128"/>
                <a:cs typeface="Calibri" panose="020F0502020204030204" pitchFamily="34" charset="0"/>
              </a:rPr>
              <a:t>過剰適合か？</a:t>
            </a:r>
            <a:endParaRPr kumimoji="1" lang="en-US" altLang="zh-CN" sz="2400" dirty="0">
              <a:ea typeface="MS Gothic"/>
              <a:cs typeface="Calibri"/>
            </a:endParaRPr>
          </a:p>
        </p:txBody>
      </p:sp>
    </p:spTree>
    <p:extLst>
      <p:ext uri="{BB962C8B-B14F-4D97-AF65-F5344CB8AC3E}">
        <p14:creationId xmlns:p14="http://schemas.microsoft.com/office/powerpoint/2010/main" val="333969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Dev </a:t>
            </a:r>
            <a:r>
              <a:rPr lang="en-US" altLang="en-US" sz="4000" b="1" dirty="0" err="1">
                <a:solidFill>
                  <a:schemeClr val="tx1"/>
                </a:solidFill>
                <a:latin typeface="+mn-lt"/>
                <a:ea typeface="MS PGothic" panose="020B0600070205080204" pitchFamily="34" charset="-128"/>
              </a:rPr>
              <a:t>loss</a:t>
            </a:r>
            <a:r>
              <a:rPr lang="en-US" altLang="en-US" sz="4000" b="1" dirty="0" err="1">
                <a:solidFill>
                  <a:schemeClr val="tx1"/>
                </a:solidFill>
                <a:latin typeface="MS PGothic" panose="020B0600070205080204" pitchFamily="34" charset="-128"/>
                <a:ea typeface="MS PGothic" panose="020B0600070205080204" pitchFamily="34" charset="-128"/>
              </a:rPr>
              <a:t>分析</a:t>
            </a:r>
            <a:r>
              <a:rPr lang="en-US" altLang="en-US" sz="4000" b="1" dirty="0">
                <a:solidFill>
                  <a:schemeClr val="tx1"/>
                </a:solidFill>
                <a:latin typeface="+mn-lt"/>
                <a:ea typeface="MS PGothic" panose="020B0600070205080204" pitchFamily="34" charset="-128"/>
              </a:rPr>
              <a:t>(</a:t>
            </a:r>
            <a:r>
              <a:rPr lang="en-US" altLang="zh-CN" sz="4000" b="1" dirty="0">
                <a:solidFill>
                  <a:schemeClr val="tx1"/>
                </a:solidFill>
                <a:latin typeface="+mn-lt"/>
                <a:ea typeface="MS PGothic" panose="020B0600070205080204" pitchFamily="34" charset="-128"/>
              </a:rPr>
              <a:t>2</a:t>
            </a:r>
            <a:r>
              <a:rPr lang="en-US" altLang="en-US" sz="4000" b="1" dirty="0">
                <a:solidFill>
                  <a:schemeClr val="tx1"/>
                </a:solidFill>
                <a:latin typeface="+mn-lt"/>
                <a:ea typeface="MS PGothic" panose="020B0600070205080204" pitchFamily="34" charset="-128"/>
              </a:rPr>
              <a:t>)</a:t>
            </a: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23</a:t>
            </a:fld>
            <a:endParaRPr lang="en-US"/>
          </a:p>
        </p:txBody>
      </p:sp>
      <p:pic>
        <p:nvPicPr>
          <p:cNvPr id="8" name="Picture 3">
            <a:extLst>
              <a:ext uri="{FF2B5EF4-FFF2-40B4-BE49-F238E27FC236}">
                <a16:creationId xmlns:a16="http://schemas.microsoft.com/office/drawing/2014/main" id="{A11D3E82-B329-0340-9BEB-8D84001E461B}"/>
              </a:ext>
            </a:extLst>
          </p:cNvPr>
          <p:cNvPicPr>
            <a:picLocks noChangeAspect="1"/>
          </p:cNvPicPr>
          <p:nvPr/>
        </p:nvPicPr>
        <p:blipFill>
          <a:blip r:embed="rId2"/>
          <a:stretch>
            <a:fillRect/>
          </a:stretch>
        </p:blipFill>
        <p:spPr>
          <a:xfrm>
            <a:off x="4801125" y="961900"/>
            <a:ext cx="7390875" cy="5192755"/>
          </a:xfrm>
          <a:prstGeom prst="rect">
            <a:avLst/>
          </a:prstGeom>
        </p:spPr>
      </p:pic>
      <p:cxnSp>
        <p:nvCxnSpPr>
          <p:cNvPr id="9" name="直線矢印コネクタ 8">
            <a:extLst>
              <a:ext uri="{FF2B5EF4-FFF2-40B4-BE49-F238E27FC236}">
                <a16:creationId xmlns:a16="http://schemas.microsoft.com/office/drawing/2014/main" id="{AE2C42B3-9C08-5949-BA6F-B555E3E6422D}"/>
              </a:ext>
            </a:extLst>
          </p:cNvPr>
          <p:cNvCxnSpPr>
            <a:cxnSpLocks/>
          </p:cNvCxnSpPr>
          <p:nvPr/>
        </p:nvCxnSpPr>
        <p:spPr>
          <a:xfrm>
            <a:off x="2292772" y="4292568"/>
            <a:ext cx="3694891" cy="0"/>
          </a:xfrm>
          <a:prstGeom prst="straightConnector1">
            <a:avLst/>
          </a:prstGeom>
          <a:ln w="412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テキスト ボックス 3">
            <a:extLst>
              <a:ext uri="{FF2B5EF4-FFF2-40B4-BE49-F238E27FC236}">
                <a16:creationId xmlns:a16="http://schemas.microsoft.com/office/drawing/2014/main" id="{6E7A9053-EB25-3D43-BAC0-F457AD9C6B70}"/>
              </a:ext>
            </a:extLst>
          </p:cNvPr>
          <p:cNvSpPr txBox="1"/>
          <p:nvPr/>
        </p:nvSpPr>
        <p:spPr>
          <a:xfrm>
            <a:off x="2522432" y="3817158"/>
            <a:ext cx="3235569" cy="369332"/>
          </a:xfrm>
          <a:prstGeom prst="rect">
            <a:avLst/>
          </a:prstGeom>
          <a:noFill/>
        </p:spPr>
        <p:txBody>
          <a:bodyPr wrap="square" rtlCol="0">
            <a:spAutoFit/>
          </a:bodyPr>
          <a:lstStyle/>
          <a:p>
            <a:r>
              <a:rPr kumimoji="1" lang="en-US" altLang="zh-CN" dirty="0"/>
              <a:t>Dropout</a:t>
            </a:r>
            <a:r>
              <a:rPr kumimoji="1" lang="zh-CN" altLang="en-US" dirty="0"/>
              <a:t> </a:t>
            </a:r>
            <a:r>
              <a:rPr kumimoji="1" lang="en-US" altLang="zh-CN" dirty="0"/>
              <a:t>layer</a:t>
            </a:r>
            <a:r>
              <a:rPr kumimoji="1" lang="zh-CN" altLang="en-US" dirty="0">
                <a:latin typeface="MS Gothic" panose="020B0609070205080204" pitchFamily="49" charset="-128"/>
                <a:ea typeface="MS Gothic" panose="020B0609070205080204" pitchFamily="49" charset="-128"/>
              </a:rPr>
              <a:t>を加える</a:t>
            </a:r>
            <a:endParaRPr kumimoji="1" lang="ja-CN" altLang="en-US" dirty="0">
              <a:latin typeface="MS Gothic" panose="020B0609070205080204" pitchFamily="49" charset="-128"/>
              <a:ea typeface="MS Gothic" panose="020B0609070205080204" pitchFamily="49" charset="-128"/>
            </a:endParaRPr>
          </a:p>
        </p:txBody>
      </p:sp>
      <p:sp>
        <p:nvSpPr>
          <p:cNvPr id="10" name="テキスト ボックス 9">
            <a:extLst>
              <a:ext uri="{FF2B5EF4-FFF2-40B4-BE49-F238E27FC236}">
                <a16:creationId xmlns:a16="http://schemas.microsoft.com/office/drawing/2014/main" id="{152B4EA0-FA99-F74E-869C-D2DD9046E587}"/>
              </a:ext>
            </a:extLst>
          </p:cNvPr>
          <p:cNvSpPr txBox="1"/>
          <p:nvPr/>
        </p:nvSpPr>
        <p:spPr>
          <a:xfrm>
            <a:off x="1168536" y="1915089"/>
            <a:ext cx="3632589"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BERT</a:t>
            </a:r>
            <a:r>
              <a:rPr kumimoji="1" lang="zh-CN" altLang="en-US" dirty="0">
                <a:latin typeface="MS Gothic" panose="020B0609070205080204" pitchFamily="49" charset="-128"/>
                <a:ea typeface="MS Gothic" panose="020B0609070205080204" pitchFamily="49" charset="-128"/>
              </a:rPr>
              <a:t>と</a:t>
            </a:r>
            <a:r>
              <a:rPr kumimoji="1" lang="en-US" altLang="zh-CN" dirty="0"/>
              <a:t>CRF</a:t>
            </a:r>
            <a:r>
              <a:rPr kumimoji="1" lang="zh-CN" altLang="en-US" dirty="0">
                <a:latin typeface="MS Gothic" panose="020B0609070205080204" pitchFamily="49" charset="-128"/>
                <a:ea typeface="MS Gothic" panose="020B0609070205080204" pitchFamily="49" charset="-128"/>
              </a:rPr>
              <a:t>間に</a:t>
            </a:r>
            <a:r>
              <a:rPr kumimoji="1" lang="en-US" altLang="zh-CN" dirty="0">
                <a:latin typeface="MS Gothic" panose="020B0609070205080204" pitchFamily="49" charset="-128"/>
                <a:ea typeface="MS Gothic" panose="020B0609070205080204" pitchFamily="49" charset="-128"/>
              </a:rPr>
              <a:t>dropout</a:t>
            </a:r>
            <a:r>
              <a:rPr kumimoji="1" lang="zh-CN" altLang="en-US" dirty="0">
                <a:latin typeface="MS Gothic" panose="020B0609070205080204" pitchFamily="49" charset="-128"/>
                <a:ea typeface="MS Gothic" panose="020B0609070205080204" pitchFamily="49" charset="-128"/>
              </a:rPr>
              <a:t>を加える</a:t>
            </a:r>
            <a:endParaRPr kumimoji="1" lang="ja-CN" altLang="en-US"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2071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 折れ線グラフ&#10;&#10;自動的に生成された説明">
            <a:extLst>
              <a:ext uri="{FF2B5EF4-FFF2-40B4-BE49-F238E27FC236}">
                <a16:creationId xmlns:a16="http://schemas.microsoft.com/office/drawing/2014/main" id="{1150DCCD-A484-CF43-AFBC-990A3CB19149}"/>
              </a:ext>
            </a:extLst>
          </p:cNvPr>
          <p:cNvPicPr>
            <a:picLocks noChangeAspect="1"/>
          </p:cNvPicPr>
          <p:nvPr/>
        </p:nvPicPr>
        <p:blipFill>
          <a:blip r:embed="rId2"/>
          <a:stretch>
            <a:fillRect/>
          </a:stretch>
        </p:blipFill>
        <p:spPr>
          <a:xfrm>
            <a:off x="5127899" y="294652"/>
            <a:ext cx="6084584" cy="4029202"/>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Dev </a:t>
            </a:r>
            <a:r>
              <a:rPr lang="en-US" altLang="en-US" sz="4000" b="1" dirty="0" err="1">
                <a:solidFill>
                  <a:schemeClr val="tx1"/>
                </a:solidFill>
                <a:latin typeface="+mn-lt"/>
                <a:ea typeface="MS PGothic" panose="020B0600070205080204" pitchFamily="34" charset="-128"/>
              </a:rPr>
              <a:t>loss</a:t>
            </a:r>
            <a:r>
              <a:rPr lang="en-US" altLang="en-US" sz="4000" b="1" dirty="0" err="1">
                <a:solidFill>
                  <a:schemeClr val="tx1"/>
                </a:solidFill>
                <a:latin typeface="MS PGothic" panose="020B0600070205080204" pitchFamily="34" charset="-128"/>
                <a:ea typeface="MS PGothic" panose="020B0600070205080204" pitchFamily="34" charset="-128"/>
              </a:rPr>
              <a:t>分析</a:t>
            </a:r>
            <a:r>
              <a:rPr lang="en-US" altLang="en-US" sz="4000" b="1" dirty="0">
                <a:solidFill>
                  <a:schemeClr val="tx1"/>
                </a:solidFill>
                <a:latin typeface="+mn-lt"/>
                <a:ea typeface="MS PGothic" panose="020B0600070205080204" pitchFamily="34" charset="-128"/>
              </a:rPr>
              <a:t>(</a:t>
            </a:r>
            <a:r>
              <a:rPr lang="en-US" altLang="zh-CN" sz="4000" b="1" dirty="0">
                <a:solidFill>
                  <a:schemeClr val="tx1"/>
                </a:solidFill>
                <a:latin typeface="+mn-lt"/>
                <a:ea typeface="MS PGothic" panose="020B0600070205080204" pitchFamily="34" charset="-128"/>
              </a:rPr>
              <a:t>1</a:t>
            </a:r>
            <a:r>
              <a:rPr lang="en-US" altLang="en-US" sz="4000" b="1" dirty="0">
                <a:solidFill>
                  <a:schemeClr val="tx1"/>
                </a:solidFill>
                <a:latin typeface="+mn-lt"/>
                <a:ea typeface="MS PGothic" panose="020B0600070205080204" pitchFamily="34" charset="-128"/>
              </a:rPr>
              <a:t>)</a:t>
            </a: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24</a:t>
            </a:fld>
            <a:endParaRPr lang="en-US"/>
          </a:p>
        </p:txBody>
      </p:sp>
      <p:graphicFrame>
        <p:nvGraphicFramePr>
          <p:cNvPr id="5" name="Table 4">
            <a:extLst>
              <a:ext uri="{FF2B5EF4-FFF2-40B4-BE49-F238E27FC236}">
                <a16:creationId xmlns:a16="http://schemas.microsoft.com/office/drawing/2014/main" id="{3C162B07-F38D-AA4D-A3EC-FE02E6995466}"/>
              </a:ext>
            </a:extLst>
          </p:cNvPr>
          <p:cNvGraphicFramePr>
            <a:graphicFrameLocks noGrp="1"/>
          </p:cNvGraphicFramePr>
          <p:nvPr>
            <p:extLst>
              <p:ext uri="{D42A27DB-BD31-4B8C-83A1-F6EECF244321}">
                <p14:modId xmlns:p14="http://schemas.microsoft.com/office/powerpoint/2010/main" val="2996813021"/>
              </p:ext>
            </p:extLst>
          </p:nvPr>
        </p:nvGraphicFramePr>
        <p:xfrm>
          <a:off x="852055" y="4548747"/>
          <a:ext cx="10506355" cy="1648137"/>
        </p:xfrm>
        <a:graphic>
          <a:graphicData uri="http://schemas.openxmlformats.org/drawingml/2006/table">
            <a:tbl>
              <a:tblPr firstRow="1" bandRow="1">
                <a:tableStyleId>{B301B821-A1FF-4177-AEE7-76D212191A09}</a:tableStyleId>
              </a:tblPr>
              <a:tblGrid>
                <a:gridCol w="1838820">
                  <a:extLst>
                    <a:ext uri="{9D8B030D-6E8A-4147-A177-3AD203B41FA5}">
                      <a16:colId xmlns:a16="http://schemas.microsoft.com/office/drawing/2014/main" val="3735567985"/>
                    </a:ext>
                  </a:extLst>
                </a:gridCol>
                <a:gridCol w="1276671">
                  <a:extLst>
                    <a:ext uri="{9D8B030D-6E8A-4147-A177-3AD203B41FA5}">
                      <a16:colId xmlns:a16="http://schemas.microsoft.com/office/drawing/2014/main" val="209520628"/>
                    </a:ext>
                  </a:extLst>
                </a:gridCol>
                <a:gridCol w="1276671">
                  <a:extLst>
                    <a:ext uri="{9D8B030D-6E8A-4147-A177-3AD203B41FA5}">
                      <a16:colId xmlns:a16="http://schemas.microsoft.com/office/drawing/2014/main" val="1512493581"/>
                    </a:ext>
                  </a:extLst>
                </a:gridCol>
                <a:gridCol w="929678">
                  <a:extLst>
                    <a:ext uri="{9D8B030D-6E8A-4147-A177-3AD203B41FA5}">
                      <a16:colId xmlns:a16="http://schemas.microsoft.com/office/drawing/2014/main" val="2131619223"/>
                    </a:ext>
                  </a:extLst>
                </a:gridCol>
                <a:gridCol w="1036903">
                  <a:extLst>
                    <a:ext uri="{9D8B030D-6E8A-4147-A177-3AD203B41FA5}">
                      <a16:colId xmlns:a16="http://schemas.microsoft.com/office/drawing/2014/main" val="161177386"/>
                    </a:ext>
                  </a:extLst>
                </a:gridCol>
                <a:gridCol w="1036903">
                  <a:extLst>
                    <a:ext uri="{9D8B030D-6E8A-4147-A177-3AD203B41FA5}">
                      <a16:colId xmlns:a16="http://schemas.microsoft.com/office/drawing/2014/main" val="2774132633"/>
                    </a:ext>
                  </a:extLst>
                </a:gridCol>
                <a:gridCol w="1036903">
                  <a:extLst>
                    <a:ext uri="{9D8B030D-6E8A-4147-A177-3AD203B41FA5}">
                      <a16:colId xmlns:a16="http://schemas.microsoft.com/office/drawing/2014/main" val="3496468762"/>
                    </a:ext>
                  </a:extLst>
                </a:gridCol>
                <a:gridCol w="1036903">
                  <a:extLst>
                    <a:ext uri="{9D8B030D-6E8A-4147-A177-3AD203B41FA5}">
                      <a16:colId xmlns:a16="http://schemas.microsoft.com/office/drawing/2014/main" val="2991014460"/>
                    </a:ext>
                  </a:extLst>
                </a:gridCol>
                <a:gridCol w="1036903">
                  <a:extLst>
                    <a:ext uri="{9D8B030D-6E8A-4147-A177-3AD203B41FA5}">
                      <a16:colId xmlns:a16="http://schemas.microsoft.com/office/drawing/2014/main" val="1419012332"/>
                    </a:ext>
                  </a:extLst>
                </a:gridCol>
              </a:tblGrid>
              <a:tr h="337497">
                <a:tc rowSpan="2">
                  <a:txBody>
                    <a:bodyPr/>
                    <a:lstStyle/>
                    <a:p>
                      <a:pPr algn="ctr"/>
                      <a:endParaRPr lang="en-US" dirty="0"/>
                    </a:p>
                    <a:p>
                      <a:pPr algn="ctr"/>
                      <a:r>
                        <a:rPr lang="en-US" dirty="0" err="1"/>
                        <a:t>データ</a:t>
                      </a:r>
                      <a:endParaRPr lang="en-US" dirty="0"/>
                    </a:p>
                  </a:txBody>
                  <a:tcPr>
                    <a:lnB w="28575" cap="flat" cmpd="sng" algn="ctr">
                      <a:solidFill>
                        <a:schemeClr val="bg1"/>
                      </a:solidFill>
                      <a:prstDash val="solid"/>
                      <a:round/>
                      <a:headEnd type="none" w="med" len="med"/>
                      <a:tailEnd type="none" w="med" len="med"/>
                    </a:lnB>
                  </a:tcPr>
                </a:tc>
                <a:tc rowSpan="2">
                  <a:txBody>
                    <a:bodyPr/>
                    <a:lstStyle/>
                    <a:p>
                      <a:pPr algn="ctr"/>
                      <a:endParaRPr lang="en-US" altLang="zh-CN" dirty="0"/>
                    </a:p>
                    <a:p>
                      <a:pPr algn="ctr"/>
                      <a:r>
                        <a:rPr lang="en-US" altLang="zh-CN" dirty="0"/>
                        <a:t>Dropout</a:t>
                      </a:r>
                      <a:r>
                        <a:rPr lang="zh-CN" altLang="en-US" dirty="0"/>
                        <a:t> </a:t>
                      </a:r>
                      <a:r>
                        <a:rPr lang="en-US" altLang="zh-CN" dirty="0"/>
                        <a:t>layer</a:t>
                      </a:r>
                      <a:endParaRPr lang="en-US" dirty="0"/>
                    </a:p>
                  </a:txBody>
                  <a:tcPr>
                    <a:lnB w="28575" cap="flat" cmpd="sng" algn="ctr">
                      <a:solidFill>
                        <a:schemeClr val="bg1"/>
                      </a:solidFill>
                      <a:prstDash val="solid"/>
                      <a:round/>
                      <a:headEnd type="none" w="med" len="med"/>
                      <a:tailEnd type="none" w="med" len="med"/>
                    </a:lnB>
                  </a:tcPr>
                </a:tc>
                <a:tc rowSpan="2">
                  <a:txBody>
                    <a:bodyPr/>
                    <a:lstStyle/>
                    <a:p>
                      <a:pPr algn="ctr"/>
                      <a:endParaRPr lang="en-US" dirty="0"/>
                    </a:p>
                    <a:p>
                      <a:pPr algn="ctr"/>
                      <a:r>
                        <a:rPr lang="en-US" dirty="0"/>
                        <a:t>Encoder</a:t>
                      </a:r>
                    </a:p>
                    <a:p>
                      <a:pPr algn="ct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527050">
                <a:tc vMerge="1">
                  <a:txBody>
                    <a:bodyPr/>
                    <a:lstStyle/>
                    <a:p>
                      <a:endParaRPr lang="ja-CN" altLang="en-US"/>
                    </a:p>
                  </a:txBody>
                  <a:tcPr/>
                </a:tc>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vMerge="1">
                  <a:txBody>
                    <a:bodyPr/>
                    <a:lstStyle/>
                    <a:p>
                      <a:endParaRPr lang="ja-CN" altLang="en-US"/>
                    </a:p>
                  </a:txBody>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37497">
                <a:tc>
                  <a:txBody>
                    <a:bodyPr/>
                    <a:lstStyle/>
                    <a:p>
                      <a:pPr algn="ctr"/>
                      <a:r>
                        <a:rPr lang="en" altLang="ja-CN" sz="1800" kern="1200" baseline="0" dirty="0">
                          <a:solidFill>
                            <a:schemeClr val="dk1"/>
                          </a:solidFill>
                          <a:effectLst/>
                          <a:latin typeface="+mn-lt"/>
                          <a:ea typeface="MS Gothic" panose="020B0609070205080204" pitchFamily="49" charset="-128"/>
                          <a:cs typeface="+mn-cs"/>
                        </a:rPr>
                        <a:t>I2b2</a:t>
                      </a:r>
                    </a:p>
                  </a:txBody>
                  <a:tcPr>
                    <a:lnT w="28575" cap="flat" cmpd="sng" algn="ctr">
                      <a:solidFill>
                        <a:schemeClr val="bg1"/>
                      </a:solidFill>
                      <a:prstDash val="solid"/>
                      <a:round/>
                      <a:headEnd type="none" w="med" len="med"/>
                      <a:tailEnd type="none" w="med" len="med"/>
                    </a:lnT>
                  </a:tcPr>
                </a:tc>
                <a:tc>
                  <a:txBody>
                    <a:bodyPr/>
                    <a:lstStyle/>
                    <a:p>
                      <a:pPr algn="ctr"/>
                      <a:r>
                        <a:rPr lang="zh-CN" altLang="en-US" sz="1800" kern="1200" baseline="0" dirty="0">
                          <a:solidFill>
                            <a:schemeClr val="dk1"/>
                          </a:solidFill>
                          <a:effectLst/>
                          <a:latin typeface="MS Gothic" panose="020B0609070205080204" pitchFamily="49" charset="-128"/>
                          <a:ea typeface="MS Gothic" panose="020B0609070205080204" pitchFamily="49" charset="-128"/>
                          <a:cs typeface="+mn-cs"/>
                        </a:rPr>
                        <a:t>あり</a:t>
                      </a:r>
                      <a:r>
                        <a:rPr lang="zh-CN" altLang="en-US" sz="1800" kern="1200" baseline="0" dirty="0">
                          <a:solidFill>
                            <a:schemeClr val="dk1"/>
                          </a:solidFill>
                          <a:effectLst/>
                          <a:latin typeface="+mn-lt"/>
                          <a:ea typeface="+mn-ea"/>
                          <a:cs typeface="+mn-cs"/>
                        </a:rPr>
                        <a:t> </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tcPr>
                </a:tc>
                <a:tc>
                  <a:txBody>
                    <a:bodyPr/>
                    <a:lstStyle/>
                    <a:p>
                      <a:pPr algn="ctr"/>
                      <a:r>
                        <a:rPr lang="en-US" altLang="zh-CN" sz="1800" kern="1200" baseline="0" dirty="0">
                          <a:solidFill>
                            <a:schemeClr val="dk1"/>
                          </a:solidFill>
                          <a:effectLst/>
                          <a:latin typeface="+mn-lt"/>
                          <a:ea typeface="+mn-ea"/>
                          <a:cs typeface="+mn-cs"/>
                        </a:rPr>
                        <a:t>BERT-based</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86.59</a:t>
                      </a:r>
                      <a:endParaRPr lang="en-US" dirty="0"/>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82.23</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84.35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47.65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40.90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44.02</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37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S Gothic" panose="020B0609070205080204" pitchFamily="49" charset="-128"/>
                          <a:cs typeface="+mn-cs"/>
                        </a:rPr>
                        <a:t>i2b2</a:t>
                      </a:r>
                      <a:endParaRPr lang="en" altLang="ja-CN" sz="1800" kern="1200" baseline="0" dirty="0">
                        <a:solidFill>
                          <a:schemeClr val="dk1"/>
                        </a:solidFill>
                        <a:effectLst/>
                        <a:latin typeface="+mn-lt"/>
                        <a:ea typeface="MS Gothic" panose="020B0609070205080204" pitchFamily="49" charset="-128"/>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baseline="0" dirty="0">
                          <a:solidFill>
                            <a:schemeClr val="dk1"/>
                          </a:solidFill>
                          <a:effectLst/>
                          <a:latin typeface="+mn-lt"/>
                          <a:ea typeface="+mn-ea"/>
                          <a:cs typeface="+mn-cs"/>
                        </a:rPr>
                        <a:t> </a:t>
                      </a:r>
                      <a:r>
                        <a:rPr lang="zh-CN" altLang="en-US" sz="1800" kern="1200" baseline="0" dirty="0">
                          <a:solidFill>
                            <a:schemeClr val="dk1"/>
                          </a:solidFill>
                          <a:effectLst/>
                          <a:latin typeface="MS Gothic" panose="020B0609070205080204" pitchFamily="49" charset="-128"/>
                          <a:ea typeface="MS Gothic" panose="020B0609070205080204" pitchFamily="49" charset="-128"/>
                          <a:cs typeface="+mn-cs"/>
                        </a:rPr>
                        <a:t>なし</a:t>
                      </a:r>
                      <a:endParaRPr lang="en" altLang="ja-CN" sz="1800" kern="1200" baseline="0" dirty="0">
                        <a:solidFill>
                          <a:schemeClr val="dk1"/>
                        </a:solidFill>
                        <a:effectLst/>
                        <a:latin typeface="MS Gothic" panose="020B0609070205080204" pitchFamily="49" charset="-128"/>
                        <a:ea typeface="MS Gothic" panose="020B0609070205080204" pitchFamily="49" charset="-128"/>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effectLst/>
                          <a:latin typeface="+mn-lt"/>
                          <a:ea typeface="+mn-ea"/>
                          <a:cs typeface="+mn-cs"/>
                        </a:rPr>
                        <a:t>BERT-based</a:t>
                      </a:r>
                      <a:endParaRPr lang="en" altLang="ja-CN" sz="1800" kern="1200" baseline="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86.26</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82.76</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84.47</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50.12</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40.26</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44.65</a:t>
                      </a:r>
                      <a:endParaRPr lang="en-US" altLang="ja-CN" dirty="0"/>
                    </a:p>
                  </a:txBody>
                  <a:tcPr anchor="ctr"/>
                </a:tc>
                <a:extLst>
                  <a:ext uri="{0D108BD9-81ED-4DB2-BD59-A6C34878D82A}">
                    <a16:rowId xmlns:a16="http://schemas.microsoft.com/office/drawing/2014/main" val="1793235284"/>
                  </a:ext>
                </a:extLst>
              </a:tr>
            </a:tbl>
          </a:graphicData>
        </a:graphic>
      </p:graphicFrame>
      <p:sp>
        <p:nvSpPr>
          <p:cNvPr id="8" name="テキスト ボックス 7">
            <a:extLst>
              <a:ext uri="{FF2B5EF4-FFF2-40B4-BE49-F238E27FC236}">
                <a16:creationId xmlns:a16="http://schemas.microsoft.com/office/drawing/2014/main" id="{F350E95B-ABF5-C646-ACB8-C7D0180AA239}"/>
              </a:ext>
            </a:extLst>
          </p:cNvPr>
          <p:cNvSpPr txBox="1"/>
          <p:nvPr/>
        </p:nvSpPr>
        <p:spPr>
          <a:xfrm>
            <a:off x="1168536" y="1915090"/>
            <a:ext cx="4712719"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BERT</a:t>
            </a:r>
            <a:r>
              <a:rPr kumimoji="1" lang="zh-CN" altLang="en-US" dirty="0">
                <a:latin typeface="MS Gothic" panose="020B0609070205080204" pitchFamily="49" charset="-128"/>
                <a:ea typeface="MS Gothic" panose="020B0609070205080204" pitchFamily="49" charset="-128"/>
              </a:rPr>
              <a:t>と</a:t>
            </a:r>
            <a:r>
              <a:rPr kumimoji="1" lang="en-US" altLang="zh-CN" dirty="0"/>
              <a:t>CRF</a:t>
            </a:r>
            <a:r>
              <a:rPr kumimoji="1" lang="zh-CN" altLang="en-US" dirty="0">
                <a:latin typeface="MS Gothic" panose="020B0609070205080204" pitchFamily="49" charset="-128"/>
                <a:ea typeface="MS Gothic" panose="020B0609070205080204" pitchFamily="49" charset="-128"/>
              </a:rPr>
              <a:t>間に</a:t>
            </a:r>
            <a:r>
              <a:rPr kumimoji="1" lang="en-US" altLang="zh-CN" dirty="0">
                <a:latin typeface="MS Gothic" panose="020B0609070205080204" pitchFamily="49" charset="-128"/>
                <a:ea typeface="MS Gothic" panose="020B0609070205080204" pitchFamily="49" charset="-128"/>
              </a:rPr>
              <a:t>dropout</a:t>
            </a:r>
            <a:r>
              <a:rPr kumimoji="1" lang="zh-CN" altLang="en-US" dirty="0">
                <a:latin typeface="MS Gothic" panose="020B0609070205080204" pitchFamily="49" charset="-128"/>
                <a:ea typeface="MS Gothic" panose="020B0609070205080204" pitchFamily="49" charset="-128"/>
              </a:rPr>
              <a:t>を加えた後</a:t>
            </a:r>
            <a:endParaRPr kumimoji="1" lang="en-US" altLang="zh-CN"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en-US" altLang="zh-CN" dirty="0">
                <a:latin typeface="MS Gothic" panose="020B0609070205080204" pitchFamily="49" charset="-128"/>
                <a:ea typeface="MS Gothic" panose="020B0609070205080204" pitchFamily="49" charset="-128"/>
              </a:rPr>
              <a:t>Training</a:t>
            </a:r>
            <a:r>
              <a:rPr kumimoji="1" lang="zh-CN" altLang="en-US" dirty="0">
                <a:latin typeface="MS Gothic" panose="020B0609070205080204" pitchFamily="49" charset="-128"/>
                <a:ea typeface="MS Gothic" panose="020B0609070205080204" pitchFamily="49" charset="-128"/>
              </a:rPr>
              <a:t> </a:t>
            </a:r>
            <a:r>
              <a:rPr kumimoji="1" lang="en-US" altLang="zh-CN" dirty="0">
                <a:latin typeface="MS Gothic" panose="020B0609070205080204" pitchFamily="49" charset="-128"/>
                <a:ea typeface="MS Gothic" panose="020B0609070205080204" pitchFamily="49" charset="-128"/>
              </a:rPr>
              <a:t>loss</a:t>
            </a:r>
            <a:r>
              <a:rPr kumimoji="1" lang="zh-CN" altLang="en-US" dirty="0">
                <a:latin typeface="MS Gothic" panose="020B0609070205080204" pitchFamily="49" charset="-128"/>
                <a:ea typeface="MS Gothic" panose="020B0609070205080204" pitchFamily="49" charset="-128"/>
              </a:rPr>
              <a:t>と</a:t>
            </a:r>
            <a:r>
              <a:rPr kumimoji="1" lang="en-US" altLang="zh-CN" dirty="0">
                <a:latin typeface="MS Gothic" panose="020B0609070205080204" pitchFamily="49" charset="-128"/>
                <a:ea typeface="MS Gothic" panose="020B0609070205080204" pitchFamily="49" charset="-128"/>
              </a:rPr>
              <a:t>dev</a:t>
            </a:r>
            <a:r>
              <a:rPr kumimoji="1" lang="zh-CN" altLang="en-US" dirty="0">
                <a:latin typeface="MS Gothic" panose="020B0609070205080204" pitchFamily="49" charset="-128"/>
                <a:ea typeface="MS Gothic" panose="020B0609070205080204" pitchFamily="49" charset="-128"/>
              </a:rPr>
              <a:t> </a:t>
            </a:r>
            <a:r>
              <a:rPr kumimoji="1" lang="en-US" altLang="zh-CN" dirty="0">
                <a:latin typeface="MS Gothic" panose="020B0609070205080204" pitchFamily="49" charset="-128"/>
                <a:ea typeface="MS Gothic" panose="020B0609070205080204" pitchFamily="49" charset="-128"/>
              </a:rPr>
              <a:t>loss</a:t>
            </a:r>
            <a:endParaRPr kumimoji="1" lang="ja-CN" altLang="en-US"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85803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zh-CN" sz="4000" b="1" dirty="0">
                <a:solidFill>
                  <a:schemeClr val="tx1"/>
                </a:solidFill>
                <a:latin typeface="+mn-lt"/>
                <a:ea typeface="MS PGothic" panose="020B0600070205080204" pitchFamily="34" charset="-128"/>
              </a:rPr>
              <a:t>n</a:t>
            </a:r>
            <a:r>
              <a:rPr lang="en-US" altLang="en-US" sz="4000" b="1" dirty="0">
                <a:solidFill>
                  <a:schemeClr val="tx1"/>
                </a:solidFill>
                <a:latin typeface="+mn-lt"/>
                <a:ea typeface="MS PGothic" panose="020B0600070205080204" pitchFamily="34" charset="-128"/>
              </a:rPr>
              <a:t>2c2</a:t>
            </a:r>
            <a:r>
              <a:rPr lang="en-US" altLang="en-US" sz="4000" b="1" dirty="0">
                <a:solidFill>
                  <a:schemeClr val="tx1"/>
                </a:solidFill>
                <a:latin typeface="MS PGothic" panose="020B0600070205080204" pitchFamily="34" charset="-128"/>
                <a:ea typeface="MS PGothic" panose="020B0600070205080204" pitchFamily="34" charset="-128"/>
              </a:rPr>
              <a:t>実験</a:t>
            </a:r>
            <a:r>
              <a:rPr lang="en-US" altLang="zh-CN" sz="4000" b="1" dirty="0">
                <a:solidFill>
                  <a:schemeClr val="tx1"/>
                </a:solidFill>
                <a:latin typeface="+mn-lt"/>
                <a:ea typeface="MS PGothic" panose="020B0600070205080204" pitchFamily="34" charset="-128"/>
              </a:rPr>
              <a:t>(1)</a:t>
            </a:r>
            <a:endParaRPr lang="en-US" altLang="en-US" sz="4000" b="1" dirty="0">
              <a:solidFill>
                <a:schemeClr val="tx1"/>
              </a:solidFill>
              <a:latin typeface="+mn-lt"/>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575542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 altLang="ja-CN" sz="2400" dirty="0" err="1"/>
              <a:t>CharacterBERT</a:t>
            </a:r>
            <a:r>
              <a:rPr lang="en" altLang="ja-CN" sz="2400" b="1" baseline="-25000" dirty="0"/>
              <a:t>(medical)</a:t>
            </a:r>
            <a:r>
              <a:rPr lang="en-US" altLang="zh-CN" sz="2400" b="1" baseline="-25000" dirty="0"/>
              <a:t>,</a:t>
            </a:r>
            <a:r>
              <a:rPr lang="en" altLang="ja-CN" sz="2400" b="1" dirty="0"/>
              <a:t> </a:t>
            </a:r>
            <a:r>
              <a:rPr lang="en" altLang="ja-CN" sz="2400" dirty="0"/>
              <a:t>BERT</a:t>
            </a:r>
            <a:r>
              <a:rPr lang="en" altLang="ja-CN" sz="2400" b="1" baseline="-25000" dirty="0"/>
              <a:t>(medical)</a:t>
            </a:r>
            <a:r>
              <a:rPr lang="ja-CN" altLang="en-US" sz="2400" dirty="0"/>
              <a:t>を用いて実験を行った</a:t>
            </a:r>
            <a:endParaRPr kumimoji="1" lang="en-US" altLang="zh-CN" sz="2400" dirty="0">
              <a:ea typeface="MS Gothic"/>
              <a:cs typeface="Calibri"/>
            </a:endParaRPr>
          </a:p>
          <a:p>
            <a:pPr marL="342900" indent="-342900">
              <a:buFont typeface="Arial" panose="020B0604020202020204" pitchFamily="34" charset="0"/>
              <a:buChar char="•"/>
            </a:pPr>
            <a:endParaRPr kumimoji="1" lang="en-US" altLang="zh-CN" sz="2400" dirty="0">
              <a:ea typeface="MS Gothic"/>
              <a:cs typeface="Calibri"/>
            </a:endParaRPr>
          </a:p>
          <a:p>
            <a:pPr marL="342900" indent="-342900">
              <a:buFont typeface="Arial" panose="020B0604020202020204" pitchFamily="34" charset="0"/>
              <a:buChar char="•"/>
            </a:pPr>
            <a:r>
              <a:rPr kumimoji="1" lang="zh-CN" altLang="en-US" sz="2400" dirty="0">
                <a:ea typeface="MS Gothic"/>
                <a:cs typeface="Calibri"/>
              </a:rPr>
              <a:t>データ量</a:t>
            </a:r>
            <a:endParaRPr kumimoji="1" lang="en-US" altLang="zh-CN" sz="2400" dirty="0">
              <a:ea typeface="MS Gothic"/>
              <a:cs typeface="Calibri"/>
            </a:endParaRPr>
          </a:p>
          <a:p>
            <a:pPr marL="800100" lvl="1" indent="-342900">
              <a:buFont typeface="Arial" panose="020B0604020202020204" pitchFamily="34" charset="0"/>
              <a:buChar char="•"/>
            </a:pPr>
            <a:r>
              <a:rPr kumimoji="1" lang="en-US" altLang="zh-CN" sz="2400" dirty="0">
                <a:ea typeface="MS Gothic"/>
                <a:cs typeface="Calibri"/>
              </a:rPr>
              <a:t>242</a:t>
            </a:r>
            <a:r>
              <a:rPr kumimoji="1" lang="zh-CN" altLang="en-US" sz="2400" dirty="0">
                <a:ea typeface="MS Gothic"/>
                <a:cs typeface="Calibri"/>
              </a:rPr>
              <a:t>件の訓練レポート、</a:t>
            </a:r>
            <a:r>
              <a:rPr kumimoji="1" lang="en-US" altLang="zh-CN" sz="2400" dirty="0">
                <a:ea typeface="MS Gothic"/>
                <a:cs typeface="Calibri"/>
              </a:rPr>
              <a:t>61</a:t>
            </a:r>
            <a:r>
              <a:rPr kumimoji="1" lang="zh-CN" altLang="en-US" sz="2400" dirty="0">
                <a:ea typeface="MS Gothic"/>
                <a:cs typeface="Calibri"/>
              </a:rPr>
              <a:t>件の検証レポート、</a:t>
            </a:r>
            <a:r>
              <a:rPr kumimoji="1" lang="en-US" altLang="zh-CN" sz="2400" dirty="0">
                <a:ea typeface="MS Gothic"/>
                <a:cs typeface="Calibri"/>
              </a:rPr>
              <a:t>202</a:t>
            </a:r>
            <a:r>
              <a:rPr kumimoji="1" lang="zh-CN" altLang="en-US" sz="2400" dirty="0">
                <a:ea typeface="MS Gothic"/>
                <a:cs typeface="Calibri"/>
              </a:rPr>
              <a:t>件のテストレポート</a:t>
            </a:r>
            <a:endParaRPr kumimoji="1" lang="en-US" altLang="zh-CN" sz="2400" dirty="0">
              <a:ea typeface="MS Gothic"/>
              <a:cs typeface="Calibri"/>
            </a:endParaRPr>
          </a:p>
          <a:p>
            <a:pPr marL="342900" indent="-342900">
              <a:buFont typeface="Arial" panose="020B0604020202020204" pitchFamily="34" charset="0"/>
              <a:buChar char="•"/>
            </a:pPr>
            <a:endParaRPr kumimoji="1" lang="en-US" altLang="zh-CN" sz="2400" dirty="0">
              <a:ea typeface="MS Gothic"/>
              <a:cs typeface="Calibri"/>
            </a:endParaRPr>
          </a:p>
          <a:p>
            <a:pPr marL="342900" indent="-342900">
              <a:buFont typeface="Arial" panose="020B0604020202020204" pitchFamily="34" charset="0"/>
              <a:buChar char="•"/>
            </a:pPr>
            <a:r>
              <a:rPr kumimoji="1" lang="zh-CN" altLang="en-US" sz="2400" dirty="0">
                <a:ea typeface="MS Gothic"/>
                <a:cs typeface="Calibri"/>
              </a:rPr>
              <a:t>評価方式</a:t>
            </a:r>
            <a:r>
              <a:rPr kumimoji="1" lang="en-US" altLang="zh-CN" sz="2400" dirty="0">
                <a:ea typeface="MS Gothic"/>
                <a:cs typeface="Calibri"/>
              </a:rPr>
              <a:t>(P,R,F1)</a:t>
            </a:r>
          </a:p>
          <a:p>
            <a:pPr marL="742950" lvl="1" indent="-285750">
              <a:buFont typeface="Arial" panose="020B0604020202020204" pitchFamily="34" charset="0"/>
              <a:buChar char="•"/>
            </a:pPr>
            <a:r>
              <a:rPr kumimoji="1" lang="en-US" altLang="zh-CN" b="1" dirty="0">
                <a:ea typeface="MS Gothic"/>
                <a:cs typeface="Calibri"/>
              </a:rPr>
              <a:t>Strict(now)</a:t>
            </a:r>
          </a:p>
          <a:p>
            <a:pPr marL="1200150" lvl="2" indent="-285750">
              <a:buFont typeface="Arial" panose="020B0604020202020204" pitchFamily="34" charset="0"/>
              <a:buChar char="•"/>
            </a:pPr>
            <a:r>
              <a:rPr kumimoji="1" lang="en-US" altLang="zh-CN" sz="1600" dirty="0">
                <a:ea typeface="MS Gothic"/>
                <a:cs typeface="Calibri"/>
              </a:rPr>
              <a:t>A</a:t>
            </a:r>
            <a:r>
              <a:rPr kumimoji="1" lang="en" altLang="zh-CN" sz="1600" dirty="0">
                <a:ea typeface="MS Gothic"/>
                <a:cs typeface="Calibri"/>
              </a:rPr>
              <a:t>n entity is considered correct if the boundaries and the type of the entity are both correct; a relation is correct when the type of the relation and the argument entities are both correct</a:t>
            </a:r>
          </a:p>
          <a:p>
            <a:pPr marL="742950" lvl="1" indent="-285750">
              <a:buFont typeface="Arial" panose="020B0604020202020204" pitchFamily="34" charset="0"/>
              <a:buChar char="•"/>
            </a:pPr>
            <a:r>
              <a:rPr kumimoji="1" lang="en-US" altLang="zh-CN" dirty="0">
                <a:ea typeface="MS Gothic"/>
                <a:cs typeface="Calibri"/>
              </a:rPr>
              <a:t>Boundary(before)</a:t>
            </a:r>
          </a:p>
          <a:p>
            <a:pPr marL="1159200" lvl="1" indent="-285750">
              <a:buFont typeface="Arial" panose="020B0604020202020204" pitchFamily="34" charset="0"/>
              <a:buChar char="•"/>
            </a:pPr>
            <a:r>
              <a:rPr kumimoji="1" lang="en-US" altLang="zh-CN" sz="1600" dirty="0">
                <a:ea typeface="MS Gothic"/>
                <a:cs typeface="Calibri"/>
              </a:rPr>
              <a:t>an entity is considered correct if only the bound- </a:t>
            </a:r>
            <a:r>
              <a:rPr kumimoji="1" lang="en-US" altLang="zh-CN" sz="1600" dirty="0" err="1">
                <a:ea typeface="MS Gothic"/>
                <a:cs typeface="Calibri"/>
              </a:rPr>
              <a:t>aries</a:t>
            </a:r>
            <a:r>
              <a:rPr kumimoji="1" lang="en-US" altLang="zh-CN" sz="1600" dirty="0">
                <a:ea typeface="MS Gothic"/>
                <a:cs typeface="Calibri"/>
              </a:rPr>
              <a:t> of the entity are correct (entity type is not considered); a relation is correct when the type of the relation and the argument entities are both correct</a:t>
            </a:r>
          </a:p>
          <a:p>
            <a:pPr marL="416250"/>
            <a:br>
              <a:rPr kumimoji="1" lang="en-US" altLang="zh-CN" sz="2400" dirty="0">
                <a:ea typeface="MS Gothic"/>
                <a:cs typeface="Calibri"/>
              </a:rPr>
            </a:br>
            <a:endParaRPr kumimoji="1" lang="en-US" altLang="zh-CN" sz="24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4" name="円/楕円 3">
            <a:extLst>
              <a:ext uri="{FF2B5EF4-FFF2-40B4-BE49-F238E27FC236}">
                <a16:creationId xmlns:a16="http://schemas.microsoft.com/office/drawing/2014/main" id="{5D17F5D2-D134-934B-94C9-D8276933890B}"/>
              </a:ext>
            </a:extLst>
          </p:cNvPr>
          <p:cNvSpPr/>
          <p:nvPr/>
        </p:nvSpPr>
        <p:spPr>
          <a:xfrm>
            <a:off x="3100550" y="4434614"/>
            <a:ext cx="157656" cy="16622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2205597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26</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4090855139"/>
              </p:ext>
            </p:extLst>
          </p:nvPr>
        </p:nvGraphicFramePr>
        <p:xfrm>
          <a:off x="1478544" y="2080152"/>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83.77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82.32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83.04</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93.03</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94.10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93.56</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altLang="zh-CN" dirty="0"/>
                        <a:t>81.95</a:t>
                      </a:r>
                      <a:endParaRPr lang="en-US" dirty="0"/>
                    </a:p>
                  </a:txBody>
                  <a:tcPr anchor="ctr"/>
                </a:tc>
                <a:tc>
                  <a:txBody>
                    <a:bodyPr/>
                    <a:lstStyle/>
                    <a:p>
                      <a:pPr algn="ctr"/>
                      <a:r>
                        <a:rPr lang="en-US" altLang="zh-CN" dirty="0"/>
                        <a:t>83.05</a:t>
                      </a:r>
                      <a:endParaRPr lang="en-US" dirty="0"/>
                    </a:p>
                  </a:txBody>
                  <a:tcPr anchor="ctr"/>
                </a:tc>
                <a:tc>
                  <a:txBody>
                    <a:bodyPr/>
                    <a:lstStyle/>
                    <a:p>
                      <a:pPr algn="ctr"/>
                      <a:r>
                        <a:rPr lang="en-US" altLang="zh-CN" dirty="0"/>
                        <a:t>82.50</a:t>
                      </a:r>
                      <a:endParaRPr lang="en-US" dirty="0"/>
                    </a:p>
                  </a:txBody>
                  <a:tcPr anchor="ctr"/>
                </a:tc>
                <a:tc>
                  <a:txBody>
                    <a:bodyPr/>
                    <a:lstStyle/>
                    <a:p>
                      <a:pPr algn="ctr"/>
                      <a:r>
                        <a:rPr lang="en-US" altLang="zh-CN" dirty="0"/>
                        <a:t>92.36</a:t>
                      </a:r>
                      <a:endParaRPr lang="en-US" dirty="0"/>
                    </a:p>
                  </a:txBody>
                  <a:tcPr anchor="ctr"/>
                </a:tc>
                <a:tc>
                  <a:txBody>
                    <a:bodyPr/>
                    <a:lstStyle/>
                    <a:p>
                      <a:pPr algn="ctr"/>
                      <a:r>
                        <a:rPr lang="en-US" altLang="zh-CN" dirty="0"/>
                        <a:t>93.20</a:t>
                      </a:r>
                      <a:endParaRPr lang="en-US" dirty="0"/>
                    </a:p>
                  </a:txBody>
                  <a:tcPr anchor="ctr"/>
                </a:tc>
                <a:tc>
                  <a:txBody>
                    <a:bodyPr/>
                    <a:lstStyle/>
                    <a:p>
                      <a:pPr algn="ctr"/>
                      <a:r>
                        <a:rPr lang="en-US" altLang="zh-CN" dirty="0"/>
                        <a:t>92.78</a:t>
                      </a:r>
                      <a:endParaRPr lang="en-US" dirty="0"/>
                    </a:p>
                  </a:txBody>
                  <a:tcPr anchor="ctr"/>
                </a:tc>
                <a:extLst>
                  <a:ext uri="{0D108BD9-81ED-4DB2-BD59-A6C34878D82A}">
                    <a16:rowId xmlns:a16="http://schemas.microsoft.com/office/drawing/2014/main" val="2692257548"/>
                  </a:ext>
                </a:extLst>
              </a:tr>
            </a:tbl>
          </a:graphicData>
        </a:graphic>
      </p:graphicFrame>
      <p:sp>
        <p:nvSpPr>
          <p:cNvPr id="6" name="TextBox 10">
            <a:extLst>
              <a:ext uri="{FF2B5EF4-FFF2-40B4-BE49-F238E27FC236}">
                <a16:creationId xmlns:a16="http://schemas.microsoft.com/office/drawing/2014/main" id="{5EE4525E-1D80-EA47-BC38-F66014C211C4}"/>
              </a:ext>
            </a:extLst>
          </p:cNvPr>
          <p:cNvSpPr txBox="1"/>
          <p:nvPr/>
        </p:nvSpPr>
        <p:spPr>
          <a:xfrm>
            <a:off x="1365007" y="3868497"/>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123638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a:t>
            </a:r>
            <a:r>
              <a:rPr lang="en-US" altLang="zh-CN" sz="4000" b="1" dirty="0">
                <a:solidFill>
                  <a:schemeClr val="tx1"/>
                </a:solidFill>
                <a:latin typeface="+mn-lt"/>
                <a:ea typeface="MS PGothic" panose="020B0600070205080204" pitchFamily="34" charset="-128"/>
              </a:rPr>
              <a:t>2</a:t>
            </a:r>
            <a:r>
              <a:rPr lang="zh-CN" altLang="en-US" sz="4000" b="1" dirty="0">
                <a:solidFill>
                  <a:schemeClr val="tx1"/>
                </a:solidFill>
                <a:latin typeface="+mn-lt"/>
                <a:ea typeface="MS PGothic" panose="020B0600070205080204" pitchFamily="34" charset="-128"/>
              </a:rPr>
              <a:t>結果対比</a:t>
            </a:r>
            <a:r>
              <a:rPr lang="en-US" altLang="zh-CN" sz="4000" b="1" dirty="0">
                <a:solidFill>
                  <a:schemeClr val="tx1"/>
                </a:solidFill>
                <a:latin typeface="+mn-lt"/>
                <a:ea typeface="MS PGothic" panose="020B0600070205080204" pitchFamily="34" charset="-128"/>
              </a:rPr>
              <a:t>(1)</a:t>
            </a:r>
            <a:endParaRPr lang="en-US" altLang="en-US" sz="4000" b="1" dirty="0">
              <a:solidFill>
                <a:schemeClr val="tx1"/>
              </a:solidFill>
              <a:latin typeface="+mn-lt"/>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27</a:t>
            </a:fld>
            <a:endParaRPr lang="en-US"/>
          </a:p>
        </p:txBody>
      </p:sp>
      <p:pic>
        <p:nvPicPr>
          <p:cNvPr id="5" name="図 4" descr="テーブル&#10;&#10;自動的に生成された説明">
            <a:extLst>
              <a:ext uri="{FF2B5EF4-FFF2-40B4-BE49-F238E27FC236}">
                <a16:creationId xmlns:a16="http://schemas.microsoft.com/office/drawing/2014/main" id="{EC39AA42-26D3-7147-892E-6C5FCB0E5CE7}"/>
              </a:ext>
            </a:extLst>
          </p:cNvPr>
          <p:cNvPicPr>
            <a:picLocks noChangeAspect="1"/>
          </p:cNvPicPr>
          <p:nvPr/>
        </p:nvPicPr>
        <p:blipFill>
          <a:blip r:embed="rId2"/>
          <a:stretch>
            <a:fillRect/>
          </a:stretch>
        </p:blipFill>
        <p:spPr>
          <a:xfrm>
            <a:off x="1748086" y="1758183"/>
            <a:ext cx="7434551" cy="4442888"/>
          </a:xfrm>
          <a:prstGeom prst="rect">
            <a:avLst/>
          </a:prstGeom>
        </p:spPr>
      </p:pic>
    </p:spTree>
    <p:extLst>
      <p:ext uri="{BB962C8B-B14F-4D97-AF65-F5344CB8AC3E}">
        <p14:creationId xmlns:p14="http://schemas.microsoft.com/office/powerpoint/2010/main" val="3975117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まとめ</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353943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3200" dirty="0">
                <a:ea typeface="MS Gothic" panose="020B0609070205080204" pitchFamily="49" charset="-128"/>
              </a:rPr>
              <a:t>関係抽出タスクがうまく行かなかった原因をまとめた</a:t>
            </a:r>
            <a:endParaRPr kumimoji="1" lang="en-US" altLang="zh-CN" sz="3200" dirty="0">
              <a:ea typeface="MS Gothic" panose="020B0609070205080204" pitchFamily="49" charset="-128"/>
            </a:endParaRPr>
          </a:p>
          <a:p>
            <a:endParaRPr kumimoji="1" lang="en-US" altLang="zh-CN" sz="3200" dirty="0">
              <a:ea typeface="MS Gothic" panose="020B0609070205080204" pitchFamily="49" charset="-128"/>
            </a:endParaRPr>
          </a:p>
          <a:p>
            <a:pPr marL="342900" indent="-342900">
              <a:buFont typeface="Arial" panose="020B0604020202020204" pitchFamily="34" charset="0"/>
              <a:buChar char="•"/>
            </a:pPr>
            <a:r>
              <a:rPr kumimoji="1" lang="en-US" altLang="zh-CN" sz="3200" dirty="0">
                <a:ea typeface="MS Gothic" panose="020B0609070205080204" pitchFamily="49" charset="-128"/>
              </a:rPr>
              <a:t>Dev</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loss</a:t>
            </a:r>
            <a:r>
              <a:rPr kumimoji="1" lang="zh-CN" altLang="en-US" sz="3200" dirty="0">
                <a:ea typeface="MS Gothic" panose="020B0609070205080204" pitchFamily="49" charset="-128"/>
              </a:rPr>
              <a:t>が正常に下がらない原因を探し出し</a:t>
            </a:r>
            <a:endParaRPr kumimoji="1" lang="en-US" altLang="zh-CN" sz="3200" dirty="0">
              <a:ea typeface="MS Gothic" panose="020B0609070205080204" pitchFamily="49" charset="-128"/>
            </a:endParaRPr>
          </a:p>
          <a:p>
            <a:endParaRPr kumimoji="1" lang="en-US" altLang="zh-CN" sz="3200" dirty="0">
              <a:ea typeface="MS Gothic" panose="020B0609070205080204" pitchFamily="49" charset="-128"/>
            </a:endParaRPr>
          </a:p>
          <a:p>
            <a:pPr marL="342900" indent="-342900">
              <a:buFont typeface="Arial" panose="020B0604020202020204" pitchFamily="34" charset="0"/>
              <a:buChar char="•"/>
            </a:pPr>
            <a:r>
              <a:rPr kumimoji="1" lang="en-US" altLang="zh-CN" sz="3200" dirty="0">
                <a:ea typeface="MS Gothic" panose="020B0609070205080204" pitchFamily="49" charset="-128"/>
              </a:rPr>
              <a:t>N2c2</a:t>
            </a:r>
            <a:r>
              <a:rPr kumimoji="1" lang="zh-CN" altLang="en-US" sz="3200" dirty="0">
                <a:ea typeface="MS Gothic" panose="020B0609070205080204" pitchFamily="49" charset="-128"/>
              </a:rPr>
              <a:t>データを用いて実験を行った、精度は</a:t>
            </a:r>
            <a:r>
              <a:rPr kumimoji="1" lang="en-US" altLang="zh-CN" sz="3200" dirty="0">
                <a:ea typeface="MS Gothic" panose="020B0609070205080204" pitchFamily="49" charset="-128"/>
              </a:rPr>
              <a:t>n2c2</a:t>
            </a:r>
            <a:r>
              <a:rPr kumimoji="1" lang="zh-CN" altLang="en-US" sz="3200" dirty="0">
                <a:ea typeface="MS Gothic" panose="020B0609070205080204" pitchFamily="49" charset="-128"/>
              </a:rPr>
              <a:t> </a:t>
            </a:r>
            <a:r>
              <a:rPr kumimoji="1" lang="en-US" altLang="zh-CN" sz="3200" dirty="0">
                <a:ea typeface="MS Gothic" panose="020B0609070205080204" pitchFamily="49" charset="-128"/>
              </a:rPr>
              <a:t>challenge</a:t>
            </a:r>
            <a:r>
              <a:rPr kumimoji="1" lang="zh-CN" altLang="en-US" sz="3200" dirty="0">
                <a:ea typeface="MS Gothic" panose="020B0609070205080204" pitchFamily="49" charset="-128"/>
              </a:rPr>
              <a:t>最上位のチームに超えた</a:t>
            </a:r>
            <a:endParaRPr kumimoji="1" lang="en-US" altLang="zh-CN" sz="3200" dirty="0">
              <a:ea typeface="MS Gothic" panose="020B0609070205080204" pitchFamily="49" charset="-128"/>
            </a:endParaRPr>
          </a:p>
        </p:txBody>
      </p:sp>
    </p:spTree>
    <p:extLst>
      <p:ext uri="{BB962C8B-B14F-4D97-AF65-F5344CB8AC3E}">
        <p14:creationId xmlns:p14="http://schemas.microsoft.com/office/powerpoint/2010/main" val="2705950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3108543"/>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ea typeface="MS Gothic" panose="020B0609070205080204" pitchFamily="49" charset="-128"/>
              </a:rPr>
              <a:t>パラメータをチューニングし続く</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zh-CN" altLang="en-US" sz="2800" dirty="0">
                <a:ea typeface="MS Gothic" panose="020B0609070205080204" pitchFamily="49" charset="-128"/>
              </a:rPr>
              <a:t>既存の問題の解決方法を探す</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412239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a:latin typeface="MS Gothic"/>
                <a:ea typeface="MS Gothic"/>
                <a:cs typeface="Calibri"/>
              </a:rPr>
              <a:t>構造化</a:t>
            </a:r>
            <a:r>
              <a:rPr lang="ja-JP" altLang="en-US" sz="2400">
                <a:latin typeface="MS Gothic"/>
                <a:ea typeface="MS Gothic"/>
                <a:cs typeface="Calibri"/>
              </a:rPr>
              <a:t>されている</a:t>
            </a:r>
            <a:r>
              <a:rPr lang="zh-CN" altLang="en-US" sz="2400">
                <a:latin typeface="MS Gothic"/>
                <a:ea typeface="MS Gothic"/>
                <a:cs typeface="Calibri"/>
              </a:rPr>
              <a:t>三</a:t>
            </a:r>
            <a:r>
              <a:rPr lang="ja-JP" altLang="en-US" sz="2400">
                <a:latin typeface="MS Gothic"/>
                <a:ea typeface="MS Gothic"/>
                <a:cs typeface="Calibri"/>
              </a:rPr>
              <a:t>つ</a:t>
            </a:r>
            <a:r>
              <a:rPr lang="zh-CN" altLang="en-US" sz="2400">
                <a:latin typeface="MS Gothic"/>
                <a:ea typeface="MS Gothic"/>
                <a:cs typeface="Calibri"/>
              </a:rPr>
              <a:t>組を結果</a:t>
            </a:r>
            <a:r>
              <a:rPr lang="ja-JP" altLang="en-US" sz="2400">
                <a:latin typeface="MS Gothic"/>
                <a:ea typeface="MS Gothic"/>
                <a:cs typeface="Calibri"/>
              </a:rPr>
              <a:t>として</a:t>
            </a:r>
            <a:r>
              <a:rPr lang="zh-CN" altLang="en-US" sz="2400">
                <a:latin typeface="MS Gothic"/>
                <a:ea typeface="MS Gothic"/>
                <a:cs typeface="Calibri"/>
              </a:rPr>
              <a:t>抽出</a:t>
            </a:r>
            <a:r>
              <a:rPr lang="ja-JP" altLang="en-US" sz="2400">
                <a:latin typeface="MS Gothic"/>
                <a:ea typeface="MS Gothic"/>
                <a:cs typeface="Calibri"/>
              </a:rPr>
              <a:t>する​</a:t>
            </a:r>
            <a:endParaRPr lang="en-US" altLang="ja-JP" sz="2400">
              <a:latin typeface="MS Gothic"/>
              <a:ea typeface="MS Gothic"/>
              <a:cs typeface="Calibri"/>
            </a:endParaRPr>
          </a:p>
          <a:p>
            <a:pPr marL="285750" indent="-285750">
              <a:buFont typeface="Arial" panose="020B0604020202020204" pitchFamily="34" charset="0"/>
              <a:buChar char="•"/>
            </a:pPr>
            <a:r>
              <a:rPr lang="ja-CN" altLang="en-US" sz="2400">
                <a:latin typeface="MS Gothic"/>
                <a:ea typeface="MS Gothic"/>
                <a:cs typeface="Calibri"/>
              </a:rPr>
              <a:t>例：</a:t>
            </a:r>
          </a:p>
          <a:p>
            <a:endParaRPr kumimoji="1" lang="ja-CN" altLang="en-US"/>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固有表現：　</a:t>
            </a:r>
            <a:r>
              <a:rPr kumimoji="1" lang="en-US" altLang="ja-CN" sz="2000"/>
              <a:t>Medical problem</a:t>
            </a:r>
          </a:p>
          <a:p>
            <a:pPr marL="285750" indent="-285750">
              <a:buFont typeface="Arial" panose="020B0604020202020204" pitchFamily="34" charset="0"/>
              <a:buChar char="•"/>
            </a:pPr>
            <a:r>
              <a:rPr kumimoji="1" lang="ja-CN" altLang="en-US" sz="2000"/>
              <a:t>固有表現：　</a:t>
            </a:r>
            <a:r>
              <a:rPr kumimoji="1" lang="en-US" altLang="ja-CN" sz="2000"/>
              <a:t>Treatment</a:t>
            </a:r>
          </a:p>
          <a:p>
            <a:pPr marL="285750" indent="-285750">
              <a:buFont typeface="Arial" panose="020B0604020202020204" pitchFamily="34" charset="0"/>
              <a:buChar char="•"/>
            </a:pPr>
            <a:r>
              <a:rPr kumimoji="1" lang="ja-CN" altLang="en-US" sz="2000"/>
              <a:t>関係：　</a:t>
            </a:r>
            <a:r>
              <a:rPr kumimoji="1" lang="en-US" altLang="ja-CN" sz="2000"/>
              <a:t>Treatment improves medical problem (</a:t>
            </a:r>
            <a:r>
              <a:rPr kumimoji="1" lang="en-US" altLang="ja-CN" sz="2000" err="1"/>
              <a:t>TrIP</a:t>
            </a:r>
            <a:r>
              <a:rPr kumimoji="1" lang="en-US" altLang="ja-CN" sz="2000"/>
              <a:t>) </a:t>
            </a:r>
            <a:endParaRPr kumimoji="1" lang="ja-CN" altLang="en-US" sz="200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chemeClr val="bg2">
                      <a:lumMod val="75000"/>
                    </a:schemeClr>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FF0000"/>
                  </a:solidFill>
                </a:rPr>
                <a:t>Hypertension</a:t>
              </a:r>
              <a:endParaRPr kumimoji="1" lang="ja-CN" altLang="en-US" dirty="0">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医学的問題</a:t>
            </a:r>
            <a:endParaRPr kumimoji="1" lang="en-US" altLang="ja-CN" sz="2000"/>
          </a:p>
          <a:p>
            <a:pPr marL="285750" indent="-285750">
              <a:buFont typeface="Arial" panose="020B0604020202020204" pitchFamily="34" charset="0"/>
              <a:buChar char="•"/>
            </a:pPr>
            <a:r>
              <a:rPr kumimoji="1" lang="ja-CN" altLang="en-US" sz="2000"/>
              <a:t>治療</a:t>
            </a:r>
            <a:endParaRPr kumimoji="1" lang="en-US" altLang="ja-CN" sz="2000"/>
          </a:p>
          <a:p>
            <a:pPr marL="285750" indent="-285750">
              <a:buFont typeface="Arial" panose="020B0604020202020204" pitchFamily="34" charset="0"/>
              <a:buChar char="•"/>
            </a:pPr>
            <a:r>
              <a:rPr kumimoji="1" lang="ja-CN" altLang="en-US" sz="2000"/>
              <a:t>治療は医学的問題を改善する</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30</a:t>
            </a:fld>
            <a:endParaRPr lang="en-US"/>
          </a:p>
        </p:txBody>
      </p:sp>
    </p:spTree>
    <p:extLst>
      <p:ext uri="{BB962C8B-B14F-4D97-AF65-F5344CB8AC3E}">
        <p14:creationId xmlns:p14="http://schemas.microsoft.com/office/powerpoint/2010/main" val="7426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33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34</a:t>
            </a:fld>
            <a:endParaRPr lang="en-US"/>
          </a:p>
        </p:txBody>
      </p:sp>
    </p:spTree>
    <p:extLst>
      <p:ext uri="{BB962C8B-B14F-4D97-AF65-F5344CB8AC3E}">
        <p14:creationId xmlns:p14="http://schemas.microsoft.com/office/powerpoint/2010/main" val="207681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a:latin typeface="MS Gothic"/>
                <a:ea typeface="MS Gothic"/>
                <a:cs typeface="Calibri"/>
              </a:rPr>
              <a:t>パイプライン</a:t>
            </a:r>
            <a:r>
              <a:rPr lang="en-US" altLang="ja-CN" sz="2000" err="1">
                <a:latin typeface="MS Gothic"/>
                <a:ea typeface="MS Gothic"/>
                <a:cs typeface="Calibri"/>
              </a:rPr>
              <a:t>方</a:t>
            </a:r>
            <a:r>
              <a:rPr lang="ja-CN" altLang="en-US" sz="2000">
                <a:latin typeface="MS Gothic"/>
                <a:ea typeface="MS Gothic"/>
                <a:cs typeface="Calibri"/>
              </a:rPr>
              <a:t>式の欠点</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誤った累積伝播が存在</a:t>
            </a:r>
            <a:r>
              <a:rPr lang="ja-CN" altLang="en-US" sz="2000">
                <a:latin typeface="MS Gothic"/>
                <a:ea typeface="MS Gothic"/>
                <a:cs typeface="Calibri"/>
              </a:rPr>
              <a:t>する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サブタスク間の依存関係が無視され</a:t>
            </a:r>
            <a:r>
              <a:rPr lang="ja-CN" altLang="en-US" sz="2000">
                <a:latin typeface="MS Gothic"/>
                <a:ea typeface="MS Gothic"/>
                <a:cs typeface="Calibri"/>
              </a:rPr>
              <a:t>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冗長な</a:t>
            </a:r>
            <a:r>
              <a:rPr lang="ja-CN" altLang="en-US" sz="2000">
                <a:latin typeface="MS Gothic"/>
                <a:ea typeface="MS Gothic"/>
                <a:cs typeface="Calibri"/>
              </a:rPr>
              <a:t>固有表現</a:t>
            </a:r>
            <a:r>
              <a:rPr lang="en-US" altLang="ja-CN" sz="2000" err="1">
                <a:latin typeface="MS Gothic"/>
                <a:ea typeface="MS Gothic"/>
                <a:cs typeface="Calibri"/>
              </a:rPr>
              <a:t>が生じる</a:t>
            </a:r>
            <a:endParaRPr lang="ja-CN" altLang="en-US" sz="240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t>共同学習モデル（</a:t>
            </a:r>
            <a:r>
              <a:rPr kumimoji="1" lang="en-US" altLang="ja-CN" sz="2800"/>
              <a:t>Joint model</a:t>
            </a:r>
            <a:r>
              <a:rPr kumimoji="1" lang="ja-CN" altLang="en-US" sz="2800"/>
              <a:t>）</a:t>
            </a:r>
            <a:r>
              <a:rPr kumimoji="1" lang="ja-CN" altLang="en-US" sz="2800">
                <a:latin typeface="MS Gothic" panose="020B0609070205080204" pitchFamily="49" charset="-128"/>
                <a:ea typeface="MS Gothic" panose="020B0609070205080204" pitchFamily="49" charset="-128"/>
              </a:rPr>
              <a:t>を電子カルテデータに応用する</a:t>
            </a:r>
            <a:endParaRPr kumimoji="1" lang="en-US" altLang="ja-CN" sz="2800">
              <a:latin typeface="MS Gothic" panose="020B0609070205080204" pitchFamily="49" charset="-128"/>
              <a:ea typeface="MS Gothic" panose="020B0609070205080204" pitchFamily="49" charset="-128"/>
            </a:endParaRPr>
          </a:p>
          <a:p>
            <a:endParaRPr kumimoji="1" lang="en-US" altLang="ja-CN"/>
          </a:p>
          <a:p>
            <a:endParaRPr kumimoji="1" lang="en-US" altLang="ja-CN"/>
          </a:p>
          <a:p>
            <a:pPr marL="457200" indent="-457200">
              <a:buFont typeface="Arial" panose="020B0604020202020204" pitchFamily="34" charset="0"/>
              <a:buChar char="•"/>
            </a:pPr>
            <a:r>
              <a:rPr kumimoji="1" lang="ja-CN" altLang="en-US" sz="2800">
                <a:latin typeface="MS Gothic" panose="020B0609070205080204" pitchFamily="49" charset="-128"/>
                <a:ea typeface="MS Gothic" panose="020B0609070205080204" pitchFamily="49" charset="-128"/>
              </a:rPr>
              <a:t>エンティティ関係抽出の精度を向上する</a:t>
            </a:r>
            <a:endParaRPr kumimoji="1" lang="ja-CN" altLang="en-US"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既存の共同学習手法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a:latin typeface="MS PGothic" panose="020B0600070205080204" pitchFamily="34" charset="-128"/>
                <a:ea typeface="MS PGothic" panose="020B0600070205080204" pitchFamily="34" charset="-128"/>
              </a:rPr>
              <a:t>エンティティ関係抽出の</a:t>
            </a:r>
            <a:endParaRPr kumimoji="1" lang="en-US" altLang="zh-CN" sz="2400" b="1">
              <a:latin typeface="MS PGothic" panose="020B0600070205080204" pitchFamily="34" charset="-128"/>
              <a:ea typeface="MS PGothic" panose="020B0600070205080204" pitchFamily="34" charset="-128"/>
            </a:endParaRPr>
          </a:p>
          <a:p>
            <a:pPr lvl="1"/>
            <a:r>
              <a:rPr kumimoji="1" lang="en-US" altLang="en-US" sz="2400" b="1">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a:latin typeface="MS PGothic" panose="020B0600070205080204" pitchFamily="34" charset="-128"/>
                <a:ea typeface="MS PGothic" panose="020B0600070205080204" pitchFamily="34" charset="-128"/>
              </a:rPr>
              <a:t>[</a:t>
            </a:r>
            <a:r>
              <a:rPr kumimoji="1" lang="zh-CN" altLang="en-US" sz="2400" b="1">
                <a:latin typeface="MS PGothic" panose="020B0600070205080204" pitchFamily="34" charset="-128"/>
                <a:ea typeface="MS PGothic" panose="020B0600070205080204" pitchFamily="34" charset="-128"/>
              </a:rPr>
              <a:t>１</a:t>
            </a:r>
            <a:r>
              <a:rPr kumimoji="1" lang="en-US" altLang="zh-CN" sz="2400" b="1">
                <a:latin typeface="MS PGothic" panose="020B0600070205080204" pitchFamily="34" charset="-128"/>
                <a:ea typeface="MS PGothic" panose="020B0600070205080204" pitchFamily="34" charset="-128"/>
              </a:rPr>
              <a:t>]</a:t>
            </a:r>
            <a:endParaRPr kumimoji="1" lang="ja-CN" altLang="en-US" sz="240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BERT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a:ea typeface="MS Gothic"/>
                <a:cs typeface="Calibri"/>
              </a:rPr>
              <a:t>BERT</a:t>
            </a:r>
            <a:r>
              <a:rPr kumimoji="1" lang="ja-CN" altLang="en-US" sz="2400">
                <a:ea typeface="MS Gothic"/>
                <a:cs typeface="Calibri"/>
              </a:rPr>
              <a:t>とは</a:t>
            </a:r>
            <a:r>
              <a:rPr kumimoji="1" lang="en-US" altLang="zh-CN" sz="2400">
                <a:ea typeface="MS Gothic"/>
                <a:cs typeface="Calibri"/>
              </a:rPr>
              <a:t>”</a:t>
            </a:r>
            <a:r>
              <a:rPr kumimoji="1" lang="en" altLang="ja-CN" sz="2400">
                <a:ea typeface="MS Gothic"/>
                <a:cs typeface="Calibri"/>
              </a:rPr>
              <a:t>Bidirectional Encoder Representations from Transformers</a:t>
            </a:r>
            <a:r>
              <a:rPr kumimoji="1" lang="en-US" altLang="zh-CN" sz="2400">
                <a:ea typeface="MS Gothic"/>
                <a:cs typeface="Calibri"/>
              </a:rPr>
              <a:t>”</a:t>
            </a:r>
            <a:r>
              <a:rPr kumimoji="1" lang="ja-CN" altLang="en-US" sz="2400">
                <a:ea typeface="MS Gothic"/>
                <a:cs typeface="Calibri"/>
              </a:rPr>
              <a:t>を指し、</a:t>
            </a:r>
            <a:r>
              <a:rPr kumimoji="1" lang="en-US" altLang="ja-CN" sz="2400">
                <a:ea typeface="MS Gothic"/>
                <a:cs typeface="Calibri"/>
              </a:rPr>
              <a:t>Google</a:t>
            </a:r>
            <a:r>
              <a:rPr kumimoji="1" lang="ja-CN" altLang="en-US" sz="2400">
                <a:ea typeface="MS Gothic"/>
                <a:cs typeface="Calibri"/>
              </a:rPr>
              <a:t>により発表された自然言語処理モデル</a:t>
            </a:r>
            <a:r>
              <a:rPr kumimoji="1" lang="en-US" altLang="ja-CN" sz="2400">
                <a:ea typeface="MS Gothic"/>
                <a:cs typeface="Calibri"/>
              </a:rPr>
              <a:t>[2]</a:t>
            </a:r>
          </a:p>
          <a:p>
            <a:endParaRPr kumimoji="1" lang="en-US" altLang="ja-CN"/>
          </a:p>
          <a:p>
            <a:pPr marL="285750" indent="-285750">
              <a:buFont typeface="Arial" panose="020B0604020202020204" pitchFamily="34" charset="0"/>
              <a:buChar char="•"/>
            </a:pPr>
            <a:r>
              <a:rPr kumimoji="1" lang="en" altLang="ja-CN" sz="240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a:ea typeface="MS Gothic"/>
                <a:cs typeface="Calibri"/>
              </a:rPr>
              <a:t>Fine-tuning</a:t>
            </a:r>
            <a:r>
              <a:rPr kumimoji="1" lang="ja-CN" altLang="en-US" sz="2400">
                <a:ea typeface="MS Gothic"/>
                <a:cs typeface="Calibri"/>
              </a:rPr>
              <a:t>する</a:t>
            </a:r>
            <a:r>
              <a:rPr kumimoji="1" lang="ja-JP" altLang="en-US" sz="2400">
                <a:ea typeface="MS Gothic"/>
                <a:cs typeface="Calibri"/>
              </a:rPr>
              <a:t>ことで、そのモデルの精度を向上させられる</a:t>
            </a:r>
            <a:endParaRPr kumimoji="1" lang="en-US" altLang="ja-CN" sz="240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a:latin typeface="MS PGothic" panose="020B0600070205080204" pitchFamily="34" charset="-128"/>
                <a:ea typeface="MS PGothic" panose="020B0600070205080204" pitchFamily="34" charset="-128"/>
              </a:rPr>
              <a:t>BERT[3]</a:t>
            </a:r>
            <a:endParaRPr kumimoji="1" lang="ja-CN" altLang="en-US" sz="240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1107996"/>
          </a:xfrm>
          <a:prstGeom prst="rect">
            <a:avLst/>
          </a:prstGeom>
          <a:noFill/>
        </p:spPr>
        <p:txBody>
          <a:bodyPr wrap="square" rtlCol="0">
            <a:spAutoFit/>
          </a:bodyPr>
          <a:lstStyle/>
          <a:p>
            <a:r>
              <a:rPr lang="en-US" altLang="ja-CN" sz="1200">
                <a:ea typeface="+mn-lt"/>
                <a:cs typeface="+mn-lt"/>
              </a:rPr>
              <a:t>[3] Peng, </a:t>
            </a:r>
            <a:r>
              <a:rPr lang="en-US" altLang="ja-CN" sz="1200" err="1">
                <a:ea typeface="+mn-lt"/>
                <a:cs typeface="+mn-lt"/>
              </a:rPr>
              <a:t>Yifan</a:t>
            </a:r>
            <a:r>
              <a:rPr lang="en-US" altLang="ja-CN" sz="1200">
                <a:ea typeface="+mn-lt"/>
                <a:cs typeface="+mn-lt"/>
              </a:rPr>
              <a:t>, </a:t>
            </a:r>
            <a:r>
              <a:rPr lang="en-US" altLang="ja-CN" sz="1200" err="1">
                <a:ea typeface="+mn-lt"/>
                <a:cs typeface="+mn-lt"/>
              </a:rPr>
              <a:t>Shankai</a:t>
            </a:r>
            <a:r>
              <a:rPr lang="en-US" altLang="ja-CN" sz="1200">
                <a:ea typeface="+mn-lt"/>
                <a:cs typeface="+mn-lt"/>
              </a:rPr>
              <a:t> Yan, and </a:t>
            </a:r>
            <a:r>
              <a:rPr lang="en-US" altLang="ja-CN" sz="1200" err="1">
                <a:ea typeface="+mn-lt"/>
                <a:cs typeface="+mn-lt"/>
              </a:rPr>
              <a:t>Zhiyong</a:t>
            </a:r>
            <a:r>
              <a:rPr lang="en-US" altLang="ja-CN" sz="1200">
                <a:ea typeface="+mn-lt"/>
                <a:cs typeface="+mn-lt"/>
              </a:rPr>
              <a:t> Lu. "Transfer Learning in Biomedical Natural Language Processing: An Evaluation of BERT and </a:t>
            </a:r>
            <a:r>
              <a:rPr lang="en-US" altLang="ja-CN" sz="1200" err="1">
                <a:ea typeface="+mn-lt"/>
                <a:cs typeface="+mn-lt"/>
              </a:rPr>
              <a:t>ELMo</a:t>
            </a:r>
            <a:r>
              <a:rPr lang="en-US" altLang="ja-CN" sz="1200">
                <a:ea typeface="+mn-lt"/>
                <a:cs typeface="+mn-lt"/>
              </a:rPr>
              <a:t> on Ten Benchmarking Datasets." In </a:t>
            </a:r>
            <a:r>
              <a:rPr lang="en-US" altLang="ja-CN" sz="1200" i="1">
                <a:ea typeface="+mn-lt"/>
                <a:cs typeface="+mn-lt"/>
              </a:rPr>
              <a:t>Proceedings of the 18th </a:t>
            </a:r>
            <a:r>
              <a:rPr lang="en-US" altLang="ja-CN" sz="1200" i="1" err="1">
                <a:ea typeface="+mn-lt"/>
                <a:cs typeface="+mn-lt"/>
              </a:rPr>
              <a:t>BioNLP</a:t>
            </a:r>
            <a:r>
              <a:rPr lang="en-US" altLang="ja-CN" sz="1200" i="1">
                <a:ea typeface="+mn-lt"/>
                <a:cs typeface="+mn-lt"/>
              </a:rPr>
              <a:t> Workshop and Shared Task</a:t>
            </a:r>
            <a:r>
              <a:rPr lang="en-US" altLang="ja-CN" sz="1200">
                <a:ea typeface="+mn-lt"/>
                <a:cs typeface="+mn-lt"/>
              </a:rPr>
              <a:t>, pp. 58-65. 2019.</a:t>
            </a:r>
            <a:endParaRPr lang="en-US" altLang="ja-CN" sz="1200">
              <a:ea typeface="ＭＳ Ｐゴシック"/>
              <a:cs typeface="Calibri"/>
            </a:endParaRPr>
          </a:p>
          <a:p>
            <a:endParaRPr kumimoji="1" lang="ja-CN" altLang="en-US"/>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実験（１）</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44627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dirty="0" err="1">
                <a:ea typeface="MS PGothic" panose="020B0600070205080204" pitchFamily="34" charset="-128"/>
                <a:cs typeface="Calibri" panose="020F0502020204030204" pitchFamily="34" charset="0"/>
              </a:rPr>
              <a:t>BiLSTM</a:t>
            </a:r>
            <a:r>
              <a:rPr lang="zh-CN" altLang="en-US" sz="2800" dirty="0">
                <a:latin typeface="MS PGothic" panose="020B0600070205080204" pitchFamily="34" charset="-128"/>
                <a:ea typeface="MS PGothic" panose="020B0600070205080204" pitchFamily="34" charset="-128"/>
                <a:cs typeface="Calibri"/>
              </a:rPr>
              <a:t>、</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、生物医療分野の</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それぞれに基づいて実験を行う</a:t>
            </a:r>
            <a:endParaRPr lang="en-US" altLang="zh-CN" sz="2800" dirty="0">
              <a:latin typeface="MS PGothic" panose="020B0600070205080204" pitchFamily="34" charset="-128"/>
              <a:ea typeface="MS PGothic" panose="020B0600070205080204" pitchFamily="34" charset="-128"/>
              <a:cs typeface="Calibri"/>
            </a:endParaRPr>
          </a:p>
          <a:p>
            <a:pPr marL="742950" lvl="1" indent="-285750">
              <a:buFont typeface="Arial" panose="020B0604020202020204" pitchFamily="34" charset="0"/>
              <a:buChar char="•"/>
            </a:pPr>
            <a:r>
              <a:rPr lang="en-US" altLang="zh-CN" sz="2800" dirty="0" err="1">
                <a:ea typeface="MS PGothic" panose="020B0600070205080204" pitchFamily="34" charset="-128"/>
                <a:cs typeface="Calibri"/>
              </a:rPr>
              <a:t>BiLSTM</a:t>
            </a:r>
            <a:r>
              <a:rPr lang="zh-CN" altLang="en-US" sz="2800" dirty="0">
                <a:ea typeface="MS PGothic" panose="020B0600070205080204" pitchFamily="34" charset="-128"/>
                <a:cs typeface="Calibri"/>
              </a:rPr>
              <a:t>に基づいたモデルを</a:t>
            </a:r>
            <a:r>
              <a:rPr kumimoji="1" lang="en-US" altLang="zh-CN" sz="2800" dirty="0">
                <a:ea typeface="MS Gothic"/>
                <a:cs typeface="Calibri"/>
              </a:rPr>
              <a:t>Baseline</a:t>
            </a:r>
            <a:r>
              <a:rPr lang="zh-CN" altLang="en-US" sz="2800" dirty="0">
                <a:ea typeface="MS PGothic" panose="020B0600070205080204" pitchFamily="34" charset="-128"/>
                <a:cs typeface="Calibri"/>
              </a:rPr>
              <a:t>手法として、提案手法と比較した</a:t>
            </a:r>
            <a:endParaRPr lang="en-US" altLang="zh-CN" sz="2800" dirty="0">
              <a:ea typeface="MS PGothic" panose="020B0600070205080204" pitchFamily="34" charset="-128"/>
              <a:cs typeface="Calibri"/>
            </a:endParaRPr>
          </a:p>
          <a:p>
            <a:pPr marL="285750" indent="-285750">
              <a:buFont typeface="Arial" panose="020B0604020202020204" pitchFamily="34" charset="0"/>
              <a:buChar char="•"/>
            </a:pPr>
            <a:r>
              <a:rPr kumimoji="1" lang="zh-CN" altLang="en-US" sz="2800" dirty="0">
                <a:ea typeface="MS Gothic"/>
                <a:cs typeface="Calibri"/>
              </a:rPr>
              <a:t>実験データ</a:t>
            </a:r>
            <a:endParaRPr kumimoji="1" lang="en-US" altLang="zh-CN" sz="2800" dirty="0">
              <a:ea typeface="MS Gothic"/>
              <a:cs typeface="Calibri"/>
            </a:endParaRPr>
          </a:p>
          <a:p>
            <a:pPr marL="702000" indent="-285750">
              <a:buFont typeface="Arial" panose="020B0604020202020204" pitchFamily="34" charset="0"/>
              <a:buChar char="•"/>
            </a:pPr>
            <a:r>
              <a:rPr kumimoji="1" lang="en-US" altLang="zh-CN" sz="2400" dirty="0">
                <a:ea typeface="MS Gothic"/>
                <a:cs typeface="+mn-lt"/>
              </a:rPr>
              <a:t>2010</a:t>
            </a:r>
            <a:r>
              <a:rPr kumimoji="1" lang="zh-CN" altLang="en-US" sz="2400" dirty="0">
                <a:ea typeface="MS Gothic"/>
              </a:rPr>
              <a:t> </a:t>
            </a:r>
            <a:r>
              <a:rPr kumimoji="1" lang="en-US" altLang="zh-CN" sz="2400" dirty="0">
                <a:ea typeface="MS Gothic"/>
              </a:rPr>
              <a:t>i2b2/</a:t>
            </a:r>
            <a:r>
              <a:rPr kumimoji="1" lang="en-US" altLang="zh-CN" sz="2400" dirty="0" err="1">
                <a:ea typeface="MS Gothic"/>
              </a:rPr>
              <a:t>va</a:t>
            </a:r>
            <a:r>
              <a:rPr kumimoji="1" lang="zh-CN" altLang="en-US" sz="2400" dirty="0">
                <a:ea typeface="MS Gothic"/>
              </a:rPr>
              <a:t> </a:t>
            </a:r>
            <a:r>
              <a:rPr kumimoji="1" lang="en-US" altLang="zh-CN" sz="2400" dirty="0">
                <a:ea typeface="MS Gothic"/>
              </a:rPr>
              <a:t>challenge</a:t>
            </a:r>
            <a:r>
              <a:rPr kumimoji="1" lang="ja-JP" altLang="en-US" sz="2400">
                <a:ea typeface="MS Gothic"/>
              </a:rPr>
              <a:t> </a:t>
            </a:r>
            <a:endParaRPr kumimoji="1" lang="en-US" altLang="ja-JP" sz="2400" dirty="0">
              <a:ea typeface="MS Gothic"/>
            </a:endParaRPr>
          </a:p>
          <a:p>
            <a:pPr marL="702000" indent="-285750">
              <a:buFont typeface="Arial" panose="020B0604020202020204" pitchFamily="34" charset="0"/>
              <a:buChar char="•"/>
            </a:pPr>
            <a:r>
              <a:rPr kumimoji="1" lang="zh-CN" altLang="en-US" sz="2400" dirty="0">
                <a:ea typeface="MS Gothic"/>
                <a:cs typeface="Calibri"/>
              </a:rPr>
              <a:t>データ量</a:t>
            </a:r>
            <a:endParaRPr kumimoji="1" lang="en-US" altLang="zh-CN" sz="2400" dirty="0">
              <a:ea typeface="MS Gothic"/>
              <a:cs typeface="Calibri"/>
            </a:endParaRPr>
          </a:p>
          <a:p>
            <a:pPr marL="1159200" lvl="1" indent="-285750">
              <a:buFont typeface="Arial" panose="020B0604020202020204" pitchFamily="34" charset="0"/>
              <a:buChar char="•"/>
            </a:pPr>
            <a:r>
              <a:rPr kumimoji="1" lang="en-US" altLang="zh-CN" sz="2400" dirty="0">
                <a:ea typeface="MS Gothic"/>
                <a:cs typeface="Calibri"/>
              </a:rPr>
              <a:t>170</a:t>
            </a:r>
            <a:r>
              <a:rPr kumimoji="1" lang="zh-CN" altLang="en-US" sz="2400" dirty="0">
                <a:ea typeface="MS Gothic"/>
                <a:cs typeface="Calibri"/>
              </a:rPr>
              <a:t>件の訓練レポート、</a:t>
            </a:r>
            <a:r>
              <a:rPr kumimoji="1" lang="en-US" altLang="zh-CN" sz="2400" dirty="0">
                <a:ea typeface="MS Gothic"/>
                <a:cs typeface="Calibri"/>
              </a:rPr>
              <a:t>256</a:t>
            </a:r>
            <a:r>
              <a:rPr kumimoji="1" lang="zh-CN" altLang="en-US" sz="2400" dirty="0">
                <a:ea typeface="MS Gothic"/>
                <a:cs typeface="Calibri"/>
              </a:rPr>
              <a:t>件のテストレポート</a:t>
            </a:r>
            <a:endParaRPr kumimoji="1" lang="en-US" altLang="zh-CN" sz="2400" dirty="0">
              <a:ea typeface="MS Gothic"/>
              <a:cs typeface="Calibri"/>
            </a:endParaRPr>
          </a:p>
          <a:p>
            <a:pPr marL="1616400" lvl="2" indent="-285750">
              <a:buFont typeface="Arial" panose="020B0604020202020204" pitchFamily="34" charset="0"/>
              <a:buChar char="•"/>
            </a:pPr>
            <a:r>
              <a:rPr kumimoji="1" lang="en-US" altLang="ja-CN" sz="2400" dirty="0">
                <a:ea typeface="MS Gothic"/>
                <a:cs typeface="Calibri"/>
              </a:rPr>
              <a:t>1</a:t>
            </a:r>
            <a:r>
              <a:rPr kumimoji="1" lang="ja-CN" altLang="en-US" sz="2400" dirty="0">
                <a:ea typeface="MS Gothic"/>
                <a:cs typeface="Calibri"/>
              </a:rPr>
              <a:t>件レポートに約</a:t>
            </a:r>
            <a:r>
              <a:rPr kumimoji="1" lang="en-US" altLang="ja-CN" sz="2400" dirty="0">
                <a:ea typeface="MS Gothic"/>
                <a:cs typeface="Calibri"/>
              </a:rPr>
              <a:t>15</a:t>
            </a:r>
            <a:r>
              <a:rPr kumimoji="1" lang="ja-CN" altLang="en-US" sz="2400" dirty="0">
                <a:ea typeface="MS Gothic"/>
                <a:cs typeface="Calibri"/>
              </a:rPr>
              <a:t>文</a:t>
            </a:r>
            <a:r>
              <a:rPr kumimoji="1" lang="en-US" altLang="ja-CN" sz="2400" dirty="0">
                <a:ea typeface="MS Gothic"/>
                <a:cs typeface="Calibri"/>
              </a:rPr>
              <a:t>(</a:t>
            </a:r>
            <a:r>
              <a:rPr kumimoji="1" lang="ja-CN" altLang="en-US" sz="2400" dirty="0">
                <a:ea typeface="MS Gothic"/>
                <a:cs typeface="Calibri"/>
              </a:rPr>
              <a:t>タグあり</a:t>
            </a:r>
            <a:r>
              <a:rPr kumimoji="1" lang="en-US" altLang="ja-CN" sz="2400" dirty="0">
                <a:ea typeface="MS Gothic"/>
                <a:cs typeface="Calibri"/>
              </a:rPr>
              <a:t>)</a:t>
            </a:r>
            <a:r>
              <a:rPr kumimoji="1" lang="ja-CN" altLang="en-US" sz="2400" dirty="0">
                <a:ea typeface="MS Gothic"/>
                <a:cs typeface="Calibri"/>
              </a:rPr>
              <a:t>が利用できる</a:t>
            </a:r>
            <a:endParaRPr kumimoji="1" lang="en-US" altLang="zh-CN" sz="2400" dirty="0">
              <a:ea typeface="MS Gothic"/>
              <a:cs typeface="Calibri"/>
            </a:endParaRPr>
          </a:p>
          <a:p>
            <a:pPr marL="702000" indent="-285750">
              <a:buFont typeface="Arial" panose="020B0604020202020204" pitchFamily="34" charset="0"/>
              <a:buChar char="•"/>
            </a:pPr>
            <a:r>
              <a:rPr kumimoji="1" lang="zh-CN" altLang="en-US" sz="2400" dirty="0">
                <a:ea typeface="MS Gothic"/>
                <a:cs typeface="Calibri"/>
              </a:rPr>
              <a:t>訓練データ：検証データ：テストデータ＝</a:t>
            </a:r>
            <a:r>
              <a:rPr kumimoji="1" lang="en-US" altLang="zh-CN" sz="2400" dirty="0">
                <a:ea typeface="MS Gothic"/>
                <a:cs typeface="Calibri"/>
              </a:rPr>
              <a:t>3</a:t>
            </a:r>
            <a:r>
              <a:rPr kumimoji="1" lang="zh-CN" altLang="en-US" sz="2400" dirty="0">
                <a:ea typeface="MS Gothic"/>
                <a:cs typeface="Calibri"/>
              </a:rPr>
              <a:t>：</a:t>
            </a:r>
            <a:r>
              <a:rPr kumimoji="1" lang="en-US" altLang="zh-CN" sz="2400" dirty="0">
                <a:ea typeface="MS Gothic"/>
                <a:cs typeface="Calibri"/>
              </a:rPr>
              <a:t>1</a:t>
            </a:r>
            <a:r>
              <a:rPr kumimoji="1" lang="zh-CN" altLang="en-US" sz="2400" dirty="0">
                <a:ea typeface="MS Gothic"/>
                <a:cs typeface="Calibri"/>
              </a:rPr>
              <a:t>：</a:t>
            </a:r>
            <a:r>
              <a:rPr kumimoji="1" lang="en-US" altLang="zh-CN" sz="2400" dirty="0">
                <a:ea typeface="MS Gothic"/>
                <a:cs typeface="Calibri"/>
              </a:rPr>
              <a:t>1</a:t>
            </a: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43735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7441</TotalTime>
  <Words>2539</Words>
  <Application>Microsoft Macintosh PowerPoint</Application>
  <PresentationFormat>ワイド画面</PresentationFormat>
  <Paragraphs>433</Paragraphs>
  <Slides>38</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38</vt:i4>
      </vt:variant>
    </vt:vector>
  </HeadingPairs>
  <TitlesOfParts>
    <vt:vector size="47" baseType="lpstr">
      <vt:lpstr>MS Gothic</vt:lpstr>
      <vt:lpstr>ＭＳ Ｐゴシック</vt:lpstr>
      <vt:lpstr>ＭＳ Ｐゴシック</vt:lpstr>
      <vt:lpstr>Arial</vt:lpstr>
      <vt:lpstr>Calibri</vt:lpstr>
      <vt:lpstr>Calibri Light</vt:lpstr>
      <vt:lpstr>Cambria Math</vt:lpstr>
      <vt:lpstr>Wingdings</vt:lpstr>
      <vt:lpstr>Retrospect</vt:lpstr>
      <vt:lpstr>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i2b2実験（１）</vt:lpstr>
      <vt:lpstr>i2b2実験（２）</vt:lpstr>
      <vt:lpstr>i2b2実験（３）</vt:lpstr>
      <vt:lpstr>i2b2実験結果(1)</vt:lpstr>
      <vt:lpstr>PowerPoint プレゼンテーション</vt:lpstr>
      <vt:lpstr>BERTとCharacterBERT</vt:lpstr>
      <vt:lpstr>前回の振り返り</vt:lpstr>
      <vt:lpstr>進捗</vt:lpstr>
      <vt:lpstr>関係抽出タスクについて</vt:lpstr>
      <vt:lpstr>Bad case</vt:lpstr>
      <vt:lpstr>Objective sparsity(1)</vt:lpstr>
      <vt:lpstr>Objective sparsity(1)</vt:lpstr>
      <vt:lpstr>Exposure bias</vt:lpstr>
      <vt:lpstr>Dev loss分析(1)</vt:lpstr>
      <vt:lpstr>Dev loss分析(2)</vt:lpstr>
      <vt:lpstr>Dev loss分析(1)</vt:lpstr>
      <vt:lpstr>n2c2実験(1)</vt:lpstr>
      <vt:lpstr>n2c2実験結果</vt:lpstr>
      <vt:lpstr>n2c2結果対比(1)</vt:lpstr>
      <vt:lpstr>まとめ</vt:lpstr>
      <vt:lpstr>今後の課題</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ＦＡＮＧ Ｘｉｎｔａｏ(gr0475vx)</cp:lastModifiedBy>
  <cp:revision>1</cp:revision>
  <dcterms:created xsi:type="dcterms:W3CDTF">2020-10-03T08:05:31Z</dcterms:created>
  <dcterms:modified xsi:type="dcterms:W3CDTF">2021-06-25T03:17:40Z</dcterms:modified>
</cp:coreProperties>
</file>