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9"/>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1" r:id="rId17"/>
    <p:sldId id="366" r:id="rId18"/>
    <p:sldId id="367" r:id="rId19"/>
    <p:sldId id="280" r:id="rId20"/>
    <p:sldId id="270" r:id="rId21"/>
    <p:sldId id="278" r:id="rId22"/>
    <p:sldId id="279" r:id="rId23"/>
    <p:sldId id="312" r:id="rId24"/>
    <p:sldId id="313" r:id="rId25"/>
    <p:sldId id="315" r:id="rId26"/>
    <p:sldId id="314" r:id="rId27"/>
    <p:sldId id="31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D1D11-4567-5841-ACA4-7A23C80C4E03}" v="10" dt="2021-09-30T07:01:25.89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4"/>
    <p:restoredTop sz="94694"/>
  </p:normalViewPr>
  <p:slideViewPr>
    <p:cSldViewPr snapToGrid="0" snapToObjects="1">
      <p:cViewPr varScale="1">
        <p:scale>
          <a:sx n="96" d="100"/>
          <a:sy n="96" d="100"/>
        </p:scale>
        <p:origin x="17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9/30/21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29516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313984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5069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9/30/21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9/30/21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9/30/21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9/30/21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9/30/21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第一回ゼミ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2021-09-30</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961613739"/>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081917115"/>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中間発表のコメント</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308324"/>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パイプライン方式と共同学習方式の比較を行うべき</a:t>
            </a: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400" dirty="0">
                <a:latin typeface="MS Gothic" panose="020B0609070205080204" pitchFamily="49" charset="-128"/>
                <a:ea typeface="MS Gothic" panose="020B0609070205080204" pitchFamily="49" charset="-128"/>
              </a:rPr>
              <a:t>どのような関係が高精度（低精度）で推定できた</a:t>
            </a: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4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400" dirty="0">
                <a:solidFill>
                  <a:srgbClr val="FF0000"/>
                </a:solidFill>
                <a:latin typeface="MS Gothic" panose="020B0609070205080204" pitchFamily="49" charset="-128"/>
                <a:ea typeface="MS Gothic" panose="020B0609070205080204" pitchFamily="49" charset="-128"/>
              </a:rPr>
              <a:t>採用</a:t>
            </a:r>
            <a:r>
              <a:rPr kumimoji="1" lang="ja-JP" altLang="en-US" sz="2400">
                <a:solidFill>
                  <a:srgbClr val="FF0000"/>
                </a:solidFill>
                <a:latin typeface="MS Gothic" panose="020B0609070205080204" pitchFamily="49" charset="-128"/>
                <a:ea typeface="MS Gothic" panose="020B0609070205080204" pitchFamily="49" charset="-128"/>
              </a:rPr>
              <a:t>したアプローチと</a:t>
            </a:r>
            <a:r>
              <a:rPr kumimoji="1" lang="zh-CN" altLang="en-US" sz="2400" dirty="0">
                <a:solidFill>
                  <a:srgbClr val="FF0000"/>
                </a:solidFill>
                <a:latin typeface="MS Gothic" panose="020B0609070205080204" pitchFamily="49" charset="-128"/>
                <a:ea typeface="MS Gothic" panose="020B0609070205080204" pitchFamily="49" charset="-128"/>
              </a:rPr>
              <a:t>実験</a:t>
            </a:r>
            <a:r>
              <a:rPr kumimoji="1" lang="ja-JP" altLang="en-US" sz="2400">
                <a:solidFill>
                  <a:srgbClr val="FF0000"/>
                </a:solidFill>
                <a:latin typeface="MS Gothic" panose="020B0609070205080204" pitchFamily="49" charset="-128"/>
                <a:ea typeface="MS Gothic" panose="020B0609070205080204" pitchFamily="49" charset="-128"/>
              </a:rPr>
              <a:t>の</a:t>
            </a:r>
            <a:r>
              <a:rPr kumimoji="1" lang="zh-CN" altLang="en-US" sz="2400" dirty="0">
                <a:solidFill>
                  <a:srgbClr val="FF0000"/>
                </a:solidFill>
                <a:latin typeface="MS Gothic" panose="020B0609070205080204" pitchFamily="49" charset="-128"/>
                <a:ea typeface="MS Gothic" panose="020B0609070205080204" pitchFamily="49" charset="-128"/>
              </a:rPr>
              <a:t>内容</a:t>
            </a:r>
            <a:r>
              <a:rPr kumimoji="1" lang="ja-JP" altLang="en-US" sz="2400">
                <a:solidFill>
                  <a:srgbClr val="FF0000"/>
                </a:solidFill>
                <a:latin typeface="MS Gothic" panose="020B0609070205080204" pitchFamily="49" charset="-128"/>
                <a:ea typeface="MS Gothic" panose="020B0609070205080204" pitchFamily="49" charset="-128"/>
              </a:rPr>
              <a:t>が、</a:t>
            </a:r>
            <a:r>
              <a:rPr kumimoji="1" lang="zh-CN" altLang="en-US" sz="2400" dirty="0">
                <a:solidFill>
                  <a:srgbClr val="FF0000"/>
                </a:solidFill>
                <a:latin typeface="MS Gothic" panose="020B0609070205080204" pitchFamily="49" charset="-128"/>
                <a:ea typeface="MS Gothic" panose="020B0609070205080204" pitchFamily="49" charset="-128"/>
              </a:rPr>
              <a:t>合</a:t>
            </a:r>
            <a:r>
              <a:rPr kumimoji="1" lang="ja-JP" altLang="en-US" sz="2400">
                <a:solidFill>
                  <a:srgbClr val="FF0000"/>
                </a:solidFill>
                <a:latin typeface="MS Gothic" panose="020B0609070205080204" pitchFamily="49" charset="-128"/>
                <a:ea typeface="MS Gothic" panose="020B0609070205080204" pitchFamily="49" charset="-128"/>
              </a:rPr>
              <a:t>っていないのではないか、と</a:t>
            </a:r>
            <a:r>
              <a:rPr kumimoji="1" lang="zh-CN" altLang="en-US" sz="2400" dirty="0">
                <a:solidFill>
                  <a:srgbClr val="FF0000"/>
                </a:solidFill>
                <a:latin typeface="MS Gothic" panose="020B0609070205080204" pitchFamily="49" charset="-128"/>
                <a:ea typeface="MS Gothic" panose="020B0609070205080204" pitchFamily="49" charset="-128"/>
              </a:rPr>
              <a:t>感</a:t>
            </a:r>
            <a:r>
              <a:rPr kumimoji="1" lang="ja-JP" altLang="en-US" sz="2400">
                <a:solidFill>
                  <a:srgbClr val="FF0000"/>
                </a:solidFill>
                <a:latin typeface="MS Gothic" panose="020B0609070205080204" pitchFamily="49" charset="-128"/>
                <a:ea typeface="MS Gothic" panose="020B0609070205080204" pitchFamily="49" charset="-128"/>
              </a:rPr>
              <a:t>じました。</a:t>
            </a:r>
            <a:r>
              <a:rPr kumimoji="1" lang="zh-CN" altLang="en-US" sz="2400" dirty="0">
                <a:solidFill>
                  <a:srgbClr val="FF0000"/>
                </a:solidFill>
                <a:latin typeface="MS Gothic" panose="020B0609070205080204" pitchFamily="49" charset="-128"/>
                <a:ea typeface="MS Gothic" panose="020B0609070205080204" pitchFamily="49" charset="-128"/>
              </a:rPr>
              <a:t>一般性</a:t>
            </a:r>
            <a:r>
              <a:rPr kumimoji="1" lang="ja-JP" altLang="en-US" sz="2400">
                <a:solidFill>
                  <a:srgbClr val="FF0000"/>
                </a:solidFill>
                <a:latin typeface="MS Gothic" panose="020B0609070205080204" pitchFamily="49" charset="-128"/>
                <a:ea typeface="MS Gothic" panose="020B0609070205080204" pitchFamily="49" charset="-128"/>
              </a:rPr>
              <a:t>を</a:t>
            </a:r>
            <a:r>
              <a:rPr kumimoji="1" lang="zh-CN" altLang="en-US" sz="2400" dirty="0">
                <a:solidFill>
                  <a:srgbClr val="FF0000"/>
                </a:solidFill>
                <a:latin typeface="MS Gothic" panose="020B0609070205080204" pitchFamily="49" charset="-128"/>
                <a:ea typeface="MS Gothic" panose="020B0609070205080204" pitchFamily="49" charset="-128"/>
              </a:rPr>
              <a:t>考</a:t>
            </a:r>
            <a:r>
              <a:rPr kumimoji="1" lang="ja-JP" altLang="en-US" sz="2400">
                <a:solidFill>
                  <a:srgbClr val="FF0000"/>
                </a:solidFill>
                <a:latin typeface="MS Gothic" panose="020B0609070205080204" pitchFamily="49" charset="-128"/>
                <a:ea typeface="MS Gothic" panose="020B0609070205080204" pitchFamily="49" charset="-128"/>
              </a:rPr>
              <a:t>えず</a:t>
            </a:r>
            <a:r>
              <a:rPr kumimoji="1" lang="zh-CN" altLang="en-US" sz="2400" dirty="0">
                <a:solidFill>
                  <a:srgbClr val="FF0000"/>
                </a:solidFill>
                <a:latin typeface="MS Gothic" panose="020B0609070205080204" pitchFamily="49" charset="-128"/>
                <a:ea typeface="MS Gothic" panose="020B0609070205080204" pitchFamily="49" charset="-128"/>
              </a:rPr>
              <a:t>検証</a:t>
            </a:r>
            <a:r>
              <a:rPr kumimoji="1" lang="ja-JP" altLang="en-US" sz="2400">
                <a:solidFill>
                  <a:srgbClr val="FF0000"/>
                </a:solidFill>
                <a:latin typeface="MS Gothic" panose="020B0609070205080204" pitchFamily="49" charset="-128"/>
                <a:ea typeface="MS Gothic" panose="020B0609070205080204" pitchFamily="49" charset="-128"/>
              </a:rPr>
              <a:t>した</a:t>
            </a:r>
            <a:r>
              <a:rPr kumimoji="1" lang="zh-CN" altLang="en-US" sz="2400" dirty="0">
                <a:solidFill>
                  <a:srgbClr val="FF0000"/>
                </a:solidFill>
                <a:latin typeface="MS Gothic" panose="020B0609070205080204" pitchFamily="49" charset="-128"/>
                <a:ea typeface="MS Gothic" panose="020B0609070205080204" pitchFamily="49" charset="-128"/>
              </a:rPr>
              <a:t>方</a:t>
            </a:r>
            <a:r>
              <a:rPr kumimoji="1" lang="ja-JP" altLang="en-US" sz="2400">
                <a:solidFill>
                  <a:srgbClr val="FF0000"/>
                </a:solidFill>
                <a:latin typeface="MS Gothic" panose="020B0609070205080204" pitchFamily="49" charset="-128"/>
                <a:ea typeface="MS Gothic" panose="020B0609070205080204" pitchFamily="49" charset="-128"/>
              </a:rPr>
              <a:t>が</a:t>
            </a:r>
            <a:r>
              <a:rPr kumimoji="1" lang="zh-CN" altLang="en-US" sz="2400" dirty="0">
                <a:solidFill>
                  <a:srgbClr val="FF0000"/>
                </a:solidFill>
                <a:latin typeface="MS Gothic" panose="020B0609070205080204" pitchFamily="49" charset="-128"/>
                <a:ea typeface="MS Gothic" panose="020B0609070205080204" pitchFamily="49" charset="-128"/>
              </a:rPr>
              <a:t>良</a:t>
            </a:r>
            <a:r>
              <a:rPr kumimoji="1" lang="ja-JP" altLang="en-US" sz="2400">
                <a:solidFill>
                  <a:srgbClr val="FF0000"/>
                </a:solidFill>
                <a:latin typeface="MS Gothic" panose="020B0609070205080204" pitchFamily="49" charset="-128"/>
                <a:ea typeface="MS Gothic" panose="020B0609070205080204" pitchFamily="49" charset="-128"/>
              </a:rPr>
              <a:t>いのでは？</a:t>
            </a:r>
            <a:endParaRPr kumimoji="1" lang="en-US" altLang="zh-CN" sz="2400" dirty="0">
              <a:solidFill>
                <a:srgbClr val="FF0000"/>
              </a:solidFill>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5582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まとめと今後の課題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800767"/>
          </a:xfrm>
          <a:prstGeom prst="rect">
            <a:avLst/>
          </a:prstGeom>
          <a:noFill/>
        </p:spPr>
        <p:txBody>
          <a:bodyPr wrap="square" rtlCol="0">
            <a:spAutoFit/>
          </a:bodyPr>
          <a:lstStyle/>
          <a:p>
            <a:pPr marL="342900" indent="-342900">
              <a:buFont typeface="Arial" panose="020B0604020202020204" pitchFamily="34" charset="0"/>
              <a:buChar char="•"/>
            </a:pPr>
            <a:r>
              <a:rPr kumimoji="1" lang="en-US" altLang="ja-CN" sz="2400" dirty="0">
                <a:ea typeface="MS Gothic" panose="020B0609070205080204" pitchFamily="49" charset="-128"/>
              </a:rPr>
              <a:t>pre</a:t>
            </a:r>
            <a:r>
              <a:rPr kumimoji="1" lang="en-US" altLang="zh-CN" sz="2400" dirty="0">
                <a:ea typeface="MS Gothic" panose="020B0609070205080204" pitchFamily="49" charset="-128"/>
              </a:rPr>
              <a:t>trained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language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model</a:t>
            </a:r>
            <a:r>
              <a:rPr kumimoji="1" lang="ja-CN" altLang="en-US" sz="2400" dirty="0">
                <a:latin typeface="MS Gothic" panose="020B0609070205080204" pitchFamily="49" charset="-128"/>
                <a:ea typeface="MS Gothic" panose="020B0609070205080204" pitchFamily="49" charset="-128"/>
              </a:rPr>
              <a:t>に基づいて</a:t>
            </a:r>
            <a:r>
              <a:rPr kumimoji="1" lang="en-US" altLang="ja-CN" sz="2400" dirty="0">
                <a:ea typeface="MS Gothic" panose="020B0609070205080204" pitchFamily="49" charset="-128"/>
              </a:rPr>
              <a:t>multi</a:t>
            </a:r>
            <a:r>
              <a:rPr kumimoji="1" lang="en-US" altLang="zh-CN" sz="2400" dirty="0">
                <a:ea typeface="MS Gothic" panose="020B0609070205080204" pitchFamily="49" charset="-128"/>
              </a:rPr>
              <a:t>-head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selection</a:t>
            </a:r>
            <a:r>
              <a:rPr kumimoji="1" lang="zh-CN" altLang="en-US" sz="2400" dirty="0">
                <a:ea typeface="MS Gothic" panose="020B0609070205080204" pitchFamily="49" charset="-128"/>
              </a:rPr>
              <a:t> </a:t>
            </a:r>
            <a:r>
              <a:rPr kumimoji="1" lang="en-US" altLang="ja-CN" sz="2400" dirty="0">
                <a:ea typeface="MS Gothic" panose="020B0609070205080204" pitchFamily="49" charset="-128"/>
              </a:rPr>
              <a:t>model</a:t>
            </a:r>
            <a:r>
              <a:rPr kumimoji="1" lang="ja-CN" altLang="en-US" sz="2400" dirty="0">
                <a:ea typeface="MS Gothic" panose="020B0609070205080204" pitchFamily="49" charset="-128"/>
              </a:rPr>
              <a:t>を</a:t>
            </a:r>
            <a:r>
              <a:rPr kumimoji="1" lang="ja-CN" altLang="en-US" sz="2400" dirty="0">
                <a:latin typeface="MS Gothic" panose="020B0609070205080204" pitchFamily="49" charset="-128"/>
                <a:ea typeface="MS Gothic" panose="020B0609070205080204" pitchFamily="49" charset="-128"/>
              </a:rPr>
              <a:t>カルテデータに応用した</a:t>
            </a:r>
            <a:endParaRPr kumimoji="1" lang="en-US" altLang="ja-CN" sz="2400" dirty="0">
              <a:latin typeface="MS Gothic" panose="020B0609070205080204" pitchFamily="49" charset="-128"/>
              <a:ea typeface="MS Gothic" panose="020B0609070205080204" pitchFamily="49" charset="-128"/>
            </a:endParaRPr>
          </a:p>
          <a:p>
            <a:endParaRPr kumimoji="1" lang="en-US" altLang="ja-CN" sz="2400" dirty="0"/>
          </a:p>
          <a:p>
            <a:pPr marL="285750" indent="-285750">
              <a:buFont typeface="Arial" panose="020B0604020202020204" pitchFamily="34" charset="0"/>
              <a:buChar char="•"/>
            </a:pP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と</a:t>
            </a:r>
            <a:r>
              <a:rPr kumimoji="1" lang="en-US" altLang="zh-CN" sz="2400" dirty="0"/>
              <a:t>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異なる分野の</a:t>
            </a:r>
            <a:r>
              <a:rPr kumimoji="1" lang="en-US" altLang="zh-CN" sz="2400" dirty="0">
                <a:ea typeface="MS Gothic" panose="020B0609070205080204" pitchFamily="49" charset="-128"/>
              </a:rPr>
              <a:t>BERT</a:t>
            </a:r>
            <a:r>
              <a:rPr kumimoji="1" lang="zh-CN" altLang="en-US" sz="2400" dirty="0">
                <a:ea typeface="MS Gothic" panose="020B0609070205080204" pitchFamily="49" charset="-128"/>
              </a:rPr>
              <a:t>と</a:t>
            </a: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254684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3108543"/>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パイプライン方式で実験を行う</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高精度で推定できた関係と低精度で推定できた関係まとめて、原因を分析する</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IALP</a:t>
            </a:r>
            <a:r>
              <a:rPr kumimoji="1" lang="zh-CN" altLang="en-US" sz="2800" dirty="0">
                <a:ea typeface="MS Gothic" panose="020B0609070205080204" pitchFamily="49" charset="-128"/>
              </a:rPr>
              <a:t>の発表準備</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64362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19</a:t>
            </a:fld>
            <a:endParaRPr lang="en-US"/>
          </a:p>
        </p:txBody>
      </p:sp>
    </p:spTree>
    <p:extLst>
      <p:ext uri="{BB962C8B-B14F-4D97-AF65-F5344CB8AC3E}">
        <p14:creationId xmlns:p14="http://schemas.microsoft.com/office/powerpoint/2010/main" val="7426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23</a:t>
            </a:fld>
            <a:endParaRPr lang="en-US"/>
          </a:p>
        </p:txBody>
      </p:sp>
    </p:spTree>
    <p:extLst>
      <p:ext uri="{BB962C8B-B14F-4D97-AF65-F5344CB8AC3E}">
        <p14:creationId xmlns:p14="http://schemas.microsoft.com/office/powerpoint/2010/main" val="20768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10112</TotalTime>
  <Words>1747</Words>
  <Application>Microsoft Macintosh PowerPoint</Application>
  <PresentationFormat>ワイド画面</PresentationFormat>
  <Paragraphs>362</Paragraphs>
  <Slides>27</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MS Gothic</vt:lpstr>
      <vt:lpstr>ＭＳ Ｐゴシック</vt:lpstr>
      <vt:lpstr>ＭＳ Ｐゴシック</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中間発表のコメント</vt:lpstr>
      <vt:lpstr>まとめと今後の課題</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2021-09-30T07:01:29Z</dcterms:modified>
</cp:coreProperties>
</file>