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C500DA-CDAE-4708-A13D-124853742F8B}">
          <p14:sldIdLst>
            <p14:sldId id="256"/>
          </p14:sldIdLst>
        </p14:section>
        <p14:section name="Untitled Section" id="{289BB035-A80E-46F6-B498-B7547D958E00}">
          <p14:sldIdLst/>
        </p14:section>
        <p14:section name="Untitled Section" id="{FE7F9D6D-4518-4383-B2A6-E25F49E2927A}">
          <p14:sldIdLst>
            <p14:sldId id="260"/>
            <p14:sldId id="259"/>
            <p14:sldId id="258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Diagnosis Risk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Intermdiate or High Risk</c:v>
                </c:pt>
                <c:pt idx="1">
                  <c:v>Low Risk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D-455B-87CE-8D2F70204A4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3A17-35F6-4C69-9BCC-9C02B1DF5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Myelofibrosis Facts Overview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5EDC2-88F8-40DD-8CD3-B6B1D1761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30" y="4777381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Myelofibrosis(MF) is a cancer of blood and bone marrow, a kind of hematologic malignancies.</a:t>
            </a:r>
          </a:p>
        </p:txBody>
      </p:sp>
    </p:spTree>
    <p:extLst>
      <p:ext uri="{BB962C8B-B14F-4D97-AF65-F5344CB8AC3E}">
        <p14:creationId xmlns:p14="http://schemas.microsoft.com/office/powerpoint/2010/main" val="41828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52-5908-45B2-83BA-04699E31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1" y="1139688"/>
            <a:ext cx="4525319" cy="649355"/>
          </a:xfrm>
        </p:spPr>
        <p:txBody>
          <a:bodyPr/>
          <a:lstStyle/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Factors About Myelofibrosis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87E21-13A5-41D4-9E24-7BF6B711E1CC}"/>
              </a:ext>
            </a:extLst>
          </p:cNvPr>
          <p:cNvSpPr/>
          <p:nvPr/>
        </p:nvSpPr>
        <p:spPr>
          <a:xfrm>
            <a:off x="980661" y="2080591"/>
            <a:ext cx="452531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MF occurs when bone marrow cells(fibroblasts) cause excessive scar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Bone Marrow scarring generally lead:</a:t>
            </a:r>
            <a:b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--Decreased production of normal      blood cells caused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fewer red blood cells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fewer blood platelets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and the need for red blood cell transfusions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enlarged Spleen size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splenomegaly, because Spleen and        </a:t>
            </a:r>
            <a:b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liver have to work harder.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Patients with MF tend to have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shortened lives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a compromised quality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2C069-83BE-4815-A25F-BCEEF39A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37" y="2322731"/>
            <a:ext cx="3398203" cy="22125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Scroll: Horizontal 17">
            <a:extLst>
              <a:ext uri="{FF2B5EF4-FFF2-40B4-BE49-F238E27FC236}">
                <a16:creationId xmlns:a16="http://schemas.microsoft.com/office/drawing/2014/main" id="{E90CFB7C-989D-4440-BCE2-6070E1E6081E}"/>
              </a:ext>
            </a:extLst>
          </p:cNvPr>
          <p:cNvSpPr/>
          <p:nvPr/>
        </p:nvSpPr>
        <p:spPr>
          <a:xfrm>
            <a:off x="6686022" y="680719"/>
            <a:ext cx="4774458" cy="1399872"/>
          </a:xfrm>
          <a:prstGeom prst="horizontalScroll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What are the Statistics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1A0E6EFE-760C-49EF-8747-72D38F30B3E4}"/>
              </a:ext>
            </a:extLst>
          </p:cNvPr>
          <p:cNvSpPr/>
          <p:nvPr/>
        </p:nvSpPr>
        <p:spPr>
          <a:xfrm>
            <a:off x="7174238" y="4777408"/>
            <a:ext cx="4525319" cy="1399872"/>
          </a:xfrm>
          <a:prstGeom prst="cloud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Every year in the U.S, there are approximately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18k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people diagnosed</a:t>
            </a:r>
          </a:p>
        </p:txBody>
      </p:sp>
    </p:spTree>
    <p:extLst>
      <p:ext uri="{BB962C8B-B14F-4D97-AF65-F5344CB8AC3E}">
        <p14:creationId xmlns:p14="http://schemas.microsoft.com/office/powerpoint/2010/main" val="21856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C583-16EA-4616-824F-514BD899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7" cy="902368"/>
          </a:xfrm>
        </p:spPr>
        <p:txBody>
          <a:bodyPr/>
          <a:lstStyle/>
          <a:p>
            <a:r>
              <a:rPr lang="en-US" dirty="0"/>
              <a:t>Number Facts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55AFA1C-48E6-4EAC-88ED-E26672CBB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775370"/>
              </p:ext>
            </p:extLst>
          </p:nvPr>
        </p:nvGraphicFramePr>
        <p:xfrm>
          <a:off x="5781675" y="1447800"/>
          <a:ext cx="51895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DA2C0-8788-4E30-B0D0-55B2CB62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14863"/>
            <a:ext cx="3240583" cy="814137"/>
          </a:xfrm>
        </p:spPr>
        <p:txBody>
          <a:bodyPr>
            <a:noAutofit/>
          </a:bodyPr>
          <a:lstStyle/>
          <a:p>
            <a:r>
              <a:rPr lang="en-US" sz="4800" dirty="0"/>
              <a:t>60-67</a:t>
            </a:r>
            <a:r>
              <a:rPr lang="en-US" sz="2400" dirty="0"/>
              <a:t>years old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39D1FA50-865A-457C-A8E7-C4E000C16365}"/>
              </a:ext>
            </a:extLst>
          </p:cNvPr>
          <p:cNvSpPr/>
          <p:nvPr/>
        </p:nvSpPr>
        <p:spPr>
          <a:xfrm>
            <a:off x="1860884" y="3429000"/>
            <a:ext cx="2534653" cy="53339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median Age of Diagnosis 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0854838-BF23-4209-8FF5-1A55104DACC1}"/>
              </a:ext>
            </a:extLst>
          </p:cNvPr>
          <p:cNvSpPr/>
          <p:nvPr/>
        </p:nvSpPr>
        <p:spPr>
          <a:xfrm>
            <a:off x="994611" y="4511842"/>
            <a:ext cx="3400926" cy="15079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Survival length is highly correlated with patients’ age (65 years old is the risk factor)</a:t>
            </a:r>
          </a:p>
        </p:txBody>
      </p:sp>
    </p:spTree>
    <p:extLst>
      <p:ext uri="{BB962C8B-B14F-4D97-AF65-F5344CB8AC3E}">
        <p14:creationId xmlns:p14="http://schemas.microsoft.com/office/powerpoint/2010/main" val="334261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34C-8534-4769-AB34-5E35D7C2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of Secret Gene Mutations?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2283-BB71-414E-B56B-30465559E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978268" cy="706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1 gene mutation is presented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88% </a:t>
            </a:r>
            <a:r>
              <a:rPr lang="en-US" dirty="0"/>
              <a:t>of patients with MF among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JAKE2 ,  CALR , MPL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00A44-857C-4FFD-B2E7-F96E53B9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7620" y="4337605"/>
            <a:ext cx="1765791" cy="166214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B3980-AE63-4F74-973C-927FB699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79" y="3960617"/>
            <a:ext cx="3433088" cy="2361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CF8A27-EA2F-4904-ACDC-37DBD931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7" y="4006958"/>
            <a:ext cx="3862391" cy="2168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69489-C0AC-4008-A9D4-5002490DA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771" y="4153803"/>
            <a:ext cx="4043028" cy="2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2E987-8060-4BCC-9146-F9C6635B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Symptom Facts: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13EFB8-7DC5-4A2E-9DFF-ADA4FEB5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944" y="1987827"/>
            <a:ext cx="7363056" cy="3869634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DF2DFA-4A9E-4894-960D-C0CCE5C6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 the early stage of Myelofibrosis, about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1/3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of patients have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symptoms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 the disease.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 the disease progresses, the symptoms 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Itching, Bone Pain, Night sweats, Abdominal discomfort and Fatigue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would show up and eventually results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Enlarged Spleen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poor blood cell production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52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FBD6-2D0A-4341-AE02-BEF6EBCC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Symptom 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6FB0-19CD-45D2-8467-F9695C84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297" y="4191154"/>
            <a:ext cx="3051095" cy="576262"/>
          </a:xfrm>
        </p:spPr>
        <p:txBody>
          <a:bodyPr/>
          <a:lstStyle/>
          <a:p>
            <a:r>
              <a:rPr lang="en-US" dirty="0"/>
              <a:t>Inflammation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E0EB3C9-A76D-42C8-811A-D8CD170A58E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9336" b="19336"/>
          <a:stretch>
            <a:fillRect/>
          </a:stretch>
        </p:blipFill>
        <p:spPr>
          <a:xfrm>
            <a:off x="1430338" y="2603500"/>
            <a:ext cx="2383362" cy="139865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EF2EA-10E6-4A75-92FE-3510B13CBFA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2990" y="4767416"/>
            <a:ext cx="3052402" cy="125964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Night sweats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Unexplained weight loss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7605C-E234-4E74-9BD3-EFD06A4AB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6901" y="4191155"/>
            <a:ext cx="3052402" cy="576262"/>
          </a:xfrm>
        </p:spPr>
        <p:txBody>
          <a:bodyPr/>
          <a:lstStyle/>
          <a:p>
            <a:r>
              <a:rPr lang="en-US" dirty="0"/>
              <a:t>Enlarged Spleen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4928666-EDA4-403B-974F-E4EE1B35EDB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0042" b="20042"/>
          <a:stretch>
            <a:fillRect/>
          </a:stretch>
        </p:blipFill>
        <p:spPr>
          <a:xfrm>
            <a:off x="4748213" y="2603500"/>
            <a:ext cx="2593975" cy="141605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187A13-F922-403E-8C89-0AA628734AF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6901" y="4767415"/>
            <a:ext cx="3053709" cy="12596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Pain of discomfort in the abdomen or under left ribs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Feeling full all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Feel oxygen shortage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AC8ED1-8D23-43D5-8F4A-23E9CBAF8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6610" y="4191154"/>
            <a:ext cx="3047260" cy="576261"/>
          </a:xfrm>
        </p:spPr>
        <p:txBody>
          <a:bodyPr/>
          <a:lstStyle/>
          <a:p>
            <a:r>
              <a:rPr lang="en-US" sz="2000" dirty="0"/>
              <a:t>Poor blood cell Production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8603449-4137-48B9-A799-14F879CC908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22280" b="22280"/>
          <a:stretch>
            <a:fillRect/>
          </a:stretch>
        </p:blipFill>
        <p:spPr>
          <a:xfrm>
            <a:off x="8247063" y="2603500"/>
            <a:ext cx="2606675" cy="141605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9C8209-DB87-47CF-8DA7-9454296207A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6609" y="4767414"/>
            <a:ext cx="3047261" cy="12596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Feeling tired, weak, or short of breath due to anemia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</a:t>
            </a:r>
            <a:r>
              <a:rPr lang="en-US" dirty="0" err="1"/>
              <a:t>brusing</a:t>
            </a:r>
            <a:r>
              <a:rPr lang="en-US" dirty="0"/>
              <a:t> or bleeding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Fatigue or Bone Pain</a:t>
            </a:r>
          </a:p>
        </p:txBody>
      </p:sp>
    </p:spTree>
    <p:extLst>
      <p:ext uri="{BB962C8B-B14F-4D97-AF65-F5344CB8AC3E}">
        <p14:creationId xmlns:p14="http://schemas.microsoft.com/office/powerpoint/2010/main" val="107113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234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Ion Boardroom</vt:lpstr>
      <vt:lpstr>Myelofibrosis Facts Overview </vt:lpstr>
      <vt:lpstr>Key Factors About Myelofibrosis</vt:lpstr>
      <vt:lpstr>Number Facts</vt:lpstr>
      <vt:lpstr>Facts of Secret Gene Mutations?</vt:lpstr>
      <vt:lpstr>Common Symptom Facts:</vt:lpstr>
      <vt:lpstr>Detailed Symptom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Myelofibrosis Overview</dc:title>
  <dc:creator>乌然 娅措</dc:creator>
  <cp:lastModifiedBy>Fangya Tan (non-Celgene)</cp:lastModifiedBy>
  <cp:revision>12</cp:revision>
  <dcterms:created xsi:type="dcterms:W3CDTF">2019-01-04T02:59:15Z</dcterms:created>
  <dcterms:modified xsi:type="dcterms:W3CDTF">2019-01-24T22:08:23Z</dcterms:modified>
</cp:coreProperties>
</file>