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3" r:id="rId3"/>
    <p:sldId id="257" r:id="rId4"/>
    <p:sldId id="322" r:id="rId5"/>
    <p:sldId id="334" r:id="rId6"/>
    <p:sldId id="344" r:id="rId7"/>
    <p:sldId id="343" r:id="rId8"/>
    <p:sldId id="345" r:id="rId9"/>
    <p:sldId id="346" r:id="rId10"/>
    <p:sldId id="355" r:id="rId11"/>
    <p:sldId id="356" r:id="rId12"/>
    <p:sldId id="357" r:id="rId13"/>
    <p:sldId id="359" r:id="rId14"/>
    <p:sldId id="358" r:id="rId15"/>
    <p:sldId id="360" r:id="rId16"/>
    <p:sldId id="363" r:id="rId17"/>
    <p:sldId id="362" r:id="rId18"/>
    <p:sldId id="364" r:id="rId19"/>
    <p:sldId id="37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4" userDrawn="1">
          <p15:clr>
            <a:srgbClr val="A4A3A4"/>
          </p15:clr>
        </p15:guide>
        <p15:guide id="2"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豆豆 贾" initials="豆贾" lastIdx="1" clrIdx="0">
    <p:extLst>
      <p:ext uri="{19B8F6BF-5375-455C-9EA6-DF929625EA0E}">
        <p15:presenceInfo xmlns:p15="http://schemas.microsoft.com/office/powerpoint/2012/main" userId="f28c97d66182b0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62" d="100"/>
          <a:sy n="62" d="100"/>
        </p:scale>
        <p:origin x="128" y="48"/>
      </p:cViewPr>
      <p:guideLst>
        <p:guide orient="horz" pos="225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2024/4/29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2024/4/29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2024/4/29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2024/4/29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2024/4/29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6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8.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1.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2.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2.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3.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7.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1196260" y="4633550"/>
            <a:ext cx="9799200" cy="1472400"/>
          </a:xfrm>
        </p:spPr>
        <p:txBody>
          <a:bodyPr>
            <a:normAutofit lnSpcReduction="10000"/>
          </a:bodyPr>
          <a:lstStyle/>
          <a:p>
            <a:r>
              <a:rPr lang="zh-CN" altLang="en-US" dirty="0"/>
              <a:t>专业：计算机技术</a:t>
            </a:r>
          </a:p>
          <a:p>
            <a:r>
              <a:rPr lang="zh-CN" altLang="en-US" dirty="0"/>
              <a:t>汇报人：贾艳芳</a:t>
            </a:r>
          </a:p>
          <a:p>
            <a:r>
              <a:rPr lang="zh-CN" altLang="en-US" dirty="0"/>
              <a:t>时间：</a:t>
            </a:r>
            <a:r>
              <a:rPr lang="en-US" altLang="zh-CN" dirty="0"/>
              <a:t>2024</a:t>
            </a:r>
            <a:r>
              <a:rPr lang="zh-CN" altLang="en-US" dirty="0"/>
              <a:t>年</a:t>
            </a:r>
            <a:r>
              <a:rPr lang="en-US" altLang="zh-CN" dirty="0"/>
              <a:t>4</a:t>
            </a:r>
            <a:r>
              <a:rPr lang="zh-CN" altLang="en-US" dirty="0"/>
              <a:t>月</a:t>
            </a:r>
            <a:r>
              <a:rPr lang="en-US" altLang="zh-CN" dirty="0"/>
              <a:t>28</a:t>
            </a:r>
            <a:r>
              <a:rPr lang="zh-CN" altLang="en-US" dirty="0"/>
              <a:t>日</a:t>
            </a:r>
          </a:p>
        </p:txBody>
      </p:sp>
      <p:sp>
        <p:nvSpPr>
          <p:cNvPr id="45" name="矩形 44"/>
          <p:cNvSpPr/>
          <p:nvPr>
            <p:custDataLst>
              <p:tags r:id="rId3"/>
            </p:custDataLst>
          </p:nvPr>
        </p:nvSpPr>
        <p:spPr>
          <a:xfrm>
            <a:off x="0" y="2270920"/>
            <a:ext cx="12191998" cy="19764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 name="标题 1"/>
          <p:cNvSpPr>
            <a:spLocks noGrp="1"/>
          </p:cNvSpPr>
          <p:nvPr>
            <p:ph type="ctrTitle"/>
            <p:custDataLst>
              <p:tags r:id="rId4"/>
            </p:custDataLst>
          </p:nvPr>
        </p:nvSpPr>
        <p:spPr>
          <a:xfrm>
            <a:off x="775334" y="1493363"/>
            <a:ext cx="10640695" cy="2570480"/>
          </a:xfrm>
        </p:spPr>
        <p:txBody>
          <a:bodyPr>
            <a:noAutofit/>
          </a:bodyPr>
          <a:lstStyle/>
          <a:p>
            <a:r>
              <a:rPr lang="zh-CN" altLang="en-US" sz="5400" dirty="0">
                <a:solidFill>
                  <a:schemeClr val="accent5">
                    <a:lumMod val="40000"/>
                    <a:lumOff val="60000"/>
                  </a:schemeClr>
                </a:solidFill>
                <a:latin typeface="微软雅黑" panose="020B0503020204020204" charset="-122"/>
                <a:ea typeface="微软雅黑" panose="020B0503020204020204" charset="-122"/>
                <a:cs typeface="微软雅黑" panose="020B0503020204020204" charset="-122"/>
              </a:rPr>
              <a:t>表示图形用户界面的图形神经网络  </a:t>
            </a:r>
            <a:endParaRPr lang="en-US" altLang="zh-CN" sz="5400" dirty="0">
              <a:solidFill>
                <a:schemeClr val="accent5">
                  <a:lumMod val="40000"/>
                  <a:lumOff val="60000"/>
                </a:schemeClr>
              </a:solidFill>
              <a:latin typeface="微软雅黑" panose="020B0503020204020204" charset="-122"/>
              <a:ea typeface="微软雅黑" panose="020B0503020204020204" charset="-122"/>
              <a:cs typeface="微软雅黑" panose="020B0503020204020204" charset="-122"/>
            </a:endParaRPr>
          </a:p>
        </p:txBody>
      </p:sp>
      <p:pic>
        <p:nvPicPr>
          <p:cNvPr id="101" name="图片 100"/>
          <p:cNvPicPr/>
          <p:nvPr/>
        </p:nvPicPr>
        <p:blipFill>
          <a:blip r:embed="rId6"/>
          <a:stretch>
            <a:fillRect/>
          </a:stretch>
        </p:blipFill>
        <p:spPr>
          <a:xfrm>
            <a:off x="5375682" y="444746"/>
            <a:ext cx="1440000" cy="1440000"/>
          </a:xfrm>
          <a:prstGeom prst="rect">
            <a:avLst/>
          </a:prstGeom>
          <a:noFill/>
          <a:ln w="9525">
            <a:noFill/>
          </a:ln>
        </p:spPr>
      </p:pic>
      <p:sp>
        <p:nvSpPr>
          <p:cNvPr id="4" name="文本框 3"/>
          <p:cNvSpPr txBox="1"/>
          <p:nvPr/>
        </p:nvSpPr>
        <p:spPr>
          <a:xfrm>
            <a:off x="11065510" y="5805805"/>
            <a:ext cx="4064000"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pic>
        <p:nvPicPr>
          <p:cNvPr id="11" name="图片 10">
            <a:extLst>
              <a:ext uri="{FF2B5EF4-FFF2-40B4-BE49-F238E27FC236}">
                <a16:creationId xmlns:a16="http://schemas.microsoft.com/office/drawing/2014/main" id="{54447E4B-63DA-8B4C-15DA-02A2423EA6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231" y="748850"/>
            <a:ext cx="8176846" cy="3429000"/>
          </a:xfrm>
          <a:prstGeom prst="rect">
            <a:avLst/>
          </a:prstGeom>
        </p:spPr>
      </p:pic>
      <p:sp>
        <p:nvSpPr>
          <p:cNvPr id="13" name="文本框 12">
            <a:extLst>
              <a:ext uri="{FF2B5EF4-FFF2-40B4-BE49-F238E27FC236}">
                <a16:creationId xmlns:a16="http://schemas.microsoft.com/office/drawing/2014/main" id="{A99050A4-4872-F787-25B9-6DA67C5E4D1C}"/>
              </a:ext>
            </a:extLst>
          </p:cNvPr>
          <p:cNvSpPr txBox="1"/>
          <p:nvPr/>
        </p:nvSpPr>
        <p:spPr>
          <a:xfrm>
            <a:off x="976045" y="4549676"/>
            <a:ext cx="10027578" cy="2308324"/>
          </a:xfrm>
          <a:prstGeom prst="rect">
            <a:avLst/>
          </a:prstGeom>
          <a:noFill/>
        </p:spPr>
        <p:txBody>
          <a:bodyPr wrap="square">
            <a:spAutoFit/>
          </a:bodyPr>
          <a:lstStyle/>
          <a:p>
            <a:r>
              <a:rPr lang="zh-CN" altLang="en-US" dirty="0"/>
              <a:t>图</a:t>
            </a:r>
            <a:r>
              <a:rPr lang="en-US" altLang="zh-CN" dirty="0"/>
              <a:t>3:Graph4GUI</a:t>
            </a:r>
            <a:r>
              <a:rPr lang="zh-CN" altLang="en-US" dirty="0"/>
              <a:t>适用于自动完成任务</a:t>
            </a:r>
            <a:r>
              <a:rPr lang="en-US" altLang="zh-CN" dirty="0"/>
              <a:t>:</a:t>
            </a:r>
            <a:r>
              <a:rPr lang="zh-CN" altLang="en-US" dirty="0"/>
              <a:t>我们首先通过</a:t>
            </a:r>
            <a:r>
              <a:rPr lang="en-US" altLang="zh-CN" dirty="0"/>
              <a:t>GNN</a:t>
            </a:r>
            <a:r>
              <a:rPr lang="zh-CN" altLang="en-US" dirty="0"/>
              <a:t>编码</a:t>
            </a:r>
            <a:r>
              <a:rPr lang="en-US" altLang="zh-CN" dirty="0"/>
              <a:t>GUI</a:t>
            </a:r>
            <a:r>
              <a:rPr lang="zh-CN" altLang="en-US" dirty="0"/>
              <a:t>的图形表示。为简单起见，我们只举例说明图表的某些部分。元素</a:t>
            </a:r>
            <a:r>
              <a:rPr lang="en-US" altLang="zh-CN" dirty="0"/>
              <a:t>8</a:t>
            </a:r>
            <a:r>
              <a:rPr lang="zh-CN" altLang="en-US" dirty="0"/>
              <a:t>是要放置的目标元素。在每个</a:t>
            </a:r>
            <a:r>
              <a:rPr lang="en-US" altLang="zh-CN" dirty="0"/>
              <a:t>GNN</a:t>
            </a:r>
            <a:r>
              <a:rPr lang="zh-CN" altLang="en-US" dirty="0"/>
              <a:t>层中，节点从各自的邻居进行聚合。为了说明这一点，考虑元素节点</a:t>
            </a:r>
            <a:r>
              <a:rPr lang="en-US" altLang="zh-CN" dirty="0"/>
              <a:t>3</a:t>
            </a:r>
            <a:r>
              <a:rPr lang="zh-CN" altLang="en-US" dirty="0"/>
              <a:t>。当它遍历</a:t>
            </a:r>
            <a:r>
              <a:rPr lang="en-US" altLang="zh-CN" dirty="0"/>
              <a:t>GNN</a:t>
            </a:r>
            <a:r>
              <a:rPr lang="zh-CN" altLang="en-US" dirty="0"/>
              <a:t>层时，它从相关约束节点和其他元素节点中积累信息。这个过程的结果是所有节点的特征嵌入向量，包括图中的元素节点和约束节点。我们计算图嵌入作为节点嵌入的加权平均值与权重矩阵𝑊。然后，我们将目标元素的嵌入向量、图嵌入和约束嵌入连接起来，并将其发送到全连接层，以预测待放置的目标元素是否应满足约束。同时，我们将目标元素的嵌入和图嵌入连接起来，预测目标元素的初始位置和大小。将这些预测与约束相结合，我们随后细化位置和大小以获得最终结果。</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数据集选取</a:t>
            </a:r>
            <a:endParaRPr lang="en-US" altLang="zh-CN" dirty="0"/>
          </a:p>
        </p:txBody>
      </p:sp>
      <p:pic>
        <p:nvPicPr>
          <p:cNvPr id="8" name="图片 7"/>
          <p:cNvPicPr/>
          <p:nvPr>
            <p:custDataLst>
              <p:tags r:id="rId2"/>
            </p:custDataLst>
          </p:nvPr>
        </p:nvPicPr>
        <p:blipFill>
          <a:blip r:embed="rId5"/>
          <a:stretch>
            <a:fillRect/>
          </a:stretch>
        </p:blipFill>
        <p:spPr>
          <a:xfrm>
            <a:off x="10354945" y="389255"/>
            <a:ext cx="1080000" cy="1080000"/>
          </a:xfrm>
          <a:prstGeom prst="rect">
            <a:avLst/>
          </a:prstGeom>
          <a:noFill/>
          <a:ln w="9525">
            <a:noFill/>
          </a:ln>
        </p:spPr>
      </p:pic>
      <p:sp>
        <p:nvSpPr>
          <p:cNvPr id="13" name="文本框 12">
            <a:extLst>
              <a:ext uri="{FF2B5EF4-FFF2-40B4-BE49-F238E27FC236}">
                <a16:creationId xmlns:a16="http://schemas.microsoft.com/office/drawing/2014/main" id="{DC8E85C4-A308-7DD6-518F-D4A244AC5E70}"/>
              </a:ext>
            </a:extLst>
          </p:cNvPr>
          <p:cNvSpPr txBox="1"/>
          <p:nvPr/>
        </p:nvSpPr>
        <p:spPr>
          <a:xfrm>
            <a:off x="770561" y="1726056"/>
            <a:ext cx="8435083" cy="2862322"/>
          </a:xfrm>
          <a:prstGeom prst="rect">
            <a:avLst/>
          </a:prstGeom>
          <a:noFill/>
        </p:spPr>
        <p:txBody>
          <a:bodyPr wrap="square">
            <a:spAutoFit/>
          </a:bodyPr>
          <a:lstStyle/>
          <a:p>
            <a:r>
              <a:rPr lang="zh-CN" altLang="en-US" dirty="0"/>
              <a:t>为了进行评估，我们采用了</a:t>
            </a:r>
            <a:r>
              <a:rPr lang="en-US" altLang="zh-CN" dirty="0"/>
              <a:t>ENRICO</a:t>
            </a:r>
            <a:r>
              <a:rPr lang="zh-CN" altLang="en-US" dirty="0"/>
              <a:t>数据集</a:t>
            </a:r>
            <a:r>
              <a:rPr lang="en-US" altLang="zh-CN" dirty="0"/>
              <a:t>[43]</a:t>
            </a:r>
            <a:r>
              <a:rPr lang="zh-CN" altLang="en-US" dirty="0"/>
              <a:t>，它是</a:t>
            </a:r>
            <a:r>
              <a:rPr lang="en-US" altLang="zh-CN" dirty="0"/>
              <a:t>RICO</a:t>
            </a:r>
            <a:r>
              <a:rPr lang="zh-CN" altLang="en-US" dirty="0"/>
              <a:t>数据集</a:t>
            </a:r>
            <a:r>
              <a:rPr lang="en-US" altLang="zh-CN" dirty="0"/>
              <a:t>[14]</a:t>
            </a:r>
            <a:r>
              <a:rPr lang="zh-CN" altLang="en-US" dirty="0"/>
              <a:t>的一个子集，包括更干净的移动</a:t>
            </a:r>
            <a:r>
              <a:rPr lang="en-US" altLang="zh-CN" dirty="0"/>
              <a:t>GUI</a:t>
            </a:r>
            <a:r>
              <a:rPr lang="zh-CN" altLang="en-US" dirty="0"/>
              <a:t>信息和</a:t>
            </a:r>
            <a:r>
              <a:rPr lang="en-US" altLang="zh-CN" dirty="0"/>
              <a:t>VINS [12] GUI</a:t>
            </a:r>
            <a:r>
              <a:rPr lang="zh-CN" altLang="en-US" dirty="0"/>
              <a:t>数据集，作为我们创建用于</a:t>
            </a:r>
            <a:r>
              <a:rPr lang="en-US" altLang="zh-CN" dirty="0"/>
              <a:t>GUI</a:t>
            </a:r>
            <a:r>
              <a:rPr lang="zh-CN" altLang="en-US" dirty="0"/>
              <a:t>自动完成的移动数据集的基础。我们通过几个步骤提高了数据集的质量。最初，我们排除了数据集中包含三个或更少的布局。</a:t>
            </a:r>
            <a:r>
              <a:rPr lang="en-US" altLang="zh-CN" dirty="0"/>
              <a:t>GUI</a:t>
            </a:r>
            <a:r>
              <a:rPr lang="zh-CN" altLang="en-US" dirty="0"/>
              <a:t>元素。在此之后，我们采用</a:t>
            </a:r>
            <a:r>
              <a:rPr lang="en-US" altLang="zh-CN" dirty="0"/>
              <a:t>UIED</a:t>
            </a:r>
            <a:r>
              <a:rPr lang="zh-CN" altLang="en-US" dirty="0"/>
              <a:t>模型</a:t>
            </a:r>
            <a:r>
              <a:rPr lang="en-US" altLang="zh-CN" dirty="0"/>
              <a:t>[70]</a:t>
            </a:r>
            <a:r>
              <a:rPr lang="zh-CN" altLang="en-US" dirty="0"/>
              <a:t>来提高元素类型的精度，并细化</a:t>
            </a:r>
            <a:r>
              <a:rPr lang="en-US" altLang="zh-CN" dirty="0"/>
              <a:t>GUI</a:t>
            </a:r>
            <a:r>
              <a:rPr lang="zh-CN" altLang="en-US" dirty="0"/>
              <a:t>元素的边界框。然后，我们进行了进一步的手动调整，以纠正元素的边界框。我们的精细化数据集总共包含</a:t>
            </a:r>
            <a:r>
              <a:rPr lang="en-US" altLang="zh-CN" dirty="0"/>
              <a:t>5,653</a:t>
            </a:r>
            <a:r>
              <a:rPr lang="zh-CN" altLang="en-US" dirty="0"/>
              <a:t>个</a:t>
            </a:r>
            <a:r>
              <a:rPr lang="en-US" altLang="zh-CN" dirty="0" err="1"/>
              <a:t>gui</a:t>
            </a:r>
            <a:r>
              <a:rPr lang="zh-CN" altLang="en-US" dirty="0"/>
              <a:t>。</a:t>
            </a:r>
          </a:p>
          <a:p>
            <a:endParaRPr lang="zh-CN" altLang="en-US" dirty="0"/>
          </a:p>
          <a:p>
            <a:r>
              <a:rPr lang="zh-CN" altLang="en-US" dirty="0"/>
              <a:t>为了评估模型的性能，我们采用了五重交叉验证方法</a:t>
            </a:r>
            <a:r>
              <a:rPr lang="en-US" altLang="zh-CN" dirty="0"/>
              <a:t>;</a:t>
            </a:r>
            <a:r>
              <a:rPr lang="zh-CN" altLang="en-US" dirty="0"/>
              <a:t>该技术涉及将</a:t>
            </a:r>
            <a:r>
              <a:rPr lang="en-US" altLang="zh-CN" dirty="0"/>
              <a:t>GUI</a:t>
            </a:r>
            <a:r>
              <a:rPr lang="zh-CN" altLang="en-US" dirty="0"/>
              <a:t>数据集划分为五个大小相等的折叠。其中四个折叠，包含大约</a:t>
            </a:r>
            <a:r>
              <a:rPr lang="en-US" altLang="zh-CN" dirty="0"/>
              <a:t>4,522</a:t>
            </a:r>
            <a:r>
              <a:rPr lang="zh-CN" altLang="en-US" dirty="0"/>
              <a:t>个</a:t>
            </a:r>
            <a:r>
              <a:rPr lang="en-US" altLang="zh-CN" dirty="0" err="1"/>
              <a:t>gui</a:t>
            </a:r>
            <a:r>
              <a:rPr lang="zh-CN" altLang="en-US" dirty="0"/>
              <a:t>，用于训练我们的模型，而我们保留了一个折叠，包含大约</a:t>
            </a:r>
            <a:r>
              <a:rPr lang="en-US" altLang="zh-CN" dirty="0"/>
              <a:t>1,131</a:t>
            </a:r>
            <a:r>
              <a:rPr lang="zh-CN" altLang="en-US" dirty="0"/>
              <a:t>个</a:t>
            </a:r>
            <a:r>
              <a:rPr lang="en-US" altLang="zh-CN" dirty="0" err="1"/>
              <a:t>gui</a:t>
            </a:r>
            <a:r>
              <a:rPr lang="zh-CN" altLang="en-US" dirty="0"/>
              <a:t>，用于测试。</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mj-ea"/>
                <a:sym typeface="+mn-ea"/>
              </a:rPr>
              <a:t>实现细节</a:t>
            </a:r>
            <a:endParaRPr lang="en-US" altLang="zh-CN" dirty="0">
              <a:solidFill>
                <a:schemeClr val="tx1"/>
              </a:solidFill>
              <a:latin typeface="+mj-ea"/>
              <a:sym typeface="+mn-ea"/>
            </a:endParaRPr>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6" name="文本框 5">
            <a:extLst>
              <a:ext uri="{FF2B5EF4-FFF2-40B4-BE49-F238E27FC236}">
                <a16:creationId xmlns:a16="http://schemas.microsoft.com/office/drawing/2014/main" id="{9B43DE91-DA88-E46B-AC98-92895692BB62}"/>
              </a:ext>
            </a:extLst>
          </p:cNvPr>
          <p:cNvSpPr txBox="1"/>
          <p:nvPr/>
        </p:nvSpPr>
        <p:spPr>
          <a:xfrm>
            <a:off x="410966" y="1869897"/>
            <a:ext cx="8735602" cy="5355312"/>
          </a:xfrm>
          <a:prstGeom prst="rect">
            <a:avLst/>
          </a:prstGeom>
          <a:noFill/>
        </p:spPr>
        <p:txBody>
          <a:bodyPr wrap="square">
            <a:spAutoFit/>
          </a:bodyPr>
          <a:lstStyle/>
          <a:p>
            <a:r>
              <a:rPr lang="en-US" altLang="zh-CN" dirty="0"/>
              <a:t>1</a:t>
            </a:r>
            <a:r>
              <a:rPr lang="zh-CN" altLang="en-US" dirty="0"/>
              <a:t>嵌入。我们使用预训练的</a:t>
            </a:r>
            <a:r>
              <a:rPr lang="en-US" altLang="zh-CN" dirty="0"/>
              <a:t>ResNet152</a:t>
            </a:r>
            <a:r>
              <a:rPr lang="zh-CN" altLang="en-US" dirty="0"/>
              <a:t>模型对元素的视觉外观进行编码</a:t>
            </a:r>
            <a:r>
              <a:rPr lang="en-US" altLang="zh-CN" dirty="0"/>
              <a:t>[27]</a:t>
            </a:r>
            <a:r>
              <a:rPr lang="zh-CN" altLang="en-US" dirty="0"/>
              <a:t>。通过这个能够从图像中提取高级特征的模型，我们生成了一个表示元素视觉外观的特征向量。为了对</a:t>
            </a:r>
            <a:r>
              <a:rPr lang="en-US" altLang="zh-CN" dirty="0"/>
              <a:t>GUI</a:t>
            </a:r>
            <a:r>
              <a:rPr lang="zh-CN" altLang="en-US" dirty="0"/>
              <a:t>元素的文本内容进行编码，我们使用了预训练的</a:t>
            </a:r>
            <a:r>
              <a:rPr lang="en-US" altLang="zh-CN" dirty="0"/>
              <a:t>BERT</a:t>
            </a:r>
            <a:r>
              <a:rPr lang="zh-CN" altLang="en-US" dirty="0"/>
              <a:t>模型</a:t>
            </a:r>
            <a:r>
              <a:rPr lang="en-US" altLang="zh-CN" dirty="0"/>
              <a:t>[16]</a:t>
            </a:r>
            <a:r>
              <a:rPr lang="zh-CN" altLang="en-US" dirty="0"/>
              <a:t>。</a:t>
            </a:r>
            <a:r>
              <a:rPr lang="en-US" altLang="zh-CN" dirty="0"/>
              <a:t>BERT</a:t>
            </a:r>
            <a:r>
              <a:rPr lang="zh-CN" altLang="en-US" dirty="0"/>
              <a:t>基于</a:t>
            </a:r>
            <a:r>
              <a:rPr lang="en-US" altLang="zh-CN" dirty="0"/>
              <a:t>transformer</a:t>
            </a:r>
            <a:r>
              <a:rPr lang="zh-CN" altLang="en-US" dirty="0"/>
              <a:t>的神经网络架构在大量文本数据语料库上进行预训练，可以生成代表文本的</a:t>
            </a:r>
            <a:r>
              <a:rPr lang="en-US" altLang="zh-CN" dirty="0"/>
              <a:t>768</a:t>
            </a:r>
            <a:r>
              <a:rPr lang="zh-CN" altLang="en-US" dirty="0"/>
              <a:t>维向量，我们将其用于从界面元素中提取特征。</a:t>
            </a:r>
          </a:p>
          <a:p>
            <a:endParaRPr lang="zh-CN" altLang="en-US" dirty="0"/>
          </a:p>
          <a:p>
            <a:r>
              <a:rPr lang="zh-CN" altLang="en-US" dirty="0"/>
              <a:t>在一种利用这种表示提高模型效率的技术中，我们为不常见的单词引入了一个“未知”标记。在训练数据中，不常出现的词通常没有得到充分的表示。这可能会导致过拟合。加入未知标记使模型能够将其预测推广到以前未见过的单词，并简化表示以促进模型的处理。为了实现这种方法，我们首先计算每个文本元素的频率。如果文本出现少于三次，我们用</a:t>
            </a:r>
            <a:r>
              <a:rPr lang="en-US" altLang="zh-CN" dirty="0"/>
              <a:t>BERT</a:t>
            </a:r>
            <a:r>
              <a:rPr lang="zh-CN" altLang="en-US" dirty="0"/>
              <a:t>中的特殊标记</a:t>
            </a:r>
            <a:r>
              <a:rPr lang="en-US" altLang="zh-CN" dirty="0"/>
              <a:t>[UNK]</a:t>
            </a:r>
            <a:r>
              <a:rPr lang="zh-CN" altLang="en-US" dirty="0"/>
              <a:t>替换它，表示未知单词。然后使用</a:t>
            </a:r>
            <a:r>
              <a:rPr lang="en-US" altLang="zh-CN" dirty="0"/>
              <a:t>BERT</a:t>
            </a:r>
            <a:r>
              <a:rPr lang="zh-CN" altLang="en-US" dirty="0"/>
              <a:t>生成文本内容嵌入。</a:t>
            </a:r>
          </a:p>
          <a:p>
            <a:endParaRPr lang="zh-CN" altLang="en-US" dirty="0"/>
          </a:p>
          <a:p>
            <a:r>
              <a:rPr lang="en-US" altLang="zh-CN" dirty="0"/>
              <a:t>2</a:t>
            </a:r>
            <a:r>
              <a:rPr lang="zh-CN" altLang="en-US" dirty="0"/>
              <a:t>图神经网络。我们应用了</a:t>
            </a:r>
            <a:r>
              <a:rPr lang="en-US" altLang="zh-CN" dirty="0" err="1"/>
              <a:t>SAGEConv</a:t>
            </a:r>
            <a:r>
              <a:rPr lang="zh-CN" altLang="en-US" dirty="0"/>
              <a:t>模型</a:t>
            </a:r>
            <a:r>
              <a:rPr lang="en-US" altLang="zh-CN" dirty="0"/>
              <a:t>[26]</a:t>
            </a:r>
            <a:r>
              <a:rPr lang="zh-CN" altLang="en-US" dirty="0"/>
              <a:t>，这是一种适合训练异构图的多种</a:t>
            </a:r>
            <a:r>
              <a:rPr lang="en-US" altLang="zh-CN" dirty="0"/>
              <a:t>GNN</a:t>
            </a:r>
            <a:r>
              <a:rPr lang="zh-CN" altLang="en-US" dirty="0"/>
              <a:t>模型。</a:t>
            </a:r>
            <a:r>
              <a:rPr lang="en-US" altLang="zh-CN" dirty="0" err="1"/>
              <a:t>SAGEConv</a:t>
            </a:r>
            <a:r>
              <a:rPr lang="zh-CN" altLang="en-US" dirty="0"/>
              <a:t>模型使用消息传递技术在图中传播信息，将信息从节点的邻域传递到节点本身，从而改进其特征表示。</a:t>
            </a:r>
            <a:r>
              <a:rPr lang="en-US" altLang="zh-CN" dirty="0" err="1"/>
              <a:t>SAGEConv</a:t>
            </a:r>
            <a:r>
              <a:rPr lang="zh-CN" altLang="en-US" dirty="0"/>
              <a:t>可以捕获图中不同类型节点之间的关系。输出的特征向量是</a:t>
            </a:r>
            <a:r>
              <a:rPr lang="en-US" altLang="zh-CN" dirty="0"/>
              <a:t>256</a:t>
            </a:r>
            <a:r>
              <a:rPr lang="zh-CN" altLang="en-US" dirty="0"/>
              <a:t>维的∈</a:t>
            </a:r>
            <a:r>
              <a:rPr lang="en-US" altLang="zh-CN" dirty="0"/>
              <a:t>r256</a:t>
            </a:r>
            <a:r>
              <a:rPr lang="zh-CN" altLang="en-US" dirty="0"/>
              <a:t>。可训练的权重计算</a:t>
            </a:r>
            <a:r>
              <a:rPr lang="en-US" altLang="zh-CN" dirty="0"/>
              <a:t>W</a:t>
            </a:r>
            <a:r>
              <a:rPr lang="zh-CN" altLang="en-US" dirty="0"/>
              <a:t>𝑒𝑙𝑒</a:t>
            </a:r>
            <a:r>
              <a:rPr lang="en-US" altLang="zh-CN" dirty="0"/>
              <a:t>,W</a:t>
            </a:r>
            <a:r>
              <a:rPr lang="zh-CN" altLang="en-US" dirty="0"/>
              <a:t>𝑎𝑙𝑖𝑔𝑛</a:t>
            </a:r>
            <a:r>
              <a:rPr lang="en-US" altLang="zh-CN" dirty="0"/>
              <a:t>,W</a:t>
            </a:r>
            <a:r>
              <a:rPr lang="zh-CN" altLang="en-US" dirty="0"/>
              <a:t>𝑠𝑖𝑧𝑒</a:t>
            </a:r>
            <a:r>
              <a:rPr lang="en-US" altLang="zh-CN" dirty="0"/>
              <a:t>,W</a:t>
            </a:r>
            <a:r>
              <a:rPr lang="zh-CN" altLang="en-US" dirty="0"/>
              <a:t>𝑒𝑔</a:t>
            </a:r>
            <a:r>
              <a:rPr lang="en-US" altLang="zh-CN" dirty="0"/>
              <a:t>,W</a:t>
            </a:r>
            <a:r>
              <a:rPr lang="zh-CN" altLang="en-US" dirty="0"/>
              <a:t>𝑚𝑔∈</a:t>
            </a:r>
            <a:r>
              <a:rPr lang="en-US" altLang="zh-CN" dirty="0"/>
              <a:t>R 256×256</a:t>
            </a:r>
            <a:r>
              <a:rPr lang="zh-CN" altLang="en-US" dirty="0"/>
              <a:t>的尺寸。</a:t>
            </a:r>
          </a:p>
          <a:p>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mj-ea"/>
                <a:sym typeface="+mn-ea"/>
              </a:rPr>
              <a:t>模型评价</a:t>
            </a:r>
            <a:endParaRPr lang="en-US" altLang="zh-CN" dirty="0">
              <a:solidFill>
                <a:schemeClr val="tx1"/>
              </a:solidFill>
              <a:latin typeface="+mj-ea"/>
              <a:sym typeface="+mn-ea"/>
            </a:endParaRPr>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pic>
        <p:nvPicPr>
          <p:cNvPr id="4" name="图片 3">
            <a:extLst>
              <a:ext uri="{FF2B5EF4-FFF2-40B4-BE49-F238E27FC236}">
                <a16:creationId xmlns:a16="http://schemas.microsoft.com/office/drawing/2014/main" id="{68704AE3-36C2-676C-2B4E-CF4A230A2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210" y="1586350"/>
            <a:ext cx="4236127" cy="3685299"/>
          </a:xfrm>
          <a:prstGeom prst="rect">
            <a:avLst/>
          </a:prstGeom>
        </p:spPr>
      </p:pic>
      <p:pic>
        <p:nvPicPr>
          <p:cNvPr id="7" name="图片 6">
            <a:extLst>
              <a:ext uri="{FF2B5EF4-FFF2-40B4-BE49-F238E27FC236}">
                <a16:creationId xmlns:a16="http://schemas.microsoft.com/office/drawing/2014/main" id="{FE2014E0-760C-0713-38B2-764FA90FD3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9161" y="1741294"/>
            <a:ext cx="3865784" cy="3568883"/>
          </a:xfrm>
          <a:prstGeom prst="rect">
            <a:avLst/>
          </a:prstGeom>
        </p:spPr>
      </p:pic>
      <p:sp>
        <p:nvSpPr>
          <p:cNvPr id="14" name="文本框 13">
            <a:extLst>
              <a:ext uri="{FF2B5EF4-FFF2-40B4-BE49-F238E27FC236}">
                <a16:creationId xmlns:a16="http://schemas.microsoft.com/office/drawing/2014/main" id="{37068208-557C-4444-375B-29544EED70CB}"/>
              </a:ext>
            </a:extLst>
          </p:cNvPr>
          <p:cNvSpPr txBox="1"/>
          <p:nvPr/>
        </p:nvSpPr>
        <p:spPr>
          <a:xfrm>
            <a:off x="798211" y="5543689"/>
            <a:ext cx="8027290" cy="1200329"/>
          </a:xfrm>
          <a:prstGeom prst="rect">
            <a:avLst/>
          </a:prstGeom>
          <a:noFill/>
        </p:spPr>
        <p:txBody>
          <a:bodyPr wrap="square">
            <a:spAutoFit/>
          </a:bodyPr>
          <a:lstStyle/>
          <a:p>
            <a:r>
              <a:rPr lang="zh-CN" altLang="en-US" dirty="0"/>
              <a:t>我们的模型可以迭代地预测未放置的</a:t>
            </a:r>
            <a:r>
              <a:rPr lang="en-US" altLang="zh-CN" dirty="0"/>
              <a:t>GUI</a:t>
            </a:r>
            <a:r>
              <a:rPr lang="zh-CN" altLang="en-US" dirty="0"/>
              <a:t>元素</a:t>
            </a:r>
            <a:r>
              <a:rPr lang="en-US" altLang="zh-CN" dirty="0"/>
              <a:t>(</a:t>
            </a:r>
            <a:r>
              <a:rPr lang="zh-CN" altLang="en-US" dirty="0"/>
              <a:t>显示在蓝色边界框中</a:t>
            </a:r>
            <a:r>
              <a:rPr lang="en-US" altLang="zh-CN" dirty="0"/>
              <a:t>)</a:t>
            </a:r>
            <a:r>
              <a:rPr lang="zh-CN" altLang="en-US" dirty="0"/>
              <a:t>。</a:t>
            </a:r>
            <a:r>
              <a:rPr lang="en-US" altLang="zh-CN" dirty="0"/>
              <a:t>b)</a:t>
            </a:r>
            <a:r>
              <a:rPr lang="zh-CN" altLang="en-US" dirty="0"/>
              <a:t>设计师可以进行调整</a:t>
            </a:r>
            <a:r>
              <a:rPr lang="en-US" altLang="zh-CN" dirty="0"/>
              <a:t>(</a:t>
            </a:r>
            <a:r>
              <a:rPr lang="zh-CN" altLang="en-US" dirty="0"/>
              <a:t>橙色</a:t>
            </a:r>
            <a:r>
              <a:rPr lang="en-US" altLang="zh-CN" dirty="0"/>
              <a:t>)</a:t>
            </a:r>
            <a:r>
              <a:rPr lang="zh-CN" altLang="en-US" dirty="0"/>
              <a:t>，包括移动、调整大小或重新选择</a:t>
            </a:r>
            <a:r>
              <a:rPr lang="en-US" altLang="zh-CN" dirty="0"/>
              <a:t>GUI</a:t>
            </a:r>
            <a:r>
              <a:rPr lang="zh-CN" altLang="en-US" dirty="0"/>
              <a:t>元素。</a:t>
            </a:r>
            <a:r>
              <a:rPr lang="en-US" altLang="zh-CN" dirty="0"/>
              <a:t>c)</a:t>
            </a:r>
            <a:r>
              <a:rPr lang="zh-CN" altLang="en-US" dirty="0"/>
              <a:t>模型预测分组的能力允许元素作为一个组放置在一起。</a:t>
            </a:r>
            <a:r>
              <a:rPr lang="en-US" altLang="zh-CN" dirty="0"/>
              <a:t>d)</a:t>
            </a:r>
            <a:r>
              <a:rPr lang="zh-CN" altLang="en-US" dirty="0"/>
              <a:t>该模型还可以同时预测所有元素。</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400" y="567303"/>
            <a:ext cx="10969200" cy="705600"/>
          </a:xfrm>
        </p:spPr>
        <p:txBody>
          <a:bodyPr/>
          <a:lstStyle/>
          <a:p>
            <a:r>
              <a:rPr lang="zh-CN" altLang="en-US" dirty="0"/>
              <a:t>三、</a:t>
            </a:r>
            <a:r>
              <a:rPr lang="zh-CN" altLang="en-US"/>
              <a:t>应用与</a:t>
            </a:r>
            <a:r>
              <a:rPr lang="zh-CN" altLang="en-US">
                <a:solidFill>
                  <a:schemeClr val="tx1"/>
                </a:solidFill>
                <a:latin typeface="+mj-ea"/>
                <a:sym typeface="+mn-ea"/>
              </a:rPr>
              <a:t>目前局限</a:t>
            </a:r>
            <a:endParaRPr lang="en-US" altLang="zh-CN" dirty="0">
              <a:solidFill>
                <a:schemeClr val="tx1"/>
              </a:solidFill>
              <a:latin typeface="+mj-ea"/>
              <a:sym typeface="+mn-ea"/>
            </a:endParaRPr>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5" name="文本框 4">
            <a:extLst>
              <a:ext uri="{FF2B5EF4-FFF2-40B4-BE49-F238E27FC236}">
                <a16:creationId xmlns:a16="http://schemas.microsoft.com/office/drawing/2014/main" id="{310228B6-D2FA-7C69-2549-F9C47AC66647}"/>
              </a:ext>
            </a:extLst>
          </p:cNvPr>
          <p:cNvSpPr txBox="1"/>
          <p:nvPr/>
        </p:nvSpPr>
        <p:spPr>
          <a:xfrm>
            <a:off x="945222" y="2095927"/>
            <a:ext cx="8201346" cy="3139321"/>
          </a:xfrm>
          <a:prstGeom prst="rect">
            <a:avLst/>
          </a:prstGeom>
          <a:noFill/>
        </p:spPr>
        <p:txBody>
          <a:bodyPr wrap="square">
            <a:spAutoFit/>
          </a:bodyPr>
          <a:lstStyle/>
          <a:p>
            <a:r>
              <a:rPr lang="en-US" altLang="zh-CN" dirty="0"/>
              <a:t>1</a:t>
            </a:r>
            <a:r>
              <a:rPr lang="zh-CN" altLang="en-US" dirty="0"/>
              <a:t>：</a:t>
            </a:r>
            <a:r>
              <a:rPr lang="en-US" altLang="zh-CN" dirty="0"/>
              <a:t>GUI</a:t>
            </a:r>
            <a:r>
              <a:rPr lang="zh-CN" altLang="en-US" dirty="0"/>
              <a:t>主题分类</a:t>
            </a:r>
            <a:r>
              <a:rPr lang="en-US" altLang="zh-CN" dirty="0"/>
              <a:t>GUI</a:t>
            </a:r>
            <a:r>
              <a:rPr lang="zh-CN" altLang="en-US" dirty="0"/>
              <a:t>主题分类包括根据主题和用法对</a:t>
            </a:r>
            <a:r>
              <a:rPr lang="en-US" altLang="zh-CN" dirty="0"/>
              <a:t>GUI</a:t>
            </a:r>
            <a:r>
              <a:rPr lang="zh-CN" altLang="en-US" dirty="0"/>
              <a:t>进行分类。例如，“图库”</a:t>
            </a:r>
            <a:r>
              <a:rPr lang="en-US" altLang="zh-CN" dirty="0" err="1"/>
              <a:t>gui</a:t>
            </a:r>
            <a:r>
              <a:rPr lang="zh-CN" altLang="en-US" dirty="0"/>
              <a:t>显示带有图像的网格状布局，而“配置文件”</a:t>
            </a:r>
            <a:r>
              <a:rPr lang="en-US" altLang="zh-CN" dirty="0" err="1"/>
              <a:t>gui</a:t>
            </a:r>
            <a:r>
              <a:rPr lang="zh-CN" altLang="en-US" dirty="0"/>
              <a:t>显示与用户配置文件或产品相关的信息。我们的方法利用</a:t>
            </a:r>
            <a:r>
              <a:rPr lang="en-US" altLang="zh-CN" dirty="0"/>
              <a:t>GUI</a:t>
            </a:r>
            <a:r>
              <a:rPr lang="zh-CN" altLang="en-US" dirty="0"/>
              <a:t>表示进行分类，使用了来自</a:t>
            </a:r>
            <a:r>
              <a:rPr lang="en-US" altLang="zh-CN" dirty="0"/>
              <a:t>Enrico</a:t>
            </a:r>
            <a:r>
              <a:rPr lang="zh-CN" altLang="en-US" dirty="0"/>
              <a:t>数据集的</a:t>
            </a:r>
            <a:r>
              <a:rPr lang="en-US" altLang="zh-CN" dirty="0"/>
              <a:t>8</a:t>
            </a:r>
            <a:r>
              <a:rPr lang="zh-CN" altLang="en-US" dirty="0"/>
              <a:t>个</a:t>
            </a:r>
            <a:r>
              <a:rPr lang="en-US" altLang="zh-CN" dirty="0"/>
              <a:t>GUI</a:t>
            </a:r>
            <a:r>
              <a:rPr lang="zh-CN" altLang="en-US" dirty="0"/>
              <a:t>主题</a:t>
            </a:r>
            <a:r>
              <a:rPr lang="en-US" altLang="zh-CN" dirty="0"/>
              <a:t>[43]</a:t>
            </a:r>
            <a:r>
              <a:rPr lang="zh-CN" altLang="en-US" dirty="0"/>
              <a:t>。我们采样了</a:t>
            </a:r>
            <a:r>
              <a:rPr lang="en-US" altLang="zh-CN" dirty="0"/>
              <a:t>10,000</a:t>
            </a:r>
            <a:r>
              <a:rPr lang="zh-CN" altLang="en-US" dirty="0"/>
              <a:t>个</a:t>
            </a:r>
            <a:r>
              <a:rPr lang="en-US" altLang="zh-CN" dirty="0"/>
              <a:t>GUI</a:t>
            </a:r>
            <a:r>
              <a:rPr lang="zh-CN" altLang="en-US" dirty="0"/>
              <a:t>，包括与这</a:t>
            </a:r>
            <a:r>
              <a:rPr lang="en-US" altLang="zh-CN" dirty="0"/>
              <a:t>8</a:t>
            </a:r>
            <a:r>
              <a:rPr lang="zh-CN" altLang="en-US" dirty="0"/>
              <a:t>个主题相关的</a:t>
            </a:r>
            <a:r>
              <a:rPr lang="en-US" altLang="zh-CN" dirty="0"/>
              <a:t>Enrico GUI</a:t>
            </a:r>
            <a:r>
              <a:rPr lang="zh-CN" altLang="en-US" dirty="0"/>
              <a:t>的完整和部分实例，每个</a:t>
            </a:r>
            <a:r>
              <a:rPr lang="en-US" altLang="zh-CN" dirty="0"/>
              <a:t>GUI</a:t>
            </a:r>
            <a:r>
              <a:rPr lang="zh-CN" altLang="en-US" dirty="0"/>
              <a:t>主题最多有</a:t>
            </a:r>
            <a:r>
              <a:rPr lang="en-US" altLang="zh-CN" dirty="0"/>
              <a:t>2,000</a:t>
            </a:r>
            <a:r>
              <a:rPr lang="zh-CN" altLang="en-US" dirty="0"/>
              <a:t>个实例。数据集被分成</a:t>
            </a:r>
            <a:r>
              <a:rPr lang="en-US" altLang="zh-CN" dirty="0"/>
              <a:t>85%</a:t>
            </a:r>
            <a:r>
              <a:rPr lang="zh-CN" altLang="en-US" dirty="0"/>
              <a:t>用于训练，</a:t>
            </a:r>
            <a:r>
              <a:rPr lang="en-US" altLang="zh-CN" dirty="0"/>
              <a:t>15%</a:t>
            </a:r>
            <a:r>
              <a:rPr lang="zh-CN" altLang="en-US" dirty="0"/>
              <a:t>用于测试。</a:t>
            </a:r>
          </a:p>
          <a:p>
            <a:endParaRPr lang="zh-CN" altLang="en-US" dirty="0"/>
          </a:p>
          <a:p>
            <a:r>
              <a:rPr lang="zh-CN" altLang="en-US" dirty="0"/>
              <a:t>将每个</a:t>
            </a:r>
            <a:r>
              <a:rPr lang="en-US" altLang="zh-CN" dirty="0"/>
              <a:t>GUI</a:t>
            </a:r>
            <a:r>
              <a:rPr lang="zh-CN" altLang="en-US" dirty="0"/>
              <a:t>的图表示输入到图神经网络</a:t>
            </a:r>
            <a:r>
              <a:rPr lang="en-US" altLang="zh-CN" dirty="0"/>
              <a:t>(GNN)</a:t>
            </a:r>
            <a:r>
              <a:rPr lang="zh-CN" altLang="en-US" dirty="0"/>
              <a:t>中以获得图嵌入，遵循与自动完成任务相同的过程</a:t>
            </a:r>
            <a:r>
              <a:rPr lang="en-US" altLang="zh-CN" dirty="0"/>
              <a:t>(</a:t>
            </a:r>
            <a:r>
              <a:rPr lang="zh-CN" altLang="en-US" dirty="0"/>
              <a:t>参见第</a:t>
            </a:r>
            <a:r>
              <a:rPr lang="en-US" altLang="zh-CN" dirty="0"/>
              <a:t>5</a:t>
            </a:r>
            <a:r>
              <a:rPr lang="zh-CN" altLang="en-US" dirty="0"/>
              <a:t>节</a:t>
            </a:r>
            <a:r>
              <a:rPr lang="en-US" altLang="zh-CN" dirty="0"/>
              <a:t>)</a:t>
            </a:r>
            <a:r>
              <a:rPr lang="zh-CN" altLang="en-US" dirty="0"/>
              <a:t>。分类过程涉及三个完全连接的层和一个</a:t>
            </a:r>
            <a:r>
              <a:rPr lang="en-US" altLang="zh-CN" dirty="0" err="1"/>
              <a:t>softmax</a:t>
            </a:r>
            <a:r>
              <a:rPr lang="zh-CN" altLang="en-US" dirty="0"/>
              <a:t>函数，准确率为</a:t>
            </a:r>
            <a:r>
              <a:rPr lang="en-US" altLang="zh-CN" dirty="0"/>
              <a:t>91.53%</a:t>
            </a:r>
            <a:r>
              <a:rPr lang="zh-CN" altLang="en-US" dirty="0"/>
              <a:t>，高于其他基线。表</a:t>
            </a:r>
            <a:r>
              <a:rPr lang="en-US" altLang="zh-CN" dirty="0"/>
              <a:t>2</a:t>
            </a:r>
            <a:r>
              <a:rPr lang="zh-CN" altLang="en-US" dirty="0"/>
              <a:t>给出了与</a:t>
            </a:r>
            <a:r>
              <a:rPr lang="en-US" altLang="zh-CN" dirty="0"/>
              <a:t>ResNet50</a:t>
            </a:r>
            <a:r>
              <a:rPr lang="zh-CN" altLang="en-US" dirty="0"/>
              <a:t>、最近邻和随机森林模型的比较。</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15" name="文本框 14">
            <a:extLst>
              <a:ext uri="{FF2B5EF4-FFF2-40B4-BE49-F238E27FC236}">
                <a16:creationId xmlns:a16="http://schemas.microsoft.com/office/drawing/2014/main" id="{082CA549-B694-DA2C-CC49-11E6CC45E34D}"/>
              </a:ext>
            </a:extLst>
          </p:cNvPr>
          <p:cNvSpPr txBox="1"/>
          <p:nvPr/>
        </p:nvSpPr>
        <p:spPr>
          <a:xfrm>
            <a:off x="164387" y="636998"/>
            <a:ext cx="5517222" cy="1754326"/>
          </a:xfrm>
          <a:prstGeom prst="rect">
            <a:avLst/>
          </a:prstGeom>
          <a:noFill/>
        </p:spPr>
        <p:txBody>
          <a:bodyPr wrap="square">
            <a:spAutoFit/>
          </a:bodyPr>
          <a:lstStyle/>
          <a:p>
            <a:r>
              <a:rPr lang="en-US" altLang="zh-CN" dirty="0"/>
              <a:t>2</a:t>
            </a:r>
            <a:r>
              <a:rPr lang="zh-CN" altLang="en-US" dirty="0"/>
              <a:t>：</a:t>
            </a:r>
            <a:r>
              <a:rPr lang="en-US" altLang="zh-CN" dirty="0"/>
              <a:t>GUI</a:t>
            </a:r>
            <a:r>
              <a:rPr lang="zh-CN" altLang="en-US" dirty="0"/>
              <a:t>检索</a:t>
            </a:r>
            <a:r>
              <a:rPr lang="en-US" altLang="zh-CN" dirty="0"/>
              <a:t>GUI</a:t>
            </a:r>
            <a:r>
              <a:rPr lang="zh-CN" altLang="en-US" dirty="0"/>
              <a:t>检索是找到与给定</a:t>
            </a:r>
            <a:r>
              <a:rPr lang="en-US" altLang="zh-CN" dirty="0"/>
              <a:t>GUI</a:t>
            </a:r>
            <a:r>
              <a:rPr lang="zh-CN" altLang="en-US" dirty="0"/>
              <a:t>最相似的</a:t>
            </a:r>
            <a:r>
              <a:rPr lang="en-US" altLang="zh-CN" dirty="0"/>
              <a:t>GUI</a:t>
            </a:r>
            <a:r>
              <a:rPr lang="zh-CN" altLang="en-US" dirty="0"/>
              <a:t>的过程。利用我们训练的</a:t>
            </a:r>
            <a:r>
              <a:rPr lang="en-US" altLang="zh-CN" dirty="0"/>
              <a:t>GUI</a:t>
            </a:r>
            <a:r>
              <a:rPr lang="zh-CN" altLang="en-US" dirty="0"/>
              <a:t>主题分类模型中的图嵌入，我们应用最近邻方法来识别最接近的</a:t>
            </a:r>
            <a:r>
              <a:rPr lang="en-US" altLang="zh-CN" dirty="0"/>
              <a:t>GUI</a:t>
            </a:r>
            <a:r>
              <a:rPr lang="zh-CN" altLang="en-US" dirty="0"/>
              <a:t>。图</a:t>
            </a:r>
            <a:r>
              <a:rPr lang="en-US" altLang="zh-CN" dirty="0"/>
              <a:t>8</a:t>
            </a:r>
            <a:r>
              <a:rPr lang="zh-CN" altLang="en-US" dirty="0"/>
              <a:t>展示了我们的模型和</a:t>
            </a:r>
            <a:r>
              <a:rPr lang="en-US" altLang="zh-CN" dirty="0"/>
              <a:t>Screen2Vec</a:t>
            </a:r>
            <a:r>
              <a:rPr lang="zh-CN" altLang="en-US" dirty="0"/>
              <a:t>模型</a:t>
            </a:r>
            <a:r>
              <a:rPr lang="en-US" altLang="zh-CN" dirty="0"/>
              <a:t>[47]</a:t>
            </a:r>
            <a:r>
              <a:rPr lang="zh-CN" altLang="en-US" dirty="0"/>
              <a:t>在检索完整和部分</a:t>
            </a:r>
            <a:r>
              <a:rPr lang="en-US" altLang="zh-CN" dirty="0" err="1"/>
              <a:t>gui</a:t>
            </a:r>
            <a:r>
              <a:rPr lang="zh-CN" altLang="en-US" dirty="0"/>
              <a:t>方面的性能示例</a:t>
            </a:r>
            <a:r>
              <a:rPr lang="en-US" altLang="zh-CN" dirty="0"/>
              <a:t>(</a:t>
            </a:r>
            <a:r>
              <a:rPr lang="zh-CN" altLang="en-US" dirty="0"/>
              <a:t>更多结果可在补充材料中看到</a:t>
            </a:r>
            <a:r>
              <a:rPr lang="en-US" altLang="zh-CN" dirty="0"/>
              <a:t>)</a:t>
            </a:r>
            <a:endParaRPr lang="zh-CN" altLang="en-US" dirty="0"/>
          </a:p>
        </p:txBody>
      </p:sp>
      <p:pic>
        <p:nvPicPr>
          <p:cNvPr id="17" name="图片 16">
            <a:extLst>
              <a:ext uri="{FF2B5EF4-FFF2-40B4-BE49-F238E27FC236}">
                <a16:creationId xmlns:a16="http://schemas.microsoft.com/office/drawing/2014/main" id="{C768ED29-F333-F296-DA19-BBF6697AF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058" y="2391324"/>
            <a:ext cx="6991709" cy="4496031"/>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a:t>
            </a:r>
            <a:r>
              <a:rPr lang="en-US" altLang="zh-CN">
                <a:solidFill>
                  <a:schemeClr val="tx1"/>
                </a:solidFill>
                <a:latin typeface="+mj-ea"/>
                <a:sym typeface="+mn-ea"/>
              </a:rPr>
              <a:t>nnU-Net</a:t>
            </a:r>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pic>
        <p:nvPicPr>
          <p:cNvPr id="4" name="图片 3"/>
          <p:cNvPicPr>
            <a:picLocks noChangeAspect="1"/>
          </p:cNvPicPr>
          <p:nvPr/>
        </p:nvPicPr>
        <p:blipFill>
          <a:blip r:embed="rId5"/>
          <a:stretch>
            <a:fillRect/>
          </a:stretch>
        </p:blipFill>
        <p:spPr>
          <a:xfrm>
            <a:off x="4014470" y="1546860"/>
            <a:ext cx="7420610" cy="4697730"/>
          </a:xfrm>
          <a:prstGeom prst="rect">
            <a:avLst/>
          </a:prstGeom>
        </p:spPr>
      </p:pic>
      <p:sp>
        <p:nvSpPr>
          <p:cNvPr id="6" name="文本框 5"/>
          <p:cNvSpPr txBox="1"/>
          <p:nvPr/>
        </p:nvSpPr>
        <p:spPr>
          <a:xfrm>
            <a:off x="608330" y="1405890"/>
            <a:ext cx="4064000" cy="368300"/>
          </a:xfrm>
          <a:prstGeom prst="rect">
            <a:avLst/>
          </a:prstGeom>
          <a:noFill/>
        </p:spPr>
        <p:txBody>
          <a:bodyPr wrap="square" rtlCol="0">
            <a:spAutoFit/>
          </a:bodyPr>
          <a:lstStyle/>
          <a:p>
            <a:r>
              <a:rPr lang="zh-CN" altLang="en-US" b="1"/>
              <a:t>固定参数</a:t>
            </a:r>
          </a:p>
        </p:txBody>
      </p:sp>
      <p:sp>
        <p:nvSpPr>
          <p:cNvPr id="9" name="文本框 8"/>
          <p:cNvSpPr txBox="1"/>
          <p:nvPr/>
        </p:nvSpPr>
        <p:spPr>
          <a:xfrm>
            <a:off x="608330" y="1774190"/>
            <a:ext cx="3501390" cy="396938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b="1"/>
              <a:t>数据增强：</a:t>
            </a:r>
          </a:p>
          <a:p>
            <a:pPr indent="0">
              <a:buFont typeface="Arial" panose="020B0604020202020204" pitchFamily="34" charset="0"/>
              <a:buNone/>
            </a:pPr>
            <a:r>
              <a:rPr lang="en-US" altLang="zh-CN" sz="1400"/>
              <a:t>1. </a:t>
            </a:r>
            <a:r>
              <a:rPr lang="zh-CN" altLang="en-US" sz="1400"/>
              <a:t>旋转(Rotations):随机角度旋转图像和标注图。</a:t>
            </a:r>
          </a:p>
          <a:p>
            <a:pPr indent="0">
              <a:buFont typeface="Arial" panose="020B0604020202020204" pitchFamily="34" charset="0"/>
              <a:buNone/>
            </a:pPr>
            <a:r>
              <a:rPr lang="en-US" altLang="zh-CN" sz="1400"/>
              <a:t>2. </a:t>
            </a:r>
            <a:r>
              <a:rPr lang="zh-CN" altLang="en-US" sz="1400"/>
              <a:t>缩放(Scaling):随机缩放图像和标注图。</a:t>
            </a:r>
          </a:p>
          <a:p>
            <a:pPr indent="0">
              <a:buFont typeface="Arial" panose="020B0604020202020204" pitchFamily="34" charset="0"/>
              <a:buNone/>
            </a:pPr>
            <a:r>
              <a:rPr lang="en-US" altLang="zh-CN" sz="1400"/>
              <a:t>3. </a:t>
            </a:r>
            <a:r>
              <a:rPr lang="zh-CN" altLang="en-US" sz="1400"/>
              <a:t>高斯噪声(Gaussian noise):添加高斯噪声到图像。</a:t>
            </a:r>
          </a:p>
          <a:p>
            <a:pPr indent="0">
              <a:buFont typeface="Arial" panose="020B0604020202020204" pitchFamily="34" charset="0"/>
              <a:buNone/>
            </a:pPr>
            <a:r>
              <a:rPr lang="en-US" altLang="zh-CN" sz="1400"/>
              <a:t>4. </a:t>
            </a:r>
            <a:r>
              <a:rPr lang="zh-CN" altLang="en-US" sz="1400"/>
              <a:t>高斯模糊(Gaussian blur):对图像进行高斯模糊。</a:t>
            </a:r>
          </a:p>
          <a:p>
            <a:pPr indent="0">
              <a:buFont typeface="Arial" panose="020B0604020202020204" pitchFamily="34" charset="0"/>
              <a:buNone/>
            </a:pPr>
            <a:r>
              <a:rPr lang="en-US" altLang="zh-CN" sz="1400"/>
              <a:t>5. </a:t>
            </a:r>
            <a:r>
              <a:rPr lang="zh-CN" altLang="en-US" sz="1400"/>
              <a:t>亮度(Brightness):随机调整图像的亮度。</a:t>
            </a:r>
          </a:p>
          <a:p>
            <a:pPr indent="0">
              <a:buFont typeface="Arial" panose="020B0604020202020204" pitchFamily="34" charset="0"/>
              <a:buNone/>
            </a:pPr>
            <a:r>
              <a:rPr lang="en-US" altLang="zh-CN" sz="1400"/>
              <a:t>6. </a:t>
            </a:r>
            <a:r>
              <a:rPr lang="zh-CN" altLang="en-US" sz="1400"/>
              <a:t>对比度(Contrast):随机调整图像的对比度。</a:t>
            </a:r>
          </a:p>
          <a:p>
            <a:pPr indent="0">
              <a:buFont typeface="Arial" panose="020B0604020202020204" pitchFamily="34" charset="0"/>
              <a:buNone/>
            </a:pPr>
            <a:r>
              <a:rPr lang="en-US" altLang="zh-CN" sz="1400"/>
              <a:t>7. </a:t>
            </a:r>
            <a:r>
              <a:rPr lang="zh-CN" altLang="en-US" sz="1400"/>
              <a:t>模拟低分辨率(Simulation of low resolution):用平均池化下采样来模拟低分辨率图像。</a:t>
            </a:r>
          </a:p>
          <a:p>
            <a:pPr indent="0">
              <a:buFont typeface="Arial" panose="020B0604020202020204" pitchFamily="34" charset="0"/>
              <a:buNone/>
            </a:pPr>
            <a:r>
              <a:rPr lang="en-US" altLang="zh-CN" sz="1400"/>
              <a:t>8. </a:t>
            </a:r>
            <a:r>
              <a:rPr lang="zh-CN" altLang="en-US" sz="1400"/>
              <a:t>gamma校正(Gamma correction):采用随机gamma值进行非线性灰度映射。</a:t>
            </a:r>
          </a:p>
          <a:p>
            <a:pPr indent="0">
              <a:buFont typeface="Arial" panose="020B0604020202020204" pitchFamily="34" charset="0"/>
              <a:buNone/>
            </a:pPr>
            <a:r>
              <a:rPr lang="en-US" altLang="zh-CN" sz="1400"/>
              <a:t>9. </a:t>
            </a:r>
            <a:r>
              <a:rPr lang="zh-CN" altLang="en-US" sz="1400"/>
              <a:t>镜像(Mirroring):随机水平和垂直方向镜像。</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a:t>
            </a:r>
            <a:r>
              <a:rPr lang="en-US" altLang="zh-CN">
                <a:solidFill>
                  <a:schemeClr val="tx1"/>
                </a:solidFill>
                <a:latin typeface="+mj-ea"/>
                <a:sym typeface="+mn-ea"/>
              </a:rPr>
              <a:t>nnU-Net</a:t>
            </a:r>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pic>
        <p:nvPicPr>
          <p:cNvPr id="4" name="图片 3"/>
          <p:cNvPicPr>
            <a:picLocks noChangeAspect="1"/>
          </p:cNvPicPr>
          <p:nvPr/>
        </p:nvPicPr>
        <p:blipFill>
          <a:blip r:embed="rId5"/>
          <a:stretch>
            <a:fillRect/>
          </a:stretch>
        </p:blipFill>
        <p:spPr>
          <a:xfrm>
            <a:off x="4014470" y="1546860"/>
            <a:ext cx="7420610" cy="4697730"/>
          </a:xfrm>
          <a:prstGeom prst="rect">
            <a:avLst/>
          </a:prstGeom>
        </p:spPr>
      </p:pic>
      <p:sp>
        <p:nvSpPr>
          <p:cNvPr id="6" name="文本框 5"/>
          <p:cNvSpPr txBox="1"/>
          <p:nvPr/>
        </p:nvSpPr>
        <p:spPr>
          <a:xfrm>
            <a:off x="608330" y="1405890"/>
            <a:ext cx="4064000" cy="368300"/>
          </a:xfrm>
          <a:prstGeom prst="rect">
            <a:avLst/>
          </a:prstGeom>
          <a:noFill/>
        </p:spPr>
        <p:txBody>
          <a:bodyPr wrap="square" rtlCol="0">
            <a:spAutoFit/>
          </a:bodyPr>
          <a:lstStyle/>
          <a:p>
            <a:r>
              <a:rPr lang="zh-CN" altLang="en-US" b="1"/>
              <a:t>固定参数</a:t>
            </a:r>
          </a:p>
        </p:txBody>
      </p:sp>
      <p:sp>
        <p:nvSpPr>
          <p:cNvPr id="9" name="文本框 8"/>
          <p:cNvSpPr txBox="1"/>
          <p:nvPr/>
        </p:nvSpPr>
        <p:spPr>
          <a:xfrm>
            <a:off x="608330" y="1774190"/>
            <a:ext cx="3501390" cy="3969385"/>
          </a:xfrm>
          <a:prstGeom prst="rect">
            <a:avLst/>
          </a:prstGeom>
          <a:noFill/>
        </p:spPr>
        <p:txBody>
          <a:bodyPr wrap="square" rtlCol="0">
            <a:spAutoFit/>
          </a:bodyPr>
          <a:lstStyle/>
          <a:p>
            <a:pPr marL="285750" indent="-285750">
              <a:buFont typeface="Arial" panose="020B0604020202020204" pitchFamily="34" charset="0"/>
              <a:buChar char="•"/>
            </a:pPr>
            <a:r>
              <a:rPr lang="zh-CN" altLang="en-US" sz="1400"/>
              <a:t>网络结构模板：</a:t>
            </a:r>
          </a:p>
          <a:p>
            <a:pPr indent="0">
              <a:buFont typeface="Arial" panose="020B0604020202020204" pitchFamily="34" charset="0"/>
              <a:buNone/>
            </a:pPr>
            <a:r>
              <a:rPr lang="en-US" altLang="zh-CN" sz="1400"/>
              <a:t>1. </a:t>
            </a:r>
            <a:r>
              <a:rPr lang="zh-CN" altLang="en-US" sz="1400"/>
              <a:t>基于U-Net架构和其3D变体,采用编码器-解码器结构和跳连连接。</a:t>
            </a:r>
          </a:p>
          <a:p>
            <a:pPr indent="0">
              <a:buFont typeface="Arial" panose="020B0604020202020204" pitchFamily="34" charset="0"/>
              <a:buNone/>
            </a:pPr>
            <a:r>
              <a:rPr lang="en-US" altLang="zh-CN" sz="1400"/>
              <a:t>2. </a:t>
            </a:r>
            <a:r>
              <a:rPr lang="zh-CN" altLang="en-US" sz="1400"/>
              <a:t>每个分辨率使用两个块,每个块包含卷积层、实例规范化层和leaky ReLU。</a:t>
            </a:r>
          </a:p>
          <a:p>
            <a:pPr indent="0">
              <a:buFont typeface="Arial" panose="020B0604020202020204" pitchFamily="34" charset="0"/>
              <a:buNone/>
            </a:pPr>
            <a:r>
              <a:rPr lang="en-US" altLang="zh-CN" sz="1400"/>
              <a:t>3. </a:t>
            </a:r>
            <a:r>
              <a:rPr lang="zh-CN" altLang="en-US" sz="1400"/>
              <a:t>下采样用步长卷积实现,上采样用转置卷积实现。</a:t>
            </a:r>
          </a:p>
          <a:p>
            <a:pPr indent="0">
              <a:buFont typeface="Arial" panose="020B0604020202020204" pitchFamily="34" charset="0"/>
              <a:buNone/>
            </a:pPr>
            <a:r>
              <a:rPr lang="en-US" altLang="zh-CN" sz="1400"/>
              <a:t>4. </a:t>
            </a:r>
            <a:r>
              <a:rPr lang="zh-CN" altLang="en-US" sz="1400"/>
              <a:t>初始特征图数为32,每次下采样时特征图数×2,上采样时÷2,并限制最大特征图数为320(</a:t>
            </a:r>
            <a:r>
              <a:rPr lang="en-US" altLang="zh-CN" sz="1400"/>
              <a:t>3</a:t>
            </a:r>
            <a:r>
              <a:rPr lang="zh-CN" altLang="en-US" sz="1400"/>
              <a:t>D)或512(</a:t>
            </a:r>
            <a:r>
              <a:rPr lang="en-US" altLang="zh-CN" sz="1400"/>
              <a:t>2</a:t>
            </a:r>
            <a:r>
              <a:rPr lang="zh-CN" altLang="en-US" sz="1400"/>
              <a:t>D)。</a:t>
            </a:r>
          </a:p>
          <a:p>
            <a:pPr indent="0">
              <a:buFont typeface="Arial" panose="020B0604020202020204" pitchFamily="34" charset="0"/>
              <a:buNone/>
            </a:pPr>
            <a:r>
              <a:rPr lang="en-US" altLang="zh-CN" sz="1400"/>
              <a:t>5. </a:t>
            </a:r>
            <a:r>
              <a:rPr lang="zh-CN" altLang="en-US" sz="1400"/>
              <a:t>使用实例规范化（instance normalization）替代批规范化（batch normalization）,以适应小批量大小。</a:t>
            </a:r>
          </a:p>
          <a:p>
            <a:pPr indent="0">
              <a:buFont typeface="Arial" panose="020B0604020202020204" pitchFamily="34" charset="0"/>
              <a:buNone/>
            </a:pPr>
            <a:r>
              <a:rPr lang="en-US" altLang="zh-CN" sz="1400"/>
              <a:t>6. </a:t>
            </a:r>
            <a:r>
              <a:rPr lang="zh-CN" altLang="en-US" sz="1400"/>
              <a:t>使用leaky ReLU激活函数替代ReLU。</a:t>
            </a:r>
          </a:p>
          <a:p>
            <a:pPr indent="0">
              <a:buFont typeface="Arial" panose="020B0604020202020204" pitchFamily="34" charset="0"/>
              <a:buNone/>
            </a:pPr>
            <a:r>
              <a:rPr lang="zh-CN" altLang="en-US" sz="1400"/>
              <a:t>不使用残差连接、注意力机制等对架构进行修改。</a:t>
            </a:r>
          </a:p>
          <a:p>
            <a:pPr indent="0">
              <a:buFont typeface="Arial" panose="020B0604020202020204" pitchFamily="34" charset="0"/>
              <a:buNone/>
            </a:pPr>
            <a:r>
              <a:rPr lang="en-US" altLang="zh-CN" sz="1400"/>
              <a:t>7. </a:t>
            </a:r>
            <a:r>
              <a:rPr lang="zh-CN" altLang="en-US" sz="1400"/>
              <a:t>网络拓扑结构、批量大小等根据经验规则自动配置。</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10" name="文本框 9">
            <a:extLst>
              <a:ext uri="{FF2B5EF4-FFF2-40B4-BE49-F238E27FC236}">
                <a16:creationId xmlns:a16="http://schemas.microsoft.com/office/drawing/2014/main" id="{FD14C17A-BEEF-2DF2-EE36-634AD8E4E258}"/>
              </a:ext>
            </a:extLst>
          </p:cNvPr>
          <p:cNvSpPr txBox="1"/>
          <p:nvPr/>
        </p:nvSpPr>
        <p:spPr>
          <a:xfrm>
            <a:off x="113016" y="389255"/>
            <a:ext cx="5453487" cy="5264411"/>
          </a:xfrm>
          <a:prstGeom prst="rect">
            <a:avLst/>
          </a:prstGeom>
          <a:noFill/>
        </p:spPr>
        <p:txBody>
          <a:bodyPr wrap="square">
            <a:spAutoFit/>
          </a:bodyPr>
          <a:lstStyle/>
          <a:p>
            <a:r>
              <a:rPr lang="zh-CN" altLang="en-US" dirty="0"/>
              <a:t>正如我们的设计师研究参与者所指出的那样，如果未放置的元素不需要与</a:t>
            </a:r>
            <a:r>
              <a:rPr lang="en-US" altLang="zh-CN" dirty="0"/>
              <a:t>GUI</a:t>
            </a:r>
            <a:r>
              <a:rPr lang="zh-CN" altLang="en-US" dirty="0"/>
              <a:t>上的任何现有元素对齐或分组，我们的方法生成准确预测的能力有限。我们目前给它分配了一个低置信度，以避免不确定的预测。未来的工作可以通过考虑更多的设计先验或包括更复杂的约束来改进对未受约束的</a:t>
            </a:r>
            <a:r>
              <a:rPr lang="en-US" altLang="zh-CN" dirty="0"/>
              <a:t>GUI</a:t>
            </a:r>
            <a:r>
              <a:rPr lang="zh-CN" altLang="en-US" dirty="0"/>
              <a:t>元素的预测。如表</a:t>
            </a:r>
            <a:r>
              <a:rPr lang="en-US" altLang="zh-CN" dirty="0"/>
              <a:t>1</a:t>
            </a:r>
            <a:r>
              <a:rPr lang="zh-CN" altLang="en-US" dirty="0"/>
              <a:t>所示，我们的表示没有显式地表示视图层次结构。视图层次结构提供结构化数据，帮助模型理解元素的布局和关系。我们目前没有表示视图层次结构，因为它们并不总是可用的，并且经常包含错误的结构信息。然而，未来的工作可以将图表示中的相关元素节点连接起来，以表示视图层次结构。</a:t>
            </a:r>
          </a:p>
          <a:p>
            <a:endParaRPr lang="zh-CN" altLang="en-US" dirty="0"/>
          </a:p>
          <a:p>
            <a:r>
              <a:rPr lang="zh-CN" altLang="en-US" dirty="0"/>
              <a:t>此外，虽然我们的方法为要放置的每个元素提供建议，但它只为每个元素提供单个建议，从而限制了探索的可能性。此外，我们将重点关注所有元素都是矩形形状或矩形边界框的设置。没有非矩形边界框可用的数据集。适应各种形状</a:t>
            </a:r>
          </a:p>
        </p:txBody>
      </p:sp>
      <p:pic>
        <p:nvPicPr>
          <p:cNvPr id="12" name="图片 11">
            <a:extLst>
              <a:ext uri="{FF2B5EF4-FFF2-40B4-BE49-F238E27FC236}">
                <a16:creationId xmlns:a16="http://schemas.microsoft.com/office/drawing/2014/main" id="{6E81D8E0-9C64-D3F3-3B4C-BFB163246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0109" y="3169740"/>
            <a:ext cx="4851891" cy="3775591"/>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07845" y="2890520"/>
            <a:ext cx="8528050" cy="2972435"/>
          </a:xfrm>
          <a:prstGeom prst="rect">
            <a:avLst/>
          </a:prstGeom>
          <a:noFill/>
        </p:spPr>
        <p:txBody>
          <a:bodyPr wrap="square" rtlCol="0">
            <a:noAutofit/>
          </a:bodyPr>
          <a:lstStyle/>
          <a:p>
            <a:pPr algn="ctr"/>
            <a:r>
              <a:rPr lang="zh-CN" altLang="en-US" sz="3600">
                <a:solidFill>
                  <a:schemeClr val="tx1"/>
                </a:solidFill>
                <a:latin typeface="+mj-ea"/>
                <a:ea typeface="+mj-ea"/>
              </a:rPr>
              <a:t>谢谢观看</a:t>
            </a:r>
          </a:p>
        </p:txBody>
      </p:sp>
      <p:pic>
        <p:nvPicPr>
          <p:cNvPr id="7" name="图片 6"/>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07845" y="2890520"/>
            <a:ext cx="8528050" cy="2972435"/>
          </a:xfrm>
          <a:prstGeom prst="rect">
            <a:avLst/>
          </a:prstGeom>
          <a:noFill/>
        </p:spPr>
        <p:txBody>
          <a:bodyPr wrap="square" rtlCol="0">
            <a:noAutofit/>
          </a:bodyPr>
          <a:lstStyle/>
          <a:p>
            <a:r>
              <a:rPr lang="zh-CN" altLang="en-US" sz="3600" dirty="0">
                <a:latin typeface="+mj-ea"/>
                <a:ea typeface="+mj-ea"/>
              </a:rPr>
              <a:t>一、研究背景介绍</a:t>
            </a:r>
          </a:p>
          <a:p>
            <a:pPr marL="0" lvl="0" indent="0">
              <a:buNone/>
            </a:pPr>
            <a:r>
              <a:rPr lang="zh-CN" altLang="en-US" sz="3600" dirty="0">
                <a:solidFill>
                  <a:schemeClr val="tx1"/>
                </a:solidFill>
                <a:latin typeface="+mj-ea"/>
                <a:ea typeface="+mj-ea"/>
              </a:rPr>
              <a:t>二、</a:t>
            </a:r>
            <a:r>
              <a:rPr lang="zh-CN" altLang="en-US" sz="3600" dirty="0">
                <a:latin typeface="+mj-ea"/>
                <a:ea typeface="+mj-ea"/>
              </a:rPr>
              <a:t>方法以及实现过程</a:t>
            </a:r>
            <a:endParaRPr lang="zh-CN" altLang="en-US" sz="3600" dirty="0">
              <a:solidFill>
                <a:schemeClr val="tx1"/>
              </a:solidFill>
              <a:latin typeface="+mj-ea"/>
              <a:ea typeface="+mj-ea"/>
            </a:endParaRPr>
          </a:p>
          <a:p>
            <a:pPr marL="0" lvl="0" indent="0">
              <a:buNone/>
            </a:pPr>
            <a:r>
              <a:rPr lang="zh-CN" altLang="en-US" sz="3600" dirty="0">
                <a:solidFill>
                  <a:schemeClr val="tx1"/>
                </a:solidFill>
                <a:latin typeface="+mj-ea"/>
                <a:ea typeface="+mj-ea"/>
              </a:rPr>
              <a:t>三、应用以及目前局限</a:t>
            </a:r>
            <a:endParaRPr lang="en-US" altLang="zh-CN" sz="3600" dirty="0">
              <a:solidFill>
                <a:schemeClr val="tx1"/>
              </a:solidFill>
              <a:latin typeface="+mj-ea"/>
              <a:ea typeface="+mj-ea"/>
            </a:endParaRPr>
          </a:p>
        </p:txBody>
      </p:sp>
      <p:pic>
        <p:nvPicPr>
          <p:cNvPr id="7" name="图片 6"/>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一、研究背景</a:t>
            </a:r>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5" name="文本框 4">
            <a:extLst>
              <a:ext uri="{FF2B5EF4-FFF2-40B4-BE49-F238E27FC236}">
                <a16:creationId xmlns:a16="http://schemas.microsoft.com/office/drawing/2014/main" id="{6E73D41A-82CE-C9FD-D785-A0A18189C273}"/>
              </a:ext>
            </a:extLst>
          </p:cNvPr>
          <p:cNvSpPr txBox="1"/>
          <p:nvPr/>
        </p:nvSpPr>
        <p:spPr>
          <a:xfrm>
            <a:off x="608400" y="1808252"/>
            <a:ext cx="9439726" cy="4801314"/>
          </a:xfrm>
          <a:prstGeom prst="rect">
            <a:avLst/>
          </a:prstGeom>
          <a:noFill/>
        </p:spPr>
        <p:txBody>
          <a:bodyPr wrap="square">
            <a:spAutoFit/>
          </a:bodyPr>
          <a:lstStyle/>
          <a:p>
            <a:r>
              <a:rPr lang="zh-CN" altLang="en-US" dirty="0"/>
              <a:t>先前表示</a:t>
            </a:r>
            <a:r>
              <a:rPr lang="en-US" altLang="zh-CN" dirty="0" err="1"/>
              <a:t>gui</a:t>
            </a:r>
            <a:r>
              <a:rPr lang="zh-CN" altLang="en-US" dirty="0"/>
              <a:t>及其组成元素的方法无法捕获这些集成方面。一些工作只关注</a:t>
            </a:r>
            <a:r>
              <a:rPr lang="en-US" altLang="zh-CN" dirty="0"/>
              <a:t>GUI</a:t>
            </a:r>
            <a:r>
              <a:rPr lang="zh-CN" altLang="en-US" dirty="0"/>
              <a:t>中的文本内容，而忽略了设计的视觉方面和</a:t>
            </a:r>
            <a:r>
              <a:rPr lang="en-US" altLang="zh-CN" dirty="0"/>
              <a:t>GUI</a:t>
            </a:r>
            <a:r>
              <a:rPr lang="zh-CN" altLang="en-US" dirty="0"/>
              <a:t>元素的多样性</a:t>
            </a:r>
            <a:r>
              <a:rPr lang="en-US" altLang="zh-CN" dirty="0"/>
              <a:t>[45,46]</a:t>
            </a:r>
            <a:r>
              <a:rPr lang="zh-CN" altLang="en-US" dirty="0"/>
              <a:t>。</a:t>
            </a:r>
          </a:p>
          <a:p>
            <a:endParaRPr lang="zh-CN" altLang="en-US" dirty="0"/>
          </a:p>
          <a:p>
            <a:r>
              <a:rPr lang="zh-CN" altLang="en-US" dirty="0"/>
              <a:t>相比之下，其他方法强调视觉外观和</a:t>
            </a:r>
            <a:r>
              <a:rPr lang="en-US" altLang="zh-CN" dirty="0"/>
              <a:t>GUI</a:t>
            </a:r>
            <a:r>
              <a:rPr lang="zh-CN" altLang="en-US" dirty="0"/>
              <a:t>元素类型，但忽略元素的内容</a:t>
            </a:r>
            <a:r>
              <a:rPr lang="en-US" altLang="zh-CN" dirty="0"/>
              <a:t>[1,15,50]</a:t>
            </a:r>
            <a:r>
              <a:rPr lang="zh-CN" altLang="en-US" dirty="0"/>
              <a:t>。</a:t>
            </a:r>
          </a:p>
          <a:p>
            <a:endParaRPr lang="zh-CN" altLang="en-US" dirty="0"/>
          </a:p>
          <a:p>
            <a:r>
              <a:rPr lang="zh-CN" altLang="en-US" dirty="0"/>
              <a:t>这导致了对</a:t>
            </a:r>
            <a:r>
              <a:rPr lang="en-US" altLang="zh-CN" dirty="0" err="1"/>
              <a:t>gui</a:t>
            </a:r>
            <a:r>
              <a:rPr lang="zh-CN" altLang="en-US" dirty="0"/>
              <a:t>的类似处理，它们共享结构和视觉相似性，但在内容上有所不同。布局约束表示</a:t>
            </a:r>
            <a:r>
              <a:rPr lang="en-US" altLang="zh-CN" dirty="0"/>
              <a:t>GUI</a:t>
            </a:r>
            <a:r>
              <a:rPr lang="zh-CN" altLang="en-US" dirty="0"/>
              <a:t>元素之间的布局关系，例如对齐、相同大小和分组。大多数使用卷积神经网络</a:t>
            </a:r>
            <a:r>
              <a:rPr lang="en-US" altLang="zh-CN" dirty="0"/>
              <a:t>(</a:t>
            </a:r>
            <a:r>
              <a:rPr lang="en-US" altLang="zh-CN" dirty="0" err="1"/>
              <a:t>cnn</a:t>
            </a:r>
            <a:r>
              <a:rPr lang="en-US" altLang="zh-CN" dirty="0"/>
              <a:t>)</a:t>
            </a:r>
            <a:r>
              <a:rPr lang="zh-CN" altLang="en-US" dirty="0"/>
              <a:t>学习</a:t>
            </a:r>
            <a:r>
              <a:rPr lang="en-US" altLang="zh-CN" dirty="0"/>
              <a:t>GUI</a:t>
            </a:r>
            <a:r>
              <a:rPr lang="zh-CN" altLang="en-US" dirty="0"/>
              <a:t>图像的现有方法都面临挑战，因为它们必须从像素中学习布局约束。</a:t>
            </a:r>
            <a:endParaRPr lang="en-US" altLang="zh-CN" dirty="0"/>
          </a:p>
          <a:p>
            <a:endParaRPr lang="en-US" altLang="zh-CN" dirty="0"/>
          </a:p>
          <a:p>
            <a:r>
              <a:rPr lang="zh-CN" altLang="en-US" dirty="0"/>
              <a:t>目前的图形用户界面</a:t>
            </a:r>
            <a:r>
              <a:rPr lang="en-US" altLang="zh-CN" dirty="0"/>
              <a:t>(</a:t>
            </a:r>
            <a:r>
              <a:rPr lang="en-US" altLang="zh-CN" dirty="0" err="1"/>
              <a:t>gui</a:t>
            </a:r>
            <a:r>
              <a:rPr lang="en-US" altLang="zh-CN" dirty="0"/>
              <a:t>)</a:t>
            </a:r>
            <a:r>
              <a:rPr lang="zh-CN" altLang="en-US" dirty="0"/>
              <a:t>展示了文本、图形和交互元素</a:t>
            </a:r>
            <a:r>
              <a:rPr lang="en-US" altLang="zh-CN" dirty="0"/>
              <a:t>(</a:t>
            </a:r>
            <a:r>
              <a:rPr lang="zh-CN" altLang="en-US" dirty="0"/>
              <a:t>如按钮和菜单</a:t>
            </a:r>
            <a:r>
              <a:rPr lang="en-US" altLang="zh-CN" dirty="0"/>
              <a:t>)</a:t>
            </a:r>
            <a:r>
              <a:rPr lang="zh-CN" altLang="en-US" dirty="0"/>
              <a:t>的各种排列，但是</a:t>
            </a:r>
            <a:r>
              <a:rPr lang="en-US" altLang="zh-CN" dirty="0" err="1"/>
              <a:t>gui</a:t>
            </a:r>
            <a:r>
              <a:rPr lang="zh-CN" altLang="en-US" dirty="0"/>
              <a:t>的表示方式没有跟上。它们没有封装元素之间的语义关系和视觉空间关系。为了更有效地抓住机器学习在</a:t>
            </a:r>
            <a:r>
              <a:rPr lang="en-US" altLang="zh-CN" dirty="0" err="1"/>
              <a:t>gui</a:t>
            </a:r>
            <a:r>
              <a:rPr lang="zh-CN" altLang="en-US" dirty="0"/>
              <a:t>中的潜力，</a:t>
            </a:r>
            <a:r>
              <a:rPr lang="en-US" altLang="zh-CN" dirty="0"/>
              <a:t>Graph4GUI</a:t>
            </a:r>
            <a:r>
              <a:rPr lang="zh-CN" altLang="en-US" dirty="0"/>
              <a:t>利用图形神经网络来捕获单个元素的属性及其在布局中的语义</a:t>
            </a:r>
            <a:r>
              <a:rPr lang="en-US" altLang="zh-CN" dirty="0"/>
              <a:t>-</a:t>
            </a:r>
            <a:r>
              <a:rPr lang="zh-CN" altLang="en-US" dirty="0"/>
              <a:t>视觉</a:t>
            </a:r>
            <a:r>
              <a:rPr lang="en-US" altLang="zh-CN" dirty="0"/>
              <a:t>-</a:t>
            </a:r>
            <a:r>
              <a:rPr lang="zh-CN" altLang="en-US" dirty="0"/>
              <a:t>空间约束</a:t>
            </a:r>
            <a:endParaRPr lang="en-US" altLang="zh-CN" dirty="0"/>
          </a:p>
          <a:p>
            <a:endParaRPr lang="en-US" altLang="zh-CN" dirty="0"/>
          </a:p>
          <a:p>
            <a:r>
              <a:rPr lang="zh-CN" altLang="en-US" dirty="0"/>
              <a:t>我们提出了一种新的基于图形的</a:t>
            </a:r>
            <a:r>
              <a:rPr lang="en-US" altLang="zh-CN" dirty="0"/>
              <a:t>GUI</a:t>
            </a:r>
            <a:r>
              <a:rPr lang="zh-CN" altLang="en-US" dirty="0"/>
              <a:t>表示</a:t>
            </a:r>
            <a:r>
              <a:rPr lang="en-US" altLang="zh-CN" dirty="0"/>
              <a:t>Graph4GUI</a:t>
            </a:r>
            <a:r>
              <a:rPr lang="zh-CN" altLang="en-US" dirty="0"/>
              <a:t>，它集成了</a:t>
            </a:r>
            <a:r>
              <a:rPr lang="en-US" altLang="zh-CN" dirty="0"/>
              <a:t>GUI</a:t>
            </a:r>
            <a:r>
              <a:rPr lang="zh-CN" altLang="en-US" dirty="0"/>
              <a:t>元素和布局约束</a:t>
            </a:r>
            <a:r>
              <a:rPr lang="en-US" altLang="zh-CN" dirty="0"/>
              <a:t>(</a:t>
            </a:r>
            <a:r>
              <a:rPr lang="zh-CN" altLang="en-US" dirty="0"/>
              <a:t>图</a:t>
            </a:r>
            <a:r>
              <a:rPr lang="en-US" altLang="zh-CN" dirty="0"/>
              <a:t>1a)</a:t>
            </a:r>
            <a:r>
              <a:rPr lang="zh-CN" altLang="en-US" dirty="0"/>
              <a:t>。通过元素节点和约束节点两种节点，构造了图形用户界面元素及其关系的二部图</a:t>
            </a:r>
          </a:p>
          <a:p>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pic>
        <p:nvPicPr>
          <p:cNvPr id="7" name="图片 6">
            <a:extLst>
              <a:ext uri="{FF2B5EF4-FFF2-40B4-BE49-F238E27FC236}">
                <a16:creationId xmlns:a16="http://schemas.microsoft.com/office/drawing/2014/main" id="{453C5CB0-7270-71D0-7FBB-E821095729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666" y="1643866"/>
            <a:ext cx="9455173" cy="2910432"/>
          </a:xfrm>
          <a:prstGeom prst="rect">
            <a:avLst/>
          </a:prstGeom>
        </p:spPr>
      </p:pic>
      <p:sp>
        <p:nvSpPr>
          <p:cNvPr id="10" name="文本框 9">
            <a:extLst>
              <a:ext uri="{FF2B5EF4-FFF2-40B4-BE49-F238E27FC236}">
                <a16:creationId xmlns:a16="http://schemas.microsoft.com/office/drawing/2014/main" id="{D1BAD1D1-E498-4C3E-C0FF-AAA64069525B}"/>
              </a:ext>
            </a:extLst>
          </p:cNvPr>
          <p:cNvSpPr txBox="1"/>
          <p:nvPr/>
        </p:nvSpPr>
        <p:spPr>
          <a:xfrm>
            <a:off x="1333071" y="5101118"/>
            <a:ext cx="8314362" cy="2031325"/>
          </a:xfrm>
          <a:prstGeom prst="rect">
            <a:avLst/>
          </a:prstGeom>
          <a:noFill/>
        </p:spPr>
        <p:txBody>
          <a:bodyPr wrap="square">
            <a:spAutoFit/>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表</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提供了现有方法的比较，根据它们是否显式地表示文本内容、视觉外观、</a:t>
            </a:r>
            <a:r>
              <a:rPr lang="en-US" altLang="zh-CN" b="0" i="0" dirty="0">
                <a:solidFill>
                  <a:srgbClr val="000000"/>
                </a:solidFill>
                <a:effectLst/>
                <a:latin typeface="微软雅黑" panose="020B0503020204020204" pitchFamily="34" charset="-122"/>
                <a:ea typeface="微软雅黑" panose="020B0503020204020204" pitchFamily="34" charset="-122"/>
              </a:rPr>
              <a:t>GUI</a:t>
            </a:r>
            <a:r>
              <a:rPr lang="zh-CN" altLang="en-US" b="0" i="0" dirty="0">
                <a:solidFill>
                  <a:srgbClr val="000000"/>
                </a:solidFill>
                <a:effectLst/>
                <a:latin typeface="微软雅黑" panose="020B0503020204020204" pitchFamily="34" charset="-122"/>
                <a:ea typeface="微软雅黑" panose="020B0503020204020204" pitchFamily="34" charset="-122"/>
              </a:rPr>
              <a:t>元素类型、视图层次结构和布局约束进行标记。一些表示侧重于文本内容，忽略了视觉外观和</a:t>
            </a:r>
            <a:r>
              <a:rPr lang="en-US" altLang="zh-CN" b="0" i="0" dirty="0">
                <a:solidFill>
                  <a:srgbClr val="000000"/>
                </a:solidFill>
                <a:effectLst/>
                <a:latin typeface="微软雅黑" panose="020B0503020204020204" pitchFamily="34" charset="-122"/>
                <a:ea typeface="微软雅黑" panose="020B0503020204020204" pitchFamily="34" charset="-122"/>
              </a:rPr>
              <a:t>GUI</a:t>
            </a:r>
            <a:r>
              <a:rPr lang="zh-CN" altLang="en-US" b="0" i="0" dirty="0">
                <a:solidFill>
                  <a:srgbClr val="000000"/>
                </a:solidFill>
                <a:effectLst/>
                <a:latin typeface="微软雅黑" panose="020B0503020204020204" pitchFamily="34" charset="-122"/>
                <a:ea typeface="微软雅黑" panose="020B0503020204020204" pitchFamily="34" charset="-122"/>
              </a:rPr>
              <a:t>元素类型</a:t>
            </a:r>
            <a:r>
              <a:rPr lang="en-US" altLang="zh-CN" b="0" i="0" dirty="0">
                <a:solidFill>
                  <a:srgbClr val="000000"/>
                </a:solidFill>
                <a:effectLst/>
                <a:latin typeface="微软雅黑" panose="020B0503020204020204" pitchFamily="34" charset="-122"/>
                <a:ea typeface="微软雅黑" panose="020B0503020204020204" pitchFamily="34" charset="-122"/>
              </a:rPr>
              <a:t>[45,46]</a:t>
            </a:r>
            <a:r>
              <a:rPr lang="zh-CN" altLang="en-US" b="0" i="0" dirty="0">
                <a:solidFill>
                  <a:srgbClr val="000000"/>
                </a:solidFill>
                <a:effectLst/>
                <a:latin typeface="微软雅黑" panose="020B0503020204020204" pitchFamily="34" charset="-122"/>
                <a:ea typeface="微软雅黑" panose="020B0503020204020204" pitchFamily="34" charset="-122"/>
              </a:rPr>
              <a:t>。相比之下，其他方法优先考虑</a:t>
            </a:r>
            <a:r>
              <a:rPr lang="en-US" altLang="zh-CN" b="0" i="0" dirty="0">
                <a:solidFill>
                  <a:srgbClr val="000000"/>
                </a:solidFill>
                <a:effectLst/>
                <a:latin typeface="微软雅黑" panose="020B0503020204020204" pitchFamily="34" charset="-122"/>
                <a:ea typeface="微软雅黑" panose="020B0503020204020204" pitchFamily="34" charset="-122"/>
              </a:rPr>
              <a:t>GUI</a:t>
            </a:r>
            <a:r>
              <a:rPr lang="zh-CN" altLang="en-US" b="0" i="0" dirty="0">
                <a:solidFill>
                  <a:srgbClr val="000000"/>
                </a:solidFill>
                <a:effectLst/>
                <a:latin typeface="微软雅黑" panose="020B0503020204020204" pitchFamily="34" charset="-122"/>
                <a:ea typeface="微软雅黑" panose="020B0503020204020204" pitchFamily="34" charset="-122"/>
              </a:rPr>
              <a:t>元素的视觉外观和类型</a:t>
            </a:r>
            <a:r>
              <a:rPr lang="en-US" altLang="zh-CN" b="0" i="0" dirty="0">
                <a:solidFill>
                  <a:srgbClr val="000000"/>
                </a:solidFill>
                <a:effectLst/>
                <a:latin typeface="微软雅黑" panose="020B0503020204020204" pitchFamily="34" charset="-122"/>
                <a:ea typeface="微软雅黑" panose="020B0503020204020204" pitchFamily="34" charset="-122"/>
              </a:rPr>
              <a:t>[1,15,50]</a:t>
            </a:r>
            <a:r>
              <a:rPr lang="zh-CN" altLang="en-US" b="0" i="0" dirty="0">
                <a:solidFill>
                  <a:srgbClr val="000000"/>
                </a:solidFill>
                <a:effectLst/>
                <a:latin typeface="微软雅黑" panose="020B0503020204020204" pitchFamily="34" charset="-122"/>
                <a:ea typeface="微软雅黑" panose="020B0503020204020204" pitchFamily="34" charset="-122"/>
              </a:rPr>
              <a:t>，但往往忽略了文本内容的重要性。这可能导致对结构和视觉上相似的</a:t>
            </a:r>
            <a:r>
              <a:rPr lang="en-US" altLang="zh-CN" b="0" i="0" dirty="0" err="1">
                <a:solidFill>
                  <a:srgbClr val="000000"/>
                </a:solidFill>
                <a:effectLst/>
                <a:latin typeface="微软雅黑" panose="020B0503020204020204" pitchFamily="34" charset="-122"/>
                <a:ea typeface="微软雅黑" panose="020B0503020204020204" pitchFamily="34" charset="-122"/>
              </a:rPr>
              <a:t>gui</a:t>
            </a:r>
            <a:r>
              <a:rPr lang="zh-CN" altLang="en-US" b="0" i="0" dirty="0">
                <a:solidFill>
                  <a:srgbClr val="000000"/>
                </a:solidFill>
                <a:effectLst/>
                <a:latin typeface="微软雅黑" panose="020B0503020204020204" pitchFamily="34" charset="-122"/>
                <a:ea typeface="微软雅黑" panose="020B0503020204020204" pitchFamily="34" charset="-122"/>
              </a:rPr>
              <a:t>进行类似的处理，这些</a:t>
            </a:r>
            <a:r>
              <a:rPr lang="en-US" altLang="zh-CN" b="0" i="0" dirty="0" err="1">
                <a:solidFill>
                  <a:srgbClr val="000000"/>
                </a:solidFill>
                <a:effectLst/>
                <a:latin typeface="微软雅黑" panose="020B0503020204020204" pitchFamily="34" charset="-122"/>
                <a:ea typeface="微软雅黑" panose="020B0503020204020204" pitchFamily="34" charset="-122"/>
              </a:rPr>
              <a:t>gui</a:t>
            </a:r>
            <a:r>
              <a:rPr lang="zh-CN" altLang="en-US" b="0" i="0" dirty="0">
                <a:solidFill>
                  <a:srgbClr val="000000"/>
                </a:solidFill>
                <a:effectLst/>
                <a:latin typeface="微软雅黑" panose="020B0503020204020204" pitchFamily="34" charset="-122"/>
                <a:ea typeface="微软雅黑" panose="020B0503020204020204" pitchFamily="34" charset="-122"/>
              </a:rPr>
              <a:t>在文本内容上有很大的不同。</a:t>
            </a:r>
          </a:p>
          <a:p>
            <a:br>
              <a:rPr lang="zh-CN" altLang="en-US" dirty="0"/>
            </a:br>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pic>
        <p:nvPicPr>
          <p:cNvPr id="7" name="图片 6">
            <a:extLst>
              <a:ext uri="{FF2B5EF4-FFF2-40B4-BE49-F238E27FC236}">
                <a16:creationId xmlns:a16="http://schemas.microsoft.com/office/drawing/2014/main" id="{674A4E90-33C6-67CA-F944-C1358B4114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665" y="1643602"/>
            <a:ext cx="4972306" cy="3283119"/>
          </a:xfrm>
          <a:prstGeom prst="rect">
            <a:avLst/>
          </a:prstGeom>
        </p:spPr>
      </p:pic>
      <p:pic>
        <p:nvPicPr>
          <p:cNvPr id="12" name="图片 11">
            <a:extLst>
              <a:ext uri="{FF2B5EF4-FFF2-40B4-BE49-F238E27FC236}">
                <a16:creationId xmlns:a16="http://schemas.microsoft.com/office/drawing/2014/main" id="{26BAE001-1860-B09A-098B-403E7C1AF4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5199" y="1601433"/>
            <a:ext cx="5759746" cy="3321221"/>
          </a:xfrm>
          <a:prstGeom prst="rect">
            <a:avLst/>
          </a:prstGeom>
        </p:spPr>
      </p:pic>
      <p:sp>
        <p:nvSpPr>
          <p:cNvPr id="17" name="文本框 16">
            <a:extLst>
              <a:ext uri="{FF2B5EF4-FFF2-40B4-BE49-F238E27FC236}">
                <a16:creationId xmlns:a16="http://schemas.microsoft.com/office/drawing/2014/main" id="{2DB4076F-2340-8BF2-837D-85D0D0CA3DE0}"/>
              </a:ext>
            </a:extLst>
          </p:cNvPr>
          <p:cNvSpPr txBox="1"/>
          <p:nvPr/>
        </p:nvSpPr>
        <p:spPr>
          <a:xfrm>
            <a:off x="1311118" y="5451533"/>
            <a:ext cx="9228762" cy="923330"/>
          </a:xfrm>
          <a:prstGeom prst="rect">
            <a:avLst/>
          </a:prstGeom>
          <a:noFill/>
        </p:spPr>
        <p:txBody>
          <a:bodyPr wrap="square">
            <a:spAutoFit/>
          </a:bodyPr>
          <a:lstStyle/>
          <a:p>
            <a:r>
              <a:rPr lang="zh-CN" altLang="en-US" dirty="0"/>
              <a:t> </a:t>
            </a:r>
            <a:r>
              <a:rPr lang="en-US" altLang="zh-CN" dirty="0"/>
              <a:t>Graph4GUI</a:t>
            </a:r>
            <a:r>
              <a:rPr lang="zh-CN" altLang="en-US" dirty="0"/>
              <a:t>通过带有属性的单独节点表示每个</a:t>
            </a:r>
            <a:r>
              <a:rPr lang="en-US" altLang="zh-CN" dirty="0"/>
              <a:t>GUI</a:t>
            </a:r>
            <a:r>
              <a:rPr lang="zh-CN" altLang="en-US" dirty="0"/>
              <a:t>元素。</a:t>
            </a:r>
            <a:r>
              <a:rPr lang="en-US" altLang="zh-CN" dirty="0"/>
              <a:t>GUI</a:t>
            </a:r>
            <a:r>
              <a:rPr lang="zh-CN" altLang="en-US" dirty="0"/>
              <a:t>元素节点传递元素属性，包括视觉外观、文本内容、元素类型、位置和大小。</a:t>
            </a:r>
            <a:r>
              <a:rPr lang="en-US" altLang="zh-CN" dirty="0"/>
              <a:t>b)</a:t>
            </a:r>
            <a:r>
              <a:rPr lang="zh-CN" altLang="en-US" dirty="0"/>
              <a:t>约束节点表示四种约束类型</a:t>
            </a:r>
            <a:r>
              <a:rPr lang="en-US" altLang="zh-CN" dirty="0"/>
              <a:t>:</a:t>
            </a:r>
            <a:r>
              <a:rPr lang="zh-CN" altLang="en-US" dirty="0"/>
              <a:t>对齐约束、大小相同约束、元素分组约束和多模态分组约束。</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创新点</a:t>
            </a:r>
            <a:endParaRPr lang="en-US" altLang="zh-CN" dirty="0"/>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5" name="文本框 4">
            <a:extLst>
              <a:ext uri="{FF2B5EF4-FFF2-40B4-BE49-F238E27FC236}">
                <a16:creationId xmlns:a16="http://schemas.microsoft.com/office/drawing/2014/main" id="{CC8210C2-6E0A-61E2-BCA4-C42D693A0C4B}"/>
              </a:ext>
            </a:extLst>
          </p:cNvPr>
          <p:cNvSpPr txBox="1"/>
          <p:nvPr/>
        </p:nvSpPr>
        <p:spPr>
          <a:xfrm>
            <a:off x="973476" y="2176540"/>
            <a:ext cx="6097712" cy="3970318"/>
          </a:xfrm>
          <a:prstGeom prst="rect">
            <a:avLst/>
          </a:prstGeom>
          <a:noFill/>
        </p:spPr>
        <p:txBody>
          <a:bodyPr wrap="square">
            <a:spAutoFit/>
          </a:bodyPr>
          <a:lstStyle/>
          <a:p>
            <a:r>
              <a:rPr lang="en-US" altLang="zh-CN" dirty="0"/>
              <a:t>1)</a:t>
            </a:r>
            <a:r>
              <a:rPr lang="zh-CN" altLang="en-US" dirty="0"/>
              <a:t>一种新的</a:t>
            </a:r>
            <a:r>
              <a:rPr lang="en-US" altLang="zh-CN" dirty="0"/>
              <a:t>GUI</a:t>
            </a:r>
            <a:r>
              <a:rPr lang="zh-CN" altLang="en-US" dirty="0"/>
              <a:t>图形表示，</a:t>
            </a:r>
            <a:r>
              <a:rPr lang="en-US" altLang="zh-CN" dirty="0"/>
              <a:t>Graph4GUI</a:t>
            </a:r>
            <a:r>
              <a:rPr lang="zh-CN" altLang="en-US" dirty="0"/>
              <a:t>，它结合了</a:t>
            </a:r>
            <a:r>
              <a:rPr lang="en-US" altLang="zh-CN" dirty="0"/>
              <a:t>GUI</a:t>
            </a:r>
            <a:r>
              <a:rPr lang="zh-CN" altLang="en-US" dirty="0"/>
              <a:t>元素属性，如文本内容、视觉外观和元素类型，以及它们之间的关系和约束。</a:t>
            </a:r>
          </a:p>
          <a:p>
            <a:endParaRPr lang="zh-CN" altLang="en-US" dirty="0"/>
          </a:p>
          <a:p>
            <a:r>
              <a:rPr lang="en-US" altLang="zh-CN" dirty="0"/>
              <a:t>(2)</a:t>
            </a:r>
            <a:r>
              <a:rPr lang="zh-CN" altLang="en-US" dirty="0"/>
              <a:t>一种学习</a:t>
            </a:r>
            <a:r>
              <a:rPr lang="en-US" altLang="zh-CN" dirty="0"/>
              <a:t>GUI</a:t>
            </a:r>
            <a:r>
              <a:rPr lang="zh-CN" altLang="en-US" dirty="0"/>
              <a:t>图形表示的图神经网络方法，以优化</a:t>
            </a:r>
            <a:r>
              <a:rPr lang="en-US" altLang="zh-CN" dirty="0"/>
              <a:t>GUI</a:t>
            </a:r>
            <a:r>
              <a:rPr lang="zh-CN" altLang="en-US" dirty="0"/>
              <a:t>元素的尺寸和位置。</a:t>
            </a:r>
          </a:p>
          <a:p>
            <a:endParaRPr lang="zh-CN" altLang="en-US" dirty="0"/>
          </a:p>
          <a:p>
            <a:r>
              <a:rPr lang="en-US" altLang="zh-CN" dirty="0"/>
              <a:t>(3)</a:t>
            </a:r>
            <a:r>
              <a:rPr lang="zh-CN" altLang="en-US" dirty="0"/>
              <a:t>一个自动完成框架，用于演示图形表示，促进交互式</a:t>
            </a:r>
            <a:r>
              <a:rPr lang="en-US" altLang="zh-CN" dirty="0"/>
              <a:t>GUI</a:t>
            </a:r>
            <a:r>
              <a:rPr lang="zh-CN" altLang="en-US" dirty="0"/>
              <a:t>设计。</a:t>
            </a:r>
          </a:p>
          <a:p>
            <a:endParaRPr lang="zh-CN" altLang="en-US" dirty="0"/>
          </a:p>
          <a:p>
            <a:r>
              <a:rPr lang="zh-CN" altLang="en-US" dirty="0"/>
              <a:t>通过对比研究和设计研究来评价该框架的有效性。</a:t>
            </a:r>
          </a:p>
          <a:p>
            <a:endParaRPr lang="zh-CN" altLang="en-US" dirty="0"/>
          </a:p>
          <a:p>
            <a:r>
              <a:rPr lang="en-US" altLang="zh-CN" dirty="0"/>
              <a:t>(4)</a:t>
            </a:r>
            <a:r>
              <a:rPr lang="zh-CN" altLang="en-US" dirty="0"/>
              <a:t>将图形表示应用于其他应用，包括</a:t>
            </a:r>
            <a:r>
              <a:rPr lang="en-US" altLang="zh-CN" dirty="0"/>
              <a:t>GUI</a:t>
            </a:r>
            <a:r>
              <a:rPr lang="zh-CN" altLang="en-US" dirty="0"/>
              <a:t>主题分类和</a:t>
            </a:r>
            <a:r>
              <a:rPr lang="en-US" altLang="zh-CN" dirty="0"/>
              <a:t>GUI</a:t>
            </a:r>
            <a:r>
              <a:rPr lang="zh-CN" altLang="en-US" dirty="0"/>
              <a:t>检索。</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二、方法以及具体实现过程</a:t>
            </a:r>
            <a:endParaRPr lang="en-US" altLang="zh-CN" dirty="0"/>
          </a:p>
        </p:txBody>
      </p:sp>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4" name="文本框 3"/>
          <p:cNvSpPr txBox="1"/>
          <p:nvPr/>
        </p:nvSpPr>
        <p:spPr>
          <a:xfrm>
            <a:off x="690523" y="2723792"/>
            <a:ext cx="9984326" cy="2800767"/>
          </a:xfrm>
          <a:prstGeom prst="rect">
            <a:avLst/>
          </a:prstGeom>
          <a:noFill/>
        </p:spPr>
        <p:txBody>
          <a:bodyPr wrap="square" rtlCol="0">
            <a:spAutoFit/>
          </a:bodyPr>
          <a:lstStyle/>
          <a:p>
            <a:pPr algn="just"/>
            <a:r>
              <a:rPr lang="zh-CN" altLang="en-US" sz="1600" b="0" i="0" dirty="0">
                <a:solidFill>
                  <a:srgbClr val="000000"/>
                </a:solidFill>
                <a:effectLst/>
                <a:latin typeface="微软雅黑" panose="020B0503020204020204" pitchFamily="34" charset="-122"/>
                <a:ea typeface="微软雅黑" panose="020B0503020204020204" pitchFamily="34" charset="-122"/>
              </a:rPr>
              <a:t>我们提出的方法旨在通过开发涵盖</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元素属性和布局约束的异构二部图来丰富</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表示，从而处理</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元素之间复杂的排列和相互关系。</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sz="1600"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sz="1600" b="0" i="0" dirty="0">
                <a:solidFill>
                  <a:srgbClr val="000000"/>
                </a:solidFill>
                <a:effectLst/>
                <a:latin typeface="微软雅黑" panose="020B0503020204020204" pitchFamily="34" charset="-122"/>
                <a:ea typeface="微软雅黑" panose="020B0503020204020204" pitchFamily="34" charset="-122"/>
              </a:rPr>
              <a:t>此图包含两种类型的节点</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元素节点和约束节点。前者表示特定于单个</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元素的元素属性，后者定义界面显示中</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元素的布局约束。将元素属性和布局约束集成到一个统一的图形中，有助于全面地表示</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的元素和布局。虽然早期的工作已经将元素属性集成到</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表示中</a:t>
            </a:r>
            <a:r>
              <a:rPr lang="en-US" altLang="zh-CN" sz="1600" b="0" i="0" dirty="0">
                <a:solidFill>
                  <a:srgbClr val="000000"/>
                </a:solidFill>
                <a:effectLst/>
                <a:latin typeface="微软雅黑" panose="020B0503020204020204" pitchFamily="34" charset="-122"/>
                <a:ea typeface="微软雅黑" panose="020B0503020204020204" pitchFamily="34" charset="-122"/>
              </a:rPr>
              <a:t>[47,49,59,67]</a:t>
            </a:r>
            <a:r>
              <a:rPr lang="zh-CN" altLang="en-US" sz="1600" b="0" i="0" dirty="0">
                <a:solidFill>
                  <a:srgbClr val="000000"/>
                </a:solidFill>
                <a:effectLst/>
                <a:latin typeface="微软雅黑" panose="020B0503020204020204" pitchFamily="34" charset="-122"/>
                <a:ea typeface="微软雅黑" panose="020B0503020204020204" pitchFamily="34" charset="-122"/>
              </a:rPr>
              <a:t>，但我们的方法带来了进一步的好处，不仅考虑了单个</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元素的属性，还捕获了它们在整体布局中的相互关系和空间安排</a:t>
            </a:r>
            <a:endParaRPr lang="en-US" altLang="zh-CN" sz="1600" dirty="0">
              <a:solidFill>
                <a:srgbClr val="000000"/>
              </a:solidFill>
              <a:latin typeface="微软雅黑" panose="020B0503020204020204" pitchFamily="34" charset="-122"/>
              <a:ea typeface="微软雅黑" panose="020B0503020204020204" pitchFamily="34" charset="-122"/>
            </a:endParaRPr>
          </a:p>
          <a:p>
            <a:pPr algn="just"/>
            <a:endParaRPr lang="en-US" altLang="zh-CN" sz="1600" dirty="0">
              <a:solidFill>
                <a:srgbClr val="000000"/>
              </a:solidFill>
              <a:latin typeface="微软雅黑" panose="020B0503020204020204" pitchFamily="34" charset="-122"/>
              <a:ea typeface="微软雅黑" panose="020B0503020204020204" pitchFamily="34" charset="-122"/>
            </a:endParaRPr>
          </a:p>
          <a:p>
            <a:pPr algn="just"/>
            <a:r>
              <a:rPr lang="zh-CN" altLang="en-US" sz="1600" dirty="0"/>
              <a:t>图神经网络</a:t>
            </a:r>
            <a:r>
              <a:rPr lang="en-US" altLang="zh-CN" sz="1600" dirty="0"/>
              <a:t>[24,25,62,71]</a:t>
            </a:r>
            <a:r>
              <a:rPr lang="zh-CN" altLang="en-US" sz="1600" dirty="0"/>
              <a:t>是编码图结构数据的最先进模型。</a:t>
            </a:r>
            <a:r>
              <a:rPr lang="en-US" altLang="zh-CN" sz="1600" dirty="0" err="1"/>
              <a:t>cnn</a:t>
            </a:r>
            <a:r>
              <a:rPr lang="zh-CN" altLang="en-US" sz="1600" dirty="0"/>
              <a:t>依赖于空间邻域上的卷积，并广泛应用于</a:t>
            </a:r>
            <a:r>
              <a:rPr lang="en-US" altLang="zh-CN" sz="1600" dirty="0"/>
              <a:t>GUI</a:t>
            </a:r>
            <a:r>
              <a:rPr lang="zh-CN" altLang="en-US" sz="1600" dirty="0"/>
              <a:t>图像编码，而</a:t>
            </a:r>
            <a:r>
              <a:rPr lang="en-US" altLang="zh-CN" sz="1600" dirty="0" err="1"/>
              <a:t>gnn</a:t>
            </a:r>
            <a:r>
              <a:rPr lang="zh-CN" altLang="en-US" sz="1600" dirty="0"/>
              <a:t>从输入图定义的邻域中聚合信息，这些邻域不受空间域的限制。这使他们有可能利用像素级别以外的</a:t>
            </a:r>
            <a:r>
              <a:rPr lang="en-US" altLang="zh-CN" sz="1600" dirty="0" err="1"/>
              <a:t>gui</a:t>
            </a:r>
            <a:r>
              <a:rPr lang="zh-CN" altLang="en-US" sz="1600" dirty="0"/>
              <a:t>信息</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4" name="文本框 3"/>
          <p:cNvSpPr txBox="1"/>
          <p:nvPr/>
        </p:nvSpPr>
        <p:spPr>
          <a:xfrm>
            <a:off x="485040" y="1097880"/>
            <a:ext cx="9746615" cy="1815882"/>
          </a:xfrm>
          <a:prstGeom prst="rect">
            <a:avLst/>
          </a:prstGeom>
          <a:noFill/>
        </p:spPr>
        <p:txBody>
          <a:bodyPr wrap="square" rtlCol="0">
            <a:spAutoFit/>
          </a:bodyPr>
          <a:lstStyle/>
          <a:p>
            <a:pPr indent="457200"/>
            <a:r>
              <a:rPr lang="zh-CN" altLang="en-US" sz="1600" b="0" i="0" dirty="0">
                <a:solidFill>
                  <a:srgbClr val="000000"/>
                </a:solidFill>
                <a:effectLst/>
                <a:latin typeface="微软雅黑" panose="020B0503020204020204" pitchFamily="34" charset="-122"/>
                <a:ea typeface="微软雅黑" panose="020B0503020204020204" pitchFamily="34" charset="-122"/>
              </a:rPr>
              <a:t>在我们的图形表示</a:t>
            </a:r>
            <a:r>
              <a:rPr lang="en-US" altLang="zh-CN" sz="1600" b="0" i="0" dirty="0">
                <a:solidFill>
                  <a:srgbClr val="000000"/>
                </a:solidFill>
                <a:effectLst/>
                <a:latin typeface="微软雅黑" panose="020B0503020204020204" pitchFamily="34" charset="-122"/>
                <a:ea typeface="微软雅黑" panose="020B0503020204020204" pitchFamily="34" charset="-122"/>
              </a:rPr>
              <a:t>Graph4GUI</a:t>
            </a:r>
            <a:r>
              <a:rPr lang="zh-CN" altLang="en-US" sz="1600" b="0" i="0" dirty="0">
                <a:solidFill>
                  <a:srgbClr val="000000"/>
                </a:solidFill>
                <a:effectLst/>
                <a:latin typeface="微软雅黑" panose="020B0503020204020204" pitchFamily="34" charset="-122"/>
                <a:ea typeface="微软雅黑" panose="020B0503020204020204" pitchFamily="34" charset="-122"/>
              </a:rPr>
              <a:t>中，每个</a:t>
            </a:r>
            <a:r>
              <a:rPr lang="en-US" altLang="zh-CN" sz="1600" b="0" i="0" dirty="0">
                <a:solidFill>
                  <a:srgbClr val="000000"/>
                </a:solidFill>
                <a:effectLst/>
                <a:latin typeface="微软雅黑" panose="020B0503020204020204" pitchFamily="34" charset="-122"/>
                <a:ea typeface="微软雅黑" panose="020B0503020204020204" pitchFamily="34" charset="-122"/>
              </a:rPr>
              <a:t>GUI</a:t>
            </a:r>
            <a:r>
              <a:rPr lang="zh-CN" altLang="en-US" sz="1600" b="0" i="0" dirty="0">
                <a:solidFill>
                  <a:srgbClr val="000000"/>
                </a:solidFill>
                <a:effectLst/>
                <a:latin typeface="微软雅黑" panose="020B0503020204020204" pitchFamily="34" charset="-122"/>
                <a:ea typeface="微软雅黑" panose="020B0503020204020204" pitchFamily="34" charset="-122"/>
              </a:rPr>
              <a:t>元素都由一个单独的节点表示，节点具有标识其位置、大小、视觉外观、文本内容和类型的属性。我们将这些属性编码为嵌入向量，并将它们连接起来，形成节点的单个属性向量</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参见图</a:t>
            </a:r>
            <a:r>
              <a:rPr lang="en-US" altLang="zh-CN" sz="1600" b="0" i="0" dirty="0">
                <a:solidFill>
                  <a:srgbClr val="000000"/>
                </a:solidFill>
                <a:effectLst/>
                <a:latin typeface="微软雅黑" panose="020B0503020204020204" pitchFamily="34" charset="-122"/>
                <a:ea typeface="微软雅黑" panose="020B0503020204020204" pitchFamily="34" charset="-122"/>
              </a:rPr>
              <a:t>2a)</a:t>
            </a:r>
            <a:r>
              <a:rPr lang="zh-CN" altLang="en-US" sz="1600" b="0" i="0" dirty="0">
                <a:solidFill>
                  <a:srgbClr val="000000"/>
                </a:solidFill>
                <a:effectLst/>
                <a:latin typeface="微软雅黑" panose="020B0503020204020204" pitchFamily="34" charset="-122"/>
                <a:ea typeface="微软雅黑" panose="020B0503020204020204" pitchFamily="34" charset="-122"/>
              </a:rPr>
              <a:t>。</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indent="457200"/>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indent="457200"/>
            <a:r>
              <a:rPr lang="zh-CN" altLang="en-US" sz="1600" b="0" i="0" dirty="0">
                <a:solidFill>
                  <a:srgbClr val="000000"/>
                </a:solidFill>
                <a:effectLst/>
                <a:latin typeface="微软雅黑" panose="020B0503020204020204" pitchFamily="34" charset="-122"/>
                <a:ea typeface="微软雅黑" panose="020B0503020204020204" pitchFamily="34" charset="-122"/>
              </a:rPr>
              <a:t>我们构建的图旨在推广约束的定义。我们将不同类型的约束表示为图中的单独节点，这使得将来可以轻松扩展图以包含其他类型的约束。目前，我们将四种类型的约束表示为图中的节点</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对齐约束、相同大小的约束、元素分组约束和多模态约束</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参见图</a:t>
            </a:r>
            <a:r>
              <a:rPr lang="en-US" altLang="zh-CN" sz="1600" b="0" i="0" dirty="0">
                <a:solidFill>
                  <a:srgbClr val="000000"/>
                </a:solidFill>
                <a:effectLst/>
                <a:latin typeface="微软雅黑" panose="020B0503020204020204" pitchFamily="34" charset="-122"/>
                <a:ea typeface="微软雅黑" panose="020B0503020204020204" pitchFamily="34" charset="-122"/>
              </a:rPr>
              <a:t>2 b)</a:t>
            </a:r>
            <a:r>
              <a:rPr lang="zh-CN" altLang="en-US" sz="1600" b="0" i="0" dirty="0">
                <a:solidFill>
                  <a:srgbClr val="000000"/>
                </a:solidFill>
                <a:effectLst/>
                <a:latin typeface="微软雅黑" panose="020B0503020204020204" pitchFamily="34" charset="-122"/>
                <a:ea typeface="微软雅黑" panose="020B0503020204020204" pitchFamily="34" charset="-122"/>
              </a:rPr>
              <a:t>。</a:t>
            </a:r>
            <a:endParaRPr lang="zh-CN" altLang="en-US" sz="1600" dirty="0"/>
          </a:p>
        </p:txBody>
      </p:sp>
      <p:pic>
        <p:nvPicPr>
          <p:cNvPr id="5" name="图片 4">
            <a:extLst>
              <a:ext uri="{FF2B5EF4-FFF2-40B4-BE49-F238E27FC236}">
                <a16:creationId xmlns:a16="http://schemas.microsoft.com/office/drawing/2014/main" id="{EE1A9BFA-883F-15AA-58E2-D5B1DC75B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486" y="3944238"/>
            <a:ext cx="5502235" cy="2913762"/>
          </a:xfrm>
          <a:prstGeom prst="rect">
            <a:avLst/>
          </a:prstGeom>
        </p:spPr>
      </p:pic>
      <p:pic>
        <p:nvPicPr>
          <p:cNvPr id="7" name="图片 6">
            <a:extLst>
              <a:ext uri="{FF2B5EF4-FFF2-40B4-BE49-F238E27FC236}">
                <a16:creationId xmlns:a16="http://schemas.microsoft.com/office/drawing/2014/main" id="{5384B8AC-60C8-32CC-F2FF-E3C910019C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2785" y="3944237"/>
            <a:ext cx="4711942" cy="29148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4"/>
          <a:stretch>
            <a:fillRect/>
          </a:stretch>
        </p:blipFill>
        <p:spPr>
          <a:xfrm>
            <a:off x="10354945" y="389255"/>
            <a:ext cx="1080000" cy="1080000"/>
          </a:xfrm>
          <a:prstGeom prst="rect">
            <a:avLst/>
          </a:prstGeom>
          <a:noFill/>
          <a:ln w="9525">
            <a:noFill/>
          </a:ln>
        </p:spPr>
      </p:pic>
      <p:sp>
        <p:nvSpPr>
          <p:cNvPr id="11" name="文本框 10">
            <a:extLst>
              <a:ext uri="{FF2B5EF4-FFF2-40B4-BE49-F238E27FC236}">
                <a16:creationId xmlns:a16="http://schemas.microsoft.com/office/drawing/2014/main" id="{E99829D0-1F1B-AF6B-5ADC-31BA5EB4CADC}"/>
              </a:ext>
            </a:extLst>
          </p:cNvPr>
          <p:cNvSpPr txBox="1"/>
          <p:nvPr/>
        </p:nvSpPr>
        <p:spPr>
          <a:xfrm>
            <a:off x="757055" y="544531"/>
            <a:ext cx="8386280" cy="3693319"/>
          </a:xfrm>
          <a:prstGeom prst="rect">
            <a:avLst/>
          </a:prstGeom>
          <a:noFill/>
        </p:spPr>
        <p:txBody>
          <a:bodyPr wrap="square">
            <a:spAutoFit/>
          </a:bodyPr>
          <a:lstStyle/>
          <a:p>
            <a:r>
              <a:rPr lang="zh-CN" altLang="en-US" dirty="0"/>
              <a:t>如图</a:t>
            </a:r>
            <a:r>
              <a:rPr lang="en-US" altLang="zh-CN" dirty="0"/>
              <a:t>2a</a:t>
            </a:r>
            <a:r>
              <a:rPr lang="zh-CN" altLang="en-US" dirty="0"/>
              <a:t>所示，我们通过组织</a:t>
            </a:r>
            <a:r>
              <a:rPr lang="en-US" altLang="zh-CN" dirty="0"/>
              <a:t>GUI</a:t>
            </a:r>
            <a:r>
              <a:rPr lang="zh-CN" altLang="en-US" dirty="0"/>
              <a:t>元素节点和约束节点来创建</a:t>
            </a:r>
            <a:r>
              <a:rPr lang="en-US" altLang="zh-CN" dirty="0"/>
              <a:t>GUI</a:t>
            </a:r>
            <a:r>
              <a:rPr lang="zh-CN" altLang="en-US" dirty="0"/>
              <a:t>布局的图形表示。</a:t>
            </a:r>
          </a:p>
          <a:p>
            <a:endParaRPr lang="zh-CN" altLang="en-US" dirty="0"/>
          </a:p>
          <a:p>
            <a:r>
              <a:rPr lang="zh-CN" altLang="en-US" dirty="0"/>
              <a:t>同样，这些节点通过边连接，表示元素和约束之间的关系。为了方便</a:t>
            </a:r>
            <a:r>
              <a:rPr lang="en-US" altLang="zh-CN" dirty="0"/>
              <a:t>GUI</a:t>
            </a:r>
            <a:r>
              <a:rPr lang="zh-CN" altLang="en-US" dirty="0"/>
              <a:t>设计，我们可以训练一个图神经网络，以这个图作为输入，优化布局。</a:t>
            </a:r>
            <a:endParaRPr lang="en-US" altLang="zh-CN" dirty="0"/>
          </a:p>
          <a:p>
            <a:endParaRPr lang="en-US" altLang="zh-CN" dirty="0"/>
          </a:p>
          <a:p>
            <a:r>
              <a:rPr lang="en-US" altLang="zh-CN" dirty="0"/>
              <a:t>1</a:t>
            </a:r>
            <a:r>
              <a:rPr lang="zh-CN" altLang="en-US" dirty="0"/>
              <a:t>图的构造。异构二部图</a:t>
            </a:r>
            <a:r>
              <a:rPr lang="en-US" altLang="zh-CN" dirty="0"/>
              <a:t>G = (∩∩∩</a:t>
            </a:r>
            <a:r>
              <a:rPr lang="zh-CN" altLang="en-US" dirty="0"/>
              <a:t>，∩∩</a:t>
            </a:r>
            <a:r>
              <a:rPr lang="en-US" altLang="zh-CN" dirty="0"/>
              <a:t>)</a:t>
            </a:r>
            <a:r>
              <a:rPr lang="zh-CN" altLang="en-US" dirty="0"/>
              <a:t>由𝑀</a:t>
            </a:r>
            <a:r>
              <a:rPr lang="en-US" altLang="zh-CN" dirty="0"/>
              <a:t>GUI</a:t>
            </a:r>
            <a:r>
              <a:rPr lang="zh-CN" altLang="en-US" dirty="0"/>
              <a:t>元素节点及其对应的约束节点构成</a:t>
            </a:r>
            <a:endParaRPr lang="en-US" altLang="zh-CN" dirty="0"/>
          </a:p>
          <a:p>
            <a:endParaRPr lang="en-US" altLang="zh-CN" dirty="0"/>
          </a:p>
          <a:p>
            <a:r>
              <a:rPr lang="en-US" altLang="zh-CN" dirty="0"/>
              <a:t>2</a:t>
            </a:r>
            <a:r>
              <a:rPr lang="zh-CN" altLang="en-US" dirty="0"/>
              <a:t>预测</a:t>
            </a:r>
            <a:r>
              <a:rPr lang="en-US" altLang="zh-CN" dirty="0"/>
              <a:t>GUI</a:t>
            </a:r>
            <a:r>
              <a:rPr lang="zh-CN" altLang="en-US" dirty="0"/>
              <a:t>元素尺寸和位置。我们的</a:t>
            </a:r>
            <a:r>
              <a:rPr lang="en-US" altLang="zh-CN" dirty="0"/>
              <a:t>GNN</a:t>
            </a:r>
            <a:r>
              <a:rPr lang="zh-CN" altLang="en-US" dirty="0"/>
              <a:t>模型的主要任务是预测</a:t>
            </a:r>
            <a:r>
              <a:rPr lang="en-US" altLang="zh-CN" dirty="0"/>
              <a:t>GUI</a:t>
            </a:r>
            <a:r>
              <a:rPr lang="zh-CN" altLang="en-US" dirty="0"/>
              <a:t>元素的尺寸和位置。</a:t>
            </a:r>
            <a:endParaRPr lang="en-US" altLang="zh-CN" dirty="0"/>
          </a:p>
          <a:p>
            <a:endParaRPr lang="en-US" altLang="zh-CN" dirty="0"/>
          </a:p>
          <a:p>
            <a:r>
              <a:rPr lang="en-US" altLang="zh-CN" dirty="0"/>
              <a:t>3GNN</a:t>
            </a:r>
            <a:r>
              <a:rPr lang="zh-CN" altLang="en-US" dirty="0"/>
              <a:t>模型的优化参数。</a:t>
            </a:r>
          </a:p>
          <a:p>
            <a:r>
              <a:rPr lang="zh-CN" altLang="en-US" dirty="0"/>
              <a:t>在优化</a:t>
            </a:r>
            <a:r>
              <a:rPr lang="en-US" altLang="zh-CN" dirty="0"/>
              <a:t>GNN</a:t>
            </a:r>
            <a:r>
              <a:rPr lang="zh-CN" altLang="en-US" dirty="0"/>
              <a:t>模型的参数后，我们可以使用该模型来设计新的</a:t>
            </a:r>
            <a:r>
              <a:rPr lang="en-US" altLang="zh-CN" dirty="0"/>
              <a:t>GUI</a:t>
            </a:r>
            <a:r>
              <a:rPr lang="zh-CN" altLang="en-US" dirty="0"/>
              <a:t>布局。</a:t>
            </a:r>
          </a:p>
        </p:txBody>
      </p:sp>
      <p:pic>
        <p:nvPicPr>
          <p:cNvPr id="13" name="图片 12">
            <a:extLst>
              <a:ext uri="{FF2B5EF4-FFF2-40B4-BE49-F238E27FC236}">
                <a16:creationId xmlns:a16="http://schemas.microsoft.com/office/drawing/2014/main" id="{1A22C3DE-4EA8-A30E-487C-5A89C7A56F17}"/>
              </a:ext>
            </a:extLst>
          </p:cNvPr>
          <p:cNvPicPr>
            <a:picLocks noChangeAspect="1"/>
          </p:cNvPicPr>
          <p:nvPr/>
        </p:nvPicPr>
        <p:blipFill>
          <a:blip r:embed="rId5"/>
          <a:stretch>
            <a:fillRect/>
          </a:stretch>
        </p:blipFill>
        <p:spPr>
          <a:xfrm>
            <a:off x="680313" y="4874848"/>
            <a:ext cx="8077900" cy="1591194"/>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YzNDkzNWUzNDhkYjJhNWI2ZmFkNTM0NDk0Mjc5MDYifQ=="/>
  <p:tag name="KSO_WPP_MARK_KEY" val="c176df55-329f-4f09-b5d3-6ee1b99d20b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2697</Words>
  <Application>Microsoft Office PowerPoint</Application>
  <PresentationFormat>宽屏</PresentationFormat>
  <Paragraphs>94</Paragraphs>
  <Slides>19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微软雅黑</vt:lpstr>
      <vt:lpstr>Arial</vt:lpstr>
      <vt:lpstr>Calibri</vt:lpstr>
      <vt:lpstr>Wingdings</vt:lpstr>
      <vt:lpstr>Office 主题​​</vt:lpstr>
      <vt:lpstr>表示图形用户界面的图形神经网络  </vt:lpstr>
      <vt:lpstr>PowerPoint 演示文稿</vt:lpstr>
      <vt:lpstr>一、研究背景</vt:lpstr>
      <vt:lpstr>PowerPoint 演示文稿</vt:lpstr>
      <vt:lpstr>PowerPoint 演示文稿</vt:lpstr>
      <vt:lpstr>1.2 创新点</vt:lpstr>
      <vt:lpstr>二、方法以及具体实现过程</vt:lpstr>
      <vt:lpstr>PowerPoint 演示文稿</vt:lpstr>
      <vt:lpstr>PowerPoint 演示文稿</vt:lpstr>
      <vt:lpstr>PowerPoint 演示文稿</vt:lpstr>
      <vt:lpstr>数据集选取</vt:lpstr>
      <vt:lpstr>实现细节</vt:lpstr>
      <vt:lpstr>模型评价</vt:lpstr>
      <vt:lpstr>三、应用与目前局限</vt:lpstr>
      <vt:lpstr>PowerPoint 演示文稿</vt:lpstr>
      <vt:lpstr>三、nnU-Net</vt:lpstr>
      <vt:lpstr>三、nnU-Net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医学图像分割之nnU-Net</dc:title>
  <dc:creator>贾豆豆</dc:creator>
  <cp:lastModifiedBy>豆豆 贾</cp:lastModifiedBy>
  <cp:revision>220</cp:revision>
  <dcterms:created xsi:type="dcterms:W3CDTF">2019-06-19T02:08:00Z</dcterms:created>
  <dcterms:modified xsi:type="dcterms:W3CDTF">2024-04-29T02:25:52Z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2052-12.1.0.16412</vt:lpwstr>
  </property>
  <property fmtid="{D5CDD505-2E9C-101B-9397-08002B2CF9AE}" pid="3" name="ICV">
    <vt:lpwstr>57CCB37564634C3F9D21B0DC20B20E04_13</vt:lpwstr>
  </property>
</Properties>
</file>