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8" r:id="rId7"/>
    <p:sldId id="272" r:id="rId8"/>
    <p:sldId id="264" r:id="rId9"/>
    <p:sldId id="265" r:id="rId10"/>
    <p:sldId id="267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EFE"/>
    <a:srgbClr val="9DA4FD"/>
    <a:srgbClr val="5763FB"/>
    <a:srgbClr val="2E3DFA"/>
    <a:srgbClr val="0514D5"/>
    <a:srgbClr val="0410AC"/>
    <a:srgbClr val="3240FA"/>
    <a:srgbClr val="0617F0"/>
    <a:srgbClr val="416C2F"/>
    <a:srgbClr val="96C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predict life expectancy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develop &amp; improve machine learning model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make predictions based off model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 with solid fill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outline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ficial Intelligence outline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A06404-5B10-46CE-827F-B917A971880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CF6B72-01E4-4BF0-9850-0DED41DF6D9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Drop features containing plenty of null cells &amp; unique values</a:t>
          </a:r>
        </a:p>
        <a:p>
          <a:r>
            <a:rPr lang="en-SG" b="1" dirty="0"/>
            <a:t>del df[‘’]</a:t>
          </a:r>
        </a:p>
      </dgm:t>
    </dgm:pt>
    <dgm:pt modelId="{901B51FE-A156-473D-9B93-05977F9703BB}" type="parTrans" cxnId="{16332428-84E4-4833-9A90-AA659BDA4196}">
      <dgm:prSet/>
      <dgm:spPr/>
      <dgm:t>
        <a:bodyPr/>
        <a:lstStyle/>
        <a:p>
          <a:endParaRPr lang="en-SG"/>
        </a:p>
      </dgm:t>
    </dgm:pt>
    <dgm:pt modelId="{6D708E49-786D-4D05-8073-77DEDBBF36F7}" type="sibTrans" cxnId="{16332428-84E4-4833-9A90-AA659BDA4196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36C33EA6-8912-482D-91C8-6D8AFBD7178D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Combine similar features into 1</a:t>
          </a:r>
        </a:p>
        <a:p>
          <a:r>
            <a:rPr lang="en-US" b="1" dirty="0"/>
            <a:t>del df[‘’]</a:t>
          </a:r>
        </a:p>
      </dgm:t>
    </dgm:pt>
    <dgm:pt modelId="{9A88B8F6-DDBA-432E-8956-F20B745D1333}" type="parTrans" cxnId="{D03FF4E7-1302-4967-A99D-50E3CB2993C0}">
      <dgm:prSet/>
      <dgm:spPr/>
      <dgm:t>
        <a:bodyPr/>
        <a:lstStyle/>
        <a:p>
          <a:endParaRPr lang="en-SG"/>
        </a:p>
      </dgm:t>
    </dgm:pt>
    <dgm:pt modelId="{4C6CD00C-9D2E-4EB7-A755-7D4D362F9078}" type="sibTrans" cxnId="{D03FF4E7-1302-4967-A99D-50E3CB2993C0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861209C6-D404-4BCA-A7A1-C35DCEDF53A9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Remove missing values</a:t>
          </a:r>
        </a:p>
        <a:p>
          <a:r>
            <a:rPr lang="en-SG" b="1" dirty="0" err="1"/>
            <a:t>df.dropna</a:t>
          </a:r>
          <a:r>
            <a:rPr lang="en-SG" b="1" dirty="0"/>
            <a:t>()</a:t>
          </a:r>
        </a:p>
      </dgm:t>
    </dgm:pt>
    <dgm:pt modelId="{2DFAD5C0-DD54-4043-BB95-84639CADECE5}" type="parTrans" cxnId="{3D801EAC-8598-4A39-83A4-FAF567015C1B}">
      <dgm:prSet/>
      <dgm:spPr/>
      <dgm:t>
        <a:bodyPr/>
        <a:lstStyle/>
        <a:p>
          <a:endParaRPr lang="en-SG"/>
        </a:p>
      </dgm:t>
    </dgm:pt>
    <dgm:pt modelId="{823C5CCA-4973-46CA-A18B-4C2C3D10C7C1}" type="sibTrans" cxnId="{3D801EAC-8598-4A39-83A4-FAF567015C1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4682E1DF-4467-4AC5-A0A3-AE8803909692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Bin features into a broader value</a:t>
          </a:r>
        </a:p>
        <a:p>
          <a:r>
            <a:rPr lang="en-US" b="1" dirty="0" err="1"/>
            <a:t>np.select</a:t>
          </a:r>
          <a:r>
            <a:rPr lang="en-US" b="1" dirty="0"/>
            <a:t>()</a:t>
          </a:r>
          <a:endParaRPr lang="en-SG" b="1" dirty="0"/>
        </a:p>
      </dgm:t>
    </dgm:pt>
    <dgm:pt modelId="{068E62A0-BD93-460F-B37C-5DFFF190D496}" type="parTrans" cxnId="{8F249D40-8205-494D-86FA-86A1E77B350D}">
      <dgm:prSet/>
      <dgm:spPr/>
      <dgm:t>
        <a:bodyPr/>
        <a:lstStyle/>
        <a:p>
          <a:endParaRPr lang="en-SG"/>
        </a:p>
      </dgm:t>
    </dgm:pt>
    <dgm:pt modelId="{15B7126A-928E-43CE-A384-4DF17C779A1F}" type="sibTrans" cxnId="{8F249D40-8205-494D-86FA-86A1E77B350D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F61D4B16-FB8F-4E6B-8731-74DE21B97848}">
      <dgm:prSet phldrT="[Text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Add new feature concatenating binned features</a:t>
          </a:r>
        </a:p>
        <a:p>
          <a:r>
            <a:rPr lang="en-SG" b="1" dirty="0" err="1"/>
            <a:t>df.insert</a:t>
          </a:r>
          <a:r>
            <a:rPr lang="en-SG" b="1" dirty="0"/>
            <a:t>()</a:t>
          </a:r>
        </a:p>
      </dgm:t>
    </dgm:pt>
    <dgm:pt modelId="{46C33537-67A0-4782-B60D-439321A1D631}" type="parTrans" cxnId="{3C3F86FF-2119-47F2-9C07-9BA55AC1B1FB}">
      <dgm:prSet/>
      <dgm:spPr/>
      <dgm:t>
        <a:bodyPr/>
        <a:lstStyle/>
        <a:p>
          <a:endParaRPr lang="en-SG"/>
        </a:p>
      </dgm:t>
    </dgm:pt>
    <dgm:pt modelId="{CFFAA394-50F4-433B-B0B7-D029900C6707}" type="sibTrans" cxnId="{3C3F86FF-2119-47F2-9C07-9BA55AC1B1F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436CFD09-5A5C-4C6D-B414-BDF75D21CCE4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Convert Unordered Categorical Data to Numeric Data using OHE</a:t>
          </a:r>
        </a:p>
        <a:p>
          <a:r>
            <a:rPr lang="en-US" b="1" dirty="0" err="1"/>
            <a:t>get_dummies</a:t>
          </a:r>
          <a:r>
            <a:rPr lang="en-US" b="1" dirty="0"/>
            <a:t>()</a:t>
          </a:r>
          <a:endParaRPr lang="en-SG" b="1" dirty="0"/>
        </a:p>
      </dgm:t>
    </dgm:pt>
    <dgm:pt modelId="{1CD3666E-E057-400A-AC04-9A11B28EFE3A}" type="parTrans" cxnId="{ADDE1338-B049-4072-8670-46AA31EF976C}">
      <dgm:prSet/>
      <dgm:spPr/>
      <dgm:t>
        <a:bodyPr/>
        <a:lstStyle/>
        <a:p>
          <a:endParaRPr lang="en-SG"/>
        </a:p>
      </dgm:t>
    </dgm:pt>
    <dgm:pt modelId="{D59D5E18-8E3D-4538-A7B5-98D4F0BBF5A0}" type="sibTrans" cxnId="{ADDE1338-B049-4072-8670-46AA31EF976C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93775D62-49DB-40CB-B9EC-738C892C421F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Perform Feature Selection &amp; drop irrelevant features</a:t>
          </a:r>
        </a:p>
        <a:p>
          <a:r>
            <a:rPr lang="en-SG" b="1" dirty="0" err="1"/>
            <a:t>nsmallest</a:t>
          </a:r>
          <a:r>
            <a:rPr lang="en-SG" b="1" dirty="0"/>
            <a:t>()</a:t>
          </a:r>
        </a:p>
      </dgm:t>
    </dgm:pt>
    <dgm:pt modelId="{AA344530-2EEA-422B-86D3-86033B6D6008}" type="parTrans" cxnId="{48D67733-1400-444E-8436-24DDB67E1A42}">
      <dgm:prSet/>
      <dgm:spPr/>
      <dgm:t>
        <a:bodyPr/>
        <a:lstStyle/>
        <a:p>
          <a:endParaRPr lang="en-SG"/>
        </a:p>
      </dgm:t>
    </dgm:pt>
    <dgm:pt modelId="{B20AEDB2-6766-4D51-951A-170ED39025AD}" type="sibTrans" cxnId="{48D67733-1400-444E-8436-24DDB67E1A42}">
      <dgm:prSet/>
      <dgm:spPr/>
      <dgm:t>
        <a:bodyPr/>
        <a:lstStyle/>
        <a:p>
          <a:endParaRPr lang="en-SG"/>
        </a:p>
      </dgm:t>
    </dgm:pt>
    <dgm:pt modelId="{FD460FE8-85EC-487E-BB77-4F4A3F6BFCCC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 w="76200"/>
      </dgm:spPr>
      <dgm:t>
        <a:bodyPr/>
        <a:lstStyle/>
        <a:p>
          <a:r>
            <a:rPr lang="en-US" dirty="0"/>
            <a:t>Manually Convert Categorical Data with binary values to Numeric Data </a:t>
          </a:r>
        </a:p>
        <a:p>
          <a:r>
            <a:rPr lang="en-US" b="1" dirty="0" err="1"/>
            <a:t>df.replace</a:t>
          </a:r>
          <a:r>
            <a:rPr lang="en-US" b="1" dirty="0"/>
            <a:t>()</a:t>
          </a:r>
        </a:p>
      </dgm:t>
    </dgm:pt>
    <dgm:pt modelId="{A79AB367-D5C9-4D64-96D9-954213540893}" type="parTrans" cxnId="{9B68F2D2-635C-46A9-85B8-F48ED67D427B}">
      <dgm:prSet/>
      <dgm:spPr/>
      <dgm:t>
        <a:bodyPr/>
        <a:lstStyle/>
        <a:p>
          <a:endParaRPr lang="en-SG"/>
        </a:p>
      </dgm:t>
    </dgm:pt>
    <dgm:pt modelId="{71BB38A4-F042-4991-878D-BAB00AA4B14D}" type="sibTrans" cxnId="{9B68F2D2-635C-46A9-85B8-F48ED67D427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SG"/>
        </a:p>
      </dgm:t>
    </dgm:pt>
    <dgm:pt modelId="{3EF80090-D368-4924-B37A-5B4D6DB87071}" type="pres">
      <dgm:prSet presAssocID="{0EA06404-5B10-46CE-827F-B917A9718804}" presName="Name0" presStyleCnt="0">
        <dgm:presLayoutVars>
          <dgm:dir/>
          <dgm:resizeHandles val="exact"/>
        </dgm:presLayoutVars>
      </dgm:prSet>
      <dgm:spPr/>
    </dgm:pt>
    <dgm:pt modelId="{211CAAA5-3527-4957-A432-30A58C88C90E}" type="pres">
      <dgm:prSet presAssocID="{10CF6B72-01E4-4BF0-9850-0DED41DF6D96}" presName="node" presStyleLbl="node1" presStyleIdx="0" presStyleCnt="8">
        <dgm:presLayoutVars>
          <dgm:bulletEnabled val="1"/>
        </dgm:presLayoutVars>
      </dgm:prSet>
      <dgm:spPr/>
    </dgm:pt>
    <dgm:pt modelId="{E7436C0D-F6DD-4250-8269-AB128EDE6ECB}" type="pres">
      <dgm:prSet presAssocID="{6D708E49-786D-4D05-8073-77DEDBBF36F7}" presName="sibTrans" presStyleLbl="sibTrans1D1" presStyleIdx="0" presStyleCnt="7"/>
      <dgm:spPr/>
    </dgm:pt>
    <dgm:pt modelId="{BD1E6EE2-2924-4D93-ADB0-1F6FD23FE58F}" type="pres">
      <dgm:prSet presAssocID="{6D708E49-786D-4D05-8073-77DEDBBF36F7}" presName="connectorText" presStyleLbl="sibTrans1D1" presStyleIdx="0" presStyleCnt="7"/>
      <dgm:spPr/>
    </dgm:pt>
    <dgm:pt modelId="{96451C1F-7A42-47EF-9517-64DDCEB88BD7}" type="pres">
      <dgm:prSet presAssocID="{36C33EA6-8912-482D-91C8-6D8AFBD7178D}" presName="node" presStyleLbl="node1" presStyleIdx="1" presStyleCnt="8">
        <dgm:presLayoutVars>
          <dgm:bulletEnabled val="1"/>
        </dgm:presLayoutVars>
      </dgm:prSet>
      <dgm:spPr/>
    </dgm:pt>
    <dgm:pt modelId="{EC5E259F-CC37-4CCF-8538-82A856D42C50}" type="pres">
      <dgm:prSet presAssocID="{4C6CD00C-9D2E-4EB7-A755-7D4D362F9078}" presName="sibTrans" presStyleLbl="sibTrans1D1" presStyleIdx="1" presStyleCnt="7"/>
      <dgm:spPr/>
    </dgm:pt>
    <dgm:pt modelId="{E8D53CA4-A0E9-4FD5-8C96-9C9FE4910053}" type="pres">
      <dgm:prSet presAssocID="{4C6CD00C-9D2E-4EB7-A755-7D4D362F9078}" presName="connectorText" presStyleLbl="sibTrans1D1" presStyleIdx="1" presStyleCnt="7"/>
      <dgm:spPr/>
    </dgm:pt>
    <dgm:pt modelId="{511E016B-6BB4-4B45-AA01-10A2678DA79D}" type="pres">
      <dgm:prSet presAssocID="{861209C6-D404-4BCA-A7A1-C35DCEDF53A9}" presName="node" presStyleLbl="node1" presStyleIdx="2" presStyleCnt="8">
        <dgm:presLayoutVars>
          <dgm:bulletEnabled val="1"/>
        </dgm:presLayoutVars>
      </dgm:prSet>
      <dgm:spPr/>
    </dgm:pt>
    <dgm:pt modelId="{0C92EEFA-729E-4B67-BB00-2FBAED47E3C5}" type="pres">
      <dgm:prSet presAssocID="{823C5CCA-4973-46CA-A18B-4C2C3D10C7C1}" presName="sibTrans" presStyleLbl="sibTrans1D1" presStyleIdx="2" presStyleCnt="7"/>
      <dgm:spPr/>
    </dgm:pt>
    <dgm:pt modelId="{0D412317-DEAF-49ED-9CC6-AC988A3D5083}" type="pres">
      <dgm:prSet presAssocID="{823C5CCA-4973-46CA-A18B-4C2C3D10C7C1}" presName="connectorText" presStyleLbl="sibTrans1D1" presStyleIdx="2" presStyleCnt="7"/>
      <dgm:spPr/>
    </dgm:pt>
    <dgm:pt modelId="{3D65C8D6-D7EB-462C-B79B-4ED602E6EA54}" type="pres">
      <dgm:prSet presAssocID="{4682E1DF-4467-4AC5-A0A3-AE8803909692}" presName="node" presStyleLbl="node1" presStyleIdx="3" presStyleCnt="8">
        <dgm:presLayoutVars>
          <dgm:bulletEnabled val="1"/>
        </dgm:presLayoutVars>
      </dgm:prSet>
      <dgm:spPr/>
    </dgm:pt>
    <dgm:pt modelId="{F1A17F62-58AB-4868-80A0-C6A360F1D10F}" type="pres">
      <dgm:prSet presAssocID="{15B7126A-928E-43CE-A384-4DF17C779A1F}" presName="sibTrans" presStyleLbl="sibTrans1D1" presStyleIdx="3" presStyleCnt="7"/>
      <dgm:spPr/>
    </dgm:pt>
    <dgm:pt modelId="{23B72945-2B4D-40BB-A9A9-29BEF2B74676}" type="pres">
      <dgm:prSet presAssocID="{15B7126A-928E-43CE-A384-4DF17C779A1F}" presName="connectorText" presStyleLbl="sibTrans1D1" presStyleIdx="3" presStyleCnt="7"/>
      <dgm:spPr/>
    </dgm:pt>
    <dgm:pt modelId="{BB16D950-6E0C-421D-B833-3B0C9533A870}" type="pres">
      <dgm:prSet presAssocID="{F61D4B16-FB8F-4E6B-8731-74DE21B97848}" presName="node" presStyleLbl="node1" presStyleIdx="4" presStyleCnt="8">
        <dgm:presLayoutVars>
          <dgm:bulletEnabled val="1"/>
        </dgm:presLayoutVars>
      </dgm:prSet>
      <dgm:spPr/>
    </dgm:pt>
    <dgm:pt modelId="{ADFBF713-76B0-469D-B54C-F0CE29C9F174}" type="pres">
      <dgm:prSet presAssocID="{CFFAA394-50F4-433B-B0B7-D029900C6707}" presName="sibTrans" presStyleLbl="sibTrans1D1" presStyleIdx="4" presStyleCnt="7"/>
      <dgm:spPr/>
    </dgm:pt>
    <dgm:pt modelId="{4F1A92BD-F1FB-4896-B000-6705D3D5787B}" type="pres">
      <dgm:prSet presAssocID="{CFFAA394-50F4-433B-B0B7-D029900C6707}" presName="connectorText" presStyleLbl="sibTrans1D1" presStyleIdx="4" presStyleCnt="7"/>
      <dgm:spPr/>
    </dgm:pt>
    <dgm:pt modelId="{55E23698-40C6-410D-A4CE-A1962B9C9FC4}" type="pres">
      <dgm:prSet presAssocID="{436CFD09-5A5C-4C6D-B414-BDF75D21CCE4}" presName="node" presStyleLbl="node1" presStyleIdx="5" presStyleCnt="8">
        <dgm:presLayoutVars>
          <dgm:bulletEnabled val="1"/>
        </dgm:presLayoutVars>
      </dgm:prSet>
      <dgm:spPr/>
    </dgm:pt>
    <dgm:pt modelId="{7961B74C-2A2C-45A1-9F63-2C15CB6B0430}" type="pres">
      <dgm:prSet presAssocID="{D59D5E18-8E3D-4538-A7B5-98D4F0BBF5A0}" presName="sibTrans" presStyleLbl="sibTrans1D1" presStyleIdx="5" presStyleCnt="7"/>
      <dgm:spPr/>
    </dgm:pt>
    <dgm:pt modelId="{1E171E3D-F2A8-4586-9609-91E6F6E861A8}" type="pres">
      <dgm:prSet presAssocID="{D59D5E18-8E3D-4538-A7B5-98D4F0BBF5A0}" presName="connectorText" presStyleLbl="sibTrans1D1" presStyleIdx="5" presStyleCnt="7"/>
      <dgm:spPr/>
    </dgm:pt>
    <dgm:pt modelId="{5CCED7BB-5F4D-4E52-9885-ACBE6326CCBB}" type="pres">
      <dgm:prSet presAssocID="{FD460FE8-85EC-487E-BB77-4F4A3F6BFCCC}" presName="node" presStyleLbl="node1" presStyleIdx="6" presStyleCnt="8">
        <dgm:presLayoutVars>
          <dgm:bulletEnabled val="1"/>
        </dgm:presLayoutVars>
      </dgm:prSet>
      <dgm:spPr/>
    </dgm:pt>
    <dgm:pt modelId="{24B11089-BC2C-4ABB-93B2-C6206CAFD216}" type="pres">
      <dgm:prSet presAssocID="{71BB38A4-F042-4991-878D-BAB00AA4B14D}" presName="sibTrans" presStyleLbl="sibTrans1D1" presStyleIdx="6" presStyleCnt="7"/>
      <dgm:spPr/>
    </dgm:pt>
    <dgm:pt modelId="{E74DBF1B-64A4-4A8F-9CA2-68E2D883DE5A}" type="pres">
      <dgm:prSet presAssocID="{71BB38A4-F042-4991-878D-BAB00AA4B14D}" presName="connectorText" presStyleLbl="sibTrans1D1" presStyleIdx="6" presStyleCnt="7"/>
      <dgm:spPr/>
    </dgm:pt>
    <dgm:pt modelId="{29A67FD9-2307-4909-848E-E83BCE2A6EC9}" type="pres">
      <dgm:prSet presAssocID="{93775D62-49DB-40CB-B9EC-738C892C421F}" presName="node" presStyleLbl="node1" presStyleIdx="7" presStyleCnt="8">
        <dgm:presLayoutVars>
          <dgm:bulletEnabled val="1"/>
        </dgm:presLayoutVars>
      </dgm:prSet>
      <dgm:spPr/>
    </dgm:pt>
  </dgm:ptLst>
  <dgm:cxnLst>
    <dgm:cxn modelId="{3B1E0801-FC85-4233-86F2-498528CEF8FC}" type="presOf" srcId="{6D708E49-786D-4D05-8073-77DEDBBF36F7}" destId="{E7436C0D-F6DD-4250-8269-AB128EDE6ECB}" srcOrd="0" destOrd="0" presId="urn:microsoft.com/office/officeart/2005/8/layout/bProcess3"/>
    <dgm:cxn modelId="{360A0804-84A6-442B-8863-D0214CA3617B}" type="presOf" srcId="{71BB38A4-F042-4991-878D-BAB00AA4B14D}" destId="{E74DBF1B-64A4-4A8F-9CA2-68E2D883DE5A}" srcOrd="1" destOrd="0" presId="urn:microsoft.com/office/officeart/2005/8/layout/bProcess3"/>
    <dgm:cxn modelId="{5025D407-5E38-4039-9B9F-6E45D3ACC427}" type="presOf" srcId="{15B7126A-928E-43CE-A384-4DF17C779A1F}" destId="{23B72945-2B4D-40BB-A9A9-29BEF2B74676}" srcOrd="1" destOrd="0" presId="urn:microsoft.com/office/officeart/2005/8/layout/bProcess3"/>
    <dgm:cxn modelId="{F09B180C-496A-481F-B3A9-CF1E8C45AA17}" type="presOf" srcId="{D59D5E18-8E3D-4538-A7B5-98D4F0BBF5A0}" destId="{7961B74C-2A2C-45A1-9F63-2C15CB6B0430}" srcOrd="0" destOrd="0" presId="urn:microsoft.com/office/officeart/2005/8/layout/bProcess3"/>
    <dgm:cxn modelId="{D8338F11-53CE-4096-ADDA-82BB8E1E9243}" type="presOf" srcId="{6D708E49-786D-4D05-8073-77DEDBBF36F7}" destId="{BD1E6EE2-2924-4D93-ADB0-1F6FD23FE58F}" srcOrd="1" destOrd="0" presId="urn:microsoft.com/office/officeart/2005/8/layout/bProcess3"/>
    <dgm:cxn modelId="{CAE78D21-FDFC-4642-848A-B8A8E198AA6A}" type="presOf" srcId="{15B7126A-928E-43CE-A384-4DF17C779A1F}" destId="{F1A17F62-58AB-4868-80A0-C6A360F1D10F}" srcOrd="0" destOrd="0" presId="urn:microsoft.com/office/officeart/2005/8/layout/bProcess3"/>
    <dgm:cxn modelId="{FE801D27-BCB3-4722-93F1-4942BE518ABE}" type="presOf" srcId="{FD460FE8-85EC-487E-BB77-4F4A3F6BFCCC}" destId="{5CCED7BB-5F4D-4E52-9885-ACBE6326CCBB}" srcOrd="0" destOrd="0" presId="urn:microsoft.com/office/officeart/2005/8/layout/bProcess3"/>
    <dgm:cxn modelId="{16332428-84E4-4833-9A90-AA659BDA4196}" srcId="{0EA06404-5B10-46CE-827F-B917A9718804}" destId="{10CF6B72-01E4-4BF0-9850-0DED41DF6D96}" srcOrd="0" destOrd="0" parTransId="{901B51FE-A156-473D-9B93-05977F9703BB}" sibTransId="{6D708E49-786D-4D05-8073-77DEDBBF36F7}"/>
    <dgm:cxn modelId="{ABDA3D2E-5DE9-4784-A306-F12E21ECF2E5}" type="presOf" srcId="{D59D5E18-8E3D-4538-A7B5-98D4F0BBF5A0}" destId="{1E171E3D-F2A8-4586-9609-91E6F6E861A8}" srcOrd="1" destOrd="0" presId="urn:microsoft.com/office/officeart/2005/8/layout/bProcess3"/>
    <dgm:cxn modelId="{48D67733-1400-444E-8436-24DDB67E1A42}" srcId="{0EA06404-5B10-46CE-827F-B917A9718804}" destId="{93775D62-49DB-40CB-B9EC-738C892C421F}" srcOrd="7" destOrd="0" parTransId="{AA344530-2EEA-422B-86D3-86033B6D6008}" sibTransId="{B20AEDB2-6766-4D51-951A-170ED39025AD}"/>
    <dgm:cxn modelId="{995D1634-25BA-4C9A-BD63-CEC5C5371158}" type="presOf" srcId="{93775D62-49DB-40CB-B9EC-738C892C421F}" destId="{29A67FD9-2307-4909-848E-E83BCE2A6EC9}" srcOrd="0" destOrd="0" presId="urn:microsoft.com/office/officeart/2005/8/layout/bProcess3"/>
    <dgm:cxn modelId="{ADDE1338-B049-4072-8670-46AA31EF976C}" srcId="{0EA06404-5B10-46CE-827F-B917A9718804}" destId="{436CFD09-5A5C-4C6D-B414-BDF75D21CCE4}" srcOrd="5" destOrd="0" parTransId="{1CD3666E-E057-400A-AC04-9A11B28EFE3A}" sibTransId="{D59D5E18-8E3D-4538-A7B5-98D4F0BBF5A0}"/>
    <dgm:cxn modelId="{8F249D40-8205-494D-86FA-86A1E77B350D}" srcId="{0EA06404-5B10-46CE-827F-B917A9718804}" destId="{4682E1DF-4467-4AC5-A0A3-AE8803909692}" srcOrd="3" destOrd="0" parTransId="{068E62A0-BD93-460F-B37C-5DFFF190D496}" sibTransId="{15B7126A-928E-43CE-A384-4DF17C779A1F}"/>
    <dgm:cxn modelId="{ECAEA940-7AD6-4ED0-B9F5-D176EE2DF0B9}" type="presOf" srcId="{4C6CD00C-9D2E-4EB7-A755-7D4D362F9078}" destId="{EC5E259F-CC37-4CCF-8538-82A856D42C50}" srcOrd="0" destOrd="0" presId="urn:microsoft.com/office/officeart/2005/8/layout/bProcess3"/>
    <dgm:cxn modelId="{E783895B-A0D1-4E63-AE21-F5A091E6CD3D}" type="presOf" srcId="{CFFAA394-50F4-433B-B0B7-D029900C6707}" destId="{ADFBF713-76B0-469D-B54C-F0CE29C9F174}" srcOrd="0" destOrd="0" presId="urn:microsoft.com/office/officeart/2005/8/layout/bProcess3"/>
    <dgm:cxn modelId="{C2D01263-FAED-441C-8616-469FB337093C}" type="presOf" srcId="{36C33EA6-8912-482D-91C8-6D8AFBD7178D}" destId="{96451C1F-7A42-47EF-9517-64DDCEB88BD7}" srcOrd="0" destOrd="0" presId="urn:microsoft.com/office/officeart/2005/8/layout/bProcess3"/>
    <dgm:cxn modelId="{315D5768-355D-41EF-B471-BF3D4CC1CCFC}" type="presOf" srcId="{71BB38A4-F042-4991-878D-BAB00AA4B14D}" destId="{24B11089-BC2C-4ABB-93B2-C6206CAFD216}" srcOrd="0" destOrd="0" presId="urn:microsoft.com/office/officeart/2005/8/layout/bProcess3"/>
    <dgm:cxn modelId="{0B131C56-DDF1-4126-ACDE-F6F770E923CF}" type="presOf" srcId="{861209C6-D404-4BCA-A7A1-C35DCEDF53A9}" destId="{511E016B-6BB4-4B45-AA01-10A2678DA79D}" srcOrd="0" destOrd="0" presId="urn:microsoft.com/office/officeart/2005/8/layout/bProcess3"/>
    <dgm:cxn modelId="{16122588-5590-49EF-8E37-F4996AB3ED7F}" type="presOf" srcId="{CFFAA394-50F4-433B-B0B7-D029900C6707}" destId="{4F1A92BD-F1FB-4896-B000-6705D3D5787B}" srcOrd="1" destOrd="0" presId="urn:microsoft.com/office/officeart/2005/8/layout/bProcess3"/>
    <dgm:cxn modelId="{38657A9B-5160-47C3-BB1C-32D48BC6F081}" type="presOf" srcId="{10CF6B72-01E4-4BF0-9850-0DED41DF6D96}" destId="{211CAAA5-3527-4957-A432-30A58C88C90E}" srcOrd="0" destOrd="0" presId="urn:microsoft.com/office/officeart/2005/8/layout/bProcess3"/>
    <dgm:cxn modelId="{3D801EAC-8598-4A39-83A4-FAF567015C1B}" srcId="{0EA06404-5B10-46CE-827F-B917A9718804}" destId="{861209C6-D404-4BCA-A7A1-C35DCEDF53A9}" srcOrd="2" destOrd="0" parTransId="{2DFAD5C0-DD54-4043-BB95-84639CADECE5}" sibTransId="{823C5CCA-4973-46CA-A18B-4C2C3D10C7C1}"/>
    <dgm:cxn modelId="{B323BDB3-6CB0-4568-AE1C-427DEC6309E1}" type="presOf" srcId="{436CFD09-5A5C-4C6D-B414-BDF75D21CCE4}" destId="{55E23698-40C6-410D-A4CE-A1962B9C9FC4}" srcOrd="0" destOrd="0" presId="urn:microsoft.com/office/officeart/2005/8/layout/bProcess3"/>
    <dgm:cxn modelId="{CC6D26C7-C468-46F1-87FC-2B2EDEA93CA6}" type="presOf" srcId="{4682E1DF-4467-4AC5-A0A3-AE8803909692}" destId="{3D65C8D6-D7EB-462C-B79B-4ED602E6EA54}" srcOrd="0" destOrd="0" presId="urn:microsoft.com/office/officeart/2005/8/layout/bProcess3"/>
    <dgm:cxn modelId="{7B0547C7-13BA-4388-850D-96B9B7B37053}" type="presOf" srcId="{F61D4B16-FB8F-4E6B-8731-74DE21B97848}" destId="{BB16D950-6E0C-421D-B833-3B0C9533A870}" srcOrd="0" destOrd="0" presId="urn:microsoft.com/office/officeart/2005/8/layout/bProcess3"/>
    <dgm:cxn modelId="{9B68F2D2-635C-46A9-85B8-F48ED67D427B}" srcId="{0EA06404-5B10-46CE-827F-B917A9718804}" destId="{FD460FE8-85EC-487E-BB77-4F4A3F6BFCCC}" srcOrd="6" destOrd="0" parTransId="{A79AB367-D5C9-4D64-96D9-954213540893}" sibTransId="{71BB38A4-F042-4991-878D-BAB00AA4B14D}"/>
    <dgm:cxn modelId="{ACBC5DD4-8876-4441-B373-5456D1B926EF}" type="presOf" srcId="{0EA06404-5B10-46CE-827F-B917A9718804}" destId="{3EF80090-D368-4924-B37A-5B4D6DB87071}" srcOrd="0" destOrd="0" presId="urn:microsoft.com/office/officeart/2005/8/layout/bProcess3"/>
    <dgm:cxn modelId="{D03FF4E7-1302-4967-A99D-50E3CB2993C0}" srcId="{0EA06404-5B10-46CE-827F-B917A9718804}" destId="{36C33EA6-8912-482D-91C8-6D8AFBD7178D}" srcOrd="1" destOrd="0" parTransId="{9A88B8F6-DDBA-432E-8956-F20B745D1333}" sibTransId="{4C6CD00C-9D2E-4EB7-A755-7D4D362F9078}"/>
    <dgm:cxn modelId="{724366EB-AEEB-4B48-90EA-01F855868C4F}" type="presOf" srcId="{4C6CD00C-9D2E-4EB7-A755-7D4D362F9078}" destId="{E8D53CA4-A0E9-4FD5-8C96-9C9FE4910053}" srcOrd="1" destOrd="0" presId="urn:microsoft.com/office/officeart/2005/8/layout/bProcess3"/>
    <dgm:cxn modelId="{1D2723EE-7900-4D82-BD5C-370E2CFA18A4}" type="presOf" srcId="{823C5CCA-4973-46CA-A18B-4C2C3D10C7C1}" destId="{0D412317-DEAF-49ED-9CC6-AC988A3D5083}" srcOrd="1" destOrd="0" presId="urn:microsoft.com/office/officeart/2005/8/layout/bProcess3"/>
    <dgm:cxn modelId="{AB814BEF-CC9A-41D4-9831-F338819E14EC}" type="presOf" srcId="{823C5CCA-4973-46CA-A18B-4C2C3D10C7C1}" destId="{0C92EEFA-729E-4B67-BB00-2FBAED47E3C5}" srcOrd="0" destOrd="0" presId="urn:microsoft.com/office/officeart/2005/8/layout/bProcess3"/>
    <dgm:cxn modelId="{3C3F86FF-2119-47F2-9C07-9BA55AC1B1FB}" srcId="{0EA06404-5B10-46CE-827F-B917A9718804}" destId="{F61D4B16-FB8F-4E6B-8731-74DE21B97848}" srcOrd="4" destOrd="0" parTransId="{46C33537-67A0-4782-B60D-439321A1D631}" sibTransId="{CFFAA394-50F4-433B-B0B7-D029900C6707}"/>
    <dgm:cxn modelId="{5A6CE4C2-A973-4303-A346-6D637E5B44F6}" type="presParOf" srcId="{3EF80090-D368-4924-B37A-5B4D6DB87071}" destId="{211CAAA5-3527-4957-A432-30A58C88C90E}" srcOrd="0" destOrd="0" presId="urn:microsoft.com/office/officeart/2005/8/layout/bProcess3"/>
    <dgm:cxn modelId="{763BEAC3-CA26-4DB3-9E26-517DFA234D2D}" type="presParOf" srcId="{3EF80090-D368-4924-B37A-5B4D6DB87071}" destId="{E7436C0D-F6DD-4250-8269-AB128EDE6ECB}" srcOrd="1" destOrd="0" presId="urn:microsoft.com/office/officeart/2005/8/layout/bProcess3"/>
    <dgm:cxn modelId="{0E9F4DE7-5D99-4EFE-846C-8D125FAD1206}" type="presParOf" srcId="{E7436C0D-F6DD-4250-8269-AB128EDE6ECB}" destId="{BD1E6EE2-2924-4D93-ADB0-1F6FD23FE58F}" srcOrd="0" destOrd="0" presId="urn:microsoft.com/office/officeart/2005/8/layout/bProcess3"/>
    <dgm:cxn modelId="{C6B255E4-89EF-46A5-8814-7679003AC64A}" type="presParOf" srcId="{3EF80090-D368-4924-B37A-5B4D6DB87071}" destId="{96451C1F-7A42-47EF-9517-64DDCEB88BD7}" srcOrd="2" destOrd="0" presId="urn:microsoft.com/office/officeart/2005/8/layout/bProcess3"/>
    <dgm:cxn modelId="{8A9ED99E-0847-4BD3-8FC6-28C2F5F40898}" type="presParOf" srcId="{3EF80090-D368-4924-B37A-5B4D6DB87071}" destId="{EC5E259F-CC37-4CCF-8538-82A856D42C50}" srcOrd="3" destOrd="0" presId="urn:microsoft.com/office/officeart/2005/8/layout/bProcess3"/>
    <dgm:cxn modelId="{17775629-294E-42C8-B075-560F146578A8}" type="presParOf" srcId="{EC5E259F-CC37-4CCF-8538-82A856D42C50}" destId="{E8D53CA4-A0E9-4FD5-8C96-9C9FE4910053}" srcOrd="0" destOrd="0" presId="urn:microsoft.com/office/officeart/2005/8/layout/bProcess3"/>
    <dgm:cxn modelId="{D1E69B89-E4BE-4B11-A49D-8CC64D664FD2}" type="presParOf" srcId="{3EF80090-D368-4924-B37A-5B4D6DB87071}" destId="{511E016B-6BB4-4B45-AA01-10A2678DA79D}" srcOrd="4" destOrd="0" presId="urn:microsoft.com/office/officeart/2005/8/layout/bProcess3"/>
    <dgm:cxn modelId="{1E97ED9B-A55D-4B58-8C85-5874E5B55621}" type="presParOf" srcId="{3EF80090-D368-4924-B37A-5B4D6DB87071}" destId="{0C92EEFA-729E-4B67-BB00-2FBAED47E3C5}" srcOrd="5" destOrd="0" presId="urn:microsoft.com/office/officeart/2005/8/layout/bProcess3"/>
    <dgm:cxn modelId="{44F9666A-EAF7-4E4F-BCFF-9BE97720A77F}" type="presParOf" srcId="{0C92EEFA-729E-4B67-BB00-2FBAED47E3C5}" destId="{0D412317-DEAF-49ED-9CC6-AC988A3D5083}" srcOrd="0" destOrd="0" presId="urn:microsoft.com/office/officeart/2005/8/layout/bProcess3"/>
    <dgm:cxn modelId="{519DF7C1-A133-45E3-BB70-ADAC21CC5056}" type="presParOf" srcId="{3EF80090-D368-4924-B37A-5B4D6DB87071}" destId="{3D65C8D6-D7EB-462C-B79B-4ED602E6EA54}" srcOrd="6" destOrd="0" presId="urn:microsoft.com/office/officeart/2005/8/layout/bProcess3"/>
    <dgm:cxn modelId="{315552E3-A0CB-49EA-8D35-263B39F9A480}" type="presParOf" srcId="{3EF80090-D368-4924-B37A-5B4D6DB87071}" destId="{F1A17F62-58AB-4868-80A0-C6A360F1D10F}" srcOrd="7" destOrd="0" presId="urn:microsoft.com/office/officeart/2005/8/layout/bProcess3"/>
    <dgm:cxn modelId="{A6FBC643-9263-48CA-A23A-3280021CE260}" type="presParOf" srcId="{F1A17F62-58AB-4868-80A0-C6A360F1D10F}" destId="{23B72945-2B4D-40BB-A9A9-29BEF2B74676}" srcOrd="0" destOrd="0" presId="urn:microsoft.com/office/officeart/2005/8/layout/bProcess3"/>
    <dgm:cxn modelId="{AE623E54-EA3C-4B35-BCB4-9F2039667C66}" type="presParOf" srcId="{3EF80090-D368-4924-B37A-5B4D6DB87071}" destId="{BB16D950-6E0C-421D-B833-3B0C9533A870}" srcOrd="8" destOrd="0" presId="urn:microsoft.com/office/officeart/2005/8/layout/bProcess3"/>
    <dgm:cxn modelId="{4F212AF5-043B-4A08-B0C9-A9BE6689A7FB}" type="presParOf" srcId="{3EF80090-D368-4924-B37A-5B4D6DB87071}" destId="{ADFBF713-76B0-469D-B54C-F0CE29C9F174}" srcOrd="9" destOrd="0" presId="urn:microsoft.com/office/officeart/2005/8/layout/bProcess3"/>
    <dgm:cxn modelId="{2E4FB111-A2C0-4122-A116-0568902EAE94}" type="presParOf" srcId="{ADFBF713-76B0-469D-B54C-F0CE29C9F174}" destId="{4F1A92BD-F1FB-4896-B000-6705D3D5787B}" srcOrd="0" destOrd="0" presId="urn:microsoft.com/office/officeart/2005/8/layout/bProcess3"/>
    <dgm:cxn modelId="{3E0E5A5E-5128-4940-8BD4-A5A13E1EB831}" type="presParOf" srcId="{3EF80090-D368-4924-B37A-5B4D6DB87071}" destId="{55E23698-40C6-410D-A4CE-A1962B9C9FC4}" srcOrd="10" destOrd="0" presId="urn:microsoft.com/office/officeart/2005/8/layout/bProcess3"/>
    <dgm:cxn modelId="{ADC17B36-D342-4637-BAE1-E6ED1B6DA018}" type="presParOf" srcId="{3EF80090-D368-4924-B37A-5B4D6DB87071}" destId="{7961B74C-2A2C-45A1-9F63-2C15CB6B0430}" srcOrd="11" destOrd="0" presId="urn:microsoft.com/office/officeart/2005/8/layout/bProcess3"/>
    <dgm:cxn modelId="{6565CB70-C313-4EB9-9335-5D984050AB0C}" type="presParOf" srcId="{7961B74C-2A2C-45A1-9F63-2C15CB6B0430}" destId="{1E171E3D-F2A8-4586-9609-91E6F6E861A8}" srcOrd="0" destOrd="0" presId="urn:microsoft.com/office/officeart/2005/8/layout/bProcess3"/>
    <dgm:cxn modelId="{8FD3ED5B-1263-4A5F-B872-478CC1F5C9A8}" type="presParOf" srcId="{3EF80090-D368-4924-B37A-5B4D6DB87071}" destId="{5CCED7BB-5F4D-4E52-9885-ACBE6326CCBB}" srcOrd="12" destOrd="0" presId="urn:microsoft.com/office/officeart/2005/8/layout/bProcess3"/>
    <dgm:cxn modelId="{FD74D35D-5609-40E6-A205-A8EB7B1444FF}" type="presParOf" srcId="{3EF80090-D368-4924-B37A-5B4D6DB87071}" destId="{24B11089-BC2C-4ABB-93B2-C6206CAFD216}" srcOrd="13" destOrd="0" presId="urn:microsoft.com/office/officeart/2005/8/layout/bProcess3"/>
    <dgm:cxn modelId="{D6D3D0B1-6837-429E-B444-DB3638BF0AEE}" type="presParOf" srcId="{24B11089-BC2C-4ABB-93B2-C6206CAFD216}" destId="{E74DBF1B-64A4-4A8F-9CA2-68E2D883DE5A}" srcOrd="0" destOrd="0" presId="urn:microsoft.com/office/officeart/2005/8/layout/bProcess3"/>
    <dgm:cxn modelId="{819A9434-43A0-44B4-8F7F-5EB4F51DAA50}" type="presParOf" srcId="{3EF80090-D368-4924-B37A-5B4D6DB87071}" destId="{29A67FD9-2307-4909-848E-E83BCE2A6EC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EFCFAF-B976-43B1-B59C-1FC645ABEBA5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SG"/>
        </a:p>
      </dgm:t>
    </dgm:pt>
    <dgm:pt modelId="{96EFD7B9-4D71-4CDB-A197-A6AB2B838E9E}">
      <dgm:prSet phldrT="[Text]"/>
      <dgm:spPr/>
      <dgm:t>
        <a:bodyPr/>
        <a:lstStyle/>
        <a:p>
          <a:r>
            <a:rPr lang="en-US" dirty="0"/>
            <a:t>The best algorithm is the Random Forest Regressor.</a:t>
          </a:r>
          <a:endParaRPr lang="en-SG" dirty="0"/>
        </a:p>
      </dgm:t>
    </dgm:pt>
    <dgm:pt modelId="{EE46AC06-AA9F-49E6-98AA-EEE1AE6C52A2}" type="parTrans" cxnId="{924690F4-57F2-4238-9E09-5768788806C4}">
      <dgm:prSet/>
      <dgm:spPr/>
      <dgm:t>
        <a:bodyPr/>
        <a:lstStyle/>
        <a:p>
          <a:endParaRPr lang="en-SG"/>
        </a:p>
      </dgm:t>
    </dgm:pt>
    <dgm:pt modelId="{E98EEF53-5484-437C-B3EB-71B073600E06}" type="sibTrans" cxnId="{924690F4-57F2-4238-9E09-5768788806C4}">
      <dgm:prSet/>
      <dgm:spPr/>
      <dgm:t>
        <a:bodyPr/>
        <a:lstStyle/>
        <a:p>
          <a:endParaRPr lang="en-SG"/>
        </a:p>
      </dgm:t>
    </dgm:pt>
    <dgm:pt modelId="{5CCD13B3-04F3-4A9F-BA10-ECA6BB295B09}">
      <dgm:prSet phldrT="[Text]"/>
      <dgm:spPr/>
      <dgm:t>
        <a:bodyPr/>
        <a:lstStyle/>
        <a:p>
          <a:r>
            <a:rPr lang="en-US" dirty="0"/>
            <a:t>The model was further improved with parameter tuning.</a:t>
          </a:r>
          <a:endParaRPr lang="en-SG" dirty="0"/>
        </a:p>
      </dgm:t>
    </dgm:pt>
    <dgm:pt modelId="{EE168C40-D53B-47CE-968A-B70A35BFBD25}" type="parTrans" cxnId="{CEC7A48F-4FB5-4138-9E85-C66EDF0FF14E}">
      <dgm:prSet/>
      <dgm:spPr/>
      <dgm:t>
        <a:bodyPr/>
        <a:lstStyle/>
        <a:p>
          <a:endParaRPr lang="en-SG"/>
        </a:p>
      </dgm:t>
    </dgm:pt>
    <dgm:pt modelId="{7183FFB5-3440-4CA9-B61C-4C466F81038E}" type="sibTrans" cxnId="{CEC7A48F-4FB5-4138-9E85-C66EDF0FF14E}">
      <dgm:prSet/>
      <dgm:spPr/>
      <dgm:t>
        <a:bodyPr/>
        <a:lstStyle/>
        <a:p>
          <a:endParaRPr lang="en-SG"/>
        </a:p>
      </dgm:t>
    </dgm:pt>
    <dgm:pt modelId="{A9FA2F4F-069B-4DAF-82AF-6D443149ACD9}" type="pres">
      <dgm:prSet presAssocID="{04EFCFAF-B976-43B1-B59C-1FC645ABEBA5}" presName="Name0" presStyleCnt="0">
        <dgm:presLayoutVars>
          <dgm:chMax val="7"/>
          <dgm:chPref val="7"/>
          <dgm:dir/>
        </dgm:presLayoutVars>
      </dgm:prSet>
      <dgm:spPr/>
    </dgm:pt>
    <dgm:pt modelId="{C019F057-E7C1-4BC7-ADDC-36425E271936}" type="pres">
      <dgm:prSet presAssocID="{04EFCFAF-B976-43B1-B59C-1FC645ABEBA5}" presName="Name1" presStyleCnt="0"/>
      <dgm:spPr/>
    </dgm:pt>
    <dgm:pt modelId="{530E9559-782E-4DC5-B84A-924038EEC701}" type="pres">
      <dgm:prSet presAssocID="{04EFCFAF-B976-43B1-B59C-1FC645ABEBA5}" presName="cycle" presStyleCnt="0"/>
      <dgm:spPr/>
    </dgm:pt>
    <dgm:pt modelId="{FE440ED7-E314-4C07-976A-91AF6A45FB5F}" type="pres">
      <dgm:prSet presAssocID="{04EFCFAF-B976-43B1-B59C-1FC645ABEBA5}" presName="srcNode" presStyleLbl="node1" presStyleIdx="0" presStyleCnt="2"/>
      <dgm:spPr/>
    </dgm:pt>
    <dgm:pt modelId="{0F479695-FBA7-4556-B870-90E91C59CD4B}" type="pres">
      <dgm:prSet presAssocID="{04EFCFAF-B976-43B1-B59C-1FC645ABEBA5}" presName="conn" presStyleLbl="parChTrans1D2" presStyleIdx="0" presStyleCnt="1"/>
      <dgm:spPr/>
    </dgm:pt>
    <dgm:pt modelId="{0B4955FC-2102-4B0A-96DE-2AD486BA133F}" type="pres">
      <dgm:prSet presAssocID="{04EFCFAF-B976-43B1-B59C-1FC645ABEBA5}" presName="extraNode" presStyleLbl="node1" presStyleIdx="0" presStyleCnt="2"/>
      <dgm:spPr/>
    </dgm:pt>
    <dgm:pt modelId="{A887B7FA-45A9-4840-9AAE-B4426F73D675}" type="pres">
      <dgm:prSet presAssocID="{04EFCFAF-B976-43B1-B59C-1FC645ABEBA5}" presName="dstNode" presStyleLbl="node1" presStyleIdx="0" presStyleCnt="2"/>
      <dgm:spPr/>
    </dgm:pt>
    <dgm:pt modelId="{648AB3D5-2864-4F5C-AC23-6D53CA227AB6}" type="pres">
      <dgm:prSet presAssocID="{96EFD7B9-4D71-4CDB-A197-A6AB2B838E9E}" presName="text_1" presStyleLbl="node1" presStyleIdx="0" presStyleCnt="2">
        <dgm:presLayoutVars>
          <dgm:bulletEnabled val="1"/>
        </dgm:presLayoutVars>
      </dgm:prSet>
      <dgm:spPr/>
    </dgm:pt>
    <dgm:pt modelId="{F1ED8554-0D0A-47C7-903E-97755AD04441}" type="pres">
      <dgm:prSet presAssocID="{96EFD7B9-4D71-4CDB-A197-A6AB2B838E9E}" presName="accent_1" presStyleCnt="0"/>
      <dgm:spPr/>
    </dgm:pt>
    <dgm:pt modelId="{A9932029-2870-4427-9827-326E0FF65E0C}" type="pres">
      <dgm:prSet presAssocID="{96EFD7B9-4D71-4CDB-A197-A6AB2B838E9E}" presName="accentRepeatNode" presStyleLbl="solidFgAcc1" presStyleIdx="0" presStyleCnt="2"/>
      <dgm:spPr/>
    </dgm:pt>
    <dgm:pt modelId="{92C65556-F5EE-4974-A510-87E78E1F9A05}" type="pres">
      <dgm:prSet presAssocID="{5CCD13B3-04F3-4A9F-BA10-ECA6BB295B09}" presName="text_2" presStyleLbl="node1" presStyleIdx="1" presStyleCnt="2">
        <dgm:presLayoutVars>
          <dgm:bulletEnabled val="1"/>
        </dgm:presLayoutVars>
      </dgm:prSet>
      <dgm:spPr/>
    </dgm:pt>
    <dgm:pt modelId="{88082C38-53ED-48C7-84AB-9FC78B38CB70}" type="pres">
      <dgm:prSet presAssocID="{5CCD13B3-04F3-4A9F-BA10-ECA6BB295B09}" presName="accent_2" presStyleCnt="0"/>
      <dgm:spPr/>
    </dgm:pt>
    <dgm:pt modelId="{B6670879-11F8-40C9-8A3A-822957711C7F}" type="pres">
      <dgm:prSet presAssocID="{5CCD13B3-04F3-4A9F-BA10-ECA6BB295B09}" presName="accentRepeatNode" presStyleLbl="solidFgAcc1" presStyleIdx="1" presStyleCnt="2"/>
      <dgm:spPr/>
    </dgm:pt>
  </dgm:ptLst>
  <dgm:cxnLst>
    <dgm:cxn modelId="{9C587A11-BA0C-4C81-B89A-FC02CCD178ED}" type="presOf" srcId="{96EFD7B9-4D71-4CDB-A197-A6AB2B838E9E}" destId="{648AB3D5-2864-4F5C-AC23-6D53CA227AB6}" srcOrd="0" destOrd="0" presId="urn:microsoft.com/office/officeart/2008/layout/VerticalCurvedList"/>
    <dgm:cxn modelId="{0F954618-DA79-405A-8533-8010165DF7E6}" type="presOf" srcId="{04EFCFAF-B976-43B1-B59C-1FC645ABEBA5}" destId="{A9FA2F4F-069B-4DAF-82AF-6D443149ACD9}" srcOrd="0" destOrd="0" presId="urn:microsoft.com/office/officeart/2008/layout/VerticalCurvedList"/>
    <dgm:cxn modelId="{25683079-325F-4652-AD95-32914B788B62}" type="presOf" srcId="{5CCD13B3-04F3-4A9F-BA10-ECA6BB295B09}" destId="{92C65556-F5EE-4974-A510-87E78E1F9A05}" srcOrd="0" destOrd="0" presId="urn:microsoft.com/office/officeart/2008/layout/VerticalCurvedList"/>
    <dgm:cxn modelId="{CEC7A48F-4FB5-4138-9E85-C66EDF0FF14E}" srcId="{04EFCFAF-B976-43B1-B59C-1FC645ABEBA5}" destId="{5CCD13B3-04F3-4A9F-BA10-ECA6BB295B09}" srcOrd="1" destOrd="0" parTransId="{EE168C40-D53B-47CE-968A-B70A35BFBD25}" sibTransId="{7183FFB5-3440-4CA9-B61C-4C466F81038E}"/>
    <dgm:cxn modelId="{DF74D8E9-8685-4D04-9E19-06E580D076A9}" type="presOf" srcId="{E98EEF53-5484-437C-B3EB-71B073600E06}" destId="{0F479695-FBA7-4556-B870-90E91C59CD4B}" srcOrd="0" destOrd="0" presId="urn:microsoft.com/office/officeart/2008/layout/VerticalCurvedList"/>
    <dgm:cxn modelId="{924690F4-57F2-4238-9E09-5768788806C4}" srcId="{04EFCFAF-B976-43B1-B59C-1FC645ABEBA5}" destId="{96EFD7B9-4D71-4CDB-A197-A6AB2B838E9E}" srcOrd="0" destOrd="0" parTransId="{EE46AC06-AA9F-49E6-98AA-EEE1AE6C52A2}" sibTransId="{E98EEF53-5484-437C-B3EB-71B073600E06}"/>
    <dgm:cxn modelId="{9F4C79A2-B9CF-4582-BA0D-76D4F04A635B}" type="presParOf" srcId="{A9FA2F4F-069B-4DAF-82AF-6D443149ACD9}" destId="{C019F057-E7C1-4BC7-ADDC-36425E271936}" srcOrd="0" destOrd="0" presId="urn:microsoft.com/office/officeart/2008/layout/VerticalCurvedList"/>
    <dgm:cxn modelId="{8601D575-37CC-404C-A850-F34A513F49A4}" type="presParOf" srcId="{C019F057-E7C1-4BC7-ADDC-36425E271936}" destId="{530E9559-782E-4DC5-B84A-924038EEC701}" srcOrd="0" destOrd="0" presId="urn:microsoft.com/office/officeart/2008/layout/VerticalCurvedList"/>
    <dgm:cxn modelId="{FA164E76-5EA6-4744-A7A1-D28C116A1E8F}" type="presParOf" srcId="{530E9559-782E-4DC5-B84A-924038EEC701}" destId="{FE440ED7-E314-4C07-976A-91AF6A45FB5F}" srcOrd="0" destOrd="0" presId="urn:microsoft.com/office/officeart/2008/layout/VerticalCurvedList"/>
    <dgm:cxn modelId="{5620EB6F-1809-4310-805A-BCD62FF1A484}" type="presParOf" srcId="{530E9559-782E-4DC5-B84A-924038EEC701}" destId="{0F479695-FBA7-4556-B870-90E91C59CD4B}" srcOrd="1" destOrd="0" presId="urn:microsoft.com/office/officeart/2008/layout/VerticalCurvedList"/>
    <dgm:cxn modelId="{8A164A55-DAD5-4F1B-962B-CCE83103D0A2}" type="presParOf" srcId="{530E9559-782E-4DC5-B84A-924038EEC701}" destId="{0B4955FC-2102-4B0A-96DE-2AD486BA133F}" srcOrd="2" destOrd="0" presId="urn:microsoft.com/office/officeart/2008/layout/VerticalCurvedList"/>
    <dgm:cxn modelId="{3F76A9C7-DAAD-4DF6-929D-20CE44CC92FF}" type="presParOf" srcId="{530E9559-782E-4DC5-B84A-924038EEC701}" destId="{A887B7FA-45A9-4840-9AAE-B4426F73D675}" srcOrd="3" destOrd="0" presId="urn:microsoft.com/office/officeart/2008/layout/VerticalCurvedList"/>
    <dgm:cxn modelId="{0965FEE4-895F-43C0-9109-46D5602161CE}" type="presParOf" srcId="{C019F057-E7C1-4BC7-ADDC-36425E271936}" destId="{648AB3D5-2864-4F5C-AC23-6D53CA227AB6}" srcOrd="1" destOrd="0" presId="urn:microsoft.com/office/officeart/2008/layout/VerticalCurvedList"/>
    <dgm:cxn modelId="{313E9588-F159-4AF5-8B34-219AB83BAEB0}" type="presParOf" srcId="{C019F057-E7C1-4BC7-ADDC-36425E271936}" destId="{F1ED8554-0D0A-47C7-903E-97755AD04441}" srcOrd="2" destOrd="0" presId="urn:microsoft.com/office/officeart/2008/layout/VerticalCurvedList"/>
    <dgm:cxn modelId="{70FF2CB8-2036-452E-90B7-ED9CD122B031}" type="presParOf" srcId="{F1ED8554-0D0A-47C7-903E-97755AD04441}" destId="{A9932029-2870-4427-9827-326E0FF65E0C}" srcOrd="0" destOrd="0" presId="urn:microsoft.com/office/officeart/2008/layout/VerticalCurvedList"/>
    <dgm:cxn modelId="{9CAEDCC2-E315-4DB3-903F-1CFAB9511633}" type="presParOf" srcId="{C019F057-E7C1-4BC7-ADDC-36425E271936}" destId="{92C65556-F5EE-4974-A510-87E78E1F9A05}" srcOrd="3" destOrd="0" presId="urn:microsoft.com/office/officeart/2008/layout/VerticalCurvedList"/>
    <dgm:cxn modelId="{13E79CBA-1EEF-46E5-A161-947CFC023BE7}" type="presParOf" srcId="{C019F057-E7C1-4BC7-ADDC-36425E271936}" destId="{88082C38-53ED-48C7-84AB-9FC78B38CB70}" srcOrd="4" destOrd="0" presId="urn:microsoft.com/office/officeart/2008/layout/VerticalCurvedList"/>
    <dgm:cxn modelId="{0C152AC1-2F4A-4ECB-9551-2EC90B5CF30A}" type="presParOf" srcId="{88082C38-53ED-48C7-84AB-9FC78B38CB70}" destId="{B6670879-11F8-40C9-8A3A-822957711C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predict life expectancy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develop &amp; improve machine learning model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make predictions based off model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36C0D-F6DD-4250-8269-AB128EDE6ECB}">
      <dsp:nvSpPr>
        <dsp:cNvPr id="0" name=""/>
        <dsp:cNvSpPr/>
      </dsp:nvSpPr>
      <dsp:spPr>
        <a:xfrm>
          <a:off x="2143996" y="126629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362905" y="1309551"/>
        <a:ext cx="24653" cy="4930"/>
      </dsp:txXfrm>
    </dsp:sp>
    <dsp:sp modelId="{211CAAA5-3527-4957-A432-30A58C88C90E}">
      <dsp:nvSpPr>
        <dsp:cNvPr id="0" name=""/>
        <dsp:cNvSpPr/>
      </dsp:nvSpPr>
      <dsp:spPr>
        <a:xfrm>
          <a:off x="2001" y="66887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Drop features containing plenty of null cells &amp; unique values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del df[‘’]</a:t>
          </a:r>
        </a:p>
      </dsp:txBody>
      <dsp:txXfrm>
        <a:off x="2001" y="668878"/>
        <a:ext cx="2143794" cy="1286276"/>
      </dsp:txXfrm>
    </dsp:sp>
    <dsp:sp modelId="{EC5E259F-CC37-4CCF-8538-82A856D42C50}">
      <dsp:nvSpPr>
        <dsp:cNvPr id="0" name=""/>
        <dsp:cNvSpPr/>
      </dsp:nvSpPr>
      <dsp:spPr>
        <a:xfrm>
          <a:off x="4780863" y="126629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999773" y="1309551"/>
        <a:ext cx="24653" cy="4930"/>
      </dsp:txXfrm>
    </dsp:sp>
    <dsp:sp modelId="{96451C1F-7A42-47EF-9517-64DDCEB88BD7}">
      <dsp:nvSpPr>
        <dsp:cNvPr id="0" name=""/>
        <dsp:cNvSpPr/>
      </dsp:nvSpPr>
      <dsp:spPr>
        <a:xfrm>
          <a:off x="2638868" y="66887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Combine similar features into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del df[‘’]</a:t>
          </a:r>
        </a:p>
      </dsp:txBody>
      <dsp:txXfrm>
        <a:off x="2638868" y="668878"/>
        <a:ext cx="2143794" cy="1286276"/>
      </dsp:txXfrm>
    </dsp:sp>
    <dsp:sp modelId="{0C92EEFA-729E-4B67-BB00-2FBAED47E3C5}">
      <dsp:nvSpPr>
        <dsp:cNvPr id="0" name=""/>
        <dsp:cNvSpPr/>
      </dsp:nvSpPr>
      <dsp:spPr>
        <a:xfrm>
          <a:off x="7417731" y="1266297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636640" y="1309551"/>
        <a:ext cx="24653" cy="4930"/>
      </dsp:txXfrm>
    </dsp:sp>
    <dsp:sp modelId="{511E016B-6BB4-4B45-AA01-10A2678DA79D}">
      <dsp:nvSpPr>
        <dsp:cNvPr id="0" name=""/>
        <dsp:cNvSpPr/>
      </dsp:nvSpPr>
      <dsp:spPr>
        <a:xfrm>
          <a:off x="5275736" y="66887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Remove missing values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df.dropna</a:t>
          </a:r>
          <a:r>
            <a:rPr lang="en-SG" sz="1400" b="1" kern="1200" dirty="0"/>
            <a:t>()</a:t>
          </a:r>
        </a:p>
      </dsp:txBody>
      <dsp:txXfrm>
        <a:off x="5275736" y="668878"/>
        <a:ext cx="2143794" cy="1286276"/>
      </dsp:txXfrm>
    </dsp:sp>
    <dsp:sp modelId="{F1A17F62-58AB-4868-80A0-C6A360F1D10F}">
      <dsp:nvSpPr>
        <dsp:cNvPr id="0" name=""/>
        <dsp:cNvSpPr/>
      </dsp:nvSpPr>
      <dsp:spPr>
        <a:xfrm>
          <a:off x="1073898" y="1953355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831051" y="2182126"/>
        <a:ext cx="396297" cy="4930"/>
      </dsp:txXfrm>
    </dsp:sp>
    <dsp:sp modelId="{3D65C8D6-D7EB-462C-B79B-4ED602E6EA54}">
      <dsp:nvSpPr>
        <dsp:cNvPr id="0" name=""/>
        <dsp:cNvSpPr/>
      </dsp:nvSpPr>
      <dsp:spPr>
        <a:xfrm>
          <a:off x="7912603" y="66887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 features into a broader value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np.select</a:t>
          </a:r>
          <a:r>
            <a:rPr lang="en-US" sz="1400" b="1" kern="1200" dirty="0"/>
            <a:t>()</a:t>
          </a:r>
          <a:endParaRPr lang="en-SG" sz="1400" b="1" kern="1200" dirty="0"/>
        </a:p>
      </dsp:txBody>
      <dsp:txXfrm>
        <a:off x="7912603" y="668878"/>
        <a:ext cx="2143794" cy="1286276"/>
      </dsp:txXfrm>
    </dsp:sp>
    <dsp:sp modelId="{ADFBF713-76B0-469D-B54C-F0CE29C9F174}">
      <dsp:nvSpPr>
        <dsp:cNvPr id="0" name=""/>
        <dsp:cNvSpPr/>
      </dsp:nvSpPr>
      <dsp:spPr>
        <a:xfrm>
          <a:off x="2143996" y="3045646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362905" y="3088901"/>
        <a:ext cx="24653" cy="4930"/>
      </dsp:txXfrm>
    </dsp:sp>
    <dsp:sp modelId="{BB16D950-6E0C-421D-B833-3B0C9533A870}">
      <dsp:nvSpPr>
        <dsp:cNvPr id="0" name=""/>
        <dsp:cNvSpPr/>
      </dsp:nvSpPr>
      <dsp:spPr>
        <a:xfrm>
          <a:off x="2001" y="244822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Add new feature concatenating binned features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df.insert</a:t>
          </a:r>
          <a:r>
            <a:rPr lang="en-SG" sz="1400" b="1" kern="1200" dirty="0"/>
            <a:t>()</a:t>
          </a:r>
        </a:p>
      </dsp:txBody>
      <dsp:txXfrm>
        <a:off x="2001" y="2448228"/>
        <a:ext cx="2143794" cy="1286276"/>
      </dsp:txXfrm>
    </dsp:sp>
    <dsp:sp modelId="{7961B74C-2A2C-45A1-9F63-2C15CB6B0430}">
      <dsp:nvSpPr>
        <dsp:cNvPr id="0" name=""/>
        <dsp:cNvSpPr/>
      </dsp:nvSpPr>
      <dsp:spPr>
        <a:xfrm>
          <a:off x="4780863" y="3045646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4999773" y="3088901"/>
        <a:ext cx="24653" cy="4930"/>
      </dsp:txXfrm>
    </dsp:sp>
    <dsp:sp modelId="{55E23698-40C6-410D-A4CE-A1962B9C9FC4}">
      <dsp:nvSpPr>
        <dsp:cNvPr id="0" name=""/>
        <dsp:cNvSpPr/>
      </dsp:nvSpPr>
      <dsp:spPr>
        <a:xfrm>
          <a:off x="2638868" y="244822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Convert Unordered Categorical Data to Numeric Data using OHE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get_dummies</a:t>
          </a:r>
          <a:r>
            <a:rPr lang="en-US" sz="1400" b="1" kern="1200" dirty="0"/>
            <a:t>()</a:t>
          </a:r>
          <a:endParaRPr lang="en-SG" sz="1400" b="1" kern="1200" dirty="0"/>
        </a:p>
      </dsp:txBody>
      <dsp:txXfrm>
        <a:off x="2638868" y="2448228"/>
        <a:ext cx="2143794" cy="1286276"/>
      </dsp:txXfrm>
    </dsp:sp>
    <dsp:sp modelId="{24B11089-BC2C-4ABB-93B2-C6206CAFD216}">
      <dsp:nvSpPr>
        <dsp:cNvPr id="0" name=""/>
        <dsp:cNvSpPr/>
      </dsp:nvSpPr>
      <dsp:spPr>
        <a:xfrm>
          <a:off x="7417731" y="3045646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7636640" y="3088901"/>
        <a:ext cx="24653" cy="4930"/>
      </dsp:txXfrm>
    </dsp:sp>
    <dsp:sp modelId="{5CCED7BB-5F4D-4E52-9885-ACBE6326CCBB}">
      <dsp:nvSpPr>
        <dsp:cNvPr id="0" name=""/>
        <dsp:cNvSpPr/>
      </dsp:nvSpPr>
      <dsp:spPr>
        <a:xfrm>
          <a:off x="5275736" y="244822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Manually Convert Categorical Data with binary values to Numeric Data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df.replace</a:t>
          </a:r>
          <a:r>
            <a:rPr lang="en-US" sz="1400" b="1" kern="1200" dirty="0"/>
            <a:t>()</a:t>
          </a:r>
        </a:p>
      </dsp:txBody>
      <dsp:txXfrm>
        <a:off x="5275736" y="2448228"/>
        <a:ext cx="2143794" cy="1286276"/>
      </dsp:txXfrm>
    </dsp:sp>
    <dsp:sp modelId="{29A67FD9-2307-4909-848E-E83BCE2A6EC9}">
      <dsp:nvSpPr>
        <dsp:cNvPr id="0" name=""/>
        <dsp:cNvSpPr/>
      </dsp:nvSpPr>
      <dsp:spPr>
        <a:xfrm>
          <a:off x="7912603" y="2448228"/>
          <a:ext cx="2143794" cy="1286276"/>
        </a:xfrm>
        <a:prstGeom prst="rect">
          <a:avLst/>
        </a:prstGeom>
        <a:solidFill>
          <a:schemeClr val="lt1"/>
        </a:solidFill>
        <a:ln w="762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Feature Selection &amp; drop irrelevant features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 err="1"/>
            <a:t>nsmallest</a:t>
          </a:r>
          <a:r>
            <a:rPr lang="en-SG" sz="1400" b="1" kern="1200" dirty="0"/>
            <a:t>()</a:t>
          </a:r>
        </a:p>
      </dsp:txBody>
      <dsp:txXfrm>
        <a:off x="7912603" y="2448228"/>
        <a:ext cx="2143794" cy="1286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79695-FBA7-4556-B870-90E91C59CD4B}">
      <dsp:nvSpPr>
        <dsp:cNvPr id="0" name=""/>
        <dsp:cNvSpPr/>
      </dsp:nvSpPr>
      <dsp:spPr>
        <a:xfrm>
          <a:off x="-4122500" y="-637182"/>
          <a:ext cx="4947517" cy="4947517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AB3D5-2864-4F5C-AC23-6D53CA227AB6}">
      <dsp:nvSpPr>
        <dsp:cNvPr id="0" name=""/>
        <dsp:cNvSpPr/>
      </dsp:nvSpPr>
      <dsp:spPr>
        <a:xfrm>
          <a:off x="675217" y="524746"/>
          <a:ext cx="8220807" cy="10493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best algorithm is the Random Forest Regressor.</a:t>
          </a:r>
          <a:endParaRPr lang="en-SG" sz="3100" kern="1200" dirty="0"/>
        </a:p>
      </dsp:txBody>
      <dsp:txXfrm>
        <a:off x="675217" y="524746"/>
        <a:ext cx="8220807" cy="1049346"/>
      </dsp:txXfrm>
    </dsp:sp>
    <dsp:sp modelId="{A9932029-2870-4427-9827-326E0FF65E0C}">
      <dsp:nvSpPr>
        <dsp:cNvPr id="0" name=""/>
        <dsp:cNvSpPr/>
      </dsp:nvSpPr>
      <dsp:spPr>
        <a:xfrm>
          <a:off x="19375" y="393578"/>
          <a:ext cx="1311682" cy="1311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65556-F5EE-4974-A510-87E78E1F9A05}">
      <dsp:nvSpPr>
        <dsp:cNvPr id="0" name=""/>
        <dsp:cNvSpPr/>
      </dsp:nvSpPr>
      <dsp:spPr>
        <a:xfrm>
          <a:off x="675217" y="2099060"/>
          <a:ext cx="8220807" cy="104934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919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model was further improved with parameter tuning.</a:t>
          </a:r>
          <a:endParaRPr lang="en-SG" sz="3100" kern="1200" dirty="0"/>
        </a:p>
      </dsp:txBody>
      <dsp:txXfrm>
        <a:off x="675217" y="2099060"/>
        <a:ext cx="8220807" cy="1049346"/>
      </dsp:txXfrm>
    </dsp:sp>
    <dsp:sp modelId="{B6670879-11F8-40C9-8A3A-822957711C7F}">
      <dsp:nvSpPr>
        <dsp:cNvPr id="0" name=""/>
        <dsp:cNvSpPr/>
      </dsp:nvSpPr>
      <dsp:spPr>
        <a:xfrm>
          <a:off x="19375" y="1967891"/>
          <a:ext cx="1311682" cy="1311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17-Feb-21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17-Feb-21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awiki.org/wiki/File:OOjs_UI_icon_ellipsis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istsresource.org/syllabi/research-instruction-modules-tip-sheets-data-methods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3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openxmlformats.org/officeDocument/2006/relationships/image" Target="../media/image30.sv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dreamstime.com/stock-illustration-conclusion-stamp-square-red-grunge-image8429433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MLDV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Looi</a:t>
            </a:r>
            <a:r>
              <a:rPr lang="en-US" dirty="0">
                <a:solidFill>
                  <a:schemeClr val="tx1"/>
                </a:solidFill>
              </a:rPr>
              <a:t> Fang Yi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1906198E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Long Can I Live?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67258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6021942-1166-457D-8304-260AC65D6E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33924" b="30633"/>
          <a:stretch/>
        </p:blipFill>
        <p:spPr>
          <a:xfrm>
            <a:off x="3895725" y="3274309"/>
            <a:ext cx="819150" cy="290332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E12E8FA-7BB9-4230-9767-E3616BF741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33924" b="30633"/>
          <a:stretch/>
        </p:blipFill>
        <p:spPr>
          <a:xfrm>
            <a:off x="7543800" y="3274309"/>
            <a:ext cx="819150" cy="2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D84A-6F67-45A0-A699-EB6AC404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Exploration </a:t>
            </a:r>
            <a:endParaRPr lang="en-S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1526D7-30FF-4855-8F4A-21DD30B7DA95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G" dirty="0"/>
          </a:p>
        </p:txBody>
      </p:sp>
      <p:pic>
        <p:nvPicPr>
          <p:cNvPr id="2050" name="Picture 2" descr="Transparent Love Birds In Tree Clipart - Clipart Tree Silhouette, HD Png  Download , Transparent Png Image - PNGitem">
            <a:extLst>
              <a:ext uri="{FF2B5EF4-FFF2-40B4-BE49-F238E27FC236}">
                <a16:creationId xmlns:a16="http://schemas.microsoft.com/office/drawing/2014/main" id="{0833AB57-6EF4-4EDF-BCFF-4B49E893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26" b="92593" l="10000" r="91047">
                        <a14:foregroundMark x1="47093" y1="70123" x2="47442" y2="89506"/>
                        <a14:foregroundMark x1="47442" y1="89506" x2="48605" y2="92716"/>
                        <a14:foregroundMark x1="27442" y1="8148" x2="27442" y2="8148"/>
                        <a14:foregroundMark x1="56279" y1="7037" x2="56279" y2="7037"/>
                        <a14:foregroundMark x1="58023" y1="6049" x2="58023" y2="6049"/>
                        <a14:foregroundMark x1="90581" y1="62963" x2="90581" y2="62963"/>
                        <a14:foregroundMark x1="91047" y1="38765" x2="91047" y2="38765"/>
                        <a14:backgroundMark x1="66628" y1="50370" x2="66628" y2="50370"/>
                        <a14:backgroundMark x1="62674" y1="52593" x2="62674" y2="52593"/>
                        <a14:backgroundMark x1="70814" y1="52593" x2="70814" y2="52593"/>
                        <a14:backgroundMark x1="68837" y1="52963" x2="68837" y2="52963"/>
                        <a14:backgroundMark x1="64767" y1="52963" x2="64767" y2="52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77" y="2276475"/>
            <a:ext cx="4702845" cy="44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CDCD183-B4C3-4C39-B430-A73002F1B7A8}"/>
              </a:ext>
            </a:extLst>
          </p:cNvPr>
          <p:cNvSpPr/>
          <p:nvPr/>
        </p:nvSpPr>
        <p:spPr>
          <a:xfrm>
            <a:off x="1724025" y="2893628"/>
            <a:ext cx="2761000" cy="27610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Histogram</a:t>
            </a: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4E9621C0-AF82-4576-8E62-5C6165636293}"/>
              </a:ext>
            </a:extLst>
          </p:cNvPr>
          <p:cNvSpPr/>
          <p:nvPr/>
        </p:nvSpPr>
        <p:spPr>
          <a:xfrm>
            <a:off x="3439219" y="1634707"/>
            <a:ext cx="1754863" cy="175486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HEAD</a:t>
            </a: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peek at first few rows of dataset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A19784B-9D33-4C39-8576-2E97B0E3EB7A}"/>
              </a:ext>
            </a:extLst>
          </p:cNvPr>
          <p:cNvSpPr/>
          <p:nvPr/>
        </p:nvSpPr>
        <p:spPr>
          <a:xfrm>
            <a:off x="7569991" y="4345482"/>
            <a:ext cx="1754862" cy="1754862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SHAPE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2938 rows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&amp;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22 columns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65C39AE-C947-4655-BD8A-10F304A6E985}"/>
              </a:ext>
            </a:extLst>
          </p:cNvPr>
          <p:cNvSpPr/>
          <p:nvPr/>
        </p:nvSpPr>
        <p:spPr>
          <a:xfrm>
            <a:off x="6705039" y="785469"/>
            <a:ext cx="3631534" cy="3631534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Scatter Plot</a:t>
            </a: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b="1" u="sng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8D4F6FC-626D-4DC8-B951-06DABAB68163}"/>
              </a:ext>
            </a:extLst>
          </p:cNvPr>
          <p:cNvSpPr/>
          <p:nvPr/>
        </p:nvSpPr>
        <p:spPr>
          <a:xfrm>
            <a:off x="5102581" y="2128875"/>
            <a:ext cx="1754863" cy="1754863"/>
          </a:xfrm>
          <a:prstGeom prst="flowChartConnector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err="1">
                <a:solidFill>
                  <a:schemeClr val="tx1"/>
                </a:solidFill>
              </a:rPr>
              <a:t>IsNull</a:t>
            </a:r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null values found in 14 categories</a:t>
            </a:r>
          </a:p>
        </p:txBody>
      </p:sp>
      <p:pic>
        <p:nvPicPr>
          <p:cNvPr id="4" name="Graphic 3" descr="Binoculars with solid fill">
            <a:extLst>
              <a:ext uri="{FF2B5EF4-FFF2-40B4-BE49-F238E27FC236}">
                <a16:creationId xmlns:a16="http://schemas.microsoft.com/office/drawing/2014/main" id="{EEF2F954-EDAF-4948-BC49-8BAFDA66E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976339"/>
            <a:ext cx="658368" cy="658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F455D-0B60-414F-BAFB-B8E95DC00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1" b="97832" l="2160" r="99136">
                        <a14:foregroundMark x1="11447" y1="5420" x2="7559" y2="66125"/>
                        <a14:foregroundMark x1="7559" y1="66125" x2="11231" y2="77507"/>
                        <a14:foregroundMark x1="11231" y1="77507" x2="31352" y2="87812"/>
                        <a14:foregroundMark x1="35749" y1="88852" x2="43197" y2="89973"/>
                        <a14:foregroundMark x1="33738" y1="88549" x2="34799" y2="88709"/>
                        <a14:foregroundMark x1="54329" y1="89231" x2="67603" y2="88347"/>
                        <a14:foregroundMark x1="43197" y1="89973" x2="51206" y2="89439"/>
                        <a14:foregroundMark x1="67603" y1="88347" x2="80130" y2="83198"/>
                        <a14:foregroundMark x1="80130" y1="83198" x2="81245" y2="81845"/>
                        <a14:foregroundMark x1="90160" y1="57259" x2="90281" y2="56640"/>
                        <a14:foregroundMark x1="90281" y1="56640" x2="87754" y2="42986"/>
                        <a14:foregroundMark x1="77762" y1="13821" x2="72354" y2="7859"/>
                        <a14:foregroundMark x1="72354" y1="7859" x2="7775" y2="11111"/>
                        <a14:foregroundMark x1="3240" y1="11382" x2="3024" y2="63686"/>
                        <a14:foregroundMark x1="3024" y1="63686" x2="6048" y2="73442"/>
                        <a14:foregroundMark x1="6048" y1="73442" x2="6148" y2="78338"/>
                        <a14:foregroundMark x1="31915" y1="92275" x2="32210" y2="92269"/>
                        <a14:foregroundMark x1="40846" y1="92141" x2="49795" y2="92141"/>
                        <a14:foregroundMark x1="90782" y1="42572" x2="90714" y2="41330"/>
                        <a14:foregroundMark x1="91583" y1="57214" x2="90892" y2="44566"/>
                        <a14:foregroundMark x1="94475" y1="43137" x2="95531" y2="57090"/>
                        <a14:foregroundMark x1="97586" y1="62095" x2="97624" y2="62602"/>
                        <a14:foregroundMark x1="96112" y1="42276" x2="97210" y2="57037"/>
                        <a14:foregroundMark x1="5400" y1="2439" x2="33261" y2="1897"/>
                        <a14:foregroundMark x1="33261" y1="1897" x2="71490" y2="8401"/>
                        <a14:foregroundMark x1="3888" y1="4065" x2="6479" y2="13550"/>
                        <a14:foregroundMark x1="2160" y1="34146" x2="2808" y2="54743"/>
                        <a14:foregroundMark x1="42319" y1="93642" x2="48164" y2="94038"/>
                        <a14:foregroundMark x1="47101" y1="94134" x2="47459" y2="94057"/>
                        <a14:foregroundMark x1="41012" y1="95438" x2="47036" y2="94147"/>
                        <a14:foregroundMark x1="96976" y1="44173" x2="99352" y2="54201"/>
                        <a14:foregroundMark x1="99352" y1="54201" x2="99190" y2="57040"/>
                        <a14:foregroundMark x1="41469" y1="97832" x2="46492" y2="95469"/>
                        <a14:foregroundMark x1="10583" y1="84553" x2="12013" y2="91369"/>
                        <a14:foregroundMark x1="26629" y1="92155" x2="30886" y2="91328"/>
                        <a14:foregroundMark x1="19191" y1="93599" x2="19308" y2="93576"/>
                        <a14:foregroundMark x1="30886" y1="91328" x2="39525" y2="93225"/>
                        <a14:foregroundMark x1="39525" y1="93225" x2="41901" y2="97832"/>
                        <a14:foregroundMark x1="11015" y1="89973" x2="11015" y2="91395"/>
                        <a14:foregroundMark x1="4536" y1="78320" x2="9935" y2="81030"/>
                        <a14:foregroundMark x1="71181" y1="91468" x2="76242" y2="88889"/>
                        <a14:foregroundMark x1="70619" y1="92569" x2="74298" y2="92954"/>
                        <a14:foregroundMark x1="80562" y1="47425" x2="83153" y2="57724"/>
                        <a14:foregroundMark x1="83153" y1="57724" x2="91577" y2="55014"/>
                        <a14:foregroundMark x1="91577" y1="55014" x2="91793" y2="54743"/>
                        <a14:foregroundMark x1="80346" y1="41734" x2="94384" y2="42547"/>
                        <a14:foregroundMark x1="12527" y1="91870" x2="16415" y2="91870"/>
                        <a14:foregroundMark x1="10583" y1="92141" x2="17495" y2="92141"/>
                        <a14:foregroundMark x1="19654" y1="92141" x2="26782" y2="91870"/>
                        <a14:foregroundMark x1="27862" y1="93225" x2="33261" y2="92954"/>
                        <a14:foregroundMark x1="51188" y1="92412" x2="52133" y2="92219"/>
                        <a14:foregroundMark x1="60620" y1="90546" x2="60835" y2="90592"/>
                        <a14:foregroundMark x1="70410" y1="93496" x2="67803" y2="93496"/>
                        <a14:foregroundMark x1="50540" y1="90244" x2="59179" y2="89973"/>
                        <a14:foregroundMark x1="59179" y1="89973" x2="66307" y2="91328"/>
                        <a14:foregroundMark x1="52484" y1="92412" x2="61339" y2="92412"/>
                        <a14:foregroundMark x1="61339" y1="92412" x2="62635" y2="92141"/>
                        <a14:foregroundMark x1="62851" y1="92412" x2="66307" y2="90244"/>
                        <a14:foregroundMark x1="64147" y1="92141" x2="66523" y2="92683"/>
                        <a14:backgroundMark x1="82721" y1="4878" x2="88121" y2="29268"/>
                        <a14:backgroundMark x1="88121" y1="29268" x2="93309" y2="36529"/>
                        <a14:backgroundMark x1="97217" y1="37127" x2="97408" y2="37127"/>
                        <a14:backgroundMark x1="83801" y1="21951" x2="84233" y2="32791"/>
                        <a14:backgroundMark x1="84233" y1="32791" x2="89176" y2="36289"/>
                        <a14:backgroundMark x1="96500" y1="38499" x2="96760" y2="38482"/>
                        <a14:backgroundMark x1="93737" y1="22764" x2="94384" y2="26829"/>
                        <a14:backgroundMark x1="92873" y1="20596" x2="94384" y2="25474"/>
                        <a14:backgroundMark x1="79266" y1="15447" x2="78834" y2="17344"/>
                        <a14:backgroundMark x1="78186" y1="14634" x2="78186" y2="14634"/>
                        <a14:backgroundMark x1="78618" y1="14905" x2="78618" y2="14905"/>
                        <a14:backgroundMark x1="79050" y1="14634" x2="79050" y2="16260"/>
                        <a14:backgroundMark x1="79050" y1="13821" x2="79050" y2="15447"/>
                        <a14:backgroundMark x1="79050" y1="13821" x2="79050" y2="13821"/>
                        <a14:backgroundMark x1="864" y1="89160" x2="5505" y2="91748"/>
                        <a14:backgroundMark x1="8639" y1="97973" x2="8639" y2="99729"/>
                        <a14:backgroundMark x1="7263" y1="85021" x2="8316" y2="85285"/>
                        <a14:backgroundMark x1="0" y1="83198" x2="1086" y2="83471"/>
                        <a14:backgroundMark x1="9776" y1="97973" x2="9935" y2="99729"/>
                        <a14:backgroundMark x1="73813" y1="94851" x2="76026" y2="94851"/>
                        <a14:backgroundMark x1="76026" y1="94851" x2="84449" y2="94309"/>
                        <a14:backgroundMark x1="84449" y1="94309" x2="80778" y2="71816"/>
                        <a14:backgroundMark x1="80778" y1="71816" x2="86393" y2="63144"/>
                        <a14:backgroundMark x1="86393" y1="63144" x2="95032" y2="62873"/>
                        <a14:backgroundMark x1="95032" y1="62873" x2="97192" y2="62873"/>
                        <a14:backgroundMark x1="89633" y1="72087" x2="89417" y2="84824"/>
                        <a14:backgroundMark x1="89417" y1="84824" x2="89417" y2="78320"/>
                        <a14:backgroundMark x1="87473" y1="71274" x2="90065" y2="81030"/>
                        <a14:backgroundMark x1="90065" y1="81030" x2="90065" y2="81030"/>
                        <a14:backgroundMark x1="89201" y1="78320" x2="89849" y2="90515"/>
                        <a14:backgroundMark x1="89849" y1="90515" x2="86609" y2="74797"/>
                        <a14:backgroundMark x1="86609" y1="74797" x2="86825" y2="85095"/>
                        <a14:backgroundMark x1="86825" y1="85095" x2="90497" y2="78591"/>
                        <a14:backgroundMark x1="91577" y1="69377" x2="92009" y2="71274"/>
                        <a14:backgroundMark x1="94168" y1="68564" x2="87041" y2="70190"/>
                        <a14:backgroundMark x1="52336" y1="98244" x2="51404" y2="98374"/>
                        <a14:backgroundMark x1="51404" y1="98374" x2="50540" y2="99458"/>
                        <a14:backgroundMark x1="25691" y1="97614" x2="24027" y2="97405"/>
                        <a14:backgroundMark x1="38229" y1="99187" x2="30648" y2="98236"/>
                        <a14:backgroundMark x1="17177" y1="97119" x2="14939" y2="97179"/>
                        <a14:backgroundMark x1="50108" y1="96477" x2="50444" y2="96433"/>
                        <a14:backgroundMark x1="64727" y1="95817" x2="66523" y2="95935"/>
                        <a14:backgroundMark x1="56047" y1="98244" x2="50540" y2="99458"/>
                        <a14:backgroundMark x1="58956" y1="97603" x2="58674" y2="97665"/>
                        <a14:backgroundMark x1="60993" y1="97153" x2="60260" y2="97315"/>
                        <a14:backgroundMark x1="66523" y1="95935" x2="64389" y2="96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0747" y="1562100"/>
            <a:ext cx="3142612" cy="250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0D007-CB9D-4D77-B5BA-0C1179C69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7256" y="3512640"/>
            <a:ext cx="1764852" cy="175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2929C4-AF33-4DB3-96FF-659FBD0CB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786793"/>
              </p:ext>
            </p:extLst>
          </p:nvPr>
        </p:nvGraphicFramePr>
        <p:xfrm>
          <a:off x="1066800" y="1812022"/>
          <a:ext cx="10058400" cy="440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CB0B65E-EE18-4F9E-B660-D6B8558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/>
              <a:t>     Data Preparation</a:t>
            </a:r>
            <a:endParaRPr lang="en-SG" dirty="0"/>
          </a:p>
        </p:txBody>
      </p:sp>
      <p:pic>
        <p:nvPicPr>
          <p:cNvPr id="6" name="Content Placeholder 4" descr="Filter with solid fill">
            <a:extLst>
              <a:ext uri="{FF2B5EF4-FFF2-40B4-BE49-F238E27FC236}">
                <a16:creationId xmlns:a16="http://schemas.microsoft.com/office/drawing/2014/main" id="{18E56556-849A-424E-892B-467D8C406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800" y="999210"/>
            <a:ext cx="658368" cy="658368"/>
          </a:xfrm>
        </p:spPr>
      </p:pic>
    </p:spTree>
    <p:extLst>
      <p:ext uri="{BB962C8B-B14F-4D97-AF65-F5344CB8AC3E}">
        <p14:creationId xmlns:p14="http://schemas.microsoft.com/office/powerpoint/2010/main" val="20999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6EFD-E08E-452B-AFEC-11F925E6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Feature Selection</a:t>
            </a:r>
            <a:endParaRPr lang="en-SG" dirty="0"/>
          </a:p>
        </p:txBody>
      </p:sp>
      <p:pic>
        <p:nvPicPr>
          <p:cNvPr id="5" name="Content Placeholder 4" descr="Presentation with bar chart with solid fill">
            <a:extLst>
              <a:ext uri="{FF2B5EF4-FFF2-40B4-BE49-F238E27FC236}">
                <a16:creationId xmlns:a16="http://schemas.microsoft.com/office/drawing/2014/main" id="{4C26A676-8266-4F3A-A14D-50B671781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999210"/>
            <a:ext cx="658368" cy="6583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F37BE-308F-476D-9F03-0690EB13F397}"/>
              </a:ext>
            </a:extLst>
          </p:cNvPr>
          <p:cNvSpPr txBox="1"/>
          <p:nvPr/>
        </p:nvSpPr>
        <p:spPr>
          <a:xfrm>
            <a:off x="7672476" y="2232310"/>
            <a:ext cx="390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graph of feature importance for better visualization.</a:t>
            </a:r>
          </a:p>
          <a:p>
            <a:endParaRPr lang="en-US" dirty="0"/>
          </a:p>
          <a:p>
            <a:r>
              <a:rPr lang="en-US" dirty="0"/>
              <a:t>Top 3 most relevant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Income composition of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Adult Mortality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HIV/AIDS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 bottom 3 features which have 0 importance were subsequently removed from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6C7BB-C767-46BD-A8B9-D1B32A79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2647809"/>
            <a:ext cx="6724861" cy="2862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2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04C4-F6B8-45D4-826F-D0DE14AE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Types of Algorithms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8AA38-4E5A-427E-9E96-FF860AA634E0}"/>
              </a:ext>
            </a:extLst>
          </p:cNvPr>
          <p:cNvSpPr/>
          <p:nvPr/>
        </p:nvSpPr>
        <p:spPr>
          <a:xfrm>
            <a:off x="1295400" y="2730885"/>
            <a:ext cx="3200400" cy="354840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Combines the output of multiple decision trees to predict output value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Training Set MSE:  </a:t>
            </a:r>
            <a:r>
              <a:rPr lang="en-US" b="1" u="sng" dirty="0"/>
              <a:t>0.4326</a:t>
            </a:r>
          </a:p>
          <a:p>
            <a:pPr algn="ctr"/>
            <a:r>
              <a:rPr lang="en-US" b="1" dirty="0"/>
              <a:t>Test Set MSE:  </a:t>
            </a:r>
            <a:r>
              <a:rPr lang="en-US" b="1" u="sng" dirty="0"/>
              <a:t>1.1630</a:t>
            </a:r>
            <a:endParaRPr lang="en-SG" b="1" u="sng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E6BC3-4815-4055-85DB-A3F9B6DC85AD}"/>
              </a:ext>
            </a:extLst>
          </p:cNvPr>
          <p:cNvSpPr/>
          <p:nvPr/>
        </p:nvSpPr>
        <p:spPr>
          <a:xfrm>
            <a:off x="4495800" y="3429000"/>
            <a:ext cx="3200400" cy="28502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CF7F1"/>
                </a:solidFill>
              </a:rPr>
              <a:t>Creates decision trees that builds on each other and predicts output value with final tree</a:t>
            </a:r>
          </a:p>
          <a:p>
            <a:pPr algn="ctr"/>
            <a:endParaRPr lang="en-US" dirty="0">
              <a:solidFill>
                <a:srgbClr val="FCF7F1"/>
              </a:solidFill>
            </a:endParaRPr>
          </a:p>
          <a:p>
            <a:pPr algn="ctr"/>
            <a:r>
              <a:rPr lang="en-US" sz="1800" b="1" dirty="0"/>
              <a:t>Training Set MSE:  </a:t>
            </a:r>
            <a:r>
              <a:rPr lang="en-US" sz="1800" b="1" u="sng" dirty="0"/>
              <a:t>1.2751</a:t>
            </a:r>
          </a:p>
          <a:p>
            <a:pPr algn="ctr"/>
            <a:r>
              <a:rPr lang="en-US" sz="1800" b="1" dirty="0"/>
              <a:t>Test Set MSE</a:t>
            </a:r>
            <a:r>
              <a:rPr lang="en-US" sz="1800" b="1"/>
              <a:t>:  </a:t>
            </a:r>
            <a:r>
              <a:rPr lang="en-US" sz="1800" b="1" u="sng"/>
              <a:t>1.5462</a:t>
            </a:r>
            <a:endParaRPr lang="en-SG" sz="1800" b="1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224DE-4295-472D-B5E7-8890CC1DA763}"/>
              </a:ext>
            </a:extLst>
          </p:cNvPr>
          <p:cNvSpPr/>
          <p:nvPr/>
        </p:nvSpPr>
        <p:spPr>
          <a:xfrm>
            <a:off x="7696200" y="4169160"/>
            <a:ext cx="3200400" cy="211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CF7F1"/>
                </a:solidFill>
              </a:rPr>
              <a:t>Use a best fit line to predict output value</a:t>
            </a:r>
          </a:p>
          <a:p>
            <a:pPr algn="ctr"/>
            <a:r>
              <a:rPr lang="en-US" dirty="0">
                <a:solidFill>
                  <a:srgbClr val="FCF7F1"/>
                </a:solidFill>
              </a:rPr>
              <a:t> </a:t>
            </a:r>
          </a:p>
          <a:p>
            <a:pPr algn="ctr"/>
            <a:r>
              <a:rPr lang="en-US" sz="1800" b="1" dirty="0"/>
              <a:t>Training Set MSE: </a:t>
            </a:r>
            <a:r>
              <a:rPr lang="en-US" sz="1800" b="1" u="sng" dirty="0"/>
              <a:t>2.9086</a:t>
            </a:r>
          </a:p>
          <a:p>
            <a:pPr algn="ctr"/>
            <a:r>
              <a:rPr lang="en-US" sz="1800" b="1" dirty="0"/>
              <a:t>Test Set MSE:  </a:t>
            </a:r>
            <a:r>
              <a:rPr lang="en-US" b="1" u="sng" dirty="0"/>
              <a:t>2</a:t>
            </a:r>
            <a:r>
              <a:rPr lang="en-US" sz="1800" b="1" u="sng" dirty="0"/>
              <a:t>.9903</a:t>
            </a:r>
            <a:endParaRPr lang="en-SG" sz="1800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37B3B-3ED9-46F9-94A3-A350955F95A9}"/>
              </a:ext>
            </a:extLst>
          </p:cNvPr>
          <p:cNvSpPr txBox="1"/>
          <p:nvPr/>
        </p:nvSpPr>
        <p:spPr>
          <a:xfrm>
            <a:off x="1376952" y="2274648"/>
            <a:ext cx="303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Random Forest Regressor</a:t>
            </a:r>
            <a:endParaRPr lang="en-SG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8D6E28-D6F8-47CF-AEAC-797D4278F2F7}"/>
              </a:ext>
            </a:extLst>
          </p:cNvPr>
          <p:cNvSpPr txBox="1"/>
          <p:nvPr/>
        </p:nvSpPr>
        <p:spPr>
          <a:xfrm>
            <a:off x="4847383" y="2608859"/>
            <a:ext cx="240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Gradient Boosting Regressor</a:t>
            </a:r>
            <a:endParaRPr lang="en-SG" b="1" dirty="0"/>
          </a:p>
        </p:txBody>
      </p:sp>
      <p:pic>
        <p:nvPicPr>
          <p:cNvPr id="5" name="Graphic 4" descr="Crown with solid fill">
            <a:extLst>
              <a:ext uri="{FF2B5EF4-FFF2-40B4-BE49-F238E27FC236}">
                <a16:creationId xmlns:a16="http://schemas.microsoft.com/office/drawing/2014/main" id="{7D89538A-2E2E-4481-9C63-17CC4598F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559" y="1674570"/>
            <a:ext cx="600075" cy="600075"/>
          </a:xfrm>
          <a:prstGeom prst="rect">
            <a:avLst/>
          </a:prstGeom>
        </p:spPr>
      </p:pic>
      <p:pic>
        <p:nvPicPr>
          <p:cNvPr id="8" name="Graphic 7" descr="Chemicals with solid fill">
            <a:extLst>
              <a:ext uri="{FF2B5EF4-FFF2-40B4-BE49-F238E27FC236}">
                <a16:creationId xmlns:a16="http://schemas.microsoft.com/office/drawing/2014/main" id="{FCCA44C5-E8E1-4768-ADE5-CA659528E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999210"/>
            <a:ext cx="658368" cy="658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29695-8C6E-4C54-BD9D-EA01C89D81D4}"/>
              </a:ext>
            </a:extLst>
          </p:cNvPr>
          <p:cNvSpPr txBox="1"/>
          <p:nvPr/>
        </p:nvSpPr>
        <p:spPr>
          <a:xfrm>
            <a:off x="8243888" y="3614414"/>
            <a:ext cx="21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 Regression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075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E0C6-4640-44DA-ADAD-CF95CFE5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     Parameter Tuning</a:t>
            </a:r>
            <a:endParaRPr lang="en-SG" dirty="0"/>
          </a:p>
        </p:txBody>
      </p:sp>
      <p:pic>
        <p:nvPicPr>
          <p:cNvPr id="5" name="Picture 4" descr="Close - up of hands typing on a keyboard&#10;&#10;Description automatically generated">
            <a:extLst>
              <a:ext uri="{FF2B5EF4-FFF2-40B4-BE49-F238E27FC236}">
                <a16:creationId xmlns:a16="http://schemas.microsoft.com/office/drawing/2014/main" id="{BC00F7D4-4EE9-41E7-ADB8-0C9A2A17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66" r="18599"/>
          <a:stretch/>
        </p:blipFill>
        <p:spPr>
          <a:xfrm>
            <a:off x="1066800" y="2014194"/>
            <a:ext cx="4980666" cy="400406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176-DCB7-4BF2-8BD9-E2C0780AB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937" y="2014194"/>
            <a:ext cx="4787263" cy="3749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Check list of available parameters for RDF model using </a:t>
            </a:r>
            <a:r>
              <a:rPr lang="en-US" sz="1600" b="1" dirty="0" err="1"/>
              <a:t>get_params</a:t>
            </a:r>
            <a:r>
              <a:rPr lang="en-US" sz="1600" b="1" dirty="0"/>
              <a:t>().keys()</a:t>
            </a:r>
          </a:p>
          <a:p>
            <a:pPr>
              <a:lnSpc>
                <a:spcPct val="150000"/>
              </a:lnSpc>
            </a:pPr>
            <a:r>
              <a:rPr lang="en-SG" sz="1600" dirty="0"/>
              <a:t>Tune parameters using </a:t>
            </a:r>
            <a:r>
              <a:rPr lang="en-SG" sz="1600" b="1" dirty="0" err="1"/>
              <a:t>param_grid</a:t>
            </a:r>
            <a:endParaRPr lang="en-SG" sz="1600" b="1" dirty="0"/>
          </a:p>
          <a:p>
            <a:pPr>
              <a:lnSpc>
                <a:spcPct val="150000"/>
              </a:lnSpc>
            </a:pPr>
            <a:r>
              <a:rPr lang="en-SG" sz="1600" dirty="0"/>
              <a:t>Determine best combination of hyper-parameters using </a:t>
            </a:r>
            <a:r>
              <a:rPr lang="en-SG" sz="1600" b="1" dirty="0" err="1"/>
              <a:t>best_params</a:t>
            </a:r>
            <a:r>
              <a:rPr lang="en-SG" sz="1600" b="1" dirty="0"/>
              <a:t>_</a:t>
            </a:r>
          </a:p>
          <a:p>
            <a:pPr>
              <a:lnSpc>
                <a:spcPct val="150000"/>
              </a:lnSpc>
            </a:pPr>
            <a:r>
              <a:rPr lang="en-SG" sz="1600" dirty="0"/>
              <a:t>Check MSE on grid search model</a:t>
            </a:r>
            <a:endParaRPr lang="en-SG" sz="1600" b="1" dirty="0"/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SG" sz="1200" b="1" dirty="0"/>
              <a:t>Training Set MSE: </a:t>
            </a:r>
            <a:r>
              <a:rPr lang="en-SG" sz="1200" b="1" u="sng" dirty="0"/>
              <a:t>0.0000</a:t>
            </a:r>
            <a:br>
              <a:rPr lang="en-SG" sz="1200" b="1" dirty="0"/>
            </a:br>
            <a:r>
              <a:rPr lang="en-SG" sz="1200" b="1" dirty="0"/>
              <a:t>Test Set MSE: </a:t>
            </a:r>
            <a:r>
              <a:rPr lang="en-SG" sz="1200" b="1" u="sng" dirty="0"/>
              <a:t>1.0536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3548A7-9CC3-4A64-850F-80E21DE5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908" y="5436301"/>
            <a:ext cx="6540292" cy="4880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Graphic 14" descr="Tuning Fork with solid fill">
            <a:extLst>
              <a:ext uri="{FF2B5EF4-FFF2-40B4-BE49-F238E27FC236}">
                <a16:creationId xmlns:a16="http://schemas.microsoft.com/office/drawing/2014/main" id="{9DBEBCDC-6375-49D1-92AB-656CF8010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800" y="999210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9657208-1306-4427-A60B-6D692210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848660"/>
              </p:ext>
            </p:extLst>
          </p:nvPr>
        </p:nvGraphicFramePr>
        <p:xfrm>
          <a:off x="1581149" y="2133599"/>
          <a:ext cx="8915401" cy="3673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63531E5-7E34-4AB6-AC38-D5D3638BE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369" b="94517" l="2188" r="97625">
                        <a14:foregroundMark x1="6250" y1="49495" x2="8750" y2="81385"/>
                        <a14:foregroundMark x1="2188" y1="46609" x2="3813" y2="65224"/>
                        <a14:foregroundMark x1="20375" y1="54113" x2="23063" y2="67388"/>
                        <a14:foregroundMark x1="28688" y1="51948" x2="29812" y2="66667"/>
                        <a14:foregroundMark x1="29812" y1="66667" x2="32250" y2="52814"/>
                        <a14:foregroundMark x1="32250" y1="52814" x2="31250" y2="52670"/>
                        <a14:foregroundMark x1="30312" y1="52237" x2="30312" y2="52237"/>
                        <a14:foregroundMark x1="8625" y1="93362" x2="13125" y2="91053"/>
                        <a14:foregroundMark x1="6438" y1="94517" x2="6438" y2="91775"/>
                        <a14:foregroundMark x1="25000" y1="46032" x2="18000" y2="72583"/>
                        <a14:foregroundMark x1="18000" y1="72583" x2="11813" y2="65512"/>
                        <a14:foregroundMark x1="11813" y1="65512" x2="10813" y2="56133"/>
                        <a14:foregroundMark x1="10500" y1="52525" x2="9563" y2="68110"/>
                        <a14:foregroundMark x1="9563" y1="68110" x2="13125" y2="77489"/>
                        <a14:foregroundMark x1="38250" y1="42857" x2="39938" y2="56710"/>
                        <a14:foregroundMark x1="39938" y1="56710" x2="46188" y2="55700"/>
                        <a14:foregroundMark x1="46188" y1="55700" x2="49938" y2="43867"/>
                        <a14:foregroundMark x1="49938" y1="43867" x2="80375" y2="39538"/>
                        <a14:foregroundMark x1="80375" y1="39538" x2="86688" y2="34343"/>
                        <a14:foregroundMark x1="86688" y1="34343" x2="90938" y2="23088"/>
                        <a14:foregroundMark x1="90938" y1="23088" x2="94188" y2="50216"/>
                        <a14:foregroundMark x1="94188" y1="50216" x2="93563" y2="53247"/>
                        <a14:foregroundMark x1="96750" y1="42280" x2="97625" y2="56566"/>
                        <a14:foregroundMark x1="97625" y1="56566" x2="97000" y2="56710"/>
                        <a14:foregroundMark x1="92188" y1="8369" x2="86875" y2="10678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6200" y="183326"/>
            <a:ext cx="5838825" cy="2528941"/>
          </a:xfrm>
          <a:prstGeom prst="rect">
            <a:avLst/>
          </a:prstGeom>
        </p:spPr>
      </p:pic>
      <p:pic>
        <p:nvPicPr>
          <p:cNvPr id="17" name="Graphic 16" descr="Badge 1 outline">
            <a:extLst>
              <a:ext uri="{FF2B5EF4-FFF2-40B4-BE49-F238E27FC236}">
                <a16:creationId xmlns:a16="http://schemas.microsoft.com/office/drawing/2014/main" id="{D25515E0-4312-4C16-A276-99A0E7733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8275" y="2362355"/>
            <a:ext cx="1645920" cy="1645920"/>
          </a:xfrm>
          <a:prstGeom prst="rect">
            <a:avLst/>
          </a:prstGeom>
        </p:spPr>
      </p:pic>
      <p:pic>
        <p:nvPicPr>
          <p:cNvPr id="21" name="Graphic 20" descr="Badge outline">
            <a:extLst>
              <a:ext uri="{FF2B5EF4-FFF2-40B4-BE49-F238E27FC236}">
                <a16:creationId xmlns:a16="http://schemas.microsoft.com/office/drawing/2014/main" id="{EADF768B-2EBC-4366-8481-8792E7490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8275" y="393483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9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E0C6-4640-44DA-ADAD-CF95CFE5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References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176-DCB7-4BF2-8BD9-E2C0780A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Life Expectancy(WHO) Dataset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100" dirty="0"/>
              <a:t>https://www.kaggle.com/kumarajarshi/life-expectancy-who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Seaborn Replot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sz="1100" dirty="0"/>
              <a:t>https://seaborn.pydata.org/generated/seaborn.relplot.html</a:t>
            </a:r>
          </a:p>
          <a:p>
            <a:pPr>
              <a:lnSpc>
                <a:spcPct val="150000"/>
              </a:lnSpc>
            </a:pPr>
            <a:r>
              <a:rPr lang="en-SG" sz="1200" dirty="0"/>
              <a:t>Converting values based on conditions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SG" sz="1100" dirty="0"/>
              <a:t>https://stackoverflow.com/questions/19377969/combine-two-columns-of-text-in-pandas-dataframe</a:t>
            </a:r>
          </a:p>
          <a:p>
            <a:pPr>
              <a:lnSpc>
                <a:spcPct val="150000"/>
              </a:lnSpc>
            </a:pPr>
            <a:r>
              <a:rPr lang="en-SG" sz="1300" dirty="0"/>
              <a:t>Adding a new column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SG" sz="1100" dirty="0"/>
              <a:t>https://www.geeksforgeeks.org/adding-new-column-to-existing-dataframe-in-pandas/</a:t>
            </a:r>
          </a:p>
          <a:p>
            <a:pPr>
              <a:lnSpc>
                <a:spcPct val="150000"/>
              </a:lnSpc>
            </a:pPr>
            <a:r>
              <a:rPr lang="en-SG" sz="1200" dirty="0"/>
              <a:t>Tuning Hyperparameters for Random Forest Regressor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SG" sz="1100" dirty="0"/>
              <a:t>https://scikit-learn.org/stable/modules/generated/sklearn.ensemble.RandomForestRegressor.html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SG" sz="1100" dirty="0"/>
              <a:t>https://towardsdatascience.com/hyperparameter-tuning-the-random-forest-in-python-using-scikit-learn-28d2aa77dd74</a:t>
            </a:r>
          </a:p>
        </p:txBody>
      </p: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77613937-7AED-4179-934B-392403EC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999210"/>
            <a:ext cx="658368" cy="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429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MLDV Assignment 2</vt:lpstr>
      <vt:lpstr>How Long Can I Live?</vt:lpstr>
      <vt:lpstr>     Data Exploration </vt:lpstr>
      <vt:lpstr>     Data Preparation</vt:lpstr>
      <vt:lpstr>     Feature Selection</vt:lpstr>
      <vt:lpstr>     Types of Algorithms</vt:lpstr>
      <vt:lpstr>     Parameter Tuning</vt:lpstr>
      <vt:lpstr>PowerPoint Presentation</vt:lpstr>
      <vt:lpstr>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MLDV Assignment 2</dc:title>
  <dc:creator>LOOI FANG YI</dc:creator>
  <cp:lastModifiedBy>LOOI FANG YI TP</cp:lastModifiedBy>
  <cp:revision>68</cp:revision>
  <dcterms:created xsi:type="dcterms:W3CDTF">2021-01-29T13:46:47Z</dcterms:created>
  <dcterms:modified xsi:type="dcterms:W3CDTF">2021-02-17T04:14:43Z</dcterms:modified>
</cp:coreProperties>
</file>