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D8612-D6F0-74A3-4CD4-330B20F9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D325E7-870F-76E1-6CAF-A78C89B48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153D0-0AF7-1422-6CF8-A47231A5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6B7AB-7B1B-A52C-97E1-8C14A11F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599B6-EA19-24EA-05D2-CE282CAA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1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B6EF1-589D-B915-1E16-65173300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BA82C3-3C60-8A90-6C55-359407CCA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0A611-C189-2DA7-4522-956FDB5F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C80B5-1CEA-33D4-4B2D-37F2B238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4DC5A-8CE9-CB75-3667-A6F973F1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0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FFB6E-4F23-C498-0A6E-D10BF2C1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E1C74-F354-0CEB-77E8-F165DD7C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62374-1F4C-CF85-5AEF-417430E5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CD427-60C0-5B47-80FB-7372AD9F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29F3F-42A2-7D10-74D9-6D2C4D1D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F7DAA-8FF0-2AAE-7523-39056A63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FCF03-AAD3-48C7-E4CB-E8C6603C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15AAE-906C-DDB2-ADFC-C938CE47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6DACB-DB5D-F545-0289-85296E17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7F1A4-2C2B-4CD7-1C1A-8A7A8A02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73F8A-AE5A-E4A1-D3C0-8FA755E3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9CB21-1B2C-6002-DD85-BD695C5B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D31C-7751-B08F-6954-484CEAF9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C3F88-210C-E847-86A2-5E2B249C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5A22E-29EE-334D-6E8A-BA845FA3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9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74284-59F1-11FA-D17C-55CA906B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2794C-D3BF-B174-E6C3-CFFD59341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CE15B-7B54-2C1E-7AC5-88A0C8FA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E58F9-2C45-AE99-2EC3-07C112F3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2B792-A93F-27AA-983C-8D853BCD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AEBFA-1DD3-4F18-D7DA-918C4AE6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0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D51C9-CBB2-6BBD-6C62-0868A065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29379-4607-D05C-C4B7-1C8860A9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050CE-31F0-C764-41BE-57928B27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123B7-8680-C2FB-CA41-A04521357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478ED-06FD-42CD-58A9-3E0F9F27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CF2BE5-11C0-5276-B509-AF960E60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6960FE-2577-C892-4689-05075F06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68DAE-1C6E-9233-12AB-5237FAC0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6DBA-79EB-CE29-C2A0-C54DC3A2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5715E-03E8-A078-4242-1E0F1731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601990-4158-9848-7F06-3BF24B53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F41434-F363-6901-F392-9503ED71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0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5BB0C-0C16-ADC7-0210-77E4F1A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52D02F-3318-7B46-C719-4243B5AD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D4278-A255-8EE3-9F40-82E22C2C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8C938-DE3F-3A76-5A5E-55C38E13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5CD1B-E57F-FC28-88E4-4A5A9A0A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BC6F5-574E-2D06-81FD-30BE117F0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86A6D-2E13-9208-A2E9-C2C6DA09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56E1E-D921-AAE6-9253-1F16E93F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4C918-C52F-A2FB-6073-6C603203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64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90614-E8C4-53E9-6C2B-414620B9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16C034-264E-A1EC-2721-87B08DFBC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842C8-BB80-0E84-0641-6DA42262D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89154-BECD-7B3A-ED64-E1CB66C8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41836-2B76-472D-F721-9E20839A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3CB93-947B-786A-0B33-814C5AD9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6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2E9704-6014-79A0-E482-1DF88A87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B866-E033-DF66-FE07-FC1857D1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3803D-A0A7-C727-98C3-EB58B2C66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E23E-D36B-44E9-B3A6-DE40DF363DC8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80F88-B392-2F87-5DB1-BF5DFE015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71F92-120F-0A6D-9F4A-E7F03221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3ED3-677F-4D6F-B8B0-13D0C4413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D0DC529-0016-32F8-4A74-67324AC9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4980"/>
            <a:ext cx="5027890" cy="47052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A461BD-6BB1-C911-6D8C-EFB85505B965}"/>
              </a:ext>
            </a:extLst>
          </p:cNvPr>
          <p:cNvSpPr txBox="1"/>
          <p:nvPr/>
        </p:nvSpPr>
        <p:spPr>
          <a:xfrm>
            <a:off x="8758002" y="27926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结点数量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7E300B-59E0-A63B-A3D7-10D94DEBBB8F}"/>
              </a:ext>
            </a:extLst>
          </p:cNvPr>
          <p:cNvSpPr txBox="1"/>
          <p:nvPr/>
        </p:nvSpPr>
        <p:spPr>
          <a:xfrm>
            <a:off x="5854891" y="657652"/>
            <a:ext cx="48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执行时间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2B536-512C-1DBB-344C-369A64A2FDD6}"/>
              </a:ext>
            </a:extLst>
          </p:cNvPr>
          <p:cNvSpPr txBox="1"/>
          <p:nvPr/>
        </p:nvSpPr>
        <p:spPr>
          <a:xfrm>
            <a:off x="6285" y="3740"/>
            <a:ext cx="5312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实验样本采用华为海思提供的</a:t>
            </a:r>
            <a:r>
              <a:rPr lang="en-US" altLang="zh-CN" dirty="0"/>
              <a:t>500 </a:t>
            </a:r>
            <a:r>
              <a:rPr lang="en-US" altLang="zh-CN" dirty="0" err="1"/>
              <a:t>dag</a:t>
            </a:r>
            <a:r>
              <a:rPr lang="zh-CN" altLang="en-US" dirty="0"/>
              <a:t>样例，对比：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原基于轻量化仿真的时间（绿色）；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DAG</a:t>
            </a:r>
            <a:r>
              <a:rPr lang="zh-CN" altLang="en-US" dirty="0"/>
              <a:t>的优先级计算时间（黑色）；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轻量化仿真的时间（绿色）；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经过上阶段分析，优先级计算的时间复杂度为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，可知轻量化的仿真时间复杂度小于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D8FF29-1CED-0268-1A87-BD889CF62499}"/>
              </a:ext>
            </a:extLst>
          </p:cNvPr>
          <p:cNvSpPr txBox="1"/>
          <p:nvPr/>
        </p:nvSpPr>
        <p:spPr>
          <a:xfrm>
            <a:off x="8758002" y="62499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边数量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6FBCD4-48C7-E988-4DCE-77A5B7B0728B}"/>
              </a:ext>
            </a:extLst>
          </p:cNvPr>
          <p:cNvSpPr txBox="1"/>
          <p:nvPr/>
        </p:nvSpPr>
        <p:spPr>
          <a:xfrm>
            <a:off x="5854891" y="3874970"/>
            <a:ext cx="48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执行时间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4D65A4-3F28-92D4-639C-6A3828F521AE}"/>
              </a:ext>
            </a:extLst>
          </p:cNvPr>
          <p:cNvSpPr txBox="1"/>
          <p:nvPr/>
        </p:nvSpPr>
        <p:spPr>
          <a:xfrm>
            <a:off x="5027890" y="3047052"/>
            <a:ext cx="48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执行时间</a:t>
            </a:r>
            <a:r>
              <a:rPr lang="en-US" altLang="zh-CN" dirty="0"/>
              <a:t>(s)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8EDF5-FEAA-A8BA-5A66-7B8620C00BCB}"/>
              </a:ext>
            </a:extLst>
          </p:cNvPr>
          <p:cNvSpPr txBox="1"/>
          <p:nvPr/>
        </p:nvSpPr>
        <p:spPr>
          <a:xfrm>
            <a:off x="4245618" y="59654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边数量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F29C5C-AEAA-21B0-5D78-7F8942A21A3F}"/>
              </a:ext>
            </a:extLst>
          </p:cNvPr>
          <p:cNvSpPr txBox="1"/>
          <p:nvPr/>
        </p:nvSpPr>
        <p:spPr>
          <a:xfrm>
            <a:off x="317582" y="6434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结点数量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8319F-2A8F-C9CB-B79E-A417D7C6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00" y="3378226"/>
            <a:ext cx="5760000" cy="281647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99C8CEF-A7F7-C30D-B59C-B45E131A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801" y="0"/>
            <a:ext cx="5760000" cy="28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3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12C3-0149-628D-58DF-01075F2A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"/>
            <a:ext cx="10515600" cy="1325563"/>
          </a:xfrm>
        </p:spPr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58766B5-9ABD-F5C7-16AD-454B6DDCC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373024"/>
              </p:ext>
            </p:extLst>
          </p:nvPr>
        </p:nvGraphicFramePr>
        <p:xfrm>
          <a:off x="0" y="1317943"/>
          <a:ext cx="794004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040">
                  <a:extLst>
                    <a:ext uri="{9D8B030D-6E8A-4147-A177-3AD203B41FA5}">
                      <a16:colId xmlns:a16="http://schemas.microsoft.com/office/drawing/2014/main" val="49879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1: </a:t>
                      </a: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轻量化仿真算法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2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Input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Core_num</a:t>
                      </a:r>
                      <a:r>
                        <a:rPr lang="en-US" altLang="zh-CN" dirty="0"/>
                        <a:t> m, DAG with </a:t>
                      </a:r>
                      <a:r>
                        <a:rPr lang="en-US" altLang="zh-CN" dirty="0" err="1"/>
                        <a:t>prio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R[</a:t>
                      </a:r>
                      <a:r>
                        <a:rPr lang="en-US" altLang="zh-CN" dirty="0" err="1"/>
                        <a:t>N</a:t>
                      </a:r>
                      <a:r>
                        <a:rPr lang="en-US" altLang="zh-CN" baseline="-25000" dirty="0" err="1"/>
                        <a:t>sour</a:t>
                      </a:r>
                      <a:r>
                        <a:rPr lang="en-US" altLang="zh-CN" dirty="0"/>
                        <a:t>] = 0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r>
                        <a:rPr lang="en-US" altLang="zh-CN" b="1" dirty="0"/>
                        <a:t>Output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Scheduling_list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="1" dirty="0"/>
                        <a:t>While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(DAG) &gt; 0: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获取当前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最小的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Core;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                </a:t>
                      </a:r>
                      <a:r>
                        <a:rPr lang="zh-CN" altLang="en-US" dirty="0"/>
                        <a:t>获取</a:t>
                      </a:r>
                      <a:r>
                        <a:rPr lang="en-US" altLang="zh-CN" dirty="0"/>
                        <a:t>DAG</a:t>
                      </a:r>
                      <a:r>
                        <a:rPr lang="zh-CN" altLang="en-US" dirty="0"/>
                        <a:t>中前驱为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的结点</a:t>
                      </a:r>
                      <a:r>
                        <a:rPr lang="en-US" altLang="zh-CN" dirty="0" err="1"/>
                        <a:t>pn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中获取在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前或同时就释放的结点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‘；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if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 &gt; 0: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中选则优先级最高的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上核心执行；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else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中选择最早释放且优先级最高的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上核心执行；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更新执行结点后继的释放时间在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DAG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中删除执行结点；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07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64A47B8-3878-1AC6-9CE5-DBE4D144FBA0}"/>
              </a:ext>
            </a:extLst>
          </p:cNvPr>
          <p:cNvSpPr txBox="1"/>
          <p:nvPr/>
        </p:nvSpPr>
        <p:spPr>
          <a:xfrm>
            <a:off x="7937500" y="738743"/>
            <a:ext cx="38658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Line1-line8</a:t>
            </a:r>
            <a:r>
              <a:rPr lang="zh-CN" altLang="en-US" dirty="0"/>
              <a:t>中每次执行可稳定删除一个结点，因此算法的时间复杂度为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 × x</a:t>
            </a:r>
            <a:r>
              <a:rPr lang="zh-CN" altLang="en-US" dirty="0"/>
              <a:t>），其中</a:t>
            </a:r>
            <a:r>
              <a:rPr lang="en-US" altLang="zh-CN" dirty="0"/>
              <a:t>x</a:t>
            </a:r>
            <a:r>
              <a:rPr lang="zh-CN" altLang="en-US" dirty="0"/>
              <a:t>表示每次循环的时间复杂度；</a:t>
            </a:r>
            <a:endParaRPr lang="en-US" altLang="zh-CN" dirty="0"/>
          </a:p>
          <a:p>
            <a:r>
              <a:rPr lang="en-US" altLang="zh-CN" dirty="0"/>
              <a:t>Line2</a:t>
            </a:r>
            <a:r>
              <a:rPr lang="zh-CN" altLang="en-US" dirty="0"/>
              <a:t>要在</a:t>
            </a:r>
            <a:r>
              <a:rPr lang="en-US" altLang="zh-CN" dirty="0"/>
              <a:t>m</a:t>
            </a:r>
            <a:r>
              <a:rPr lang="zh-CN" altLang="en-US" dirty="0"/>
              <a:t>个核心中挑选</a:t>
            </a:r>
            <a:r>
              <a:rPr lang="en-US" altLang="zh-CN" dirty="0"/>
              <a:t>avail</a:t>
            </a:r>
            <a:r>
              <a:rPr lang="zh-CN" altLang="en-US" dirty="0"/>
              <a:t>最小的核心，时间复杂度为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m log 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Line3 DAG</a:t>
            </a:r>
            <a:r>
              <a:rPr lang="zh-CN" altLang="en-US" dirty="0"/>
              <a:t>中结点的前驱结点数量最多为</a:t>
            </a:r>
            <a:r>
              <a:rPr lang="en-US" altLang="zh-CN" dirty="0"/>
              <a:t>DAG width</a:t>
            </a:r>
            <a:r>
              <a:rPr lang="zh-CN" altLang="en-US" dirty="0"/>
              <a:t>个，往往远远小于</a:t>
            </a:r>
            <a:r>
              <a:rPr lang="en-US" altLang="zh-CN" dirty="0"/>
              <a:t>DAG</a:t>
            </a:r>
            <a:r>
              <a:rPr lang="zh-CN" altLang="en-US" dirty="0"/>
              <a:t>的数量，因此对时间复杂度的影响较小；</a:t>
            </a:r>
            <a:endParaRPr lang="en-US" altLang="zh-CN" dirty="0"/>
          </a:p>
          <a:p>
            <a:r>
              <a:rPr lang="en-US" altLang="zh-CN" dirty="0"/>
              <a:t>Line4 </a:t>
            </a:r>
            <a:r>
              <a:rPr lang="zh-CN" altLang="en-US" dirty="0"/>
              <a:t>同</a:t>
            </a:r>
            <a:r>
              <a:rPr lang="en-US" altLang="zh-CN" dirty="0"/>
              <a:t>line3</a:t>
            </a:r>
          </a:p>
          <a:p>
            <a:r>
              <a:rPr lang="en-US" altLang="zh-CN" dirty="0"/>
              <a:t>Line5 —line8</a:t>
            </a:r>
            <a:r>
              <a:rPr lang="zh-CN" altLang="en-US" dirty="0"/>
              <a:t>：作为一次判断操作单次复杂度为</a:t>
            </a:r>
            <a:r>
              <a:rPr lang="en-US" altLang="zh-CN" dirty="0"/>
              <a:t>O(1)</a:t>
            </a:r>
          </a:p>
          <a:p>
            <a:r>
              <a:rPr lang="en-US" altLang="zh-CN" dirty="0"/>
              <a:t>Line9</a:t>
            </a:r>
            <a:r>
              <a:rPr lang="zh-CN" altLang="en-US" dirty="0"/>
              <a:t>的时间复杂度为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综上所属，算法整体的时间复杂度为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 × </a:t>
            </a:r>
            <a:r>
              <a:rPr lang="en-US" altLang="zh-CN" dirty="0" err="1"/>
              <a:t>mlogm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但是一般</a:t>
            </a:r>
            <a:r>
              <a:rPr lang="en-US" altLang="zh-CN" dirty="0"/>
              <a:t>m</a:t>
            </a:r>
            <a:r>
              <a:rPr lang="zh-CN" altLang="en-US" dirty="0"/>
              <a:t>远远小于</a:t>
            </a:r>
            <a:r>
              <a:rPr lang="en-US" altLang="zh-CN" dirty="0"/>
              <a:t>n</a:t>
            </a:r>
            <a:r>
              <a:rPr lang="zh-CN" altLang="en-US" dirty="0"/>
              <a:t>，因此可视为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an</a:t>
            </a:r>
            <a:r>
              <a:rPr lang="zh-CN" altLang="en-US" dirty="0"/>
              <a:t>）即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555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A1E6C-A0DE-544E-622D-3A585631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静态决策分析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B1B2B-8A27-7CE5-B485-02FBD8FE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0295"/>
            <a:ext cx="7508239" cy="470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/>
              <a:t>最有效的抢占模式受动态环境的依赖很大，难以根据静态</a:t>
            </a:r>
            <a:r>
              <a:rPr lang="en-US" altLang="zh-CN" sz="1800" dirty="0"/>
              <a:t>DAG</a:t>
            </a:r>
            <a:r>
              <a:rPr lang="zh-CN" altLang="en-US" sz="1800" dirty="0"/>
              <a:t>数据判断</a:t>
            </a:r>
            <a:r>
              <a:rPr lang="en-US" altLang="zh-CN" sz="1800" dirty="0"/>
              <a:t>DAG</a:t>
            </a:r>
            <a:r>
              <a:rPr lang="zh-CN" altLang="en-US" sz="1800" dirty="0"/>
              <a:t>是否可抢占；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13B97A-AB74-2C2B-12AE-A117A6D51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42624"/>
              </p:ext>
            </p:extLst>
          </p:nvPr>
        </p:nvGraphicFramePr>
        <p:xfrm>
          <a:off x="1" y="1560830"/>
          <a:ext cx="7508239" cy="4206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787">
                  <a:extLst>
                    <a:ext uri="{9D8B030D-6E8A-4147-A177-3AD203B41FA5}">
                      <a16:colId xmlns:a16="http://schemas.microsoft.com/office/drawing/2014/main" val="1171845183"/>
                    </a:ext>
                  </a:extLst>
                </a:gridCol>
                <a:gridCol w="959764">
                  <a:extLst>
                    <a:ext uri="{9D8B030D-6E8A-4147-A177-3AD203B41FA5}">
                      <a16:colId xmlns:a16="http://schemas.microsoft.com/office/drawing/2014/main" val="3429937971"/>
                    </a:ext>
                  </a:extLst>
                </a:gridCol>
                <a:gridCol w="1409918">
                  <a:extLst>
                    <a:ext uri="{9D8B030D-6E8A-4147-A177-3AD203B41FA5}">
                      <a16:colId xmlns:a16="http://schemas.microsoft.com/office/drawing/2014/main" val="2044150021"/>
                    </a:ext>
                  </a:extLst>
                </a:gridCol>
                <a:gridCol w="1231555">
                  <a:extLst>
                    <a:ext uri="{9D8B030D-6E8A-4147-A177-3AD203B41FA5}">
                      <a16:colId xmlns:a16="http://schemas.microsoft.com/office/drawing/2014/main" val="3485904823"/>
                    </a:ext>
                  </a:extLst>
                </a:gridCol>
                <a:gridCol w="1291009">
                  <a:extLst>
                    <a:ext uri="{9D8B030D-6E8A-4147-A177-3AD203B41FA5}">
                      <a16:colId xmlns:a16="http://schemas.microsoft.com/office/drawing/2014/main" val="3137048962"/>
                    </a:ext>
                  </a:extLst>
                </a:gridCol>
                <a:gridCol w="1036206">
                  <a:extLst>
                    <a:ext uri="{9D8B030D-6E8A-4147-A177-3AD203B41FA5}">
                      <a16:colId xmlns:a16="http://schemas.microsoft.com/office/drawing/2014/main" val="3065661556"/>
                    </a:ext>
                  </a:extLst>
                </a:gridCol>
              </a:tblGrid>
              <a:tr h="352585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makespan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C1_makespan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C2_makespan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workload 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</a:t>
                      </a:r>
                      <a:r>
                        <a:rPr lang="zh-CN" altLang="en-US" sz="1200" dirty="0"/>
                        <a:t>1 surpass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46662"/>
                  </a:ext>
                </a:extLst>
              </a:tr>
              <a:tr h="55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基线方案</a:t>
                      </a:r>
                      <a:r>
                        <a:rPr lang="en-US" altLang="zh-CN" sz="1200" dirty="0"/>
                        <a:t> </a:t>
                      </a:r>
                    </a:p>
                    <a:p>
                      <a:pPr algn="ctr"/>
                      <a:r>
                        <a:rPr lang="zh-CN" altLang="en-US" sz="1200" dirty="0"/>
                        <a:t>非抢占模式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692624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535384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692624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FF0000"/>
                          </a:solidFill>
                        </a:rPr>
                        <a:t>86.52 </a:t>
                      </a: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2.869%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55291"/>
                  </a:ext>
                </a:extLst>
              </a:tr>
              <a:tr h="55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基线方案</a:t>
                      </a:r>
                      <a:r>
                        <a:rPr lang="en-US" altLang="zh-CN" sz="1200" dirty="0"/>
                        <a:t> </a:t>
                      </a:r>
                    </a:p>
                    <a:p>
                      <a:pPr algn="ctr"/>
                      <a:r>
                        <a:rPr lang="zh-CN" altLang="en-US" sz="1200" dirty="0"/>
                        <a:t>全抢占模式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722172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520024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722172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81.6</a:t>
                      </a:r>
                      <a:r>
                        <a:rPr lang="en-US" altLang="zh-CN" sz="1200" dirty="0"/>
                        <a:t>3 %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0.0 %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32120"/>
                  </a:ext>
                </a:extLst>
              </a:tr>
              <a:tr h="55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有限抢占</a:t>
                      </a:r>
                      <a:r>
                        <a:rPr lang="en-US" altLang="zh-CN" sz="1200" dirty="0"/>
                        <a:t>1</a:t>
                      </a:r>
                    </a:p>
                    <a:p>
                      <a:pPr algn="ctr"/>
                      <a:r>
                        <a:rPr lang="en-US" altLang="zh-CN" sz="1200" dirty="0"/>
                        <a:t> </a:t>
                      </a:r>
                      <a:r>
                        <a:rPr lang="zh-CN" altLang="en-US" sz="1200" dirty="0"/>
                        <a:t>优先级阈值抢占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695012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535384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695012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FF0000"/>
                          </a:solidFill>
                        </a:rPr>
                        <a:t>86.1</a:t>
                      </a: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4 %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2.86</a:t>
                      </a:r>
                      <a:r>
                        <a:rPr lang="en-US" altLang="zh-CN" sz="1200" dirty="0"/>
                        <a:t>9%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466"/>
                  </a:ext>
                </a:extLst>
              </a:tr>
              <a:tr h="550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有限抢占</a:t>
                      </a:r>
                      <a:r>
                        <a:rPr lang="en-US" altLang="zh-CN" sz="1200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非关键路径抢占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689608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520024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689608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82.8</a:t>
                      </a:r>
                      <a:r>
                        <a:rPr lang="en-US" altLang="zh-CN" sz="1200" dirty="0"/>
                        <a:t>3%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0.0 %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54209"/>
                  </a:ext>
                </a:extLst>
              </a:tr>
              <a:tr h="55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有限抢占</a:t>
                      </a:r>
                      <a:r>
                        <a:rPr lang="en-US" altLang="zh-CN" sz="1200" dirty="0"/>
                        <a:t>3</a:t>
                      </a:r>
                    </a:p>
                    <a:p>
                      <a:pPr algn="ctr"/>
                      <a:r>
                        <a:rPr lang="en-US" altLang="zh-CN" sz="1200" dirty="0"/>
                        <a:t>5%</a:t>
                      </a:r>
                      <a:r>
                        <a:rPr lang="zh-CN" altLang="en-US" sz="1200" dirty="0"/>
                        <a:t>以内不抢占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676544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522888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676544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83.009%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0.547%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46395"/>
                  </a:ext>
                </a:extLst>
              </a:tr>
              <a:tr h="550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有限抢占</a:t>
                      </a:r>
                      <a:r>
                        <a:rPr lang="en-US" altLang="zh-CN" sz="1200" dirty="0"/>
                        <a:t>4</a:t>
                      </a:r>
                    </a:p>
                    <a:p>
                      <a:pPr algn="ctr"/>
                      <a:r>
                        <a:rPr lang="en-US" altLang="zh-CN" sz="1200" dirty="0"/>
                        <a:t>5%</a:t>
                      </a:r>
                      <a:r>
                        <a:rPr lang="zh-CN" altLang="en-US" sz="1200" dirty="0"/>
                        <a:t>加阈值抢占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689608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522888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676544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83.009%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0.547%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4972"/>
                  </a:ext>
                </a:extLst>
              </a:tr>
              <a:tr h="550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有限抢占</a:t>
                      </a:r>
                      <a:r>
                        <a:rPr lang="en-US" altLang="zh-CN" sz="1200" dirty="0"/>
                        <a:t>5</a:t>
                      </a:r>
                    </a:p>
                    <a:p>
                      <a:pPr algn="ctr"/>
                      <a:r>
                        <a:rPr lang="en-US" altLang="zh-CN" sz="1200" dirty="0"/>
                        <a:t>5%</a:t>
                      </a:r>
                      <a:r>
                        <a:rPr lang="zh-CN" altLang="en-US" sz="1200" dirty="0"/>
                        <a:t>加阈值抢占变量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722172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520024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722172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83.393%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0.0 %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8002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EF09206-3524-A268-CE80-95CF7AA0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38" y="0"/>
            <a:ext cx="4008520" cy="25603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3E5D106-5660-B80F-6584-959F4D5B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360" y="2605722"/>
            <a:ext cx="4008520" cy="13391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4101A55-1B91-6BCA-18BB-387905392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560" y="4188755"/>
            <a:ext cx="4244597" cy="267434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D93F2C6-0D44-34CD-9B76-277F99B5EE89}"/>
              </a:ext>
            </a:extLst>
          </p:cNvPr>
          <p:cNvSpPr txBox="1"/>
          <p:nvPr/>
        </p:nvSpPr>
        <p:spPr>
          <a:xfrm>
            <a:off x="7579360" y="2236390"/>
            <a:ext cx="125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低关键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F93DB8-C4B4-4337-3F9E-F93C33ABF4B6}"/>
              </a:ext>
            </a:extLst>
          </p:cNvPr>
          <p:cNvSpPr txBox="1"/>
          <p:nvPr/>
        </p:nvSpPr>
        <p:spPr>
          <a:xfrm>
            <a:off x="7508239" y="3810847"/>
            <a:ext cx="125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高关键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20711C-EAC1-2312-170D-B8F72F7542DB}"/>
              </a:ext>
            </a:extLst>
          </p:cNvPr>
          <p:cNvSpPr txBox="1"/>
          <p:nvPr/>
        </p:nvSpPr>
        <p:spPr>
          <a:xfrm>
            <a:off x="7508238" y="6216868"/>
            <a:ext cx="1666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同低关键</a:t>
            </a:r>
            <a:r>
              <a:rPr lang="en-US" altLang="zh-CN" dirty="0"/>
              <a:t>DAG</a:t>
            </a:r>
            <a:r>
              <a:rPr lang="zh-CN" altLang="en-US" dirty="0"/>
              <a:t>的抢占异同</a:t>
            </a:r>
          </a:p>
        </p:txBody>
      </p:sp>
    </p:spTree>
    <p:extLst>
      <p:ext uri="{BB962C8B-B14F-4D97-AF65-F5344CB8AC3E}">
        <p14:creationId xmlns:p14="http://schemas.microsoft.com/office/powerpoint/2010/main" val="168671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536</Words>
  <Application>Microsoft Office PowerPoint</Application>
  <PresentationFormat>宽屏</PresentationFormat>
  <Paragraphs>92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时间复杂度分析</vt:lpstr>
      <vt:lpstr>静态决策分析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音节 方</dc:creator>
  <cp:lastModifiedBy>音节 方</cp:lastModifiedBy>
  <cp:revision>1</cp:revision>
  <dcterms:created xsi:type="dcterms:W3CDTF">2023-07-23T09:55:20Z</dcterms:created>
  <dcterms:modified xsi:type="dcterms:W3CDTF">2023-07-24T10:57:56Z</dcterms:modified>
</cp:coreProperties>
</file>