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 Black"/>
      <p:bold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6BFB63-E0EB-441D-B268-F61DD8F5202B}">
  <a:tblStyle styleId="{086BFB63-E0EB-441D-B268-F61DD8F52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Black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regular.fntdata"/><Relationship Id="rId27" Type="http://schemas.openxmlformats.org/officeDocument/2006/relationships/font" Target="fonts/Robo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de0ffc3b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de0ffc3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7135ec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7135ec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c7135ec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c7135ec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c7135ec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c7135ec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c7135ec0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c7135ec0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c7135ec0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c7135ec0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de0ffc3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de0ffc3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de0ffc3b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de0ffc3b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de0ffc3b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de0ffc3b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de0ffc3b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de0ffc3b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e0ffc3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de0ffc3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7135ec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c7135ec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7135ec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7135ec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de0ffc3b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de0ffc3b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reeteasy.com" TargetMode="External"/><Relationship Id="rId4" Type="http://schemas.openxmlformats.org/officeDocument/2006/relationships/hyperlink" Target="https://www.forrentuniversity.com/" TargetMode="External"/><Relationship Id="rId5" Type="http://schemas.openxmlformats.org/officeDocument/2006/relationships/hyperlink" Target="https://ocha.facilities.columbia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 Off-Campus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8"/>
              <a:t>An Apartment Search Platform for Columbia Students</a:t>
            </a:r>
            <a:endParaRPr sz="2888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Allen Song, Yiwen Fang, Leo Qian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72075" y="1280575"/>
            <a:ext cx="86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see       you</a:t>
            </a:r>
            <a:endParaRPr sz="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935900" y="1418800"/>
            <a:ext cx="29361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</a:t>
            </a:r>
            <a:r>
              <a:rPr lang="en" sz="1800"/>
              <a:t>Normal apartment search website functionalities, with apartment name, price, image, description, and location.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Rating calculated by the average rating from students’ comments.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" y="1378500"/>
            <a:ext cx="5631101" cy="349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225" y="1378500"/>
            <a:ext cx="5871462" cy="34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5935900" y="1524925"/>
            <a:ext cx="2936100" cy="32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Comments with rating and tags. Time and username are also shown.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925"/>
            <a:ext cx="5631098" cy="306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958300" y="1447100"/>
            <a:ext cx="29361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Write your own comments!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Attach your own tags!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5" y="1447100"/>
            <a:ext cx="5631098" cy="306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5935900" y="994050"/>
            <a:ext cx="29361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Your comment will be shown in the comments section. Edit or delete your comment at any time.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0" y="994050"/>
            <a:ext cx="5631101" cy="3530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" y="1815225"/>
            <a:ext cx="5035226" cy="300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functionalities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6155225" y="1921350"/>
            <a:ext cx="243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Front-end dynamic field checking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75" y="1815225"/>
            <a:ext cx="5766099" cy="28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75" y="1815218"/>
            <a:ext cx="5766100" cy="306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41050"/>
            <a:ext cx="848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Points in Current Solutions for Off-Campus Housing</a:t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852700" y="20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{086BFB63-E0EB-441D-B268-F61DD8F5202B}</a:tableStyleId>
              </a:tblPr>
              <a:tblGrid>
                <a:gridCol w="2807625"/>
                <a:gridCol w="4959175"/>
              </a:tblGrid>
              <a:tr h="41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Current Solutions</a:t>
                      </a:r>
                      <a:endParaRPr sz="1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Pain Points</a:t>
                      </a:r>
                      <a:endParaRPr sz="1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StreetEasy</a:t>
                      </a:r>
                      <a:endParaRPr sz="12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(https://streeteasy.com)</a:t>
                      </a:r>
                      <a:endParaRPr sz="12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Font typeface="Lato"/>
                        <a:buChar char="-"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 student-specific reviews</a:t>
                      </a:r>
                      <a:endParaRPr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Font typeface="Lato"/>
                        <a:buChar char="-"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 student-specific resources of apartments</a:t>
                      </a:r>
                      <a:endParaRPr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Font typeface="Lato"/>
                        <a:buChar char="-"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 quantitative sorting indicators provided, e.g., ratings</a:t>
                      </a:r>
                      <a:endParaRPr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400"/>
                        <a:buFont typeface="Lato"/>
                        <a:buChar char="-"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Scams, sketchy brokers</a:t>
                      </a:r>
                      <a:endParaRPr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ForRentUniversity</a:t>
                      </a:r>
                      <a:endParaRPr sz="12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(https://www.forrentuniversity.com/)</a:t>
                      </a:r>
                      <a:endParaRPr sz="12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2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OCHA</a:t>
                      </a:r>
                      <a:endParaRPr sz="12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(https://ocha.facilities.columbia.edu)</a:t>
                      </a:r>
                      <a:endParaRPr sz="12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 Off-Campus: the Solution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</a:t>
            </a:r>
            <a:r>
              <a:rPr lang="en" sz="1800"/>
              <a:t>n apartment search platform created exclusively for Columbia students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Reliable insider information sourced from verified Columbia students only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Apartment rating and review system with guides and comments from previous Columbia student tenants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198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Black"/>
                <a:ea typeface="Roboto Black"/>
                <a:cs typeface="Roboto Black"/>
                <a:sym typeface="Roboto Black"/>
              </a:rPr>
              <a:t>Models</a:t>
            </a:r>
            <a:endParaRPr sz="15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Apartment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User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Comment</a:t>
            </a:r>
            <a:endParaRPr b="1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31675" y="2078875"/>
            <a:ext cx="198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Black"/>
                <a:ea typeface="Roboto Black"/>
                <a:cs typeface="Roboto Black"/>
                <a:sym typeface="Roboto Black"/>
              </a:rPr>
              <a:t>Views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Apartments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Comments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Sessions</a:t>
            </a:r>
            <a:endParaRPr b="1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908900" y="2078875"/>
            <a:ext cx="313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Black"/>
                <a:ea typeface="Roboto Black"/>
                <a:cs typeface="Roboto Black"/>
                <a:sym typeface="Roboto Black"/>
              </a:rPr>
              <a:t>Controllers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Apartments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Comments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Sessions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93350" y="3749725"/>
            <a:ext cx="723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“Session” is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controlling user’s login, logout, and registration process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027875" y="1490723"/>
            <a:ext cx="27945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</a:t>
            </a:r>
            <a:r>
              <a:rPr lang="en" sz="1800"/>
              <a:t>Website c</a:t>
            </a:r>
            <a:r>
              <a:rPr lang="en" sz="1800"/>
              <a:t>entered around </a:t>
            </a:r>
            <a:r>
              <a:rPr lang="en" sz="1800"/>
              <a:t>Columbia students.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 Familiar and intuitive interface</a:t>
            </a:r>
            <a:endParaRPr sz="18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" y="1372800"/>
            <a:ext cx="5723075" cy="351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049100" y="1410888"/>
            <a:ext cx="27945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- </a:t>
            </a:r>
            <a:r>
              <a:rPr lang="en" sz="1800"/>
              <a:t>Sign up with a columbia.edu email (to prevent misinformation from landlords and brokers)</a:t>
            </a:r>
            <a:endParaRPr sz="18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5" y="1496625"/>
            <a:ext cx="5723074" cy="307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049100" y="1410888"/>
            <a:ext cx="27945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- Add or edit apartments to the resource pool, enabling other students to explore or review the apartment resources.</a:t>
            </a:r>
            <a:endParaRPr sz="18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0" y="883100"/>
            <a:ext cx="5744298" cy="398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056175" y="1440025"/>
            <a:ext cx="25542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</a:t>
            </a:r>
            <a:r>
              <a:rPr lang="en" sz="1800"/>
              <a:t>Quantitative r</a:t>
            </a:r>
            <a:r>
              <a:rPr lang="en" sz="1800"/>
              <a:t>anked search by desirability according to user search criteria.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 Rankings calculated according to the perspectives of Columbia students and their needs for certain apartment amenities.</a:t>
            </a:r>
            <a:endParaRPr sz="18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" y="1362225"/>
            <a:ext cx="5751372" cy="356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