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1"/>
  </p:notesMasterIdLst>
  <p:sldIdLst>
    <p:sldId id="256" r:id="rId2"/>
    <p:sldId id="257" r:id="rId3"/>
    <p:sldId id="258" r:id="rId4"/>
    <p:sldId id="287" r:id="rId5"/>
    <p:sldId id="273" r:id="rId6"/>
    <p:sldId id="284" r:id="rId7"/>
    <p:sldId id="285" r:id="rId8"/>
    <p:sldId id="286" r:id="rId9"/>
    <p:sldId id="274" r:id="rId10"/>
    <p:sldId id="275" r:id="rId11"/>
    <p:sldId id="276" r:id="rId12"/>
    <p:sldId id="277" r:id="rId13"/>
    <p:sldId id="278" r:id="rId14"/>
    <p:sldId id="279" r:id="rId15"/>
    <p:sldId id="280" r:id="rId16"/>
    <p:sldId id="281" r:id="rId17"/>
    <p:sldId id="296" r:id="rId18"/>
    <p:sldId id="282" r:id="rId19"/>
    <p:sldId id="283" r:id="rId20"/>
    <p:sldId id="297" r:id="rId21"/>
    <p:sldId id="293" r:id="rId22"/>
    <p:sldId id="294" r:id="rId23"/>
    <p:sldId id="298" r:id="rId24"/>
    <p:sldId id="288" r:id="rId25"/>
    <p:sldId id="289" r:id="rId26"/>
    <p:sldId id="290" r:id="rId27"/>
    <p:sldId id="295" r:id="rId28"/>
    <p:sldId id="291" r:id="rId29"/>
    <p:sldId id="292" r:id="rId30"/>
  </p:sldIdLst>
  <p:sldSz cx="9906000" cy="6858000" type="A4"/>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orient="horz" pos="660">
          <p15:clr>
            <a:srgbClr val="A4A3A4"/>
          </p15:clr>
        </p15:guide>
        <p15:guide id="3" orient="horz" pos="3456">
          <p15:clr>
            <a:srgbClr val="A4A3A4"/>
          </p15:clr>
        </p15:guide>
        <p15:guide id="4" orient="horz" pos="4128">
          <p15:clr>
            <a:srgbClr val="A4A3A4"/>
          </p15:clr>
        </p15:guide>
        <p15:guide id="5" pos="3120">
          <p15:clr>
            <a:srgbClr val="A4A3A4"/>
          </p15:clr>
        </p15:guide>
        <p15:guide id="6" pos="69">
          <p15:clr>
            <a:srgbClr val="A4A3A4"/>
          </p15:clr>
        </p15:guide>
        <p15:guide id="7" pos="6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W0WibYvVZeAAInAyqcBciwEGd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608" y="102"/>
      </p:cViewPr>
      <p:guideLst>
        <p:guide orient="horz" pos="1008"/>
        <p:guide orient="horz" pos="660"/>
        <p:guide orient="horz" pos="3456"/>
        <p:guide orient="horz" pos="4128"/>
        <p:guide pos="3120"/>
        <p:guide pos="69"/>
        <p:guide pos="617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c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istrator\Desktop\c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istrator\Desktop\c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istrator\Desktop\c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600" b="1"/>
              <a:t>4.16-4.22 real prices of 600519(</a:t>
            </a:r>
            <a:r>
              <a:rPr lang="en-US" altLang="zh-CN" sz="1600" b="1" i="0" u="none" strike="noStrike" cap="all" normalizeH="0" baseline="0">
                <a:effectLst/>
              </a:rPr>
              <a:t>Kweichow Moutai</a:t>
            </a:r>
            <a:r>
              <a:rPr lang="en-US" sz="1600" b="1"/>
              <a:t>)</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Sheet2!$A$2</c:f>
              <c:strCache>
                <c:ptCount val="1"/>
                <c:pt idx="0">
                  <c:v>real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Sheet2!$B$2:$F$2</c:f>
              <c:numCache>
                <c:formatCode>General</c:formatCode>
                <c:ptCount val="5"/>
                <c:pt idx="0">
                  <c:v>2054.97998046875</c:v>
                </c:pt>
                <c:pt idx="1">
                  <c:v>2088</c:v>
                </c:pt>
                <c:pt idx="2">
                  <c:v>2094.80004882812</c:v>
                </c:pt>
                <c:pt idx="3">
                  <c:v>2080</c:v>
                </c:pt>
                <c:pt idx="4">
                  <c:v>2055.5</c:v>
                </c:pt>
              </c:numCache>
            </c:numRef>
          </c:val>
          <c:smooth val="0"/>
          <c:extLst>
            <c:ext xmlns:c16="http://schemas.microsoft.com/office/drawing/2014/chart" uri="{C3380CC4-5D6E-409C-BE32-E72D297353CC}">
              <c16:uniqueId val="{00000000-DB65-402E-A6E6-6EC9B814E654}"/>
            </c:ext>
          </c:extLst>
        </c:ser>
        <c:dLbls>
          <c:dLblPos val="ctr"/>
          <c:showLegendKey val="0"/>
          <c:showVal val="1"/>
          <c:showCatName val="0"/>
          <c:showSerName val="0"/>
          <c:showPercent val="0"/>
          <c:showBubbleSize val="0"/>
        </c:dLbls>
        <c:marker val="1"/>
        <c:smooth val="0"/>
        <c:axId val="419756120"/>
        <c:axId val="419758088"/>
      </c:lineChart>
      <c:catAx>
        <c:axId val="41975612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419758088"/>
        <c:crosses val="autoZero"/>
        <c:auto val="1"/>
        <c:lblAlgn val="ctr"/>
        <c:lblOffset val="100"/>
        <c:noMultiLvlLbl val="0"/>
      </c:catAx>
      <c:valAx>
        <c:axId val="41975808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9756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600" b="1"/>
              <a:t>4.16-4.22 real prices of 600519(</a:t>
            </a:r>
            <a:r>
              <a:rPr lang="en-US" altLang="zh-CN" sz="1600" b="1" i="0" u="none" strike="noStrike" cap="all" normalizeH="0" baseline="0">
                <a:effectLst/>
              </a:rPr>
              <a:t>Kweichow Moutai</a:t>
            </a:r>
            <a:r>
              <a:rPr lang="en-US" sz="1600" b="1"/>
              <a:t>)</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Sheet2!$A$2</c:f>
              <c:strCache>
                <c:ptCount val="1"/>
                <c:pt idx="0">
                  <c:v>real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Sheet2!$B$2:$F$2</c:f>
              <c:numCache>
                <c:formatCode>General</c:formatCode>
                <c:ptCount val="5"/>
                <c:pt idx="0">
                  <c:v>2054.97998046875</c:v>
                </c:pt>
                <c:pt idx="1">
                  <c:v>2088</c:v>
                </c:pt>
                <c:pt idx="2">
                  <c:v>2094.80004882812</c:v>
                </c:pt>
                <c:pt idx="3">
                  <c:v>2080</c:v>
                </c:pt>
                <c:pt idx="4">
                  <c:v>2055.5</c:v>
                </c:pt>
              </c:numCache>
            </c:numRef>
          </c:val>
          <c:smooth val="0"/>
          <c:extLst>
            <c:ext xmlns:c16="http://schemas.microsoft.com/office/drawing/2014/chart" uri="{C3380CC4-5D6E-409C-BE32-E72D297353CC}">
              <c16:uniqueId val="{00000000-DB65-402E-A6E6-6EC9B814E654}"/>
            </c:ext>
          </c:extLst>
        </c:ser>
        <c:dLbls>
          <c:dLblPos val="ctr"/>
          <c:showLegendKey val="0"/>
          <c:showVal val="1"/>
          <c:showCatName val="0"/>
          <c:showSerName val="0"/>
          <c:showPercent val="0"/>
          <c:showBubbleSize val="0"/>
        </c:dLbls>
        <c:marker val="1"/>
        <c:smooth val="0"/>
        <c:axId val="419756120"/>
        <c:axId val="419758088"/>
      </c:lineChart>
      <c:catAx>
        <c:axId val="41975612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419758088"/>
        <c:crosses val="autoZero"/>
        <c:auto val="1"/>
        <c:lblAlgn val="ctr"/>
        <c:lblOffset val="100"/>
        <c:noMultiLvlLbl val="0"/>
      </c:catAx>
      <c:valAx>
        <c:axId val="41975808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9756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ltLang="zh-CN" sz="1600" b="1" i="0" cap="all" baseline="0">
                <a:effectLst/>
              </a:rPr>
              <a:t>4.16-4.22 real prices of 601398(ICBC)</a:t>
            </a:r>
            <a:endParaRPr lang="zh-CN" altLang="zh-CN" sz="1600">
              <a:effectLst/>
            </a:endParaRP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Sheet5!$A$2</c:f>
              <c:strCache>
                <c:ptCount val="1"/>
                <c:pt idx="0">
                  <c:v>real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Sheet5!$B$2:$F$2</c:f>
              <c:numCache>
                <c:formatCode>General</c:formatCode>
                <c:ptCount val="5"/>
                <c:pt idx="0">
                  <c:v>5.4299998283386204</c:v>
                </c:pt>
                <c:pt idx="1">
                  <c:v>5.4400000572204501</c:v>
                </c:pt>
                <c:pt idx="2">
                  <c:v>5.3899998664855904</c:v>
                </c:pt>
                <c:pt idx="3">
                  <c:v>5.3699998855590803</c:v>
                </c:pt>
                <c:pt idx="4">
                  <c:v>5.3299999237060502</c:v>
                </c:pt>
              </c:numCache>
            </c:numRef>
          </c:val>
          <c:smooth val="0"/>
          <c:extLst>
            <c:ext xmlns:c16="http://schemas.microsoft.com/office/drawing/2014/chart" uri="{C3380CC4-5D6E-409C-BE32-E72D297353CC}">
              <c16:uniqueId val="{00000000-216A-4C78-AB6F-C4F90F2FB14C}"/>
            </c:ext>
          </c:extLst>
        </c:ser>
        <c:dLbls>
          <c:dLblPos val="ctr"/>
          <c:showLegendKey val="0"/>
          <c:showVal val="1"/>
          <c:showCatName val="0"/>
          <c:showSerName val="0"/>
          <c:showPercent val="0"/>
          <c:showBubbleSize val="0"/>
        </c:dLbls>
        <c:marker val="1"/>
        <c:smooth val="0"/>
        <c:axId val="540108536"/>
        <c:axId val="540108864"/>
      </c:lineChart>
      <c:catAx>
        <c:axId val="54010853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540108864"/>
        <c:crosses val="autoZero"/>
        <c:auto val="1"/>
        <c:lblAlgn val="ctr"/>
        <c:lblOffset val="100"/>
        <c:noMultiLvlLbl val="0"/>
      </c:catAx>
      <c:valAx>
        <c:axId val="54010886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0108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ltLang="zh-CN" sz="1600" b="1" i="0" cap="all" baseline="0">
                <a:effectLst/>
              </a:rPr>
              <a:t>4.16-4.22 real prices of 601398(ICBC)</a:t>
            </a:r>
            <a:endParaRPr lang="zh-CN" altLang="zh-CN" sz="1600">
              <a:effectLst/>
            </a:endParaRP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Sheet5!$A$2</c:f>
              <c:strCache>
                <c:ptCount val="1"/>
                <c:pt idx="0">
                  <c:v>real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Sheet5!$B$2:$F$2</c:f>
              <c:numCache>
                <c:formatCode>General</c:formatCode>
                <c:ptCount val="5"/>
                <c:pt idx="0">
                  <c:v>5.4299998283386204</c:v>
                </c:pt>
                <c:pt idx="1">
                  <c:v>5.4400000572204501</c:v>
                </c:pt>
                <c:pt idx="2">
                  <c:v>5.3899998664855904</c:v>
                </c:pt>
                <c:pt idx="3">
                  <c:v>5.3699998855590803</c:v>
                </c:pt>
                <c:pt idx="4">
                  <c:v>5.3299999237060502</c:v>
                </c:pt>
              </c:numCache>
            </c:numRef>
          </c:val>
          <c:smooth val="0"/>
          <c:extLst>
            <c:ext xmlns:c16="http://schemas.microsoft.com/office/drawing/2014/chart" uri="{C3380CC4-5D6E-409C-BE32-E72D297353CC}">
              <c16:uniqueId val="{00000000-216A-4C78-AB6F-C4F90F2FB14C}"/>
            </c:ext>
          </c:extLst>
        </c:ser>
        <c:dLbls>
          <c:dLblPos val="ctr"/>
          <c:showLegendKey val="0"/>
          <c:showVal val="1"/>
          <c:showCatName val="0"/>
          <c:showSerName val="0"/>
          <c:showPercent val="0"/>
          <c:showBubbleSize val="0"/>
        </c:dLbls>
        <c:marker val="1"/>
        <c:smooth val="0"/>
        <c:axId val="540108536"/>
        <c:axId val="540108864"/>
      </c:lineChart>
      <c:catAx>
        <c:axId val="54010853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540108864"/>
        <c:crosses val="autoZero"/>
        <c:auto val="1"/>
        <c:lblAlgn val="ctr"/>
        <c:lblOffset val="100"/>
        <c:noMultiLvlLbl val="0"/>
      </c:catAx>
      <c:valAx>
        <c:axId val="54010886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0108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7840" cy="464820"/>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355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833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61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8967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110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8305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41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792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1447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58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spcBef>
                <a:spcPts val="0"/>
              </a:spcBef>
              <a:spcAft>
                <a:spcPts val="0"/>
              </a:spcAft>
              <a:buNone/>
            </a:pPr>
            <a:endParaRPr/>
          </a:p>
        </p:txBody>
      </p:sp>
      <p:sp>
        <p:nvSpPr>
          <p:cNvPr id="93" name="Google Shape;93;p2: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spcBef>
                <a:spcPts val="0"/>
              </a:spcBef>
              <a:spcAft>
                <a:spcPts val="0"/>
              </a:spcAft>
              <a:buNone/>
            </a:pPr>
            <a:r>
              <a:rPr lang="en-US"/>
              <a:t>29 January, 2021</a:t>
            </a:r>
            <a:endParaRPr/>
          </a:p>
        </p:txBody>
      </p:sp>
      <p:sp>
        <p:nvSpPr>
          <p:cNvPr id="94" name="Google Shape;94;p2: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988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066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001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146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796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0635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037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3" name="Google Shape;313;p1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067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6: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40" name="Google Shape;340;p16: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91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467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40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72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45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703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968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standard for all client decks">
  <p:cSld name="Cover, standard for all client decks">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lt1"/>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lt1"/>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8"/>
          <p:cNvSpPr txBox="1">
            <a:spLocks noGrp="1"/>
          </p:cNvSpPr>
          <p:nvPr>
            <p:ph type="body" idx="3"/>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8"/>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0" name="Google Shape;20;p18"/>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pic>
        <p:nvPicPr>
          <p:cNvPr id="21" name="Google Shape;21;p18" descr="https://engineering.columbia.edu/files/engineering/NewEngineeringDkBlue.png"/>
          <p:cNvPicPr preferRelativeResize="0"/>
          <p:nvPr/>
        </p:nvPicPr>
        <p:blipFill rotWithShape="1">
          <a:blip r:embed="rId2">
            <a:alphaModFix/>
          </a:blip>
          <a:srcRect/>
          <a:stretch/>
        </p:blipFill>
        <p:spPr>
          <a:xfrm>
            <a:off x="685799" y="457200"/>
            <a:ext cx="6126543" cy="745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5"/>
        <p:cNvGrpSpPr/>
        <p:nvPr/>
      </p:nvGrpSpPr>
      <p:grpSpPr>
        <a:xfrm>
          <a:off x="0" y="0"/>
          <a:ext cx="0" cy="0"/>
          <a:chOff x="0" y="0"/>
          <a:chExt cx="0" cy="0"/>
        </a:xfrm>
      </p:grpSpPr>
      <p:sp>
        <p:nvSpPr>
          <p:cNvPr id="66" name="Google Shape;66;p27"/>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no headings">
  <p:cSld name="Two columns, no headings">
    <p:spTree>
      <p:nvGrpSpPr>
        <p:cNvPr id="1" name="Shape 67"/>
        <p:cNvGrpSpPr/>
        <p:nvPr/>
      </p:nvGrpSpPr>
      <p:grpSpPr>
        <a:xfrm>
          <a:off x="0" y="0"/>
          <a:ext cx="0" cy="0"/>
          <a:chOff x="0" y="0"/>
          <a:chExt cx="0" cy="0"/>
        </a:xfrm>
      </p:grpSpPr>
      <p:sp>
        <p:nvSpPr>
          <p:cNvPr id="68" name="Google Shape;68;p28"/>
          <p:cNvSpPr txBox="1">
            <a:spLocks noGrp="1"/>
          </p:cNvSpPr>
          <p:nvPr>
            <p:ph type="body" idx="1"/>
          </p:nvPr>
        </p:nvSpPr>
        <p:spPr>
          <a:xfrm>
            <a:off x="118872" y="1051560"/>
            <a:ext cx="4754880"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28"/>
          <p:cNvSpPr txBox="1">
            <a:spLocks noGrp="1"/>
          </p:cNvSpPr>
          <p:nvPr>
            <p:ph type="body" idx="2"/>
          </p:nvPr>
        </p:nvSpPr>
        <p:spPr>
          <a:xfrm>
            <a:off x="5024001" y="1051560"/>
            <a:ext cx="4754880"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0" name="Google Shape;70;p28"/>
          <p:cNvSpPr txBox="1">
            <a:spLocks noGrp="1"/>
          </p:cNvSpPr>
          <p:nvPr>
            <p:ph type="body" idx="3"/>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8"/>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with blue headings">
  <p:cSld name="Two columns, with blue headings">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a:off x="118872" y="1812229"/>
            <a:ext cx="4754880" cy="4479035"/>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29"/>
          <p:cNvSpPr txBox="1">
            <a:spLocks noGrp="1"/>
          </p:cNvSpPr>
          <p:nvPr>
            <p:ph type="body" idx="2"/>
          </p:nvPr>
        </p:nvSpPr>
        <p:spPr>
          <a:xfrm>
            <a:off x="5020072" y="1812229"/>
            <a:ext cx="4754880" cy="4479035"/>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6" name="Google Shape;76;p29"/>
          <p:cNvSpPr txBox="1">
            <a:spLocks noGrp="1"/>
          </p:cNvSpPr>
          <p:nvPr>
            <p:ph type="body" idx="3"/>
          </p:nvPr>
        </p:nvSpPr>
        <p:spPr>
          <a:xfrm>
            <a:off x="118872" y="1051560"/>
            <a:ext cx="4754880" cy="640800"/>
          </a:xfrm>
          <a:prstGeom prst="rect">
            <a:avLst/>
          </a:prstGeom>
          <a:noFill/>
          <a:ln>
            <a:noFill/>
          </a:ln>
        </p:spPr>
        <p:txBody>
          <a:bodyPr spcFirstLastPara="1" wrap="square" lIns="45700" tIns="0" rIns="0" bIns="0" anchor="b" anchorCtr="0">
            <a:noAutofit/>
          </a:bodyPr>
          <a:lstStyle>
            <a:lvl1pPr marL="457200" lvl="0" indent="-228600" algn="l">
              <a:spcBef>
                <a:spcPts val="320"/>
              </a:spcBef>
              <a:spcAft>
                <a:spcPts val="0"/>
              </a:spcAft>
              <a:buSzPts val="1120"/>
              <a:buNone/>
              <a:defRPr sz="1600" b="1">
                <a:solidFill>
                  <a:schemeClr val="accent2"/>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9"/>
          <p:cNvSpPr txBox="1">
            <a:spLocks noGrp="1"/>
          </p:cNvSpPr>
          <p:nvPr>
            <p:ph type="body" idx="4"/>
          </p:nvPr>
        </p:nvSpPr>
        <p:spPr>
          <a:xfrm>
            <a:off x="5020072" y="1051560"/>
            <a:ext cx="4754880" cy="640800"/>
          </a:xfrm>
          <a:prstGeom prst="rect">
            <a:avLst/>
          </a:prstGeom>
          <a:noFill/>
          <a:ln>
            <a:noFill/>
          </a:ln>
        </p:spPr>
        <p:txBody>
          <a:bodyPr spcFirstLastPara="1" wrap="square" lIns="45700" tIns="0" rIns="0" bIns="0" anchor="b" anchorCtr="0">
            <a:noAutofit/>
          </a:bodyPr>
          <a:lstStyle>
            <a:lvl1pPr marL="457200" lvl="0" indent="-228600" algn="l">
              <a:spcBef>
                <a:spcPts val="320"/>
              </a:spcBef>
              <a:spcAft>
                <a:spcPts val="0"/>
              </a:spcAft>
              <a:buSzPts val="1120"/>
              <a:buNone/>
              <a:defRPr sz="1600" b="1">
                <a:solidFill>
                  <a:schemeClr val="accent2"/>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9"/>
          <p:cNvSpPr txBox="1">
            <a:spLocks noGrp="1"/>
          </p:cNvSpPr>
          <p:nvPr>
            <p:ph type="body" idx="5"/>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79"/>
        <p:cNvGrpSpPr/>
        <p:nvPr/>
      </p:nvGrpSpPr>
      <p:grpSpPr>
        <a:xfrm>
          <a:off x="0" y="0"/>
          <a:ext cx="0" cy="0"/>
          <a:chOff x="0" y="0"/>
          <a:chExt cx="0" cy="0"/>
        </a:xfrm>
      </p:grpSpPr>
      <p:sp>
        <p:nvSpPr>
          <p:cNvPr id="80" name="Google Shape;80;p30"/>
          <p:cNvSpPr txBox="1">
            <a:spLocks noGrp="1"/>
          </p:cNvSpPr>
          <p:nvPr>
            <p:ph type="body" idx="1"/>
          </p:nvPr>
        </p:nvSpPr>
        <p:spPr>
          <a:xfrm>
            <a:off x="493582" y="1051561"/>
            <a:ext cx="8915400" cy="1643063"/>
          </a:xfrm>
          <a:prstGeom prst="rect">
            <a:avLst/>
          </a:prstGeom>
          <a:noFill/>
          <a:ln>
            <a:noFill/>
          </a:ln>
        </p:spPr>
        <p:txBody>
          <a:bodyPr spcFirstLastPara="1" wrap="square" lIns="45700" tIns="0" rIns="0" bIns="0" anchor="t" anchorCtr="0">
            <a:noAutofit/>
          </a:bodyPr>
          <a:lstStyle>
            <a:lvl1pPr marL="457200" lvl="0" indent="-228600" algn="l">
              <a:lnSpc>
                <a:spcPct val="85000"/>
              </a:lnSpc>
              <a:spcBef>
                <a:spcPts val="0"/>
              </a:spcBef>
              <a:spcAft>
                <a:spcPts val="0"/>
              </a:spcAft>
              <a:buSzPts val="3500"/>
              <a:buNone/>
              <a:defRPr sz="5000" b="1">
                <a:solidFill>
                  <a:schemeClr val="lt2"/>
                </a:solidFill>
                <a:latin typeface="Arial"/>
                <a:ea typeface="Arial"/>
                <a:cs typeface="Arial"/>
                <a:sym typeface="Arial"/>
              </a:defRPr>
            </a:lvl1pPr>
            <a:lvl2pPr marL="914400" lvl="1" indent="-228600" algn="l">
              <a:spcBef>
                <a:spcPts val="220"/>
              </a:spcBef>
              <a:spcAft>
                <a:spcPts val="0"/>
              </a:spcAft>
              <a:buSzPts val="770"/>
              <a:buNone/>
              <a:defRPr/>
            </a:lvl2pPr>
            <a:lvl3pPr marL="1371600" lvl="2" indent="-228600" algn="l">
              <a:spcBef>
                <a:spcPts val="220"/>
              </a:spcBef>
              <a:spcAft>
                <a:spcPts val="0"/>
              </a:spcAft>
              <a:buSzPts val="770"/>
              <a:buNone/>
              <a:defRPr/>
            </a:lvl3pPr>
            <a:lvl4pPr marL="1828800" lvl="3" indent="-228600" algn="l">
              <a:spcBef>
                <a:spcPts val="220"/>
              </a:spcBef>
              <a:spcAft>
                <a:spcPts val="0"/>
              </a:spcAft>
              <a:buSzPts val="770"/>
              <a:buNone/>
              <a:defRPr/>
            </a:lvl4pPr>
            <a:lvl5pPr marL="2286000" lvl="4" indent="-228600" algn="l">
              <a:spcBef>
                <a:spcPts val="220"/>
              </a:spcBef>
              <a:spcAft>
                <a:spcPts val="0"/>
              </a:spcAft>
              <a:buSzPts val="77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oilerplate text">
  <p:cSld name="Boilerplate text">
    <p:spTree>
      <p:nvGrpSpPr>
        <p:cNvPr id="1" name="Shape 81"/>
        <p:cNvGrpSpPr/>
        <p:nvPr/>
      </p:nvGrpSpPr>
      <p:grpSpPr>
        <a:xfrm>
          <a:off x="0" y="0"/>
          <a:ext cx="0" cy="0"/>
          <a:chOff x="0" y="0"/>
          <a:chExt cx="0" cy="0"/>
        </a:xfrm>
      </p:grpSpPr>
      <p:sp>
        <p:nvSpPr>
          <p:cNvPr id="82" name="Google Shape;82;p31"/>
          <p:cNvSpPr/>
          <p:nvPr/>
        </p:nvSpPr>
        <p:spPr>
          <a:xfrm>
            <a:off x="479822" y="572806"/>
            <a:ext cx="3384550" cy="4614337"/>
          </a:xfrm>
          <a:prstGeom prst="rect">
            <a:avLst/>
          </a:prstGeom>
          <a:solidFill>
            <a:srgbClr val="F0F0F0"/>
          </a:solidFill>
          <a:ln>
            <a:noFill/>
          </a:ln>
        </p:spPr>
        <p:txBody>
          <a:bodyPr spcFirstLastPara="1" wrap="square" lIns="137150" tIns="137150" rIns="137150" bIns="137150" anchor="t" anchorCtr="0">
            <a:noAutofit/>
          </a:bodyPr>
          <a:lstStyle/>
          <a:p>
            <a:pPr marL="0" marR="0" lvl="0" indent="0" algn="l" rtl="0">
              <a:spcBef>
                <a:spcPts val="0"/>
              </a:spcBef>
              <a:spcAft>
                <a:spcPts val="0"/>
              </a:spcAft>
              <a:buNone/>
            </a:pPr>
            <a:r>
              <a:rPr lang="en-US" sz="1000" b="1">
                <a:solidFill>
                  <a:srgbClr val="646464"/>
                </a:solidFill>
                <a:latin typeface="Arial"/>
                <a:ea typeface="Arial"/>
                <a:cs typeface="Arial"/>
                <a:sym typeface="Arial"/>
              </a:rPr>
              <a:t>EY</a:t>
            </a:r>
            <a:r>
              <a:rPr lang="en-US" sz="1000">
                <a:solidFill>
                  <a:srgbClr val="646464"/>
                </a:solidFill>
                <a:latin typeface="Arial"/>
                <a:ea typeface="Arial"/>
                <a:cs typeface="Arial"/>
                <a:sym typeface="Arial"/>
              </a:rPr>
              <a:t> | Assurance | Tax | Transactions | Advisory</a:t>
            </a:r>
            <a:endParaRPr/>
          </a:p>
          <a:p>
            <a:pPr marL="0" marR="0" lvl="0" indent="0" algn="l" rtl="0">
              <a:spcBef>
                <a:spcPts val="600"/>
              </a:spcBef>
              <a:spcAft>
                <a:spcPts val="0"/>
              </a:spcAft>
              <a:buNone/>
            </a:pPr>
            <a:endParaRPr sz="700" b="1">
              <a:solidFill>
                <a:srgbClr val="646464"/>
              </a:solidFill>
              <a:latin typeface="Arial"/>
              <a:ea typeface="Arial"/>
              <a:cs typeface="Arial"/>
              <a:sym typeface="Arial"/>
            </a:endParaRPr>
          </a:p>
          <a:p>
            <a:pPr marL="0" marR="0" lvl="0" indent="0" algn="l" rtl="0">
              <a:spcBef>
                <a:spcPts val="0"/>
              </a:spcBef>
              <a:spcAft>
                <a:spcPts val="0"/>
              </a:spcAft>
              <a:buNone/>
            </a:pPr>
            <a:r>
              <a:rPr lang="en-US" sz="800" b="1">
                <a:solidFill>
                  <a:srgbClr val="646464"/>
                </a:solidFill>
                <a:latin typeface="Arial"/>
                <a:ea typeface="Arial"/>
                <a:cs typeface="Arial"/>
                <a:sym typeface="Arial"/>
              </a:rPr>
              <a:t>About EY</a:t>
            </a:r>
            <a:endParaRPr/>
          </a:p>
          <a:p>
            <a:pPr marL="0" marR="0" lvl="0" indent="0" algn="l" rtl="0">
              <a:spcBef>
                <a:spcPts val="0"/>
              </a:spcBef>
              <a:spcAft>
                <a:spcPts val="0"/>
              </a:spcAft>
              <a:buNone/>
            </a:pPr>
            <a:r>
              <a:rPr lang="en-US" sz="800">
                <a:solidFill>
                  <a:schemeClr val="lt1"/>
                </a:solidFill>
                <a:latin typeface="Arial"/>
                <a:ea typeface="Arial"/>
                <a:cs typeface="Arial"/>
                <a:sym typeface="Arial"/>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 </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Ernst &amp; Young LLP is a client-serving member firm of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Ernst &amp; Young Global Limited operating in the US. </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EY-Parthenon refers to the combined group of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Ernst &amp; Young LLP and other EY member firm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professionals providing strategy services worldwide.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Visit parthenon.ey.com for more information.</a:t>
            </a:r>
            <a:br>
              <a:rPr lang="en-US" sz="800">
                <a:solidFill>
                  <a:schemeClr val="lt1"/>
                </a:solidFill>
                <a:latin typeface="Arial"/>
                <a:ea typeface="Arial"/>
                <a:cs typeface="Arial"/>
                <a:sym typeface="Arial"/>
              </a:rPr>
            </a:br>
            <a:endParaRPr sz="800">
              <a:solidFill>
                <a:srgbClr val="646464"/>
              </a:solidFill>
              <a:latin typeface="Arial"/>
              <a:ea typeface="Arial"/>
              <a:cs typeface="Arial"/>
              <a:sym typeface="Arial"/>
            </a:endParaRPr>
          </a:p>
          <a:p>
            <a:pPr marL="0" marR="0" lvl="0" indent="0" algn="l" rtl="0">
              <a:spcBef>
                <a:spcPts val="0"/>
              </a:spcBef>
              <a:spcAft>
                <a:spcPts val="0"/>
              </a:spcAft>
              <a:buNone/>
            </a:pPr>
            <a:r>
              <a:rPr lang="en-US" sz="800">
                <a:solidFill>
                  <a:srgbClr val="646464"/>
                </a:solidFill>
                <a:latin typeface="Arial"/>
                <a:ea typeface="Arial"/>
                <a:cs typeface="Arial"/>
                <a:sym typeface="Arial"/>
              </a:rPr>
              <a:t>© 2017 Ernst &amp; Young LLP.</a:t>
            </a:r>
            <a:endParaRPr/>
          </a:p>
          <a:p>
            <a:pPr marL="0" marR="0" lvl="0" indent="0" algn="l" rtl="0">
              <a:spcBef>
                <a:spcPts val="0"/>
              </a:spcBef>
              <a:spcAft>
                <a:spcPts val="0"/>
              </a:spcAft>
              <a:buNone/>
            </a:pPr>
            <a:r>
              <a:rPr lang="en-US" sz="800">
                <a:solidFill>
                  <a:srgbClr val="646464"/>
                </a:solidFill>
                <a:latin typeface="Arial"/>
                <a:ea typeface="Arial"/>
                <a:cs typeface="Arial"/>
                <a:sym typeface="Arial"/>
              </a:rPr>
              <a:t>All Rights Reserved.</a:t>
            </a:r>
            <a:endParaRPr/>
          </a:p>
          <a:p>
            <a:pPr marL="0" marR="0" lvl="0" indent="0" algn="l" rtl="0">
              <a:spcBef>
                <a:spcPts val="0"/>
              </a:spcBef>
              <a:spcAft>
                <a:spcPts val="0"/>
              </a:spcAft>
              <a:buNone/>
            </a:pPr>
            <a:br>
              <a:rPr lang="en-US" sz="800">
                <a:solidFill>
                  <a:srgbClr val="646464"/>
                </a:solidFill>
                <a:latin typeface="Arial"/>
                <a:ea typeface="Arial"/>
                <a:cs typeface="Arial"/>
                <a:sym typeface="Arial"/>
              </a:rPr>
            </a:br>
            <a:br>
              <a:rPr lang="en-US" sz="800">
                <a:solidFill>
                  <a:srgbClr val="646464"/>
                </a:solidFill>
                <a:latin typeface="Arial"/>
                <a:ea typeface="Arial"/>
                <a:cs typeface="Arial"/>
                <a:sym typeface="Arial"/>
              </a:rPr>
            </a:br>
            <a:endParaRPr sz="800">
              <a:solidFill>
                <a:srgbClr val="646464"/>
              </a:solidFill>
              <a:latin typeface="Arial"/>
              <a:ea typeface="Arial"/>
              <a:cs typeface="Arial"/>
              <a:sym typeface="Arial"/>
            </a:endParaRPr>
          </a:p>
          <a:p>
            <a:pPr marL="0" marR="0" lvl="0" indent="0" algn="l" rtl="0">
              <a:spcBef>
                <a:spcPts val="0"/>
              </a:spcBef>
              <a:spcAft>
                <a:spcPts val="0"/>
              </a:spcAft>
              <a:buNone/>
            </a:pPr>
            <a:r>
              <a:rPr lang="en-US" sz="600">
                <a:solidFill>
                  <a:srgbClr val="646464"/>
                </a:solidFill>
                <a:latin typeface="Arial"/>
                <a:ea typeface="Arial"/>
                <a:cs typeface="Arial"/>
                <a:sym typeface="Arial"/>
              </a:rPr>
              <a:t>This material has been prepared for general informational purposes</a:t>
            </a:r>
            <a:endParaRPr/>
          </a:p>
          <a:p>
            <a:pPr marL="0" marR="0" lvl="0" indent="0" algn="l" rtl="0">
              <a:spcBef>
                <a:spcPts val="0"/>
              </a:spcBef>
              <a:spcAft>
                <a:spcPts val="0"/>
              </a:spcAft>
              <a:buNone/>
            </a:pPr>
            <a:r>
              <a:rPr lang="en-US" sz="600">
                <a:solidFill>
                  <a:srgbClr val="646464"/>
                </a:solidFill>
                <a:latin typeface="Arial"/>
                <a:ea typeface="Arial"/>
                <a:cs typeface="Arial"/>
                <a:sym typeface="Arial"/>
              </a:rPr>
              <a:t>only and is not intended to be relied upon as accounting, tax or other</a:t>
            </a:r>
            <a:endParaRPr/>
          </a:p>
          <a:p>
            <a:pPr marL="0" marR="0" lvl="0" indent="0" algn="l" rtl="0">
              <a:spcBef>
                <a:spcPts val="0"/>
              </a:spcBef>
              <a:spcAft>
                <a:spcPts val="0"/>
              </a:spcAft>
              <a:buNone/>
            </a:pPr>
            <a:r>
              <a:rPr lang="en-US" sz="600">
                <a:solidFill>
                  <a:srgbClr val="646464"/>
                </a:solidFill>
                <a:latin typeface="Arial"/>
                <a:ea typeface="Arial"/>
                <a:cs typeface="Arial"/>
                <a:sym typeface="Arial"/>
              </a:rPr>
              <a:t>professional advice. Please refer to your advisors for specific advice.</a:t>
            </a:r>
            <a:endParaRPr/>
          </a:p>
          <a:p>
            <a:pPr marL="0" marR="0" lvl="0" indent="0" algn="l" rtl="0">
              <a:spcBef>
                <a:spcPts val="0"/>
              </a:spcBef>
              <a:spcAft>
                <a:spcPts val="0"/>
              </a:spcAft>
              <a:buNone/>
            </a:pPr>
            <a:endParaRPr sz="600">
              <a:solidFill>
                <a:srgbClr val="646464"/>
              </a:solidFill>
              <a:latin typeface="Arial"/>
              <a:ea typeface="Arial"/>
              <a:cs typeface="Arial"/>
              <a:sym typeface="Arial"/>
            </a:endParaRPr>
          </a:p>
          <a:p>
            <a:pPr marL="0" marR="0" lvl="0" indent="0" algn="l" rtl="0">
              <a:spcBef>
                <a:spcPts val="0"/>
              </a:spcBef>
              <a:spcAft>
                <a:spcPts val="0"/>
              </a:spcAft>
              <a:buNone/>
            </a:pPr>
            <a:r>
              <a:rPr lang="en-US" sz="1000">
                <a:solidFill>
                  <a:srgbClr val="646464"/>
                </a:solidFill>
                <a:latin typeface="Arial"/>
                <a:ea typeface="Arial"/>
                <a:cs typeface="Arial"/>
                <a:sym typeface="Arial"/>
              </a:rPr>
              <a:t>ey.com</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
        <p:cNvGrpSpPr/>
        <p:nvPr/>
      </p:nvGrpSpPr>
      <p:grpSpPr>
        <a:xfrm>
          <a:off x="0" y="0"/>
          <a:ext cx="0" cy="0"/>
          <a:chOff x="0" y="0"/>
          <a:chExt cx="0" cy="0"/>
        </a:xfrm>
      </p:grpSpPr>
      <p:grpSp>
        <p:nvGrpSpPr>
          <p:cNvPr id="23" name="Google Shape;23;p19"/>
          <p:cNvGrpSpPr/>
          <p:nvPr/>
        </p:nvGrpSpPr>
        <p:grpSpPr>
          <a:xfrm>
            <a:off x="590551" y="1414244"/>
            <a:ext cx="2344310" cy="745281"/>
            <a:chOff x="590551" y="2521676"/>
            <a:chExt cx="2344310" cy="745281"/>
          </a:xfrm>
        </p:grpSpPr>
        <p:sp>
          <p:nvSpPr>
            <p:cNvPr id="24" name="Google Shape;24;p19"/>
            <p:cNvSpPr/>
            <p:nvPr/>
          </p:nvSpPr>
          <p:spPr>
            <a:xfrm rot="10800000">
              <a:off x="590551"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5" name="Google Shape;25;p19"/>
            <p:cNvSpPr/>
            <p:nvPr/>
          </p:nvSpPr>
          <p:spPr>
            <a:xfrm rot="10800000">
              <a:off x="2625056"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6" name="Google Shape;26;p19"/>
            <p:cNvSpPr txBox="1"/>
            <p:nvPr/>
          </p:nvSpPr>
          <p:spPr>
            <a:xfrm>
              <a:off x="735016" y="2550334"/>
              <a:ext cx="219984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lt1"/>
                  </a:solidFill>
                  <a:latin typeface="Arial"/>
                  <a:ea typeface="Arial"/>
                  <a:cs typeface="Arial"/>
                  <a:sym typeface="Arial"/>
                </a:rPr>
                <a:t>Agenda</a:t>
              </a:r>
              <a:endParaRPr/>
            </a:p>
          </p:txBody>
        </p:sp>
      </p:grpSp>
      <p:sp>
        <p:nvSpPr>
          <p:cNvPr id="27" name="Google Shape;27;p19"/>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lvl1pPr marL="457200" lvl="0" indent="-317500" algn="l">
              <a:lnSpc>
                <a:spcPct val="100000"/>
              </a:lnSpc>
              <a:spcBef>
                <a:spcPts val="600"/>
              </a:spcBef>
              <a:spcAft>
                <a:spcPts val="0"/>
              </a:spcAft>
              <a:buClr>
                <a:srgbClr val="808080"/>
              </a:buClr>
              <a:buSzPts val="1400"/>
              <a:buFont typeface="Arial"/>
              <a:buChar char="►"/>
              <a:defRPr sz="2000" b="0">
                <a:solidFill>
                  <a:schemeClr val="lt1"/>
                </a:solidFill>
                <a:latin typeface="Arial"/>
                <a:ea typeface="Arial"/>
                <a:cs typeface="Arial"/>
                <a:sym typeface="Arial"/>
              </a:defRPr>
            </a:lvl1pPr>
            <a:lvl2pPr marL="914400" lvl="1" indent="-299719" algn="l">
              <a:lnSpc>
                <a:spcPct val="100000"/>
              </a:lnSpc>
              <a:spcBef>
                <a:spcPts val="300"/>
              </a:spcBef>
              <a:spcAft>
                <a:spcPts val="0"/>
              </a:spcAft>
              <a:buClr>
                <a:srgbClr val="808080"/>
              </a:buClr>
              <a:buSzPts val="1120"/>
              <a:buFont typeface="Arial"/>
              <a:buChar char="►"/>
              <a:defRPr sz="1600" b="0">
                <a:solidFill>
                  <a:schemeClr val="lt1"/>
                </a:solidFill>
                <a:latin typeface="Arial"/>
                <a:ea typeface="Arial"/>
                <a:cs typeface="Arial"/>
                <a:sym typeface="Arial"/>
              </a:defRPr>
            </a:lvl2pPr>
            <a:lvl3pPr marL="1371600" lvl="2"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3pPr>
            <a:lvl4pPr marL="1828800" lvl="3"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4pPr>
            <a:lvl5pPr marL="2286000" lvl="4"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9"/>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29"/>
        <p:cNvGrpSpPr/>
        <p:nvPr/>
      </p:nvGrpSpPr>
      <p:grpSpPr>
        <a:xfrm>
          <a:off x="0" y="0"/>
          <a:ext cx="0" cy="0"/>
          <a:chOff x="0" y="0"/>
          <a:chExt cx="0" cy="0"/>
        </a:xfrm>
      </p:grpSpPr>
      <p:sp>
        <p:nvSpPr>
          <p:cNvPr id="30" name="Google Shape;30;p20"/>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a:solidFill>
                  <a:schemeClr val="dk1"/>
                </a:solidFill>
              </a:defRPr>
            </a:lvl1pPr>
            <a:lvl2pPr marL="914400" lvl="1" indent="-277494" algn="l">
              <a:spcBef>
                <a:spcPts val="220"/>
              </a:spcBef>
              <a:spcAft>
                <a:spcPts val="0"/>
              </a:spcAft>
              <a:buClr>
                <a:schemeClr val="lt1"/>
              </a:buClr>
              <a:buSzPts val="770"/>
              <a:buFont typeface="Arial"/>
              <a:buChar char="►"/>
              <a:defRPr>
                <a:solidFill>
                  <a:schemeClr val="dk1"/>
                </a:solidFill>
              </a:defRPr>
            </a:lvl2pPr>
            <a:lvl3pPr marL="1371600" lvl="2" indent="-277494" algn="l">
              <a:spcBef>
                <a:spcPts val="220"/>
              </a:spcBef>
              <a:spcAft>
                <a:spcPts val="0"/>
              </a:spcAft>
              <a:buClr>
                <a:schemeClr val="lt1"/>
              </a:buClr>
              <a:buSzPts val="770"/>
              <a:buFont typeface="Arial"/>
              <a:buChar char="►"/>
              <a:defRPr>
                <a:solidFill>
                  <a:schemeClr val="dk1"/>
                </a:solidFill>
              </a:defRPr>
            </a:lvl3pPr>
            <a:lvl4pPr marL="1828800" lvl="3" indent="-277494" algn="l">
              <a:spcBef>
                <a:spcPts val="220"/>
              </a:spcBef>
              <a:spcAft>
                <a:spcPts val="0"/>
              </a:spcAft>
              <a:buClr>
                <a:schemeClr val="lt1"/>
              </a:buClr>
              <a:buSzPts val="770"/>
              <a:buFont typeface="Arial"/>
              <a:buChar char="►"/>
              <a:defRPr>
                <a:solidFill>
                  <a:schemeClr val="dk1"/>
                </a:solidFill>
              </a:defRPr>
            </a:lvl4pPr>
            <a:lvl5pPr marL="2286000" lvl="4" indent="-277495" algn="l">
              <a:spcBef>
                <a:spcPts val="220"/>
              </a:spcBef>
              <a:spcAft>
                <a:spcPts val="0"/>
              </a:spcAft>
              <a:buClr>
                <a:schemeClr val="lt1"/>
              </a:buClr>
              <a:buSzPts val="770"/>
              <a:buFont typeface="Arial"/>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20"/>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0"/>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ngle bullet list">
  <p:cSld name="Title and single bullet list">
    <p:spTree>
      <p:nvGrpSpPr>
        <p:cNvPr id="1" name="Shape 33"/>
        <p:cNvGrpSpPr/>
        <p:nvPr/>
      </p:nvGrpSpPr>
      <p:grpSpPr>
        <a:xfrm>
          <a:off x="0" y="0"/>
          <a:ext cx="0" cy="0"/>
          <a:chOff x="0" y="0"/>
          <a:chExt cx="0" cy="0"/>
        </a:xfrm>
      </p:grpSpPr>
      <p:sp>
        <p:nvSpPr>
          <p:cNvPr id="34" name="Google Shape;34;p21"/>
          <p:cNvSpPr txBox="1">
            <a:spLocks noGrp="1"/>
          </p:cNvSpPr>
          <p:nvPr>
            <p:ph type="body" idx="1"/>
          </p:nvPr>
        </p:nvSpPr>
        <p:spPr>
          <a:xfrm>
            <a:off x="99060" y="1060704"/>
            <a:ext cx="9641840" cy="5166360"/>
          </a:xfrm>
          <a:prstGeom prst="rect">
            <a:avLst/>
          </a:prstGeom>
          <a:noFill/>
          <a:ln>
            <a:noFill/>
          </a:ln>
        </p:spPr>
        <p:txBody>
          <a:bodyPr spcFirstLastPara="1" wrap="square" lIns="4570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21"/>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ver, Parthenon gray background">
  <p:cSld name="Cover, Parthenon gray background">
    <p:bg>
      <p:bgPr>
        <a:solidFill>
          <a:schemeClr val="accent1"/>
        </a:solidFill>
        <a:effectLst/>
      </p:bgPr>
    </p:bg>
    <p:spTree>
      <p:nvGrpSpPr>
        <p:cNvPr id="1" name="Shape 36"/>
        <p:cNvGrpSpPr/>
        <p:nvPr/>
      </p:nvGrpSpPr>
      <p:grpSpPr>
        <a:xfrm>
          <a:off x="0" y="0"/>
          <a:ext cx="0" cy="0"/>
          <a:chOff x="0" y="0"/>
          <a:chExt cx="0" cy="0"/>
        </a:xfrm>
      </p:grpSpPr>
      <p:sp>
        <p:nvSpPr>
          <p:cNvPr id="37" name="Google Shape;37;p22"/>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dk2"/>
              </a:buClr>
              <a:buSzPts val="3000"/>
              <a:buFont typeface="Arial"/>
              <a:buNone/>
              <a:defRPr sz="3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dk2"/>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22"/>
          <p:cNvSpPr txBox="1">
            <a:spLocks noGrp="1"/>
          </p:cNvSpPr>
          <p:nvPr>
            <p:ph type="body" idx="2"/>
          </p:nvPr>
        </p:nvSpPr>
        <p:spPr>
          <a:xfrm>
            <a:off x="1371600" y="4607819"/>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dk2"/>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1371600" y="4931380"/>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dk2"/>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22"/>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42" name="Google Shape;42;p22"/>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43" name="Google Shape;43;p22"/>
          <p:cNvPicPr preferRelativeResize="0"/>
          <p:nvPr/>
        </p:nvPicPr>
        <p:blipFill rotWithShape="1">
          <a:blip r:embed="rId2">
            <a:alphaModFix/>
          </a:blip>
          <a:srcRect/>
          <a:stretch/>
        </p:blipFill>
        <p:spPr>
          <a:xfrm>
            <a:off x="685800" y="457199"/>
            <a:ext cx="2286000" cy="74555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Cover, standard for all client decks">
  <p:cSld name="1_Cover, standard for all client decks">
    <p:spTree>
      <p:nvGrpSpPr>
        <p:cNvPr id="1" name="Shape 44"/>
        <p:cNvGrpSpPr/>
        <p:nvPr/>
      </p:nvGrpSpPr>
      <p:grpSpPr>
        <a:xfrm>
          <a:off x="0" y="0"/>
          <a:ext cx="0" cy="0"/>
          <a:chOff x="0" y="0"/>
          <a:chExt cx="0" cy="0"/>
        </a:xfrm>
      </p:grpSpPr>
      <p:sp>
        <p:nvSpPr>
          <p:cNvPr id="45" name="Google Shape;45;p23"/>
          <p:cNvSpPr>
            <a:spLocks noGrp="1"/>
          </p:cNvSpPr>
          <p:nvPr>
            <p:ph type="pic" idx="2"/>
          </p:nvPr>
        </p:nvSpPr>
        <p:spPr>
          <a:xfrm>
            <a:off x="0" y="1447800"/>
            <a:ext cx="9906000" cy="4148138"/>
          </a:xfrm>
          <a:prstGeom prst="rect">
            <a:avLst/>
          </a:prstGeom>
          <a:noFill/>
          <a:ln>
            <a:noFill/>
          </a:ln>
        </p:spPr>
        <p:txBody>
          <a:bodyPr spcFirstLastPara="1" wrap="square" lIns="45700" tIns="0" rIns="0" bIns="0" anchor="t" anchorCtr="0">
            <a:noAutofit/>
          </a:bodyPr>
          <a:lstStyle>
            <a:lvl1pPr marR="0" lvl="0" algn="l" rtl="0">
              <a:spcBef>
                <a:spcPts val="220"/>
              </a:spcBef>
              <a:spcAft>
                <a:spcPts val="0"/>
              </a:spcAft>
              <a:buClr>
                <a:schemeClr val="lt1"/>
              </a:buClr>
              <a:buSzPts val="770"/>
              <a:buFont typeface="Arial"/>
              <a:buNone/>
              <a:defRPr sz="1100" b="0" i="0" u="none" strike="noStrike" cap="none">
                <a:solidFill>
                  <a:schemeClr val="dk1"/>
                </a:solidFill>
                <a:latin typeface="Arial"/>
                <a:ea typeface="Arial"/>
                <a:cs typeface="Arial"/>
                <a:sym typeface="Arial"/>
              </a:defRPr>
            </a:lvl1pPr>
            <a:lvl2pPr marR="0" lvl="1"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R="0" lvl="2"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R="0" lvl="3"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R="0" lvl="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Google Shape;46;p23"/>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lt1"/>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8" name="Google Shape;48;p23"/>
          <p:cNvSpPr txBox="1">
            <a:spLocks noGrp="1"/>
          </p:cNvSpPr>
          <p:nvPr>
            <p:ph type="body" idx="3"/>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lt1"/>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23"/>
          <p:cNvSpPr txBox="1">
            <a:spLocks noGrp="1"/>
          </p:cNvSpPr>
          <p:nvPr>
            <p:ph type="body" idx="4"/>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23"/>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51" name="Google Shape;51;p23"/>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52" name="Google Shape;52;p23"/>
          <p:cNvPicPr preferRelativeResize="0"/>
          <p:nvPr/>
        </p:nvPicPr>
        <p:blipFill rotWithShape="1">
          <a:blip r:embed="rId2">
            <a:alphaModFix/>
          </a:blip>
          <a:srcRect/>
          <a:stretch/>
        </p:blipFill>
        <p:spPr>
          <a:xfrm>
            <a:off x="685799" y="457200"/>
            <a:ext cx="2286000" cy="7455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with legend">
  <p:cSld name="Standard slide with legend">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a:solidFill>
                  <a:schemeClr val="dk1"/>
                </a:solidFill>
              </a:defRPr>
            </a:lvl1pPr>
            <a:lvl2pPr marL="914400" lvl="1" indent="-277494" algn="l">
              <a:spcBef>
                <a:spcPts val="220"/>
              </a:spcBef>
              <a:spcAft>
                <a:spcPts val="0"/>
              </a:spcAft>
              <a:buClr>
                <a:schemeClr val="lt1"/>
              </a:buClr>
              <a:buSzPts val="770"/>
              <a:buFont typeface="Arial"/>
              <a:buChar char="►"/>
              <a:defRPr>
                <a:solidFill>
                  <a:schemeClr val="dk1"/>
                </a:solidFill>
              </a:defRPr>
            </a:lvl2pPr>
            <a:lvl3pPr marL="1371600" lvl="2" indent="-277494" algn="l">
              <a:spcBef>
                <a:spcPts val="220"/>
              </a:spcBef>
              <a:spcAft>
                <a:spcPts val="0"/>
              </a:spcAft>
              <a:buClr>
                <a:schemeClr val="lt1"/>
              </a:buClr>
              <a:buSzPts val="770"/>
              <a:buFont typeface="Arial"/>
              <a:buChar char="►"/>
              <a:defRPr>
                <a:solidFill>
                  <a:schemeClr val="dk1"/>
                </a:solidFill>
              </a:defRPr>
            </a:lvl3pPr>
            <a:lvl4pPr marL="1828800" lvl="3" indent="-277494" algn="l">
              <a:spcBef>
                <a:spcPts val="220"/>
              </a:spcBef>
              <a:spcAft>
                <a:spcPts val="0"/>
              </a:spcAft>
              <a:buClr>
                <a:schemeClr val="lt1"/>
              </a:buClr>
              <a:buSzPts val="770"/>
              <a:buFont typeface="Arial"/>
              <a:buChar char="►"/>
              <a:defRPr>
                <a:solidFill>
                  <a:schemeClr val="dk1"/>
                </a:solidFill>
              </a:defRPr>
            </a:lvl4pPr>
            <a:lvl5pPr marL="2286000" lvl="4" indent="-277495" algn="l">
              <a:spcBef>
                <a:spcPts val="220"/>
              </a:spcBef>
              <a:spcAft>
                <a:spcPts val="0"/>
              </a:spcAft>
              <a:buClr>
                <a:schemeClr val="lt1"/>
              </a:buClr>
              <a:buSzPts val="770"/>
              <a:buFont typeface="Arial"/>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7" name="Google Shape;57;p24"/>
          <p:cNvCxnSpPr/>
          <p:nvPr/>
        </p:nvCxnSpPr>
        <p:spPr>
          <a:xfrm>
            <a:off x="7276408" y="49874"/>
            <a:ext cx="0" cy="777240"/>
          </a:xfrm>
          <a:prstGeom prst="straightConnector1">
            <a:avLst/>
          </a:prstGeom>
          <a:noFill/>
          <a:ln w="9525" cap="flat" cmpd="sng">
            <a:solidFill>
              <a:srgbClr val="C1C1C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andard slide with legend (no click here box)">
  <p:cSld name="1_Standard slide with legend (no click here box)">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61" name="Google Shape;61;p25"/>
          <p:cNvCxnSpPr/>
          <p:nvPr/>
        </p:nvCxnSpPr>
        <p:spPr>
          <a:xfrm>
            <a:off x="7276408" y="49874"/>
            <a:ext cx="0" cy="777240"/>
          </a:xfrm>
          <a:prstGeom prst="straightConnector1">
            <a:avLst/>
          </a:prstGeom>
          <a:noFill/>
          <a:ln w="9525" cap="flat" cmpd="sng">
            <a:solidFill>
              <a:srgbClr val="C1C1C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marR="0" lvl="0" algn="l" rtl="0">
              <a:lnSpc>
                <a:spcPct val="85000"/>
              </a:lnSpc>
              <a:spcBef>
                <a:spcPts val="0"/>
              </a:spcBef>
              <a:spcAft>
                <a:spcPts val="0"/>
              </a:spcAft>
              <a:buClr>
                <a:srgbClr val="646464"/>
              </a:buClr>
              <a:buSzPts val="1800"/>
              <a:buFont typeface="Arial"/>
              <a:buNone/>
              <a:defRPr sz="1800" b="1" i="0" u="none" strike="noStrike" cap="none">
                <a:solidFill>
                  <a:srgbClr val="64646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marR="0" lvl="0" indent="-277495"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1pPr>
            <a:lvl2pPr marL="914400" marR="0" lvl="1"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L="1371600" marR="0" lvl="2"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L="1828800" marR="0" lvl="3"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L="2286000" marR="0" lvl="4" indent="-277495"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p:nvPr/>
        </p:nvSpPr>
        <p:spPr>
          <a:xfrm>
            <a:off x="7457017" y="6573702"/>
            <a:ext cx="2319404" cy="19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Arial"/>
                <a:ea typeface="Arial"/>
                <a:cs typeface="Arial"/>
                <a:sym typeface="Arial"/>
              </a:rPr>
              <a:t>Page </a:t>
            </a: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cxnSp>
        <p:nvCxnSpPr>
          <p:cNvPr id="13" name="Google Shape;13;p17"/>
          <p:cNvCxnSpPr/>
          <p:nvPr/>
        </p:nvCxnSpPr>
        <p:spPr>
          <a:xfrm>
            <a:off x="113823" y="869427"/>
            <a:ext cx="9658350" cy="0"/>
          </a:xfrm>
          <a:prstGeom prst="straightConnector1">
            <a:avLst/>
          </a:prstGeom>
          <a:noFill/>
          <a:ln w="9525" cap="flat" cmpd="sng">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ideo" Target="https://www.youtube.com/embed/Y_WyhDfFx3E?feature=oembed" TargetMode="Externa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p>
            <a:pPr lvl="0"/>
            <a:r>
              <a:rPr lang="en-US" dirty="0"/>
              <a:t>EECS E6895 - Final Project </a:t>
            </a:r>
            <a:br>
              <a:rPr lang="en-US" dirty="0"/>
            </a:br>
            <a:r>
              <a:rPr lang="en-US" dirty="0"/>
              <a:t>A-share Stock AI Trader </a:t>
            </a:r>
            <a:endParaRPr dirty="0"/>
          </a:p>
        </p:txBody>
      </p:sp>
      <p:sp>
        <p:nvSpPr>
          <p:cNvPr id="88" name="Google Shape;88;p1"/>
          <p:cNvSpPr txBox="1">
            <a:spLocks noGrp="1"/>
          </p:cNvSpPr>
          <p:nvPr>
            <p:ph type="subTitle" idx="1"/>
          </p:nvPr>
        </p:nvSpPr>
        <p:spPr>
          <a:xfrm>
            <a:off x="1371600" y="3557832"/>
            <a:ext cx="7162800" cy="709368"/>
          </a:xfrm>
          <a:prstGeom prst="rect">
            <a:avLst/>
          </a:prstGeom>
          <a:noFill/>
          <a:ln>
            <a:noFill/>
          </a:ln>
        </p:spPr>
        <p:txBody>
          <a:bodyPr spcFirstLastPara="1" wrap="square" lIns="45700" tIns="0" rIns="0" bIns="0" anchor="t" anchorCtr="0">
            <a:noAutofit/>
          </a:bodyPr>
          <a:lstStyle/>
          <a:p>
            <a:pPr marL="0" lvl="0" indent="0">
              <a:spcBef>
                <a:spcPts val="0"/>
              </a:spcBef>
            </a:pPr>
            <a:r>
              <a:rPr lang="en-US" dirty="0"/>
              <a:t>B9: Investment Strategy - AI Trader (CN/HK/TW/JP)</a:t>
            </a:r>
          </a:p>
        </p:txBody>
      </p:sp>
      <p:sp>
        <p:nvSpPr>
          <p:cNvPr id="89" name="Google Shape;89;p1"/>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p>
            <a:pPr marL="0" lvl="0" indent="0" algn="l" rtl="0">
              <a:spcBef>
                <a:spcPts val="0"/>
              </a:spcBef>
              <a:spcAft>
                <a:spcPts val="0"/>
              </a:spcAft>
              <a:buSzPts val="1400"/>
              <a:buNone/>
            </a:pPr>
            <a:r>
              <a:rPr lang="en-US" dirty="0" err="1"/>
              <a:t>Yiwen</a:t>
            </a:r>
            <a:r>
              <a:rPr lang="en-US" dirty="0"/>
              <a:t> Fang (yf2560) | </a:t>
            </a:r>
            <a:r>
              <a:rPr lang="en-US" dirty="0" err="1"/>
              <a:t>Guoshiwen</a:t>
            </a:r>
            <a:r>
              <a:rPr lang="en-US" dirty="0"/>
              <a:t> Han (gh2567)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LSTM</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sp>
        <p:nvSpPr>
          <p:cNvPr id="7" name="Google Shape;168;p5">
            <a:extLst>
              <a:ext uri="{FF2B5EF4-FFF2-40B4-BE49-F238E27FC236}">
                <a16:creationId xmlns:a16="http://schemas.microsoft.com/office/drawing/2014/main" id="{2659CE91-9AD1-491A-9B16-422E0D0E51A4}"/>
              </a:ext>
            </a:extLst>
          </p:cNvPr>
          <p:cNvSpPr txBox="1"/>
          <p:nvPr/>
        </p:nvSpPr>
        <p:spPr>
          <a:xfrm>
            <a:off x="109728" y="1055073"/>
            <a:ext cx="9683496" cy="720157"/>
          </a:xfrm>
          <a:prstGeom prst="rect">
            <a:avLst/>
          </a:prstGeom>
          <a:noFill/>
          <a:ln>
            <a:noFill/>
          </a:ln>
        </p:spPr>
        <p:txBody>
          <a:bodyPr spcFirstLastPara="1" wrap="square" lIns="45700" tIns="45700" rIns="45700" bIns="45700" anchor="t" anchorCtr="0">
            <a:spAutoFit/>
          </a:bodyPr>
          <a:lstStyle/>
          <a:p>
            <a:pPr lvl="0">
              <a:lnSpc>
                <a:spcPct val="85000"/>
              </a:lnSpc>
              <a:buClr>
                <a:schemeClr val="lt1"/>
              </a:buClr>
              <a:buSzPts val="750"/>
            </a:pPr>
            <a:r>
              <a:rPr lang="en-US" sz="1600" dirty="0">
                <a:solidFill>
                  <a:schemeClr val="lt1"/>
                </a:solidFill>
              </a:rPr>
              <a:t>Long and short-term memory network models are very powerful time series-based models that can predict any step backwards. An LSTM module (or an LSTM unit) uses 5 important parameters to model long-term and short-term data.</a:t>
            </a:r>
          </a:p>
        </p:txBody>
      </p:sp>
      <p:sp>
        <p:nvSpPr>
          <p:cNvPr id="8" name="Google Shape;168;p5">
            <a:extLst>
              <a:ext uri="{FF2B5EF4-FFF2-40B4-BE49-F238E27FC236}">
                <a16:creationId xmlns:a16="http://schemas.microsoft.com/office/drawing/2014/main" id="{695F7A2C-A928-4E76-B632-F23E12E6F1CA}"/>
              </a:ext>
            </a:extLst>
          </p:cNvPr>
          <p:cNvSpPr txBox="1"/>
          <p:nvPr/>
        </p:nvSpPr>
        <p:spPr>
          <a:xfrm>
            <a:off x="2258008" y="2078333"/>
            <a:ext cx="7535216" cy="4278054"/>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a:solidFill>
                  <a:schemeClr val="lt1"/>
                </a:solidFill>
              </a:rPr>
              <a:t>This represents the short-term and long-term memory of the unit storage;</a:t>
            </a:r>
          </a:p>
          <a:p>
            <a:pPr marL="180975" lvl="0" indent="-180975">
              <a:lnSpc>
                <a:spcPct val="85000"/>
              </a:lnSpc>
              <a:buClr>
                <a:schemeClr val="lt1"/>
              </a:buClr>
              <a:buSzPts val="750"/>
              <a:buFont typeface="Arial"/>
              <a:buChar char="►"/>
            </a:pPr>
            <a:endParaRPr lang="en-US" sz="1600" dirty="0">
              <a:solidFill>
                <a:schemeClr val="lt1"/>
              </a:solidFill>
            </a:endParaRPr>
          </a:p>
          <a:p>
            <a:pPr lvl="0">
              <a:lnSpc>
                <a:spcPct val="85000"/>
              </a:lnSpc>
              <a:buClr>
                <a:schemeClr val="lt1"/>
              </a:buClr>
              <a:buSzPts val="750"/>
            </a:pP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This is the output state information calculated based on the current input, the previous hidden state, and the current unit input for predicting future stock prices  . In addition, the hidden state also determines whether to use only the memory in the unit state (short-term, long-term or both) for the next prediction;</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Information flowing from the input gate to the unit state;</a:t>
            </a:r>
          </a:p>
          <a:p>
            <a:pPr marL="180975" lvl="0" indent="-180975">
              <a:lnSpc>
                <a:spcPct val="85000"/>
              </a:lnSpc>
              <a:buClr>
                <a:schemeClr val="lt1"/>
              </a:buClr>
              <a:buSzPts val="750"/>
              <a:buFont typeface="Arial"/>
              <a:buChar char="►"/>
            </a:pPr>
            <a:endParaRPr lang="en-US" sz="1600" dirty="0">
              <a:solidFill>
                <a:schemeClr val="lt1"/>
              </a:solidFill>
            </a:endParaRPr>
          </a:p>
          <a:p>
            <a:pPr lvl="0">
              <a:lnSpc>
                <a:spcPct val="85000"/>
              </a:lnSpc>
              <a:buClr>
                <a:schemeClr val="lt1"/>
              </a:buClr>
              <a:buSzPts val="750"/>
            </a:pP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Information that flows from the current input and the previous unit state to the current unit state;</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Information that flows from the current unit state to the hidden state, which determines the type of memory that LSTM uses next.</a:t>
            </a:r>
          </a:p>
        </p:txBody>
      </p:sp>
      <p:sp>
        <p:nvSpPr>
          <p:cNvPr id="9" name="Google Shape;116;p3">
            <a:extLst>
              <a:ext uri="{FF2B5EF4-FFF2-40B4-BE49-F238E27FC236}">
                <a16:creationId xmlns:a16="http://schemas.microsoft.com/office/drawing/2014/main" id="{8B1F5B61-0537-4DB3-9DF7-942B1203A29A}"/>
              </a:ext>
            </a:extLst>
          </p:cNvPr>
          <p:cNvSpPr/>
          <p:nvPr/>
        </p:nvSpPr>
        <p:spPr>
          <a:xfrm>
            <a:off x="109728" y="2040735"/>
            <a:ext cx="1944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altLang="zh-CN" sz="1600" b="1" dirty="0">
                <a:solidFill>
                  <a:schemeClr val="dk2"/>
                </a:solidFill>
              </a:rPr>
              <a:t>Unit state (</a:t>
            </a:r>
            <a:r>
              <a:rPr lang="zh-CN" altLang="en-US" sz="1600" b="1" dirty="0">
                <a:solidFill>
                  <a:schemeClr val="dk2"/>
                </a:solidFill>
              </a:rPr>
              <a:t>𝑐</a:t>
            </a:r>
            <a:r>
              <a:rPr lang="zh-CN" altLang="en-US" sz="1600" b="1" baseline="-25000" dirty="0">
                <a:solidFill>
                  <a:schemeClr val="dk2"/>
                </a:solidFill>
              </a:rPr>
              <a:t>𝑡</a:t>
            </a:r>
            <a:r>
              <a:rPr lang="en-US" altLang="zh-CN" sz="1600" b="1" dirty="0">
                <a:solidFill>
                  <a:schemeClr val="dk2"/>
                </a:solidFill>
              </a:rPr>
              <a:t>)</a:t>
            </a:r>
            <a:endParaRPr sz="1600" b="1" dirty="0">
              <a:solidFill>
                <a:schemeClr val="dk2"/>
              </a:solidFill>
              <a:latin typeface="Arial"/>
              <a:ea typeface="Arial"/>
              <a:cs typeface="Arial"/>
              <a:sym typeface="Arial"/>
            </a:endParaRPr>
          </a:p>
        </p:txBody>
      </p:sp>
      <p:sp>
        <p:nvSpPr>
          <p:cNvPr id="10" name="Google Shape;116;p3">
            <a:extLst>
              <a:ext uri="{FF2B5EF4-FFF2-40B4-BE49-F238E27FC236}">
                <a16:creationId xmlns:a16="http://schemas.microsoft.com/office/drawing/2014/main" id="{2A6538F4-6B27-4AAC-8663-1012E808B2DC}"/>
              </a:ext>
            </a:extLst>
          </p:cNvPr>
          <p:cNvSpPr/>
          <p:nvPr/>
        </p:nvSpPr>
        <p:spPr>
          <a:xfrm>
            <a:off x="109728" y="2989092"/>
            <a:ext cx="1944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altLang="zh-CN" sz="1600" b="1" dirty="0">
                <a:solidFill>
                  <a:schemeClr val="dk2"/>
                </a:solidFill>
              </a:rPr>
              <a:t>Hidden state (ℎ</a:t>
            </a:r>
            <a:r>
              <a:rPr lang="zh-CN" altLang="en-US" sz="1600" b="1" baseline="-25000" dirty="0">
                <a:solidFill>
                  <a:schemeClr val="dk2"/>
                </a:solidFill>
              </a:rPr>
              <a:t>𝑡</a:t>
            </a:r>
            <a:r>
              <a:rPr lang="en-US" altLang="zh-CN" sz="1600" b="1" dirty="0">
                <a:solidFill>
                  <a:schemeClr val="dk2"/>
                </a:solidFill>
              </a:rPr>
              <a:t>)</a:t>
            </a:r>
            <a:endParaRPr sz="1600" b="1" dirty="0">
              <a:solidFill>
                <a:schemeClr val="dk2"/>
              </a:solidFill>
              <a:latin typeface="Arial"/>
              <a:ea typeface="Arial"/>
              <a:cs typeface="Arial"/>
              <a:sym typeface="Arial"/>
            </a:endParaRPr>
          </a:p>
        </p:txBody>
      </p:sp>
      <p:sp>
        <p:nvSpPr>
          <p:cNvPr id="11" name="Google Shape;116;p3">
            <a:extLst>
              <a:ext uri="{FF2B5EF4-FFF2-40B4-BE49-F238E27FC236}">
                <a16:creationId xmlns:a16="http://schemas.microsoft.com/office/drawing/2014/main" id="{99C9E3AA-A092-4BE5-8980-3EB4E05A658B}"/>
              </a:ext>
            </a:extLst>
          </p:cNvPr>
          <p:cNvSpPr/>
          <p:nvPr/>
        </p:nvSpPr>
        <p:spPr>
          <a:xfrm>
            <a:off x="109728" y="3937450"/>
            <a:ext cx="1944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altLang="zh-CN" sz="1600" b="1" dirty="0">
                <a:solidFill>
                  <a:schemeClr val="dk2"/>
                </a:solidFill>
              </a:rPr>
              <a:t>Input gate(</a:t>
            </a:r>
            <a:r>
              <a:rPr lang="zh-CN" altLang="en-US" sz="1600" b="1" dirty="0">
                <a:solidFill>
                  <a:schemeClr val="dk2"/>
                </a:solidFill>
              </a:rPr>
              <a:t>𝑖</a:t>
            </a:r>
            <a:r>
              <a:rPr lang="zh-CN" altLang="en-US" sz="1600" b="1" baseline="-25000" dirty="0">
                <a:solidFill>
                  <a:schemeClr val="dk2"/>
                </a:solidFill>
              </a:rPr>
              <a:t>𝑡</a:t>
            </a:r>
            <a:r>
              <a:rPr lang="en-US" altLang="zh-CN" sz="1600" b="1" dirty="0">
                <a:solidFill>
                  <a:schemeClr val="dk2"/>
                </a:solidFill>
              </a:rPr>
              <a:t>)</a:t>
            </a:r>
            <a:endParaRPr sz="1600" b="1" dirty="0">
              <a:solidFill>
                <a:schemeClr val="dk2"/>
              </a:solidFill>
              <a:latin typeface="Arial"/>
              <a:ea typeface="Arial"/>
              <a:cs typeface="Arial"/>
              <a:sym typeface="Arial"/>
            </a:endParaRPr>
          </a:p>
        </p:txBody>
      </p:sp>
      <p:sp>
        <p:nvSpPr>
          <p:cNvPr id="12" name="Google Shape;116;p3">
            <a:extLst>
              <a:ext uri="{FF2B5EF4-FFF2-40B4-BE49-F238E27FC236}">
                <a16:creationId xmlns:a16="http://schemas.microsoft.com/office/drawing/2014/main" id="{097B0F52-0D66-4E46-A12F-01B166374E5F}"/>
              </a:ext>
            </a:extLst>
          </p:cNvPr>
          <p:cNvSpPr/>
          <p:nvPr/>
        </p:nvSpPr>
        <p:spPr>
          <a:xfrm>
            <a:off x="109728" y="4885808"/>
            <a:ext cx="1944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altLang="zh-CN" sz="1600" b="1" dirty="0">
                <a:solidFill>
                  <a:schemeClr val="dk2"/>
                </a:solidFill>
              </a:rPr>
              <a:t>Forgotten gate(</a:t>
            </a:r>
            <a:r>
              <a:rPr lang="zh-CN" altLang="en-US" sz="1600" b="1" dirty="0">
                <a:solidFill>
                  <a:schemeClr val="dk2"/>
                </a:solidFill>
              </a:rPr>
              <a:t>𝑓</a:t>
            </a:r>
            <a:r>
              <a:rPr lang="zh-CN" altLang="en-US" sz="1600" b="1" baseline="-25000" dirty="0">
                <a:solidFill>
                  <a:schemeClr val="dk2"/>
                </a:solidFill>
              </a:rPr>
              <a:t>𝑡</a:t>
            </a:r>
            <a:r>
              <a:rPr lang="en-US" altLang="zh-CN" sz="1600" b="1" dirty="0">
                <a:solidFill>
                  <a:schemeClr val="dk2"/>
                </a:solidFill>
              </a:rPr>
              <a:t>)</a:t>
            </a:r>
            <a:endParaRPr sz="1600" b="1" dirty="0">
              <a:solidFill>
                <a:schemeClr val="dk2"/>
              </a:solidFill>
              <a:latin typeface="Arial"/>
              <a:ea typeface="Arial"/>
              <a:cs typeface="Arial"/>
              <a:sym typeface="Arial"/>
            </a:endParaRPr>
          </a:p>
        </p:txBody>
      </p:sp>
      <p:sp>
        <p:nvSpPr>
          <p:cNvPr id="13" name="Google Shape;116;p3">
            <a:extLst>
              <a:ext uri="{FF2B5EF4-FFF2-40B4-BE49-F238E27FC236}">
                <a16:creationId xmlns:a16="http://schemas.microsoft.com/office/drawing/2014/main" id="{B82B06DC-0BA1-4E17-824A-4A8B0D181599}"/>
              </a:ext>
            </a:extLst>
          </p:cNvPr>
          <p:cNvSpPr/>
          <p:nvPr/>
        </p:nvSpPr>
        <p:spPr>
          <a:xfrm>
            <a:off x="109728" y="5834165"/>
            <a:ext cx="1944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altLang="zh-CN" sz="1600" b="1" dirty="0">
                <a:solidFill>
                  <a:schemeClr val="dk2"/>
                </a:solidFill>
              </a:rPr>
              <a:t>Output gate(</a:t>
            </a:r>
            <a:r>
              <a:rPr lang="zh-CN" altLang="en-US" sz="1600" b="1" dirty="0">
                <a:solidFill>
                  <a:schemeClr val="dk2"/>
                </a:solidFill>
              </a:rPr>
              <a:t>𝑜</a:t>
            </a:r>
            <a:r>
              <a:rPr lang="zh-CN" altLang="en-US" sz="1600" b="1" baseline="-25000" dirty="0">
                <a:solidFill>
                  <a:schemeClr val="dk2"/>
                </a:solidFill>
              </a:rPr>
              <a:t>𝑡</a:t>
            </a:r>
            <a:r>
              <a:rPr lang="en-US" altLang="zh-CN" sz="1600" b="1" dirty="0">
                <a:solidFill>
                  <a:schemeClr val="dk2"/>
                </a:solidFill>
              </a:rPr>
              <a:t>)</a:t>
            </a:r>
            <a:endParaRPr sz="1600" b="1"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111498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LSTM</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r>
              <a:rPr lang="en-US" altLang="zh-CN" dirty="0"/>
              <a:t>Source: https://blog.nowcoder.net/n/9e75cb640cb24582b6f492fb7d895d99</a:t>
            </a:r>
          </a:p>
        </p:txBody>
      </p:sp>
      <p:pic>
        <p:nvPicPr>
          <p:cNvPr id="14" name="图片 13">
            <a:extLst>
              <a:ext uri="{FF2B5EF4-FFF2-40B4-BE49-F238E27FC236}">
                <a16:creationId xmlns:a16="http://schemas.microsoft.com/office/drawing/2014/main" id="{EC1F50D5-563B-4414-98C7-F5137DD8B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1547234"/>
            <a:ext cx="4820525" cy="4491318"/>
          </a:xfrm>
          <a:prstGeom prst="rect">
            <a:avLst/>
          </a:prstGeom>
        </p:spPr>
      </p:pic>
      <p:pic>
        <p:nvPicPr>
          <p:cNvPr id="15" name="图片 14">
            <a:extLst>
              <a:ext uri="{FF2B5EF4-FFF2-40B4-BE49-F238E27FC236}">
                <a16:creationId xmlns:a16="http://schemas.microsoft.com/office/drawing/2014/main" id="{E16D5334-6E6D-447A-A3ED-053ABDFD1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7725" y="2561298"/>
            <a:ext cx="4915499" cy="2183280"/>
          </a:xfrm>
          <a:prstGeom prst="rect">
            <a:avLst/>
          </a:prstGeom>
        </p:spPr>
      </p:pic>
    </p:spTree>
    <p:extLst>
      <p:ext uri="{BB962C8B-B14F-4D97-AF65-F5344CB8AC3E}">
        <p14:creationId xmlns:p14="http://schemas.microsoft.com/office/powerpoint/2010/main" val="92174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SVM</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r>
              <a:rPr lang="en-US" altLang="zh-CN" dirty="0"/>
              <a:t>Source: https://static.packt-cdn.com/products/9781789345070/graphics/6a831600-9a0d-429f-9d34-d957c45b9517.png</a:t>
            </a:r>
          </a:p>
        </p:txBody>
      </p:sp>
      <p:sp>
        <p:nvSpPr>
          <p:cNvPr id="8" name="Google Shape;168;p5">
            <a:extLst>
              <a:ext uri="{FF2B5EF4-FFF2-40B4-BE49-F238E27FC236}">
                <a16:creationId xmlns:a16="http://schemas.microsoft.com/office/drawing/2014/main" id="{695F7A2C-A928-4E76-B632-F23E12E6F1CA}"/>
              </a:ext>
            </a:extLst>
          </p:cNvPr>
          <p:cNvSpPr txBox="1"/>
          <p:nvPr/>
        </p:nvSpPr>
        <p:spPr>
          <a:xfrm>
            <a:off x="109728" y="1059426"/>
            <a:ext cx="4760852" cy="5324494"/>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a:solidFill>
                  <a:schemeClr val="lt1"/>
                </a:solidFill>
              </a:rPr>
              <a:t>The so-called support vectors are these data vectors that affect the hyperplane in the high-dimensional space. These data points are actually the points located on the "black solid line", or the closest point to the dividing line;</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Under strong duality, the solution of the dual problem is the solution of the original problem, and the dual problem is always a Concave optimization problem, so the SVM solution must be a globally unique solution and will not fall into a local minimum;</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Hyperplane is a linear combination of data points;</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SVM has a natural anti-overfitting ability to remove outliers;</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The problem of linear inseparability can be solved by upgrading the low-dimensional problem through the kernel function method;</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The more commonly used kernel functions are polynomial kernel function and Gaussian kernel function.</a:t>
            </a:r>
          </a:p>
        </p:txBody>
      </p:sp>
      <p:pic>
        <p:nvPicPr>
          <p:cNvPr id="14" name="图片 13">
            <a:extLst>
              <a:ext uri="{FF2B5EF4-FFF2-40B4-BE49-F238E27FC236}">
                <a16:creationId xmlns:a16="http://schemas.microsoft.com/office/drawing/2014/main" id="{54C87A98-82D3-48B8-BCAE-DDA1BB49C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373" y="2342349"/>
            <a:ext cx="4760851" cy="2769067"/>
          </a:xfrm>
          <a:prstGeom prst="rect">
            <a:avLst/>
          </a:prstGeom>
        </p:spPr>
      </p:pic>
    </p:spTree>
    <p:extLst>
      <p:ext uri="{BB962C8B-B14F-4D97-AF65-F5344CB8AC3E}">
        <p14:creationId xmlns:p14="http://schemas.microsoft.com/office/powerpoint/2010/main" val="1917181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ARIMA</a:t>
            </a:r>
            <a:endParaRPr dirty="0"/>
          </a:p>
        </p:txBody>
      </p:sp>
      <p:sp>
        <p:nvSpPr>
          <p:cNvPr id="6" name="Google Shape;168;p5">
            <a:extLst>
              <a:ext uri="{FF2B5EF4-FFF2-40B4-BE49-F238E27FC236}">
                <a16:creationId xmlns:a16="http://schemas.microsoft.com/office/drawing/2014/main" id="{29D242D1-9224-4C08-989D-97947CEDE477}"/>
              </a:ext>
            </a:extLst>
          </p:cNvPr>
          <p:cNvSpPr txBox="1"/>
          <p:nvPr/>
        </p:nvSpPr>
        <p:spPr>
          <a:xfrm>
            <a:off x="109728" y="1107325"/>
            <a:ext cx="9683496" cy="1938952"/>
          </a:xfrm>
          <a:prstGeom prst="rect">
            <a:avLst/>
          </a:prstGeom>
          <a:noFill/>
          <a:ln>
            <a:noFill/>
          </a:ln>
        </p:spPr>
        <p:txBody>
          <a:bodyPr spcFirstLastPara="1" wrap="square" lIns="45700" tIns="45700" rIns="45700" bIns="45700" anchor="t" anchorCtr="0">
            <a:spAutoFit/>
          </a:bodyPr>
          <a:lstStyle/>
          <a:p>
            <a:pPr lvl="0">
              <a:lnSpc>
                <a:spcPct val="150000"/>
              </a:lnSpc>
              <a:buClr>
                <a:schemeClr val="lt1"/>
              </a:buClr>
              <a:buSzPts val="750"/>
            </a:pPr>
            <a:r>
              <a:rPr lang="en-US" sz="1600" dirty="0">
                <a:solidFill>
                  <a:schemeClr val="lt1"/>
                </a:solidFill>
              </a:rPr>
              <a:t>The exponential smoothing method does not require the correlation between consecutive values in a time series. In some cases, we can create a better forecasting model by considering the correlation between the data. Among them, the autoregressive moving average model (ARIMA) is the most commonly used time series forecasting model. The time series model is usually suitable for short-term forecasting, that is, the past change pattern of the statistical series has not undergone fundamental changes.</a:t>
            </a:r>
          </a:p>
        </p:txBody>
      </p:sp>
      <p:sp>
        <p:nvSpPr>
          <p:cNvPr id="4" name="文本占位符 3">
            <a:extLst>
              <a:ext uri="{FF2B5EF4-FFF2-40B4-BE49-F238E27FC236}">
                <a16:creationId xmlns:a16="http://schemas.microsoft.com/office/drawing/2014/main" id="{65008096-26F8-4743-B44D-8DD2F861084F}"/>
              </a:ext>
            </a:extLst>
          </p:cNvPr>
          <p:cNvSpPr>
            <a:spLocks noGrp="1"/>
          </p:cNvSpPr>
          <p:nvPr>
            <p:ph type="body" idx="2"/>
          </p:nvPr>
        </p:nvSpPr>
        <p:spPr/>
        <p:txBody>
          <a:bodyPr/>
          <a:lstStyle/>
          <a:p>
            <a:endParaRPr lang="zh-CN" altLang="en-US"/>
          </a:p>
        </p:txBody>
      </p:sp>
    </p:spTree>
    <p:extLst>
      <p:ext uri="{BB962C8B-B14F-4D97-AF65-F5344CB8AC3E}">
        <p14:creationId xmlns:p14="http://schemas.microsoft.com/office/powerpoint/2010/main" val="130513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Experiments</a:t>
            </a:r>
            <a:br>
              <a:rPr lang="en-US" altLang="zh-CN" dirty="0">
                <a:solidFill>
                  <a:schemeClr val="accent2"/>
                </a:solidFill>
              </a:rPr>
            </a:br>
            <a:r>
              <a:rPr lang="en-US" altLang="zh-CN" dirty="0">
                <a:solidFill>
                  <a:schemeClr val="lt1"/>
                </a:solidFill>
              </a:rPr>
              <a:t>We selected top 2 stocks by market capitalization to do the experiments</a:t>
            </a:r>
            <a:endParaRPr dirty="0">
              <a:solidFill>
                <a:schemeClr val="lt1"/>
              </a:solidFill>
            </a:endParaRPr>
          </a:p>
        </p:txBody>
      </p:sp>
      <p:sp>
        <p:nvSpPr>
          <p:cNvPr id="6" name="Google Shape;168;p5">
            <a:extLst>
              <a:ext uri="{FF2B5EF4-FFF2-40B4-BE49-F238E27FC236}">
                <a16:creationId xmlns:a16="http://schemas.microsoft.com/office/drawing/2014/main" id="{29D242D1-9224-4C08-989D-97947CEDE477}"/>
              </a:ext>
            </a:extLst>
          </p:cNvPr>
          <p:cNvSpPr txBox="1"/>
          <p:nvPr/>
        </p:nvSpPr>
        <p:spPr>
          <a:xfrm>
            <a:off x="109728" y="1096720"/>
            <a:ext cx="9683496" cy="301581"/>
          </a:xfrm>
          <a:prstGeom prst="rect">
            <a:avLst/>
          </a:prstGeom>
          <a:noFill/>
          <a:ln>
            <a:noFill/>
          </a:ln>
        </p:spPr>
        <p:txBody>
          <a:bodyPr spcFirstLastPara="1" wrap="square" lIns="45700" tIns="45700" rIns="45700" bIns="45700" anchor="t" anchorCtr="0">
            <a:spAutoFit/>
          </a:bodyPr>
          <a:lstStyle/>
          <a:p>
            <a:pPr lvl="0">
              <a:lnSpc>
                <a:spcPct val="85000"/>
              </a:lnSpc>
              <a:buClr>
                <a:schemeClr val="lt1"/>
              </a:buClr>
              <a:buSzPts val="750"/>
            </a:pPr>
            <a:r>
              <a:rPr lang="en-US" sz="1600" dirty="0">
                <a:solidFill>
                  <a:schemeClr val="lt1"/>
                </a:solidFill>
              </a:rPr>
              <a:t>We selected top 2 stocks by market capitalization to do the experiments.</a:t>
            </a:r>
          </a:p>
        </p:txBody>
      </p:sp>
      <p:sp>
        <p:nvSpPr>
          <p:cNvPr id="13" name="Google Shape;168;p5">
            <a:extLst>
              <a:ext uri="{FF2B5EF4-FFF2-40B4-BE49-F238E27FC236}">
                <a16:creationId xmlns:a16="http://schemas.microsoft.com/office/drawing/2014/main" id="{D75825A3-1DDA-451C-851F-50663098DBEB}"/>
              </a:ext>
            </a:extLst>
          </p:cNvPr>
          <p:cNvSpPr txBox="1"/>
          <p:nvPr/>
        </p:nvSpPr>
        <p:spPr>
          <a:xfrm>
            <a:off x="160176" y="4054606"/>
            <a:ext cx="9633048" cy="1569620"/>
          </a:xfrm>
          <a:prstGeom prst="rect">
            <a:avLst/>
          </a:prstGeom>
          <a:noFill/>
          <a:ln>
            <a:noFill/>
          </a:ln>
        </p:spPr>
        <p:txBody>
          <a:bodyPr spcFirstLastPara="1" wrap="square" lIns="45700" tIns="45700" rIns="45700" bIns="45700" anchor="t" anchorCtr="0">
            <a:spAutoFit/>
          </a:bodyPr>
          <a:lstStyle/>
          <a:p>
            <a:pPr lvl="0">
              <a:lnSpc>
                <a:spcPct val="150000"/>
              </a:lnSpc>
              <a:buClr>
                <a:schemeClr val="lt1"/>
              </a:buClr>
              <a:buSzPts val="750"/>
            </a:pPr>
            <a:r>
              <a:rPr lang="en-US" sz="1600" dirty="0">
                <a:solidFill>
                  <a:schemeClr val="lt1"/>
                </a:solidFill>
              </a:rPr>
              <a:t>We use the data up to 5 days ago to predict the price trend of the last 5 days and the buying and selling operations that should be made. The operations are based on the results of the three models predicting the ups and downs: if most models predict that the stock will rise tomorrow, and a few models predict that the stock will fall tomorrow, then we believe that the stock will rise tomorrow.</a:t>
            </a:r>
          </a:p>
        </p:txBody>
      </p:sp>
      <p:pic>
        <p:nvPicPr>
          <p:cNvPr id="14" name="图片 13">
            <a:extLst>
              <a:ext uri="{FF2B5EF4-FFF2-40B4-BE49-F238E27FC236}">
                <a16:creationId xmlns:a16="http://schemas.microsoft.com/office/drawing/2014/main" id="{80E2430B-815E-4150-B9A9-5454DB73C058}"/>
              </a:ext>
            </a:extLst>
          </p:cNvPr>
          <p:cNvPicPr/>
          <p:nvPr/>
        </p:nvPicPr>
        <p:blipFill>
          <a:blip r:embed="rId3"/>
          <a:stretch>
            <a:fillRect/>
          </a:stretch>
        </p:blipFill>
        <p:spPr>
          <a:xfrm>
            <a:off x="715634" y="1681533"/>
            <a:ext cx="8471684" cy="2062393"/>
          </a:xfrm>
          <a:prstGeom prst="rect">
            <a:avLst/>
          </a:prstGeom>
        </p:spPr>
      </p:pic>
      <p:sp>
        <p:nvSpPr>
          <p:cNvPr id="4" name="文本占位符 3">
            <a:extLst>
              <a:ext uri="{FF2B5EF4-FFF2-40B4-BE49-F238E27FC236}">
                <a16:creationId xmlns:a16="http://schemas.microsoft.com/office/drawing/2014/main" id="{F8E3072A-BCC1-4A0C-8374-7FA23F1A95DC}"/>
              </a:ext>
            </a:extLst>
          </p:cNvPr>
          <p:cNvSpPr>
            <a:spLocks noGrp="1"/>
          </p:cNvSpPr>
          <p:nvPr>
            <p:ph type="body" idx="2"/>
          </p:nvPr>
        </p:nvSpPr>
        <p:spPr/>
        <p:txBody>
          <a:bodyPr/>
          <a:lstStyle/>
          <a:p>
            <a:endParaRPr lang="zh-CN" altLang="en-US"/>
          </a:p>
        </p:txBody>
      </p:sp>
    </p:spTree>
    <p:extLst>
      <p:ext uri="{BB962C8B-B14F-4D97-AF65-F5344CB8AC3E}">
        <p14:creationId xmlns:p14="http://schemas.microsoft.com/office/powerpoint/2010/main" val="46511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Experiments</a:t>
            </a:r>
            <a:br>
              <a:rPr lang="en-US" altLang="zh-CN" dirty="0">
                <a:solidFill>
                  <a:schemeClr val="accent2"/>
                </a:solidFill>
              </a:rPr>
            </a:br>
            <a:r>
              <a:rPr lang="en-US" altLang="zh-CN" dirty="0">
                <a:solidFill>
                  <a:schemeClr val="lt1"/>
                </a:solidFill>
              </a:rPr>
              <a:t>Take the real prices of Kweichow Moutai to show the experiment results</a:t>
            </a:r>
            <a:endParaRPr dirty="0"/>
          </a:p>
        </p:txBody>
      </p:sp>
      <p:sp>
        <p:nvSpPr>
          <p:cNvPr id="4" name="文本占位符 3">
            <a:extLst>
              <a:ext uri="{FF2B5EF4-FFF2-40B4-BE49-F238E27FC236}">
                <a16:creationId xmlns:a16="http://schemas.microsoft.com/office/drawing/2014/main" id="{049E4230-0A23-4E99-952C-773A936A9F8D}"/>
              </a:ext>
            </a:extLst>
          </p:cNvPr>
          <p:cNvSpPr>
            <a:spLocks noGrp="1"/>
          </p:cNvSpPr>
          <p:nvPr>
            <p:ph type="body" idx="2"/>
          </p:nvPr>
        </p:nvSpPr>
        <p:spPr/>
        <p:txBody>
          <a:bodyPr/>
          <a:lstStyle/>
          <a:p>
            <a:endParaRPr lang="zh-CN" altLang="en-US"/>
          </a:p>
        </p:txBody>
      </p:sp>
      <p:graphicFrame>
        <p:nvGraphicFramePr>
          <p:cNvPr id="12" name="图表 11">
            <a:extLst>
              <a:ext uri="{FF2B5EF4-FFF2-40B4-BE49-F238E27FC236}">
                <a16:creationId xmlns:a16="http://schemas.microsoft.com/office/drawing/2014/main" id="{59DA99CF-1BEA-429D-99F4-662A700F70F6}"/>
              </a:ext>
            </a:extLst>
          </p:cNvPr>
          <p:cNvGraphicFramePr>
            <a:graphicFrameLocks/>
          </p:cNvGraphicFramePr>
          <p:nvPr>
            <p:extLst>
              <p:ext uri="{D42A27DB-BD31-4B8C-83A1-F6EECF244321}">
                <p14:modId xmlns:p14="http://schemas.microsoft.com/office/powerpoint/2010/main" val="2499174382"/>
              </p:ext>
            </p:extLst>
          </p:nvPr>
        </p:nvGraphicFramePr>
        <p:xfrm>
          <a:off x="997781" y="1366882"/>
          <a:ext cx="7912666" cy="41191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869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Experiments</a:t>
            </a:r>
            <a:br>
              <a:rPr lang="en-US" altLang="zh-CN" dirty="0">
                <a:solidFill>
                  <a:schemeClr val="accent2"/>
                </a:solidFill>
              </a:rPr>
            </a:br>
            <a:r>
              <a:rPr lang="en-US" altLang="zh-CN" dirty="0">
                <a:solidFill>
                  <a:schemeClr val="lt1"/>
                </a:solidFill>
              </a:rPr>
              <a:t>Predicted results of Kweichow Moutai</a:t>
            </a:r>
            <a:endParaRPr dirty="0"/>
          </a:p>
        </p:txBody>
      </p:sp>
      <p:sp>
        <p:nvSpPr>
          <p:cNvPr id="4" name="文本占位符 3">
            <a:extLst>
              <a:ext uri="{FF2B5EF4-FFF2-40B4-BE49-F238E27FC236}">
                <a16:creationId xmlns:a16="http://schemas.microsoft.com/office/drawing/2014/main" id="{049E4230-0A23-4E99-952C-773A936A9F8D}"/>
              </a:ext>
            </a:extLst>
          </p:cNvPr>
          <p:cNvSpPr>
            <a:spLocks noGrp="1"/>
          </p:cNvSpPr>
          <p:nvPr>
            <p:ph type="body" idx="2"/>
          </p:nvPr>
        </p:nvSpPr>
        <p:spPr/>
        <p:txBody>
          <a:bodyPr/>
          <a:lstStyle/>
          <a:p>
            <a:endParaRPr lang="zh-CN" altLang="en-US"/>
          </a:p>
        </p:txBody>
      </p:sp>
      <p:pic>
        <p:nvPicPr>
          <p:cNvPr id="8" name="图片 7">
            <a:extLst>
              <a:ext uri="{FF2B5EF4-FFF2-40B4-BE49-F238E27FC236}">
                <a16:creationId xmlns:a16="http://schemas.microsoft.com/office/drawing/2014/main" id="{F9494641-D048-42A3-9222-ABFCA84FA2AA}"/>
              </a:ext>
            </a:extLst>
          </p:cNvPr>
          <p:cNvPicPr>
            <a:picLocks noChangeAspect="1"/>
          </p:cNvPicPr>
          <p:nvPr/>
        </p:nvPicPr>
        <p:blipFill rotWithShape="1">
          <a:blip r:embed="rId3"/>
          <a:srcRect l="3251" t="8869" r="4090" b="6397"/>
          <a:stretch/>
        </p:blipFill>
        <p:spPr>
          <a:xfrm>
            <a:off x="76506" y="971477"/>
            <a:ext cx="9708600" cy="5548851"/>
          </a:xfrm>
          <a:prstGeom prst="rect">
            <a:avLst/>
          </a:prstGeom>
        </p:spPr>
      </p:pic>
    </p:spTree>
    <p:extLst>
      <p:ext uri="{BB962C8B-B14F-4D97-AF65-F5344CB8AC3E}">
        <p14:creationId xmlns:p14="http://schemas.microsoft.com/office/powerpoint/2010/main" val="1496076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Experiments</a:t>
            </a:r>
            <a:endParaRPr dirty="0"/>
          </a:p>
        </p:txBody>
      </p:sp>
      <p:sp>
        <p:nvSpPr>
          <p:cNvPr id="4" name="文本占位符 3">
            <a:extLst>
              <a:ext uri="{FF2B5EF4-FFF2-40B4-BE49-F238E27FC236}">
                <a16:creationId xmlns:a16="http://schemas.microsoft.com/office/drawing/2014/main" id="{049E4230-0A23-4E99-952C-773A936A9F8D}"/>
              </a:ext>
            </a:extLst>
          </p:cNvPr>
          <p:cNvSpPr>
            <a:spLocks noGrp="1"/>
          </p:cNvSpPr>
          <p:nvPr>
            <p:ph type="body" idx="2"/>
          </p:nvPr>
        </p:nvSpPr>
        <p:spPr/>
        <p:txBody>
          <a:bodyPr/>
          <a:lstStyle/>
          <a:p>
            <a:endParaRPr lang="zh-CN" altLang="en-US"/>
          </a:p>
        </p:txBody>
      </p:sp>
      <p:graphicFrame>
        <p:nvGraphicFramePr>
          <p:cNvPr id="12" name="图表 11">
            <a:extLst>
              <a:ext uri="{FF2B5EF4-FFF2-40B4-BE49-F238E27FC236}">
                <a16:creationId xmlns:a16="http://schemas.microsoft.com/office/drawing/2014/main" id="{59DA99CF-1BEA-429D-99F4-662A700F70F6}"/>
              </a:ext>
            </a:extLst>
          </p:cNvPr>
          <p:cNvGraphicFramePr>
            <a:graphicFrameLocks/>
          </p:cNvGraphicFramePr>
          <p:nvPr>
            <p:extLst/>
          </p:nvPr>
        </p:nvGraphicFramePr>
        <p:xfrm>
          <a:off x="997781" y="1366882"/>
          <a:ext cx="7912666" cy="4119116"/>
        </p:xfrm>
        <a:graphic>
          <a:graphicData uri="http://schemas.openxmlformats.org/drawingml/2006/chart">
            <c:chart xmlns:c="http://schemas.openxmlformats.org/drawingml/2006/chart" xmlns:r="http://schemas.openxmlformats.org/officeDocument/2006/relationships" r:id="rId3"/>
          </a:graphicData>
        </a:graphic>
      </p:graphicFrame>
      <p:sp>
        <p:nvSpPr>
          <p:cNvPr id="15" name="文本框 14">
            <a:extLst>
              <a:ext uri="{FF2B5EF4-FFF2-40B4-BE49-F238E27FC236}">
                <a16:creationId xmlns:a16="http://schemas.microsoft.com/office/drawing/2014/main" id="{28FF0B8C-70A7-4511-9C44-A8C92DE9EE19}"/>
              </a:ext>
            </a:extLst>
          </p:cNvPr>
          <p:cNvSpPr txBox="1"/>
          <p:nvPr/>
        </p:nvSpPr>
        <p:spPr>
          <a:xfrm>
            <a:off x="1912471" y="4697506"/>
            <a:ext cx="663387" cy="307777"/>
          </a:xfrm>
          <a:prstGeom prst="rect">
            <a:avLst/>
          </a:prstGeom>
          <a:noFill/>
        </p:spPr>
        <p:txBody>
          <a:bodyPr wrap="square" rtlCol="0">
            <a:spAutoFit/>
          </a:bodyPr>
          <a:lstStyle/>
          <a:p>
            <a:r>
              <a:rPr lang="en-US" altLang="zh-CN" b="1" dirty="0">
                <a:solidFill>
                  <a:schemeClr val="accent2">
                    <a:lumMod val="75000"/>
                  </a:schemeClr>
                </a:solidFill>
              </a:rPr>
              <a:t>Buy</a:t>
            </a:r>
            <a:endParaRPr lang="zh-CN" altLang="en-US" b="1" dirty="0">
              <a:solidFill>
                <a:schemeClr val="accent2">
                  <a:lumMod val="75000"/>
                </a:schemeClr>
              </a:solidFill>
            </a:endParaRPr>
          </a:p>
        </p:txBody>
      </p:sp>
      <p:sp>
        <p:nvSpPr>
          <p:cNvPr id="16" name="文本框 15">
            <a:extLst>
              <a:ext uri="{FF2B5EF4-FFF2-40B4-BE49-F238E27FC236}">
                <a16:creationId xmlns:a16="http://schemas.microsoft.com/office/drawing/2014/main" id="{59982807-7F41-4F21-A4F7-344278A68F30}"/>
              </a:ext>
            </a:extLst>
          </p:cNvPr>
          <p:cNvSpPr txBox="1"/>
          <p:nvPr/>
        </p:nvSpPr>
        <p:spPr>
          <a:xfrm>
            <a:off x="3355789" y="4697505"/>
            <a:ext cx="663387" cy="307777"/>
          </a:xfrm>
          <a:prstGeom prst="rect">
            <a:avLst/>
          </a:prstGeom>
          <a:noFill/>
        </p:spPr>
        <p:txBody>
          <a:bodyPr wrap="square" rtlCol="0">
            <a:spAutoFit/>
          </a:bodyPr>
          <a:lstStyle/>
          <a:p>
            <a:r>
              <a:rPr lang="en-US" altLang="zh-CN" b="1">
                <a:solidFill>
                  <a:schemeClr val="accent2">
                    <a:lumMod val="75000"/>
                  </a:schemeClr>
                </a:solidFill>
              </a:rPr>
              <a:t>Sell</a:t>
            </a:r>
            <a:endParaRPr lang="zh-CN" altLang="en-US" b="1">
              <a:solidFill>
                <a:schemeClr val="accent2">
                  <a:lumMod val="75000"/>
                </a:schemeClr>
              </a:solidFill>
            </a:endParaRPr>
          </a:p>
        </p:txBody>
      </p:sp>
      <p:sp>
        <p:nvSpPr>
          <p:cNvPr id="17" name="文本框 16">
            <a:extLst>
              <a:ext uri="{FF2B5EF4-FFF2-40B4-BE49-F238E27FC236}">
                <a16:creationId xmlns:a16="http://schemas.microsoft.com/office/drawing/2014/main" id="{8679D605-3646-4B26-8461-7EFEDAE767DD}"/>
              </a:ext>
            </a:extLst>
          </p:cNvPr>
          <p:cNvSpPr txBox="1"/>
          <p:nvPr/>
        </p:nvSpPr>
        <p:spPr>
          <a:xfrm>
            <a:off x="4870825" y="4697505"/>
            <a:ext cx="663387" cy="307777"/>
          </a:xfrm>
          <a:prstGeom prst="rect">
            <a:avLst/>
          </a:prstGeom>
          <a:noFill/>
        </p:spPr>
        <p:txBody>
          <a:bodyPr wrap="square" rtlCol="0">
            <a:spAutoFit/>
          </a:bodyPr>
          <a:lstStyle/>
          <a:p>
            <a:r>
              <a:rPr lang="en-US" altLang="zh-CN" b="1">
                <a:solidFill>
                  <a:schemeClr val="accent2">
                    <a:lumMod val="75000"/>
                  </a:schemeClr>
                </a:solidFill>
              </a:rPr>
              <a:t>Buy</a:t>
            </a:r>
            <a:endParaRPr lang="zh-CN" altLang="en-US" b="1">
              <a:solidFill>
                <a:schemeClr val="accent2">
                  <a:lumMod val="75000"/>
                </a:schemeClr>
              </a:solidFill>
            </a:endParaRPr>
          </a:p>
        </p:txBody>
      </p:sp>
      <p:sp>
        <p:nvSpPr>
          <p:cNvPr id="18" name="文本框 17">
            <a:extLst>
              <a:ext uri="{FF2B5EF4-FFF2-40B4-BE49-F238E27FC236}">
                <a16:creationId xmlns:a16="http://schemas.microsoft.com/office/drawing/2014/main" id="{78023F6F-6033-4FC8-95F5-A5647F07F6FA}"/>
              </a:ext>
            </a:extLst>
          </p:cNvPr>
          <p:cNvSpPr txBox="1"/>
          <p:nvPr/>
        </p:nvSpPr>
        <p:spPr>
          <a:xfrm>
            <a:off x="6314143" y="4697504"/>
            <a:ext cx="663387" cy="307777"/>
          </a:xfrm>
          <a:prstGeom prst="rect">
            <a:avLst/>
          </a:prstGeom>
          <a:noFill/>
        </p:spPr>
        <p:txBody>
          <a:bodyPr wrap="square" rtlCol="0">
            <a:spAutoFit/>
          </a:bodyPr>
          <a:lstStyle/>
          <a:p>
            <a:r>
              <a:rPr lang="en-US" altLang="zh-CN" b="1">
                <a:solidFill>
                  <a:schemeClr val="accent2">
                    <a:lumMod val="75000"/>
                  </a:schemeClr>
                </a:solidFill>
              </a:rPr>
              <a:t>Sell</a:t>
            </a:r>
            <a:endParaRPr lang="zh-CN" altLang="en-US" b="1">
              <a:solidFill>
                <a:schemeClr val="accent2">
                  <a:lumMod val="75000"/>
                </a:schemeClr>
              </a:solidFill>
            </a:endParaRPr>
          </a:p>
        </p:txBody>
      </p:sp>
      <p:sp>
        <p:nvSpPr>
          <p:cNvPr id="19" name="文本框 18">
            <a:extLst>
              <a:ext uri="{FF2B5EF4-FFF2-40B4-BE49-F238E27FC236}">
                <a16:creationId xmlns:a16="http://schemas.microsoft.com/office/drawing/2014/main" id="{6C2CB2B0-4167-4CA6-97E3-5E32FB916471}"/>
              </a:ext>
            </a:extLst>
          </p:cNvPr>
          <p:cNvSpPr txBox="1"/>
          <p:nvPr/>
        </p:nvSpPr>
        <p:spPr>
          <a:xfrm>
            <a:off x="7757461" y="4697503"/>
            <a:ext cx="663387" cy="307777"/>
          </a:xfrm>
          <a:prstGeom prst="rect">
            <a:avLst/>
          </a:prstGeom>
          <a:noFill/>
        </p:spPr>
        <p:txBody>
          <a:bodyPr wrap="square" rtlCol="0">
            <a:spAutoFit/>
          </a:bodyPr>
          <a:lstStyle/>
          <a:p>
            <a:r>
              <a:rPr lang="en-US" altLang="zh-CN" b="1">
                <a:solidFill>
                  <a:schemeClr val="accent2">
                    <a:lumMod val="75000"/>
                  </a:schemeClr>
                </a:solidFill>
              </a:rPr>
              <a:t>Hold</a:t>
            </a:r>
            <a:endParaRPr lang="zh-CN" altLang="en-US" b="1">
              <a:solidFill>
                <a:schemeClr val="accent2">
                  <a:lumMod val="75000"/>
                </a:schemeClr>
              </a:solidFill>
            </a:endParaRPr>
          </a:p>
        </p:txBody>
      </p:sp>
    </p:spTree>
    <p:extLst>
      <p:ext uri="{BB962C8B-B14F-4D97-AF65-F5344CB8AC3E}">
        <p14:creationId xmlns:p14="http://schemas.microsoft.com/office/powerpoint/2010/main" val="377878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Experiments</a:t>
            </a:r>
            <a:br>
              <a:rPr lang="en-US" altLang="zh-CN" dirty="0">
                <a:solidFill>
                  <a:schemeClr val="accent2"/>
                </a:solidFill>
              </a:rPr>
            </a:br>
            <a:r>
              <a:rPr lang="en-US" altLang="zh-CN" dirty="0">
                <a:solidFill>
                  <a:schemeClr val="lt1"/>
                </a:solidFill>
              </a:rPr>
              <a:t>Take the real prices of ICBC to show the experiment results</a:t>
            </a:r>
            <a:endParaRPr dirty="0"/>
          </a:p>
        </p:txBody>
      </p:sp>
      <p:sp>
        <p:nvSpPr>
          <p:cNvPr id="4" name="文本占位符 3">
            <a:extLst>
              <a:ext uri="{FF2B5EF4-FFF2-40B4-BE49-F238E27FC236}">
                <a16:creationId xmlns:a16="http://schemas.microsoft.com/office/drawing/2014/main" id="{049E4230-0A23-4E99-952C-773A936A9F8D}"/>
              </a:ext>
            </a:extLst>
          </p:cNvPr>
          <p:cNvSpPr>
            <a:spLocks noGrp="1"/>
          </p:cNvSpPr>
          <p:nvPr>
            <p:ph type="body" idx="2"/>
          </p:nvPr>
        </p:nvSpPr>
        <p:spPr/>
        <p:txBody>
          <a:bodyPr/>
          <a:lstStyle/>
          <a:p>
            <a:endParaRPr lang="zh-CN" altLang="en-US"/>
          </a:p>
        </p:txBody>
      </p:sp>
      <p:graphicFrame>
        <p:nvGraphicFramePr>
          <p:cNvPr id="5" name="图表 4">
            <a:extLst>
              <a:ext uri="{FF2B5EF4-FFF2-40B4-BE49-F238E27FC236}">
                <a16:creationId xmlns:a16="http://schemas.microsoft.com/office/drawing/2014/main" id="{C75DE6FA-0D1C-4C48-81FF-551A4974BDB5}"/>
              </a:ext>
            </a:extLst>
          </p:cNvPr>
          <p:cNvGraphicFramePr>
            <a:graphicFrameLocks/>
          </p:cNvGraphicFramePr>
          <p:nvPr/>
        </p:nvGraphicFramePr>
        <p:xfrm>
          <a:off x="1194723" y="1423893"/>
          <a:ext cx="7698265" cy="43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7518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Experiments</a:t>
            </a:r>
            <a:br>
              <a:rPr lang="en-US" altLang="zh-CN" dirty="0">
                <a:solidFill>
                  <a:schemeClr val="accent2"/>
                </a:solidFill>
              </a:rPr>
            </a:br>
            <a:r>
              <a:rPr lang="en-US" altLang="zh-CN" dirty="0">
                <a:solidFill>
                  <a:schemeClr val="lt1"/>
                </a:solidFill>
              </a:rPr>
              <a:t>Predicted results of ICBC</a:t>
            </a:r>
            <a:endParaRPr dirty="0"/>
          </a:p>
        </p:txBody>
      </p:sp>
      <p:sp>
        <p:nvSpPr>
          <p:cNvPr id="4" name="文本占位符 3">
            <a:extLst>
              <a:ext uri="{FF2B5EF4-FFF2-40B4-BE49-F238E27FC236}">
                <a16:creationId xmlns:a16="http://schemas.microsoft.com/office/drawing/2014/main" id="{049E4230-0A23-4E99-952C-773A936A9F8D}"/>
              </a:ext>
            </a:extLst>
          </p:cNvPr>
          <p:cNvSpPr>
            <a:spLocks noGrp="1"/>
          </p:cNvSpPr>
          <p:nvPr>
            <p:ph type="body" idx="2"/>
          </p:nvPr>
        </p:nvSpPr>
        <p:spPr/>
        <p:txBody>
          <a:bodyPr/>
          <a:lstStyle/>
          <a:p>
            <a:endParaRPr lang="zh-CN" altLang="en-US"/>
          </a:p>
        </p:txBody>
      </p:sp>
      <p:pic>
        <p:nvPicPr>
          <p:cNvPr id="5" name="图片 4">
            <a:extLst>
              <a:ext uri="{FF2B5EF4-FFF2-40B4-BE49-F238E27FC236}">
                <a16:creationId xmlns:a16="http://schemas.microsoft.com/office/drawing/2014/main" id="{EA3E118A-7EFC-4948-AA4C-FAF76E09BF89}"/>
              </a:ext>
            </a:extLst>
          </p:cNvPr>
          <p:cNvPicPr>
            <a:picLocks noChangeAspect="1"/>
          </p:cNvPicPr>
          <p:nvPr/>
        </p:nvPicPr>
        <p:blipFill rotWithShape="1">
          <a:blip r:embed="rId3"/>
          <a:srcRect t="9512" r="3479" b="6135"/>
          <a:stretch/>
        </p:blipFill>
        <p:spPr>
          <a:xfrm>
            <a:off x="160177" y="1129552"/>
            <a:ext cx="9563035" cy="5223435"/>
          </a:xfrm>
          <a:prstGeom prst="rect">
            <a:avLst/>
          </a:prstGeom>
        </p:spPr>
      </p:pic>
    </p:spTree>
    <p:extLst>
      <p:ext uri="{BB962C8B-B14F-4D97-AF65-F5344CB8AC3E}">
        <p14:creationId xmlns:p14="http://schemas.microsoft.com/office/powerpoint/2010/main" val="133482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body" idx="1"/>
          </p:nvPr>
        </p:nvSpPr>
        <p:spPr>
          <a:xfrm>
            <a:off x="1499616" y="2169020"/>
            <a:ext cx="7623632" cy="4158685"/>
          </a:xfrm>
          <a:prstGeom prst="rect">
            <a:avLst/>
          </a:prstGeom>
          <a:noFill/>
          <a:ln>
            <a:noFill/>
          </a:ln>
        </p:spPr>
        <p:txBody>
          <a:bodyPr spcFirstLastPara="1" wrap="square" lIns="45700" tIns="0" rIns="0" bIns="0" anchor="t" anchorCtr="0">
            <a:noAutofit/>
          </a:bodyPr>
          <a:lstStyle/>
          <a:p>
            <a:pPr marL="342900" lvl="0" indent="-342900"/>
            <a:r>
              <a:rPr lang="en-US" dirty="0"/>
              <a:t>Introduction</a:t>
            </a:r>
          </a:p>
          <a:p>
            <a:pPr marL="342900" indent="-342900"/>
            <a:r>
              <a:rPr lang="en-US" altLang="zh-CN" dirty="0"/>
              <a:t>System Overview</a:t>
            </a:r>
            <a:endParaRPr lang="en-US" dirty="0"/>
          </a:p>
          <a:p>
            <a:pPr marL="342900" lvl="0" indent="-342900"/>
            <a:r>
              <a:rPr lang="en-US" dirty="0"/>
              <a:t>Data</a:t>
            </a:r>
          </a:p>
          <a:p>
            <a:pPr marL="342900" lvl="0" indent="-342900"/>
            <a:r>
              <a:rPr lang="en-US" dirty="0"/>
              <a:t>Methods</a:t>
            </a:r>
          </a:p>
          <a:p>
            <a:pPr marL="342900" lvl="0" indent="-342900"/>
            <a:r>
              <a:rPr lang="en-US" dirty="0"/>
              <a:t>Experiments</a:t>
            </a:r>
          </a:p>
          <a:p>
            <a:pPr marL="342900" lvl="0" indent="-342900"/>
            <a:r>
              <a:rPr lang="en-US" dirty="0"/>
              <a:t>Web Application Demo</a:t>
            </a:r>
          </a:p>
          <a:p>
            <a:pPr marL="342900" lvl="0" indent="-342900"/>
            <a:r>
              <a:rPr lang="en-US" dirty="0"/>
              <a:t>Challenge</a:t>
            </a:r>
            <a:r>
              <a:rPr lang="en-US" altLang="zh-CN" dirty="0"/>
              <a:t>s</a:t>
            </a:r>
            <a:endParaRPr lang="en-US" dirty="0"/>
          </a:p>
          <a:p>
            <a:pPr marL="342900" lvl="0" indent="-342900"/>
            <a:r>
              <a:rPr lang="en-US" dirty="0"/>
              <a:t>Achievements</a:t>
            </a:r>
          </a:p>
          <a:p>
            <a:pPr marL="342900" lvl="0" indent="-342900"/>
            <a:r>
              <a:rPr lang="en-US" dirty="0"/>
              <a:t>Conclusions</a:t>
            </a:r>
          </a:p>
          <a:p>
            <a:pPr marL="342900" lvl="0" indent="-342900"/>
            <a:r>
              <a:rPr lang="en-US" dirty="0"/>
              <a:t>Timeline</a:t>
            </a:r>
          </a:p>
          <a:p>
            <a:pPr marL="342900" lvl="0" indent="-342900"/>
            <a:r>
              <a:rPr lang="en-US" dirty="0"/>
              <a:t>References</a:t>
            </a:r>
          </a:p>
          <a:p>
            <a:pPr marL="342900" lvl="0" indent="-342900"/>
            <a:r>
              <a:rPr lang="en-US" dirty="0"/>
              <a:t>Q &amp; A</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Experiments</a:t>
            </a:r>
            <a:endParaRPr dirty="0"/>
          </a:p>
        </p:txBody>
      </p:sp>
      <p:sp>
        <p:nvSpPr>
          <p:cNvPr id="4" name="文本占位符 3">
            <a:extLst>
              <a:ext uri="{FF2B5EF4-FFF2-40B4-BE49-F238E27FC236}">
                <a16:creationId xmlns:a16="http://schemas.microsoft.com/office/drawing/2014/main" id="{049E4230-0A23-4E99-952C-773A936A9F8D}"/>
              </a:ext>
            </a:extLst>
          </p:cNvPr>
          <p:cNvSpPr>
            <a:spLocks noGrp="1"/>
          </p:cNvSpPr>
          <p:nvPr>
            <p:ph type="body" idx="2"/>
          </p:nvPr>
        </p:nvSpPr>
        <p:spPr/>
        <p:txBody>
          <a:bodyPr/>
          <a:lstStyle/>
          <a:p>
            <a:endParaRPr lang="zh-CN" altLang="en-US"/>
          </a:p>
        </p:txBody>
      </p:sp>
      <p:graphicFrame>
        <p:nvGraphicFramePr>
          <p:cNvPr id="5" name="图表 4">
            <a:extLst>
              <a:ext uri="{FF2B5EF4-FFF2-40B4-BE49-F238E27FC236}">
                <a16:creationId xmlns:a16="http://schemas.microsoft.com/office/drawing/2014/main" id="{C75DE6FA-0D1C-4C48-81FF-551A4974BDB5}"/>
              </a:ext>
            </a:extLst>
          </p:cNvPr>
          <p:cNvGraphicFramePr>
            <a:graphicFrameLocks/>
          </p:cNvGraphicFramePr>
          <p:nvPr/>
        </p:nvGraphicFramePr>
        <p:xfrm>
          <a:off x="1194723" y="1423893"/>
          <a:ext cx="7698265" cy="4301565"/>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a:extLst>
              <a:ext uri="{FF2B5EF4-FFF2-40B4-BE49-F238E27FC236}">
                <a16:creationId xmlns:a16="http://schemas.microsoft.com/office/drawing/2014/main" id="{A1AC07AD-8B17-40FD-8718-E4B14D4DAF34}"/>
              </a:ext>
            </a:extLst>
          </p:cNvPr>
          <p:cNvSpPr txBox="1"/>
          <p:nvPr/>
        </p:nvSpPr>
        <p:spPr>
          <a:xfrm>
            <a:off x="2020048" y="5002306"/>
            <a:ext cx="663387" cy="307777"/>
          </a:xfrm>
          <a:prstGeom prst="rect">
            <a:avLst/>
          </a:prstGeom>
          <a:noFill/>
        </p:spPr>
        <p:txBody>
          <a:bodyPr wrap="square" rtlCol="0">
            <a:spAutoFit/>
          </a:bodyPr>
          <a:lstStyle/>
          <a:p>
            <a:r>
              <a:rPr lang="en-US" altLang="zh-CN" b="1" dirty="0">
                <a:solidFill>
                  <a:schemeClr val="accent2">
                    <a:lumMod val="75000"/>
                  </a:schemeClr>
                </a:solidFill>
              </a:rPr>
              <a:t>Buy</a:t>
            </a:r>
            <a:endParaRPr lang="zh-CN" altLang="en-US" b="1" dirty="0">
              <a:solidFill>
                <a:schemeClr val="accent2">
                  <a:lumMod val="75000"/>
                </a:schemeClr>
              </a:solidFill>
            </a:endParaRPr>
          </a:p>
        </p:txBody>
      </p:sp>
      <p:sp>
        <p:nvSpPr>
          <p:cNvPr id="8" name="文本框 7">
            <a:extLst>
              <a:ext uri="{FF2B5EF4-FFF2-40B4-BE49-F238E27FC236}">
                <a16:creationId xmlns:a16="http://schemas.microsoft.com/office/drawing/2014/main" id="{962F1B66-B5CC-4C26-B73D-FA4309B425A9}"/>
              </a:ext>
            </a:extLst>
          </p:cNvPr>
          <p:cNvSpPr txBox="1"/>
          <p:nvPr/>
        </p:nvSpPr>
        <p:spPr>
          <a:xfrm>
            <a:off x="3463366" y="5002305"/>
            <a:ext cx="663387" cy="307777"/>
          </a:xfrm>
          <a:prstGeom prst="rect">
            <a:avLst/>
          </a:prstGeom>
          <a:noFill/>
        </p:spPr>
        <p:txBody>
          <a:bodyPr wrap="square" rtlCol="0">
            <a:spAutoFit/>
          </a:bodyPr>
          <a:lstStyle/>
          <a:p>
            <a:r>
              <a:rPr lang="en-US" altLang="zh-CN" b="1">
                <a:solidFill>
                  <a:schemeClr val="accent2">
                    <a:lumMod val="75000"/>
                  </a:schemeClr>
                </a:solidFill>
              </a:rPr>
              <a:t>Sell</a:t>
            </a:r>
            <a:endParaRPr lang="zh-CN" altLang="en-US" b="1">
              <a:solidFill>
                <a:schemeClr val="accent2">
                  <a:lumMod val="75000"/>
                </a:schemeClr>
              </a:solidFill>
            </a:endParaRPr>
          </a:p>
        </p:txBody>
      </p:sp>
      <p:sp>
        <p:nvSpPr>
          <p:cNvPr id="9" name="文本框 8">
            <a:extLst>
              <a:ext uri="{FF2B5EF4-FFF2-40B4-BE49-F238E27FC236}">
                <a16:creationId xmlns:a16="http://schemas.microsoft.com/office/drawing/2014/main" id="{BF134812-3460-4317-81DE-7234FA5F2CDB}"/>
              </a:ext>
            </a:extLst>
          </p:cNvPr>
          <p:cNvSpPr txBox="1"/>
          <p:nvPr/>
        </p:nvSpPr>
        <p:spPr>
          <a:xfrm>
            <a:off x="4906684" y="5002303"/>
            <a:ext cx="663387" cy="307777"/>
          </a:xfrm>
          <a:prstGeom prst="rect">
            <a:avLst/>
          </a:prstGeom>
          <a:noFill/>
        </p:spPr>
        <p:txBody>
          <a:bodyPr wrap="square" rtlCol="0">
            <a:spAutoFit/>
          </a:bodyPr>
          <a:lstStyle/>
          <a:p>
            <a:r>
              <a:rPr lang="en-US" altLang="zh-CN" b="1">
                <a:solidFill>
                  <a:schemeClr val="accent2">
                    <a:lumMod val="75000"/>
                  </a:schemeClr>
                </a:solidFill>
              </a:rPr>
              <a:t>Buy</a:t>
            </a:r>
            <a:endParaRPr lang="zh-CN" altLang="en-US" b="1">
              <a:solidFill>
                <a:schemeClr val="accent2">
                  <a:lumMod val="75000"/>
                </a:schemeClr>
              </a:solidFill>
            </a:endParaRPr>
          </a:p>
        </p:txBody>
      </p:sp>
      <p:sp>
        <p:nvSpPr>
          <p:cNvPr id="10" name="文本框 9">
            <a:extLst>
              <a:ext uri="{FF2B5EF4-FFF2-40B4-BE49-F238E27FC236}">
                <a16:creationId xmlns:a16="http://schemas.microsoft.com/office/drawing/2014/main" id="{F3EFB85A-3DD8-437A-A223-4807E1A47DA3}"/>
              </a:ext>
            </a:extLst>
          </p:cNvPr>
          <p:cNvSpPr txBox="1"/>
          <p:nvPr/>
        </p:nvSpPr>
        <p:spPr>
          <a:xfrm>
            <a:off x="6296214" y="5020227"/>
            <a:ext cx="663387" cy="307777"/>
          </a:xfrm>
          <a:prstGeom prst="rect">
            <a:avLst/>
          </a:prstGeom>
          <a:noFill/>
        </p:spPr>
        <p:txBody>
          <a:bodyPr wrap="square" rtlCol="0">
            <a:spAutoFit/>
          </a:bodyPr>
          <a:lstStyle/>
          <a:p>
            <a:r>
              <a:rPr lang="en-US" altLang="zh-CN" b="1">
                <a:solidFill>
                  <a:schemeClr val="accent2">
                    <a:lumMod val="75000"/>
                  </a:schemeClr>
                </a:solidFill>
              </a:rPr>
              <a:t>Hold</a:t>
            </a:r>
            <a:endParaRPr lang="zh-CN" altLang="en-US" b="1">
              <a:solidFill>
                <a:schemeClr val="accent2">
                  <a:lumMod val="75000"/>
                </a:schemeClr>
              </a:solidFill>
            </a:endParaRPr>
          </a:p>
        </p:txBody>
      </p:sp>
      <p:sp>
        <p:nvSpPr>
          <p:cNvPr id="11" name="文本框 10">
            <a:extLst>
              <a:ext uri="{FF2B5EF4-FFF2-40B4-BE49-F238E27FC236}">
                <a16:creationId xmlns:a16="http://schemas.microsoft.com/office/drawing/2014/main" id="{93488DE3-7C03-48CB-B256-9853FAF651D5}"/>
              </a:ext>
            </a:extLst>
          </p:cNvPr>
          <p:cNvSpPr txBox="1"/>
          <p:nvPr/>
        </p:nvSpPr>
        <p:spPr>
          <a:xfrm>
            <a:off x="7739532" y="5014253"/>
            <a:ext cx="663387" cy="307777"/>
          </a:xfrm>
          <a:prstGeom prst="rect">
            <a:avLst/>
          </a:prstGeom>
          <a:noFill/>
        </p:spPr>
        <p:txBody>
          <a:bodyPr wrap="square" rtlCol="0">
            <a:spAutoFit/>
          </a:bodyPr>
          <a:lstStyle/>
          <a:p>
            <a:r>
              <a:rPr lang="en-US" altLang="zh-CN" b="1">
                <a:solidFill>
                  <a:schemeClr val="accent2">
                    <a:lumMod val="75000"/>
                  </a:schemeClr>
                </a:solidFill>
              </a:rPr>
              <a:t>Sell</a:t>
            </a:r>
            <a:endParaRPr lang="zh-CN" altLang="en-US" b="1">
              <a:solidFill>
                <a:schemeClr val="accent2">
                  <a:lumMod val="75000"/>
                </a:schemeClr>
              </a:solidFill>
            </a:endParaRPr>
          </a:p>
        </p:txBody>
      </p:sp>
    </p:spTree>
    <p:extLst>
      <p:ext uri="{BB962C8B-B14F-4D97-AF65-F5344CB8AC3E}">
        <p14:creationId xmlns:p14="http://schemas.microsoft.com/office/powerpoint/2010/main" val="245387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Web Application Demo</a:t>
            </a:r>
            <a:br>
              <a:rPr lang="en-US" dirty="0">
                <a:solidFill>
                  <a:schemeClr val="accent2"/>
                </a:solidFill>
              </a:rPr>
            </a:br>
            <a:r>
              <a:rPr lang="en-US" dirty="0">
                <a:solidFill>
                  <a:schemeClr val="lt1"/>
                </a:solidFill>
              </a:rPr>
              <a:t>http://ec2-34-207-212-22.compute-1.amazonaws.com/aitrader/</a:t>
            </a:r>
            <a:endParaRPr dirty="0">
              <a:solidFill>
                <a:schemeClr val="lt1"/>
              </a:solidFill>
            </a:endParaRPr>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pic>
        <p:nvPicPr>
          <p:cNvPr id="5" name="图片 4">
            <a:extLst>
              <a:ext uri="{FF2B5EF4-FFF2-40B4-BE49-F238E27FC236}">
                <a16:creationId xmlns:a16="http://schemas.microsoft.com/office/drawing/2014/main" id="{D153E9F3-1DA9-4007-9D7B-6CEA0EEECD39}"/>
              </a:ext>
            </a:extLst>
          </p:cNvPr>
          <p:cNvPicPr>
            <a:picLocks noChangeAspect="1"/>
          </p:cNvPicPr>
          <p:nvPr/>
        </p:nvPicPr>
        <p:blipFill>
          <a:blip r:embed="rId3"/>
          <a:stretch>
            <a:fillRect/>
          </a:stretch>
        </p:blipFill>
        <p:spPr>
          <a:xfrm>
            <a:off x="109726" y="1041906"/>
            <a:ext cx="4788000" cy="2336644"/>
          </a:xfrm>
          <a:prstGeom prst="rect">
            <a:avLst/>
          </a:prstGeom>
        </p:spPr>
      </p:pic>
      <p:pic>
        <p:nvPicPr>
          <p:cNvPr id="6" name="图片 5">
            <a:extLst>
              <a:ext uri="{FF2B5EF4-FFF2-40B4-BE49-F238E27FC236}">
                <a16:creationId xmlns:a16="http://schemas.microsoft.com/office/drawing/2014/main" id="{5F6A0A1F-3831-4614-AFA3-84A34F0D3509}"/>
              </a:ext>
            </a:extLst>
          </p:cNvPr>
          <p:cNvPicPr>
            <a:picLocks noChangeAspect="1"/>
          </p:cNvPicPr>
          <p:nvPr/>
        </p:nvPicPr>
        <p:blipFill>
          <a:blip r:embed="rId4"/>
          <a:stretch>
            <a:fillRect/>
          </a:stretch>
        </p:blipFill>
        <p:spPr>
          <a:xfrm>
            <a:off x="5008274" y="1041906"/>
            <a:ext cx="4788000" cy="2336643"/>
          </a:xfrm>
          <a:prstGeom prst="rect">
            <a:avLst/>
          </a:prstGeom>
        </p:spPr>
      </p:pic>
      <p:pic>
        <p:nvPicPr>
          <p:cNvPr id="7" name="图片 6">
            <a:extLst>
              <a:ext uri="{FF2B5EF4-FFF2-40B4-BE49-F238E27FC236}">
                <a16:creationId xmlns:a16="http://schemas.microsoft.com/office/drawing/2014/main" id="{74303C62-4AFC-456F-B70F-2501517E7417}"/>
              </a:ext>
            </a:extLst>
          </p:cNvPr>
          <p:cNvPicPr>
            <a:picLocks noChangeAspect="1"/>
          </p:cNvPicPr>
          <p:nvPr/>
        </p:nvPicPr>
        <p:blipFill>
          <a:blip r:embed="rId5"/>
          <a:stretch>
            <a:fillRect/>
          </a:stretch>
        </p:blipFill>
        <p:spPr>
          <a:xfrm>
            <a:off x="109726" y="3679483"/>
            <a:ext cx="4788000" cy="2336643"/>
          </a:xfrm>
          <a:prstGeom prst="rect">
            <a:avLst/>
          </a:prstGeom>
        </p:spPr>
      </p:pic>
      <p:pic>
        <p:nvPicPr>
          <p:cNvPr id="8" name="图片 7">
            <a:extLst>
              <a:ext uri="{FF2B5EF4-FFF2-40B4-BE49-F238E27FC236}">
                <a16:creationId xmlns:a16="http://schemas.microsoft.com/office/drawing/2014/main" id="{F0FE4243-D3C4-49A0-B1AD-2B3F267338CD}"/>
              </a:ext>
            </a:extLst>
          </p:cNvPr>
          <p:cNvPicPr>
            <a:picLocks noChangeAspect="1"/>
          </p:cNvPicPr>
          <p:nvPr/>
        </p:nvPicPr>
        <p:blipFill rotWithShape="1">
          <a:blip r:embed="rId6"/>
          <a:srcRect t="9512" r="3479" b="6135"/>
          <a:stretch/>
        </p:blipFill>
        <p:spPr>
          <a:xfrm>
            <a:off x="5008274" y="3679483"/>
            <a:ext cx="4788000" cy="2615257"/>
          </a:xfrm>
          <a:prstGeom prst="rect">
            <a:avLst/>
          </a:prstGeom>
        </p:spPr>
      </p:pic>
    </p:spTree>
    <p:extLst>
      <p:ext uri="{BB962C8B-B14F-4D97-AF65-F5344CB8AC3E}">
        <p14:creationId xmlns:p14="http://schemas.microsoft.com/office/powerpoint/2010/main" val="187974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Web Application Demo</a:t>
            </a:r>
            <a:br>
              <a:rPr lang="en-US" dirty="0">
                <a:solidFill>
                  <a:schemeClr val="accent2"/>
                </a:solidFill>
              </a:rPr>
            </a:br>
            <a:r>
              <a:rPr lang="en-US" altLang="zh-CN" dirty="0">
                <a:solidFill>
                  <a:schemeClr val="lt1"/>
                </a:solidFill>
              </a:rPr>
              <a:t>http://ec2-34-207-212-22.compute-1.amazonaws.com/aitrader/</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pic>
        <p:nvPicPr>
          <p:cNvPr id="9" name="图片 8">
            <a:extLst>
              <a:ext uri="{FF2B5EF4-FFF2-40B4-BE49-F238E27FC236}">
                <a16:creationId xmlns:a16="http://schemas.microsoft.com/office/drawing/2014/main" id="{7D8E721C-D228-4CE2-B637-1137AC4AFE35}"/>
              </a:ext>
            </a:extLst>
          </p:cNvPr>
          <p:cNvPicPr>
            <a:picLocks noChangeAspect="1"/>
          </p:cNvPicPr>
          <p:nvPr/>
        </p:nvPicPr>
        <p:blipFill>
          <a:blip r:embed="rId3"/>
          <a:stretch>
            <a:fillRect/>
          </a:stretch>
        </p:blipFill>
        <p:spPr>
          <a:xfrm>
            <a:off x="109728" y="1144848"/>
            <a:ext cx="4788000" cy="2336644"/>
          </a:xfrm>
          <a:prstGeom prst="rect">
            <a:avLst/>
          </a:prstGeom>
        </p:spPr>
      </p:pic>
      <p:pic>
        <p:nvPicPr>
          <p:cNvPr id="10" name="图片 9">
            <a:extLst>
              <a:ext uri="{FF2B5EF4-FFF2-40B4-BE49-F238E27FC236}">
                <a16:creationId xmlns:a16="http://schemas.microsoft.com/office/drawing/2014/main" id="{90151651-27B4-414F-84D0-FC1EAA7DF218}"/>
              </a:ext>
            </a:extLst>
          </p:cNvPr>
          <p:cNvPicPr>
            <a:picLocks noChangeAspect="1"/>
          </p:cNvPicPr>
          <p:nvPr/>
        </p:nvPicPr>
        <p:blipFill>
          <a:blip r:embed="rId4"/>
          <a:stretch>
            <a:fillRect/>
          </a:stretch>
        </p:blipFill>
        <p:spPr>
          <a:xfrm>
            <a:off x="5005224" y="1144848"/>
            <a:ext cx="4788000" cy="2336643"/>
          </a:xfrm>
          <a:prstGeom prst="rect">
            <a:avLst/>
          </a:prstGeom>
        </p:spPr>
      </p:pic>
      <p:pic>
        <p:nvPicPr>
          <p:cNvPr id="11" name="图片 10">
            <a:extLst>
              <a:ext uri="{FF2B5EF4-FFF2-40B4-BE49-F238E27FC236}">
                <a16:creationId xmlns:a16="http://schemas.microsoft.com/office/drawing/2014/main" id="{50847893-FF79-431C-AC0B-51B472392F4B}"/>
              </a:ext>
            </a:extLst>
          </p:cNvPr>
          <p:cNvPicPr>
            <a:picLocks noChangeAspect="1"/>
          </p:cNvPicPr>
          <p:nvPr/>
        </p:nvPicPr>
        <p:blipFill>
          <a:blip r:embed="rId5"/>
          <a:stretch>
            <a:fillRect/>
          </a:stretch>
        </p:blipFill>
        <p:spPr>
          <a:xfrm>
            <a:off x="109728" y="3803907"/>
            <a:ext cx="4788000" cy="2336644"/>
          </a:xfrm>
          <a:prstGeom prst="rect">
            <a:avLst/>
          </a:prstGeom>
        </p:spPr>
      </p:pic>
      <p:pic>
        <p:nvPicPr>
          <p:cNvPr id="12" name="图片 11">
            <a:extLst>
              <a:ext uri="{FF2B5EF4-FFF2-40B4-BE49-F238E27FC236}">
                <a16:creationId xmlns:a16="http://schemas.microsoft.com/office/drawing/2014/main" id="{1EA0CD57-95EE-49D2-BF09-95BC5E1B66DA}"/>
              </a:ext>
            </a:extLst>
          </p:cNvPr>
          <p:cNvPicPr>
            <a:picLocks noChangeAspect="1"/>
          </p:cNvPicPr>
          <p:nvPr/>
        </p:nvPicPr>
        <p:blipFill>
          <a:blip r:embed="rId6"/>
          <a:stretch>
            <a:fillRect/>
          </a:stretch>
        </p:blipFill>
        <p:spPr>
          <a:xfrm>
            <a:off x="5005224" y="3803907"/>
            <a:ext cx="4788000" cy="2336644"/>
          </a:xfrm>
          <a:prstGeom prst="rect">
            <a:avLst/>
          </a:prstGeom>
        </p:spPr>
      </p:pic>
    </p:spTree>
    <p:extLst>
      <p:ext uri="{BB962C8B-B14F-4D97-AF65-F5344CB8AC3E}">
        <p14:creationId xmlns:p14="http://schemas.microsoft.com/office/powerpoint/2010/main" val="1894553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Web Application Demo</a:t>
            </a:r>
            <a:br>
              <a:rPr lang="en-US" dirty="0">
                <a:solidFill>
                  <a:schemeClr val="accent2"/>
                </a:solidFill>
              </a:rPr>
            </a:br>
            <a:r>
              <a:rPr lang="en-US" altLang="zh-CN" dirty="0">
                <a:solidFill>
                  <a:schemeClr val="lt1"/>
                </a:solidFill>
              </a:rPr>
              <a:t>http://ec2-34-207-212-22.compute-1.amazonaws.com/aitrader/</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r>
              <a:rPr lang="en-US" altLang="zh-CN" dirty="0"/>
              <a:t>Source: https://youtu.be/Y_WyhDfFx3E</a:t>
            </a:r>
            <a:endParaRPr lang="zh-CN" altLang="en-US" dirty="0"/>
          </a:p>
        </p:txBody>
      </p:sp>
      <p:pic>
        <p:nvPicPr>
          <p:cNvPr id="2" name="在线媒体 1" title="EECS E6895 - Final Project A-share Stock Auto Trader">
            <a:hlinkClick r:id="" action="ppaction://media"/>
            <a:extLst>
              <a:ext uri="{FF2B5EF4-FFF2-40B4-BE49-F238E27FC236}">
                <a16:creationId xmlns:a16="http://schemas.microsoft.com/office/drawing/2014/main" id="{BA151E2D-9332-4E39-8AFB-104360D99209}"/>
              </a:ext>
            </a:extLst>
          </p:cNvPr>
          <p:cNvPicPr>
            <a:picLocks noRot="1" noChangeAspect="1"/>
          </p:cNvPicPr>
          <p:nvPr>
            <a:videoFile r:link="rId1"/>
          </p:nvPr>
        </p:nvPicPr>
        <p:blipFill>
          <a:blip r:embed="rId4"/>
          <a:stretch>
            <a:fillRect/>
          </a:stretch>
        </p:blipFill>
        <p:spPr>
          <a:xfrm>
            <a:off x="109728" y="947960"/>
            <a:ext cx="9683496" cy="5471175"/>
          </a:xfrm>
          <a:prstGeom prst="rect">
            <a:avLst/>
          </a:prstGeom>
        </p:spPr>
      </p:pic>
    </p:spTree>
    <p:extLst>
      <p:ext uri="{BB962C8B-B14F-4D97-AF65-F5344CB8AC3E}">
        <p14:creationId xmlns:p14="http://schemas.microsoft.com/office/powerpoint/2010/main" val="956634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Challenges</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sp>
        <p:nvSpPr>
          <p:cNvPr id="5" name="Google Shape;139;p4">
            <a:extLst>
              <a:ext uri="{FF2B5EF4-FFF2-40B4-BE49-F238E27FC236}">
                <a16:creationId xmlns:a16="http://schemas.microsoft.com/office/drawing/2014/main" id="{8FCAB6F2-83A0-46C0-866A-1E7E830313BD}"/>
              </a:ext>
            </a:extLst>
          </p:cNvPr>
          <p:cNvSpPr txBox="1"/>
          <p:nvPr/>
        </p:nvSpPr>
        <p:spPr>
          <a:xfrm>
            <a:off x="109728" y="982809"/>
            <a:ext cx="9683496" cy="4905918"/>
          </a:xfrm>
          <a:prstGeom prst="rect">
            <a:avLst/>
          </a:prstGeom>
          <a:noFill/>
          <a:ln>
            <a:noFill/>
          </a:ln>
        </p:spPr>
        <p:txBody>
          <a:bodyPr spcFirstLastPara="1" wrap="square" lIns="45700" tIns="45700" rIns="45700" bIns="45700" anchor="t" anchorCtr="0">
            <a:spAutoFit/>
          </a:bodyPr>
          <a:lstStyle/>
          <a:p>
            <a:pPr marL="180975" indent="-180975">
              <a:lnSpc>
                <a:spcPct val="85000"/>
              </a:lnSpc>
              <a:buClr>
                <a:schemeClr val="lt1"/>
              </a:buClr>
              <a:buSzPts val="750"/>
              <a:buFont typeface="Arial"/>
              <a:buChar char="►"/>
            </a:pPr>
            <a:r>
              <a:rPr lang="en-US" altLang="zh-CN" sz="1600" b="1" dirty="0">
                <a:solidFill>
                  <a:schemeClr val="accent2"/>
                </a:solidFill>
              </a:rPr>
              <a:t>Volume: </a:t>
            </a:r>
            <a:r>
              <a:rPr lang="en-US" altLang="zh-CN" sz="1600" dirty="0">
                <a:solidFill>
                  <a:schemeClr val="lt1"/>
                </a:solidFill>
              </a:rPr>
              <a:t>2000+ stocks, each stock has daily data points lasting since IPO.</a:t>
            </a: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marL="180975" indent="-180975">
              <a:lnSpc>
                <a:spcPct val="85000"/>
              </a:lnSpc>
              <a:buClr>
                <a:schemeClr val="lt1"/>
              </a:buClr>
              <a:buSzPts val="750"/>
              <a:buFont typeface="Arial"/>
              <a:buChar char="►"/>
            </a:pPr>
            <a:r>
              <a:rPr lang="en-US" sz="1600" b="1" dirty="0">
                <a:solidFill>
                  <a:schemeClr val="accent2"/>
                </a:solidFill>
              </a:rPr>
              <a:t>Velocity: </a:t>
            </a:r>
            <a:r>
              <a:rPr lang="en-US" altLang="zh-CN" sz="1600" dirty="0">
                <a:solidFill>
                  <a:schemeClr val="lt1"/>
                </a:solidFill>
              </a:rPr>
              <a:t>The training time for each stock is about 10 minutes; therefore, training a number of stocks over the night are time consuming. We use multiprocessing to run parallelly thus reducing the training time.</a:t>
            </a: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marL="180975" indent="-180975">
              <a:lnSpc>
                <a:spcPct val="85000"/>
              </a:lnSpc>
              <a:buClr>
                <a:schemeClr val="lt1"/>
              </a:buClr>
              <a:buSzPts val="750"/>
              <a:buFont typeface="Arial"/>
              <a:buChar char="►"/>
            </a:pPr>
            <a:r>
              <a:rPr lang="en-US" sz="1600" b="1" dirty="0">
                <a:solidFill>
                  <a:schemeClr val="accent2"/>
                </a:solidFill>
              </a:rPr>
              <a:t>Variety: </a:t>
            </a:r>
            <a:r>
              <a:rPr lang="en-US" altLang="zh-CN" sz="1600" dirty="0">
                <a:solidFill>
                  <a:schemeClr val="lt1"/>
                </a:solidFill>
              </a:rPr>
              <a:t>Preciously, either LSTM or SVM makes predictions alone, and they do not incorporate to benefit from each other. A new model ARIMA is implemented; therefore, a final predicted result is determined together by LSTM, SVM, and ARIMA.</a:t>
            </a:r>
          </a:p>
          <a:p>
            <a:pPr marL="180975" indent="-180975">
              <a:lnSpc>
                <a:spcPct val="85000"/>
              </a:lnSpc>
              <a:buClr>
                <a:schemeClr val="lt1"/>
              </a:buClr>
              <a:buSzPts val="750"/>
              <a:buFont typeface="Arial"/>
              <a:buChar char="►"/>
            </a:pPr>
            <a:endParaRPr lang="en-US" sz="1600" dirty="0">
              <a:solidFill>
                <a:schemeClr val="lt1"/>
              </a:solidFill>
            </a:endParaRPr>
          </a:p>
          <a:p>
            <a:pPr marL="180975" indent="-180975">
              <a:lnSpc>
                <a:spcPct val="85000"/>
              </a:lnSpc>
              <a:buClr>
                <a:schemeClr val="lt1"/>
              </a:buClr>
              <a:buSzPts val="750"/>
              <a:buFont typeface="Arial"/>
              <a:buChar char="►"/>
            </a:pPr>
            <a:r>
              <a:rPr lang="en-US" altLang="zh-CN" sz="1600" b="1" dirty="0">
                <a:solidFill>
                  <a:schemeClr val="accent2"/>
                </a:solidFill>
              </a:rPr>
              <a:t>SVM failure: </a:t>
            </a:r>
            <a:r>
              <a:rPr lang="en-US" altLang="zh-CN" sz="1600" dirty="0">
                <a:solidFill>
                  <a:schemeClr val="lt1"/>
                </a:solidFill>
              </a:rPr>
              <a:t>The training of SVM shows that SVM may fail to be trained if all the values are 1 or -1; SVM needs y to be at least 2 values. If this situation occurs, we can increase the training sample size to solve it.</a:t>
            </a:r>
          </a:p>
          <a:p>
            <a:pPr>
              <a:lnSpc>
                <a:spcPct val="85000"/>
              </a:lnSpc>
              <a:buClr>
                <a:schemeClr val="lt1"/>
              </a:buClr>
              <a:buSzPts val="750"/>
            </a:pPr>
            <a:endParaRPr lang="en-US" sz="1600" dirty="0">
              <a:solidFill>
                <a:schemeClr val="lt1"/>
              </a:solidFill>
            </a:endParaRPr>
          </a:p>
          <a:p>
            <a:pPr marL="180975" lvl="0" indent="-180975">
              <a:lnSpc>
                <a:spcPct val="85000"/>
              </a:lnSpc>
              <a:buClr>
                <a:schemeClr val="lt1"/>
              </a:buClr>
              <a:buSzPts val="750"/>
              <a:buFont typeface="Arial"/>
              <a:buChar char="►"/>
            </a:pPr>
            <a:r>
              <a:rPr lang="en-US" altLang="zh-CN" sz="1600" b="1" dirty="0">
                <a:solidFill>
                  <a:schemeClr val="accent2"/>
                </a:solidFill>
              </a:rPr>
              <a:t>Auto update: </a:t>
            </a:r>
            <a:r>
              <a:rPr lang="en-US" altLang="zh-CN" sz="1600" dirty="0">
                <a:solidFill>
                  <a:schemeClr val="lt1"/>
                </a:solidFill>
              </a:rPr>
              <a:t>Since stock trading data is updated every day, the data and the pre-trained models need to be updated frequently. Since we have thousands of stocks while each stock is associated with more than one model, an automatic updating script is used to do batch downloading and training tasks during a non-trading time, e.g., closing hour to opening hour.</a:t>
            </a:r>
          </a:p>
          <a:p>
            <a:pPr lvl="0">
              <a:lnSpc>
                <a:spcPct val="85000"/>
              </a:lnSpc>
              <a:buClr>
                <a:schemeClr val="lt1"/>
              </a:buClr>
              <a:buSzPts val="750"/>
            </a:pPr>
            <a:endParaRPr lang="en-US" altLang="zh-CN" sz="1600" dirty="0">
              <a:solidFill>
                <a:schemeClr val="lt1"/>
              </a:solidFill>
            </a:endParaRPr>
          </a:p>
          <a:p>
            <a:pPr marL="180975" lvl="0" indent="-180975">
              <a:lnSpc>
                <a:spcPct val="85000"/>
              </a:lnSpc>
              <a:buClr>
                <a:schemeClr val="lt1"/>
              </a:buClr>
              <a:buSzPts val="750"/>
              <a:buFont typeface="Arial"/>
              <a:buChar char="►"/>
            </a:pPr>
            <a:r>
              <a:rPr lang="en-US" altLang="zh-CN" sz="1600" b="1" dirty="0">
                <a:solidFill>
                  <a:schemeClr val="accent2"/>
                </a:solidFill>
              </a:rPr>
              <a:t>Marvelous UI: </a:t>
            </a:r>
            <a:r>
              <a:rPr lang="en-US" altLang="zh-CN" sz="1600" dirty="0">
                <a:solidFill>
                  <a:schemeClr val="lt1"/>
                </a:solidFill>
              </a:rPr>
              <a:t>In Milestone 3, we use default plots from Matplotlib. However, this scientific style is not attractive enough for an AI trading frontend. Therefore, a more powerful, interactive charting and visualization library called </a:t>
            </a:r>
            <a:r>
              <a:rPr lang="en-US" altLang="zh-CN" sz="1600" dirty="0" err="1">
                <a:solidFill>
                  <a:schemeClr val="lt1"/>
                </a:solidFill>
              </a:rPr>
              <a:t>Echarts</a:t>
            </a:r>
            <a:r>
              <a:rPr lang="en-US" altLang="zh-CN" sz="1600" dirty="0">
                <a:solidFill>
                  <a:schemeClr val="lt1"/>
                </a:solidFill>
              </a:rPr>
              <a:t> is used to replace Matplotlib to make a more attractive website.</a:t>
            </a:r>
          </a:p>
          <a:p>
            <a:pPr marL="180975" lvl="0" indent="-180975">
              <a:lnSpc>
                <a:spcPct val="85000"/>
              </a:lnSpc>
              <a:buClr>
                <a:schemeClr val="lt1"/>
              </a:buClr>
              <a:buSzPts val="750"/>
              <a:buFont typeface="Arial"/>
              <a:buChar char="►"/>
            </a:pPr>
            <a:endParaRPr lang="en-US" sz="1600" dirty="0">
              <a:solidFill>
                <a:schemeClr val="lt1"/>
              </a:solidFill>
            </a:endParaRPr>
          </a:p>
        </p:txBody>
      </p:sp>
    </p:spTree>
    <p:extLst>
      <p:ext uri="{BB962C8B-B14F-4D97-AF65-F5344CB8AC3E}">
        <p14:creationId xmlns:p14="http://schemas.microsoft.com/office/powerpoint/2010/main" val="2583740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Achievements</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sp>
        <p:nvSpPr>
          <p:cNvPr id="5" name="Google Shape;139;p4">
            <a:extLst>
              <a:ext uri="{FF2B5EF4-FFF2-40B4-BE49-F238E27FC236}">
                <a16:creationId xmlns:a16="http://schemas.microsoft.com/office/drawing/2014/main" id="{8FCAB6F2-83A0-46C0-866A-1E7E830313BD}"/>
              </a:ext>
            </a:extLst>
          </p:cNvPr>
          <p:cNvSpPr txBox="1"/>
          <p:nvPr/>
        </p:nvSpPr>
        <p:spPr>
          <a:xfrm>
            <a:off x="4127863" y="1089027"/>
            <a:ext cx="5665361" cy="5324494"/>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a:solidFill>
                  <a:schemeClr val="lt1"/>
                </a:solidFill>
              </a:rPr>
              <a:t>Since the stock price is daily updated, the input training data and pre-trained models will be updated every day to ensure the most precise predicted results.</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In addition to the existed LSTM and SVM models, a third model ARIMA, is developed to provide additional price prediction support.</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The suggested operations (buy, sell, hold) is voted by the results from these three models instead of only one model.</a:t>
            </a:r>
          </a:p>
          <a:p>
            <a:pPr lvl="0">
              <a:lnSpc>
                <a:spcPct val="85000"/>
              </a:lnSpc>
              <a:buClr>
                <a:schemeClr val="lt1"/>
              </a:buClr>
              <a:buSzPts val="750"/>
            </a:pP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lvl="0">
              <a:lnSpc>
                <a:spcPct val="85000"/>
              </a:lnSpc>
              <a:buClr>
                <a:schemeClr val="lt1"/>
              </a:buClr>
              <a:buSzPts val="750"/>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The whole web application, including source data processing and model training, is deployed to AWS EC2. Therefore, everyone over the world can get access to this AI trading service.</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The professional chart drawing tool, </a:t>
            </a:r>
            <a:r>
              <a:rPr lang="en-US" sz="1600" dirty="0" err="1">
                <a:solidFill>
                  <a:schemeClr val="lt1"/>
                </a:solidFill>
              </a:rPr>
              <a:t>Echarts</a:t>
            </a:r>
            <a:r>
              <a:rPr lang="en-US" sz="1600" dirty="0">
                <a:solidFill>
                  <a:schemeClr val="lt1"/>
                </a:solidFill>
              </a:rPr>
              <a:t>, replaces the default Matplotlib, thus showing remarkably marvelous and vivid price charts on the frontend and improving the user experience.</a:t>
            </a:r>
          </a:p>
        </p:txBody>
      </p:sp>
      <p:sp>
        <p:nvSpPr>
          <p:cNvPr id="6" name="Google Shape;116;p3">
            <a:extLst>
              <a:ext uri="{FF2B5EF4-FFF2-40B4-BE49-F238E27FC236}">
                <a16:creationId xmlns:a16="http://schemas.microsoft.com/office/drawing/2014/main" id="{04EC3704-9FA9-495B-965C-28311556B406}"/>
              </a:ext>
            </a:extLst>
          </p:cNvPr>
          <p:cNvSpPr/>
          <p:nvPr/>
        </p:nvSpPr>
        <p:spPr>
          <a:xfrm>
            <a:off x="109728" y="1073323"/>
            <a:ext cx="3600000" cy="792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sz="1600" b="1" dirty="0">
                <a:solidFill>
                  <a:schemeClr val="dk2"/>
                </a:solidFill>
              </a:rPr>
              <a:t>Automatic data and model update</a:t>
            </a:r>
            <a:endParaRPr sz="1600" b="1" dirty="0">
              <a:solidFill>
                <a:schemeClr val="dk2"/>
              </a:solidFill>
              <a:latin typeface="Arial"/>
              <a:ea typeface="Arial"/>
              <a:cs typeface="Arial"/>
              <a:sym typeface="Arial"/>
            </a:endParaRPr>
          </a:p>
        </p:txBody>
      </p:sp>
      <p:sp>
        <p:nvSpPr>
          <p:cNvPr id="7" name="Google Shape;116;p3">
            <a:extLst>
              <a:ext uri="{FF2B5EF4-FFF2-40B4-BE49-F238E27FC236}">
                <a16:creationId xmlns:a16="http://schemas.microsoft.com/office/drawing/2014/main" id="{02BF240E-73E9-4A42-8951-2B8F7EF3A707}"/>
              </a:ext>
            </a:extLst>
          </p:cNvPr>
          <p:cNvSpPr/>
          <p:nvPr/>
        </p:nvSpPr>
        <p:spPr>
          <a:xfrm>
            <a:off x="109728" y="2172543"/>
            <a:ext cx="3600000" cy="792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sz="1600" b="1" dirty="0">
                <a:solidFill>
                  <a:schemeClr val="dk2"/>
                </a:solidFill>
              </a:rPr>
              <a:t>New model deployment</a:t>
            </a:r>
          </a:p>
        </p:txBody>
      </p:sp>
      <p:sp>
        <p:nvSpPr>
          <p:cNvPr id="8" name="Google Shape;116;p3">
            <a:extLst>
              <a:ext uri="{FF2B5EF4-FFF2-40B4-BE49-F238E27FC236}">
                <a16:creationId xmlns:a16="http://schemas.microsoft.com/office/drawing/2014/main" id="{244813D2-63C9-432A-A927-1BF371174B1B}"/>
              </a:ext>
            </a:extLst>
          </p:cNvPr>
          <p:cNvSpPr/>
          <p:nvPr/>
        </p:nvSpPr>
        <p:spPr>
          <a:xfrm>
            <a:off x="109728" y="3271764"/>
            <a:ext cx="3600000" cy="792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sz="1600" b="1" dirty="0">
                <a:solidFill>
                  <a:schemeClr val="dk2"/>
                </a:solidFill>
              </a:rPr>
              <a:t>Integrated trading decisions</a:t>
            </a:r>
          </a:p>
        </p:txBody>
      </p:sp>
      <p:sp>
        <p:nvSpPr>
          <p:cNvPr id="9" name="Google Shape;116;p3">
            <a:extLst>
              <a:ext uri="{FF2B5EF4-FFF2-40B4-BE49-F238E27FC236}">
                <a16:creationId xmlns:a16="http://schemas.microsoft.com/office/drawing/2014/main" id="{0DB21C44-ED84-4DE9-AF12-97C2DF482F30}"/>
              </a:ext>
            </a:extLst>
          </p:cNvPr>
          <p:cNvSpPr/>
          <p:nvPr/>
        </p:nvSpPr>
        <p:spPr>
          <a:xfrm>
            <a:off x="109728" y="4370984"/>
            <a:ext cx="3600000" cy="792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sz="1600" b="1" dirty="0">
                <a:solidFill>
                  <a:schemeClr val="dk2"/>
                </a:solidFill>
              </a:rPr>
              <a:t>Deploy to the cloud platform</a:t>
            </a:r>
          </a:p>
        </p:txBody>
      </p:sp>
      <p:sp>
        <p:nvSpPr>
          <p:cNvPr id="10" name="Google Shape;116;p3">
            <a:extLst>
              <a:ext uri="{FF2B5EF4-FFF2-40B4-BE49-F238E27FC236}">
                <a16:creationId xmlns:a16="http://schemas.microsoft.com/office/drawing/2014/main" id="{9E52189C-9FA7-4973-A832-47B71B38660A}"/>
              </a:ext>
            </a:extLst>
          </p:cNvPr>
          <p:cNvSpPr/>
          <p:nvPr/>
        </p:nvSpPr>
        <p:spPr>
          <a:xfrm>
            <a:off x="109728" y="5470205"/>
            <a:ext cx="3600000" cy="792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sz="1600" b="1" dirty="0">
                <a:solidFill>
                  <a:schemeClr val="dk2"/>
                </a:solidFill>
              </a:rPr>
              <a:t>Vivid charts of the frontend</a:t>
            </a:r>
          </a:p>
        </p:txBody>
      </p:sp>
    </p:spTree>
    <p:extLst>
      <p:ext uri="{BB962C8B-B14F-4D97-AF65-F5344CB8AC3E}">
        <p14:creationId xmlns:p14="http://schemas.microsoft.com/office/powerpoint/2010/main" val="418187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Conclusions</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sp>
        <p:nvSpPr>
          <p:cNvPr id="11" name="Google Shape;139;p4">
            <a:extLst>
              <a:ext uri="{FF2B5EF4-FFF2-40B4-BE49-F238E27FC236}">
                <a16:creationId xmlns:a16="http://schemas.microsoft.com/office/drawing/2014/main" id="{82FABC5E-745D-4DA8-8D81-DEDE9894B8F4}"/>
              </a:ext>
            </a:extLst>
          </p:cNvPr>
          <p:cNvSpPr txBox="1"/>
          <p:nvPr/>
        </p:nvSpPr>
        <p:spPr>
          <a:xfrm>
            <a:off x="5041224" y="1505995"/>
            <a:ext cx="4752000" cy="4278054"/>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a:solidFill>
                  <a:schemeClr val="lt1"/>
                </a:solidFill>
              </a:rPr>
              <a:t>From the current accuracy of our three models, SVM is better than LSTM than ARIMA. However, the errors of the three models are still very high. Even if we consider the prediction results of the three models, the accuracy rate is still slightly higher than 50%.</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There are many factors that affect the rise and fall of a stock. In addition to the opening price, closing price, highest price, and lowest price visible in the financial market (the 4 factors we considered in our model), there are many factors that affect its trend, such as trading volume, price-earnings ratio, market value, internal and external disks, company acquisitions, bad or good news, and a lot of human factors. These unforeseen factors all affect the trend of stocks from many parties, and it is difficult for the ML model to collect all the information in all directions and train the prediction model.</a:t>
            </a:r>
          </a:p>
        </p:txBody>
      </p:sp>
      <p:sp>
        <p:nvSpPr>
          <p:cNvPr id="12" name="Google Shape;116;p3">
            <a:extLst>
              <a:ext uri="{FF2B5EF4-FFF2-40B4-BE49-F238E27FC236}">
                <a16:creationId xmlns:a16="http://schemas.microsoft.com/office/drawing/2014/main" id="{42EF8AA3-BDBE-4543-9884-2C69977867CA}"/>
              </a:ext>
            </a:extLst>
          </p:cNvPr>
          <p:cNvSpPr/>
          <p:nvPr/>
        </p:nvSpPr>
        <p:spPr>
          <a:xfrm>
            <a:off x="109724" y="1023026"/>
            <a:ext cx="4752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1600" b="1" dirty="0">
                <a:solidFill>
                  <a:schemeClr val="dk2"/>
                </a:solidFill>
                <a:latin typeface="Arial"/>
                <a:ea typeface="Arial"/>
                <a:cs typeface="Arial"/>
                <a:sym typeface="Arial"/>
              </a:rPr>
              <a:t>Business values</a:t>
            </a:r>
            <a:endParaRPr sz="1600" b="1" dirty="0">
              <a:solidFill>
                <a:schemeClr val="dk2"/>
              </a:solidFill>
              <a:latin typeface="Arial"/>
              <a:ea typeface="Arial"/>
              <a:cs typeface="Arial"/>
              <a:sym typeface="Arial"/>
            </a:endParaRPr>
          </a:p>
        </p:txBody>
      </p:sp>
      <p:sp>
        <p:nvSpPr>
          <p:cNvPr id="13" name="Google Shape;139;p4">
            <a:extLst>
              <a:ext uri="{FF2B5EF4-FFF2-40B4-BE49-F238E27FC236}">
                <a16:creationId xmlns:a16="http://schemas.microsoft.com/office/drawing/2014/main" id="{D9ED750D-D3CE-4FA3-A51F-702A54489EED}"/>
              </a:ext>
            </a:extLst>
          </p:cNvPr>
          <p:cNvSpPr txBox="1"/>
          <p:nvPr/>
        </p:nvSpPr>
        <p:spPr>
          <a:xfrm>
            <a:off x="109724" y="1505995"/>
            <a:ext cx="4752000" cy="1975885"/>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a:solidFill>
                  <a:schemeClr val="lt1"/>
                </a:solidFill>
              </a:rPr>
              <a:t>Trend prediction system of stock prices</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Buy/hold/sell operating strategy for users</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Integrated three machine learning algorithms for trading</a:t>
            </a:r>
          </a:p>
          <a:p>
            <a:pPr marL="180975" lvl="0" indent="-180975">
              <a:lnSpc>
                <a:spcPct val="85000"/>
              </a:lnSpc>
              <a:buClr>
                <a:schemeClr val="lt1"/>
              </a:buClr>
              <a:buSzPts val="750"/>
              <a:buFont typeface="Arial"/>
              <a:buChar char="►"/>
            </a:pPr>
            <a:endParaRPr lang="en-US" sz="1600" dirty="0">
              <a:solidFill>
                <a:schemeClr val="lt1"/>
              </a:solidFill>
            </a:endParaRPr>
          </a:p>
          <a:p>
            <a:pPr marL="180975" lvl="0" indent="-180975">
              <a:lnSpc>
                <a:spcPct val="85000"/>
              </a:lnSpc>
              <a:buClr>
                <a:schemeClr val="lt1"/>
              </a:buClr>
              <a:buSzPts val="750"/>
              <a:buFont typeface="Arial"/>
              <a:buChar char="►"/>
            </a:pPr>
            <a:r>
              <a:rPr lang="en-US" sz="1600" dirty="0">
                <a:solidFill>
                  <a:schemeClr val="lt1"/>
                </a:solidFill>
              </a:rPr>
              <a:t>Vivid visualization charts and real-time information</a:t>
            </a:r>
          </a:p>
        </p:txBody>
      </p:sp>
      <p:sp>
        <p:nvSpPr>
          <p:cNvPr id="14" name="Google Shape;116;p3">
            <a:extLst>
              <a:ext uri="{FF2B5EF4-FFF2-40B4-BE49-F238E27FC236}">
                <a16:creationId xmlns:a16="http://schemas.microsoft.com/office/drawing/2014/main" id="{0F16AA12-794A-4E93-9B69-744002A623FB}"/>
              </a:ext>
            </a:extLst>
          </p:cNvPr>
          <p:cNvSpPr/>
          <p:nvPr/>
        </p:nvSpPr>
        <p:spPr>
          <a:xfrm>
            <a:off x="5041224" y="1023026"/>
            <a:ext cx="4752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altLang="zh-CN" sz="1600" b="1" dirty="0">
                <a:solidFill>
                  <a:schemeClr val="dk2"/>
                </a:solidFill>
              </a:rPr>
              <a:t>Take home messages</a:t>
            </a:r>
            <a:endParaRPr sz="1600" b="1"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3158424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Timeline</a:t>
            </a:r>
            <a:br>
              <a:rPr lang="en-US" dirty="0">
                <a:solidFill>
                  <a:schemeClr val="accent2"/>
                </a:solidFill>
              </a:rPr>
            </a:br>
            <a:r>
              <a:rPr lang="en-US" dirty="0"/>
              <a:t>A</a:t>
            </a:r>
            <a:r>
              <a:rPr lang="en-US" altLang="zh-CN" dirty="0"/>
              <a:t>ll m</a:t>
            </a:r>
            <a:r>
              <a:rPr lang="en-US" dirty="0"/>
              <a:t>ilestones and final project have been finished</a:t>
            </a:r>
            <a:endParaRPr dirty="0"/>
          </a:p>
        </p:txBody>
      </p:sp>
      <p:sp>
        <p:nvSpPr>
          <p:cNvPr id="316" name="Google Shape;316;p1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a:p>
        </p:txBody>
      </p:sp>
      <p:sp>
        <p:nvSpPr>
          <p:cNvPr id="317" name="Google Shape;317;p14"/>
          <p:cNvSpPr/>
          <p:nvPr/>
        </p:nvSpPr>
        <p:spPr>
          <a:xfrm rot="-5400000">
            <a:off x="4765413" y="2216799"/>
            <a:ext cx="372126" cy="343501"/>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318" name="Google Shape;318;p14"/>
          <p:cNvSpPr/>
          <p:nvPr/>
        </p:nvSpPr>
        <p:spPr>
          <a:xfrm>
            <a:off x="5200928" y="2045649"/>
            <a:ext cx="204669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Milestones 3</a:t>
            </a:r>
            <a:endParaRPr sz="1100" b="1">
              <a:solidFill>
                <a:schemeClr val="dk2"/>
              </a:solidFill>
              <a:latin typeface="Arial"/>
              <a:ea typeface="Arial"/>
              <a:cs typeface="Arial"/>
              <a:sym typeface="Arial"/>
            </a:endParaRPr>
          </a:p>
        </p:txBody>
      </p:sp>
      <p:sp>
        <p:nvSpPr>
          <p:cNvPr id="319" name="Google Shape;319;p14"/>
          <p:cNvSpPr/>
          <p:nvPr/>
        </p:nvSpPr>
        <p:spPr>
          <a:xfrm>
            <a:off x="7746529" y="2045649"/>
            <a:ext cx="204669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Final Project</a:t>
            </a:r>
            <a:endParaRPr/>
          </a:p>
        </p:txBody>
      </p:sp>
      <p:sp>
        <p:nvSpPr>
          <p:cNvPr id="320" name="Google Shape;320;p14"/>
          <p:cNvSpPr/>
          <p:nvPr/>
        </p:nvSpPr>
        <p:spPr>
          <a:xfrm rot="-5400000">
            <a:off x="7311013" y="2216799"/>
            <a:ext cx="372126" cy="343501"/>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327" name="Google Shape;327;p14"/>
          <p:cNvSpPr/>
          <p:nvPr/>
        </p:nvSpPr>
        <p:spPr>
          <a:xfrm>
            <a:off x="2655328" y="2045649"/>
            <a:ext cx="204669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Milestones 2</a:t>
            </a:r>
            <a:endParaRPr sz="1100" b="1">
              <a:solidFill>
                <a:schemeClr val="dk2"/>
              </a:solidFill>
              <a:latin typeface="Arial"/>
              <a:ea typeface="Arial"/>
              <a:cs typeface="Arial"/>
              <a:sym typeface="Arial"/>
            </a:endParaRPr>
          </a:p>
        </p:txBody>
      </p:sp>
      <p:sp>
        <p:nvSpPr>
          <p:cNvPr id="328" name="Google Shape;328;p14"/>
          <p:cNvSpPr txBox="1"/>
          <p:nvPr/>
        </p:nvSpPr>
        <p:spPr>
          <a:xfrm>
            <a:off x="109728" y="2919430"/>
            <a:ext cx="2048400" cy="715540"/>
          </a:xfrm>
          <a:prstGeom prst="rect">
            <a:avLst/>
          </a:prstGeom>
          <a:noFill/>
          <a:ln>
            <a:noFill/>
          </a:ln>
        </p:spPr>
        <p:txBody>
          <a:bodyPr spcFirstLastPara="1" wrap="square" lIns="45700" tIns="45700" rIns="45700" bIns="45700" anchor="t" anchorCtr="0">
            <a:spAutoFit/>
          </a:bodyPr>
          <a:lstStyle/>
          <a:p>
            <a:pPr marL="180975" lvl="0" indent="-180975">
              <a:lnSpc>
                <a:spcPct val="85000"/>
              </a:lnSpc>
              <a:spcBef>
                <a:spcPts val="600"/>
              </a:spcBef>
              <a:buClr>
                <a:schemeClr val="lt1"/>
              </a:buClr>
              <a:buSzPts val="750"/>
              <a:buFont typeface="Arial"/>
              <a:buChar char="►"/>
            </a:pPr>
            <a:r>
              <a:rPr lang="en-US" altLang="zh-CN" sz="1000" dirty="0">
                <a:solidFill>
                  <a:schemeClr val="lt1"/>
                </a:solidFill>
              </a:rPr>
              <a:t>Literature survey</a:t>
            </a:r>
          </a:p>
          <a:p>
            <a:pPr marL="180975" lvl="0" indent="-180975">
              <a:lnSpc>
                <a:spcPct val="85000"/>
              </a:lnSpc>
              <a:spcBef>
                <a:spcPts val="600"/>
              </a:spcBef>
              <a:buClr>
                <a:schemeClr val="lt1"/>
              </a:buClr>
              <a:buSzPts val="750"/>
              <a:buFont typeface="Arial"/>
              <a:buChar char="►"/>
            </a:pPr>
            <a:r>
              <a:rPr lang="en-US" altLang="zh-CN" sz="1000" dirty="0">
                <a:solidFill>
                  <a:schemeClr val="lt1"/>
                </a:solidFill>
              </a:rPr>
              <a:t>Methodology investigation</a:t>
            </a:r>
          </a:p>
          <a:p>
            <a:pPr marL="180975" lvl="0" indent="-180975">
              <a:lnSpc>
                <a:spcPct val="85000"/>
              </a:lnSpc>
              <a:spcBef>
                <a:spcPts val="600"/>
              </a:spcBef>
              <a:buClr>
                <a:schemeClr val="lt1"/>
              </a:buClr>
              <a:buSzPts val="750"/>
              <a:buFont typeface="Arial"/>
              <a:buChar char="►"/>
            </a:pPr>
            <a:r>
              <a:rPr lang="en-US" altLang="zh-CN" sz="1000" dirty="0">
                <a:solidFill>
                  <a:schemeClr val="lt1"/>
                </a:solidFill>
              </a:rPr>
              <a:t>System design initiative</a:t>
            </a:r>
          </a:p>
        </p:txBody>
      </p:sp>
      <p:sp>
        <p:nvSpPr>
          <p:cNvPr id="329" name="Google Shape;329;p14"/>
          <p:cNvSpPr txBox="1"/>
          <p:nvPr/>
        </p:nvSpPr>
        <p:spPr>
          <a:xfrm>
            <a:off x="2653623" y="2919430"/>
            <a:ext cx="2048400" cy="1915869"/>
          </a:xfrm>
          <a:prstGeom prst="rect">
            <a:avLst/>
          </a:prstGeom>
          <a:noFill/>
          <a:ln>
            <a:noFill/>
          </a:ln>
        </p:spPr>
        <p:txBody>
          <a:bodyPr spcFirstLastPara="1" wrap="square" lIns="45700" tIns="45700" rIns="45700" bIns="45700" anchor="t" anchorCtr="0">
            <a:spAutoFit/>
          </a:bodyPr>
          <a:lstStyle/>
          <a:p>
            <a:pPr marL="180975" lvl="0" indent="-180975">
              <a:lnSpc>
                <a:spcPct val="85000"/>
              </a:lnSpc>
              <a:spcBef>
                <a:spcPts val="600"/>
              </a:spcBef>
              <a:buClr>
                <a:schemeClr val="lt1"/>
              </a:buClr>
              <a:buSzPts val="750"/>
              <a:buFont typeface="Arial"/>
              <a:buChar char="►"/>
            </a:pPr>
            <a:r>
              <a:rPr lang="en-US" sz="1000" dirty="0">
                <a:solidFill>
                  <a:schemeClr val="lt1"/>
                </a:solidFill>
              </a:rPr>
              <a:t>Switch from A11 Reasoning to B9 AI Trader</a:t>
            </a:r>
          </a:p>
          <a:p>
            <a:pPr marL="180975" lvl="0" indent="-180975">
              <a:lnSpc>
                <a:spcPct val="85000"/>
              </a:lnSpc>
              <a:spcBef>
                <a:spcPts val="600"/>
              </a:spcBef>
              <a:buClr>
                <a:schemeClr val="lt1"/>
              </a:buClr>
              <a:buSzPts val="750"/>
              <a:buFont typeface="Arial"/>
              <a:buChar char="►"/>
            </a:pPr>
            <a:r>
              <a:rPr lang="en-US" sz="1000" dirty="0">
                <a:solidFill>
                  <a:schemeClr val="lt1"/>
                </a:solidFill>
              </a:rPr>
              <a:t>Data collection and procession for OHLC of 2000+ stocks via Python and </a:t>
            </a:r>
            <a:r>
              <a:rPr lang="en-US" sz="1000" dirty="0" err="1">
                <a:solidFill>
                  <a:schemeClr val="lt1"/>
                </a:solidFill>
              </a:rPr>
              <a:t>yahoo_fin</a:t>
            </a:r>
            <a:r>
              <a:rPr lang="en-US" sz="1000" dirty="0">
                <a:solidFill>
                  <a:schemeClr val="lt1"/>
                </a:solidFill>
              </a:rPr>
              <a:t> API</a:t>
            </a:r>
          </a:p>
          <a:p>
            <a:pPr marL="180975" lvl="0" indent="-180975">
              <a:lnSpc>
                <a:spcPct val="85000"/>
              </a:lnSpc>
              <a:spcBef>
                <a:spcPts val="600"/>
              </a:spcBef>
              <a:buClr>
                <a:schemeClr val="lt1"/>
              </a:buClr>
              <a:buSzPts val="750"/>
              <a:buFont typeface="Arial"/>
              <a:buChar char="►"/>
            </a:pPr>
            <a:r>
              <a:rPr lang="en-US" sz="1000" dirty="0">
                <a:solidFill>
                  <a:schemeClr val="lt1"/>
                </a:solidFill>
              </a:rPr>
              <a:t>Determine the training method of the model: LSTM model for stock price forecasting</a:t>
            </a:r>
          </a:p>
          <a:p>
            <a:pPr marL="180975" lvl="0" indent="-180975">
              <a:lnSpc>
                <a:spcPct val="85000"/>
              </a:lnSpc>
              <a:spcBef>
                <a:spcPts val="600"/>
              </a:spcBef>
              <a:buClr>
                <a:schemeClr val="lt1"/>
              </a:buClr>
              <a:buSzPts val="750"/>
              <a:buFont typeface="Arial"/>
              <a:buChar char="►"/>
            </a:pPr>
            <a:r>
              <a:rPr lang="en-US" sz="1000" dirty="0">
                <a:solidFill>
                  <a:schemeClr val="lt1"/>
                </a:solidFill>
              </a:rPr>
              <a:t>LSTM model obtained and prediction made successfully</a:t>
            </a:r>
          </a:p>
          <a:p>
            <a:pPr marL="180975" lvl="0" indent="-180975">
              <a:lnSpc>
                <a:spcPct val="85000"/>
              </a:lnSpc>
              <a:spcBef>
                <a:spcPts val="600"/>
              </a:spcBef>
              <a:buClr>
                <a:schemeClr val="lt1"/>
              </a:buClr>
              <a:buSzPts val="750"/>
              <a:buFont typeface="Arial"/>
              <a:buChar char="►"/>
            </a:pPr>
            <a:r>
              <a:rPr lang="en-US" sz="1000" dirty="0">
                <a:solidFill>
                  <a:schemeClr val="lt1"/>
                </a:solidFill>
              </a:rPr>
              <a:t>Codes showed</a:t>
            </a:r>
          </a:p>
        </p:txBody>
      </p:sp>
      <p:sp>
        <p:nvSpPr>
          <p:cNvPr id="12" name="Google Shape;327;p14">
            <a:extLst>
              <a:ext uri="{FF2B5EF4-FFF2-40B4-BE49-F238E27FC236}">
                <a16:creationId xmlns:a16="http://schemas.microsoft.com/office/drawing/2014/main" id="{B08A13F7-136D-44C9-84FA-DB67D93312B1}"/>
              </a:ext>
            </a:extLst>
          </p:cNvPr>
          <p:cNvSpPr/>
          <p:nvPr/>
        </p:nvSpPr>
        <p:spPr>
          <a:xfrm>
            <a:off x="109728" y="2045649"/>
            <a:ext cx="204669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dirty="0">
                <a:solidFill>
                  <a:schemeClr val="dk2"/>
                </a:solidFill>
                <a:latin typeface="Arial"/>
                <a:ea typeface="Arial"/>
                <a:cs typeface="Arial"/>
                <a:sym typeface="Arial"/>
              </a:rPr>
              <a:t>Milestones 1</a:t>
            </a:r>
            <a:endParaRPr sz="1100" b="1" dirty="0">
              <a:solidFill>
                <a:schemeClr val="dk2"/>
              </a:solidFill>
              <a:latin typeface="Arial"/>
              <a:ea typeface="Arial"/>
              <a:cs typeface="Arial"/>
              <a:sym typeface="Arial"/>
            </a:endParaRPr>
          </a:p>
        </p:txBody>
      </p:sp>
      <p:sp>
        <p:nvSpPr>
          <p:cNvPr id="13" name="Google Shape;317;p14">
            <a:extLst>
              <a:ext uri="{FF2B5EF4-FFF2-40B4-BE49-F238E27FC236}">
                <a16:creationId xmlns:a16="http://schemas.microsoft.com/office/drawing/2014/main" id="{BEDBECDB-BBDF-42AD-A37A-3710E592DD50}"/>
              </a:ext>
            </a:extLst>
          </p:cNvPr>
          <p:cNvSpPr/>
          <p:nvPr/>
        </p:nvSpPr>
        <p:spPr>
          <a:xfrm rot="-5400000">
            <a:off x="2219813" y="2216799"/>
            <a:ext cx="372126" cy="343501"/>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15" name="Google Shape;329;p14">
            <a:extLst>
              <a:ext uri="{FF2B5EF4-FFF2-40B4-BE49-F238E27FC236}">
                <a16:creationId xmlns:a16="http://schemas.microsoft.com/office/drawing/2014/main" id="{C1B32660-A7B8-4B01-A6DC-598822C7CE19}"/>
              </a:ext>
            </a:extLst>
          </p:cNvPr>
          <p:cNvSpPr txBox="1"/>
          <p:nvPr/>
        </p:nvSpPr>
        <p:spPr>
          <a:xfrm>
            <a:off x="5199223" y="2919430"/>
            <a:ext cx="2048400" cy="1500370"/>
          </a:xfrm>
          <a:prstGeom prst="rect">
            <a:avLst/>
          </a:prstGeom>
          <a:noFill/>
          <a:ln>
            <a:noFill/>
          </a:ln>
        </p:spPr>
        <p:txBody>
          <a:bodyPr spcFirstLastPara="1" wrap="square" lIns="45700" tIns="45700" rIns="45700" bIns="45700" anchor="t" anchorCtr="0">
            <a:spAutoFit/>
          </a:bodyPr>
          <a:lstStyle/>
          <a:p>
            <a:pPr marL="180975" lvl="0" indent="-180975">
              <a:lnSpc>
                <a:spcPct val="85000"/>
              </a:lnSpc>
              <a:spcBef>
                <a:spcPts val="600"/>
              </a:spcBef>
              <a:buClr>
                <a:schemeClr val="lt1"/>
              </a:buClr>
              <a:buSzPts val="750"/>
              <a:buFont typeface="Arial"/>
              <a:buChar char="►"/>
            </a:pPr>
            <a:r>
              <a:rPr lang="en-US" sz="1000" dirty="0">
                <a:solidFill>
                  <a:schemeClr val="lt1"/>
                </a:solidFill>
              </a:rPr>
              <a:t>Model training evaluation and tuning</a:t>
            </a:r>
          </a:p>
          <a:p>
            <a:pPr marL="180975" lvl="0" indent="-180975">
              <a:lnSpc>
                <a:spcPct val="85000"/>
              </a:lnSpc>
              <a:spcBef>
                <a:spcPts val="600"/>
              </a:spcBef>
              <a:buClr>
                <a:schemeClr val="lt1"/>
              </a:buClr>
              <a:buSzPts val="750"/>
              <a:buFont typeface="Arial"/>
              <a:buChar char="►"/>
            </a:pPr>
            <a:r>
              <a:rPr lang="en-US" sz="1000" dirty="0">
                <a:solidFill>
                  <a:schemeClr val="lt1"/>
                </a:solidFill>
              </a:rPr>
              <a:t>Make Django web app assembled of both frontend and backend</a:t>
            </a:r>
          </a:p>
          <a:p>
            <a:pPr marL="180975" lvl="0" indent="-180975">
              <a:lnSpc>
                <a:spcPct val="85000"/>
              </a:lnSpc>
              <a:spcBef>
                <a:spcPts val="600"/>
              </a:spcBef>
              <a:buClr>
                <a:schemeClr val="lt1"/>
              </a:buClr>
              <a:buSzPts val="750"/>
              <a:buFont typeface="Arial"/>
              <a:buChar char="►"/>
            </a:pPr>
            <a:r>
              <a:rPr lang="en-US" sz="1000" dirty="0">
                <a:solidFill>
                  <a:schemeClr val="lt1"/>
                </a:solidFill>
              </a:rPr>
              <a:t>Extend the training methods to get more models, and then make operation decisions based on the prediction results of all these models together (LSTM and SVM)</a:t>
            </a:r>
          </a:p>
        </p:txBody>
      </p:sp>
      <p:sp>
        <p:nvSpPr>
          <p:cNvPr id="16" name="Google Shape;329;p14">
            <a:extLst>
              <a:ext uri="{FF2B5EF4-FFF2-40B4-BE49-F238E27FC236}">
                <a16:creationId xmlns:a16="http://schemas.microsoft.com/office/drawing/2014/main" id="{30585D62-0A66-40B3-ACAF-EB7477B4ADC7}"/>
              </a:ext>
            </a:extLst>
          </p:cNvPr>
          <p:cNvSpPr txBox="1"/>
          <p:nvPr/>
        </p:nvSpPr>
        <p:spPr>
          <a:xfrm>
            <a:off x="7744824" y="2919430"/>
            <a:ext cx="2048400" cy="1785064"/>
          </a:xfrm>
          <a:prstGeom prst="rect">
            <a:avLst/>
          </a:prstGeom>
          <a:noFill/>
          <a:ln>
            <a:noFill/>
          </a:ln>
        </p:spPr>
        <p:txBody>
          <a:bodyPr spcFirstLastPara="1" wrap="square" lIns="45700" tIns="45700" rIns="45700" bIns="45700" anchor="t" anchorCtr="0">
            <a:spAutoFit/>
          </a:bodyPr>
          <a:lstStyle/>
          <a:p>
            <a:pPr marL="180975" lvl="0" indent="-180975">
              <a:lnSpc>
                <a:spcPct val="85000"/>
              </a:lnSpc>
              <a:spcBef>
                <a:spcPts val="600"/>
              </a:spcBef>
              <a:buClr>
                <a:schemeClr val="lt1"/>
              </a:buClr>
              <a:buSzPts val="750"/>
              <a:buFont typeface="Arial"/>
              <a:buChar char="►"/>
            </a:pPr>
            <a:r>
              <a:rPr lang="en-US" sz="1000" dirty="0">
                <a:solidFill>
                  <a:schemeClr val="lt1"/>
                </a:solidFill>
              </a:rPr>
              <a:t>Update data and model automatically in a set period</a:t>
            </a:r>
          </a:p>
          <a:p>
            <a:pPr marL="180975" lvl="0" indent="-180975">
              <a:lnSpc>
                <a:spcPct val="85000"/>
              </a:lnSpc>
              <a:spcBef>
                <a:spcPts val="600"/>
              </a:spcBef>
              <a:buClr>
                <a:schemeClr val="lt1"/>
              </a:buClr>
              <a:buSzPts val="750"/>
              <a:buFont typeface="Arial"/>
              <a:buChar char="►"/>
            </a:pPr>
            <a:r>
              <a:rPr lang="en-US" sz="1000" dirty="0">
                <a:solidFill>
                  <a:schemeClr val="lt1"/>
                </a:solidFill>
              </a:rPr>
              <a:t>Develop a new model, ARIMA</a:t>
            </a:r>
          </a:p>
          <a:p>
            <a:pPr marL="180975" lvl="0" indent="-180975">
              <a:lnSpc>
                <a:spcPct val="85000"/>
              </a:lnSpc>
              <a:spcBef>
                <a:spcPts val="600"/>
              </a:spcBef>
              <a:buClr>
                <a:schemeClr val="lt1"/>
              </a:buClr>
              <a:buSzPts val="750"/>
              <a:buFont typeface="Arial"/>
              <a:buChar char="►"/>
            </a:pPr>
            <a:r>
              <a:rPr lang="en-US" sz="1000" dirty="0">
                <a:solidFill>
                  <a:schemeClr val="lt1"/>
                </a:solidFill>
              </a:rPr>
              <a:t>Make trading decisions based on the integration of three models, i.e., LSTM, SVM, and ARIMA</a:t>
            </a:r>
          </a:p>
          <a:p>
            <a:pPr marL="180975" lvl="0" indent="-180975">
              <a:lnSpc>
                <a:spcPct val="85000"/>
              </a:lnSpc>
              <a:spcBef>
                <a:spcPts val="600"/>
              </a:spcBef>
              <a:buClr>
                <a:schemeClr val="lt1"/>
              </a:buClr>
              <a:buSzPts val="750"/>
              <a:buFont typeface="Arial"/>
              <a:buChar char="►"/>
            </a:pPr>
            <a:r>
              <a:rPr lang="en-US" sz="1000" dirty="0">
                <a:solidFill>
                  <a:schemeClr val="lt1"/>
                </a:solidFill>
              </a:rPr>
              <a:t>Deploy to the cloud platform</a:t>
            </a:r>
          </a:p>
          <a:p>
            <a:pPr marL="180975" lvl="0" indent="-180975">
              <a:lnSpc>
                <a:spcPct val="85000"/>
              </a:lnSpc>
              <a:spcBef>
                <a:spcPts val="600"/>
              </a:spcBef>
              <a:buClr>
                <a:schemeClr val="lt1"/>
              </a:buClr>
              <a:buSzPts val="750"/>
              <a:buFont typeface="Arial"/>
              <a:buChar char="►"/>
            </a:pPr>
            <a:r>
              <a:rPr lang="en-US" sz="1000" dirty="0">
                <a:solidFill>
                  <a:schemeClr val="lt1"/>
                </a:solidFill>
              </a:rPr>
              <a:t>Focus on the frontend UI, especially the improvement of charts, </a:t>
            </a:r>
            <a:r>
              <a:rPr lang="en-US" sz="1000" dirty="0" err="1">
                <a:solidFill>
                  <a:schemeClr val="lt1"/>
                </a:solidFill>
              </a:rPr>
              <a:t>ECharts</a:t>
            </a:r>
            <a:endParaRPr lang="en-US" sz="1000" dirty="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References</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sp>
        <p:nvSpPr>
          <p:cNvPr id="11" name="Google Shape;139;p4">
            <a:extLst>
              <a:ext uri="{FF2B5EF4-FFF2-40B4-BE49-F238E27FC236}">
                <a16:creationId xmlns:a16="http://schemas.microsoft.com/office/drawing/2014/main" id="{82FABC5E-745D-4DA8-8D81-DEDE9894B8F4}"/>
              </a:ext>
            </a:extLst>
          </p:cNvPr>
          <p:cNvSpPr txBox="1"/>
          <p:nvPr/>
        </p:nvSpPr>
        <p:spPr>
          <a:xfrm>
            <a:off x="109728" y="982809"/>
            <a:ext cx="9683496" cy="3699434"/>
          </a:xfrm>
          <a:prstGeom prst="rect">
            <a:avLst/>
          </a:prstGeom>
          <a:noFill/>
          <a:ln>
            <a:noFill/>
          </a:ln>
        </p:spPr>
        <p:txBody>
          <a:bodyPr spcFirstLastPara="1" wrap="square" lIns="45700" tIns="45700" rIns="45700" bIns="45700" anchor="t" anchorCtr="0">
            <a:spAutoFit/>
          </a:bodyPr>
          <a:lstStyle/>
          <a:p>
            <a:pPr marL="209550" indent="-209550" algn="just">
              <a:lnSpc>
                <a:spcPct val="115000"/>
              </a:lnSpc>
            </a:pPr>
            <a:r>
              <a:rPr lang="zh-CN" altLang="zh-CN" sz="1600" dirty="0">
                <a:solidFill>
                  <a:schemeClr val="bg1"/>
                </a:solidFill>
                <a:latin typeface="Arial" panose="020B0604020202020204" pitchFamily="34" charset="0"/>
                <a:ea typeface="Times New Roman" panose="02020603050405020304" pitchFamily="18" charset="0"/>
              </a:rPr>
              <a:t>[1] Le, X.H., Ho, H.V., Lee, G. and Jung, S., 2019. Application of long short-term memory (LSTM) neural network for flood forecasting. </a:t>
            </a:r>
            <a:r>
              <a:rPr lang="zh-CN" altLang="zh-CN" sz="1600" i="1" dirty="0">
                <a:solidFill>
                  <a:schemeClr val="bg1"/>
                </a:solidFill>
                <a:latin typeface="Arial" panose="020B0604020202020204" pitchFamily="34" charset="0"/>
                <a:ea typeface="Times New Roman" panose="02020603050405020304" pitchFamily="18" charset="0"/>
              </a:rPr>
              <a:t>Water</a:t>
            </a:r>
            <a:r>
              <a:rPr lang="zh-CN" altLang="zh-CN" sz="1600" dirty="0">
                <a:solidFill>
                  <a:schemeClr val="bg1"/>
                </a:solidFill>
                <a:latin typeface="Arial" panose="020B0604020202020204" pitchFamily="34" charset="0"/>
                <a:ea typeface="Times New Roman" panose="02020603050405020304" pitchFamily="18" charset="0"/>
              </a:rPr>
              <a:t>, </a:t>
            </a:r>
            <a:r>
              <a:rPr lang="zh-CN" altLang="zh-CN" sz="1600" i="1" dirty="0">
                <a:solidFill>
                  <a:schemeClr val="bg1"/>
                </a:solidFill>
                <a:latin typeface="Arial" panose="020B0604020202020204" pitchFamily="34" charset="0"/>
                <a:ea typeface="Times New Roman" panose="02020603050405020304" pitchFamily="18" charset="0"/>
              </a:rPr>
              <a:t>11</a:t>
            </a:r>
            <a:r>
              <a:rPr lang="zh-CN" altLang="zh-CN" sz="1600" dirty="0">
                <a:solidFill>
                  <a:schemeClr val="bg1"/>
                </a:solidFill>
                <a:latin typeface="Arial" panose="020B0604020202020204" pitchFamily="34" charset="0"/>
                <a:ea typeface="Times New Roman" panose="02020603050405020304" pitchFamily="18" charset="0"/>
              </a:rPr>
              <a:t>(7), p.1387.</a:t>
            </a:r>
            <a:endParaRPr lang="zh-CN" altLang="zh-CN" sz="1600" dirty="0">
              <a:solidFill>
                <a:schemeClr val="bg1"/>
              </a:solidFill>
              <a:latin typeface="Arial" panose="020B0604020202020204" pitchFamily="34" charset="0"/>
              <a:ea typeface="等线" panose="02010600030101010101" pitchFamily="2" charset="-122"/>
            </a:endParaRPr>
          </a:p>
          <a:p>
            <a:pPr marL="209550" indent="-209550" algn="just">
              <a:lnSpc>
                <a:spcPct val="115000"/>
              </a:lnSpc>
            </a:pPr>
            <a:r>
              <a:rPr lang="zh-CN" altLang="zh-CN" sz="1600" dirty="0">
                <a:solidFill>
                  <a:schemeClr val="bg1"/>
                </a:solidFill>
                <a:latin typeface="Arial" panose="020B0604020202020204" pitchFamily="34" charset="0"/>
                <a:ea typeface="Times New Roman" panose="02020603050405020304" pitchFamily="18" charset="0"/>
              </a:rPr>
              <a:t>[2] https://towardsdatascience.com/predicting-stock-price-with-lstm-13af86a74944</a:t>
            </a:r>
            <a:endParaRPr lang="zh-CN" altLang="zh-CN" sz="1600" dirty="0">
              <a:solidFill>
                <a:schemeClr val="bg1"/>
              </a:solidFill>
              <a:latin typeface="Arial" panose="020B0604020202020204" pitchFamily="34" charset="0"/>
              <a:ea typeface="等线" panose="02010600030101010101" pitchFamily="2" charset="-122"/>
            </a:endParaRPr>
          </a:p>
          <a:p>
            <a:pPr marL="209550" indent="-209550" algn="just">
              <a:lnSpc>
                <a:spcPct val="115000"/>
              </a:lnSpc>
            </a:pPr>
            <a:r>
              <a:rPr lang="zh-CN" altLang="zh-CN" sz="1600" dirty="0">
                <a:solidFill>
                  <a:schemeClr val="bg1"/>
                </a:solidFill>
                <a:latin typeface="Arial" panose="020B0604020202020204" pitchFamily="34" charset="0"/>
                <a:ea typeface="Times New Roman" panose="02020603050405020304" pitchFamily="18" charset="0"/>
              </a:rPr>
              <a:t>[3] Henrique, B.M., Sobreiro, V.A. and Kimura, H., 2018. Stock price prediction using support vector regression on daily and up to the minute prices. </a:t>
            </a:r>
            <a:r>
              <a:rPr lang="zh-CN" altLang="zh-CN" sz="1600" i="1" dirty="0">
                <a:solidFill>
                  <a:schemeClr val="bg1"/>
                </a:solidFill>
                <a:latin typeface="Arial" panose="020B0604020202020204" pitchFamily="34" charset="0"/>
                <a:ea typeface="Times New Roman" panose="02020603050405020304" pitchFamily="18" charset="0"/>
              </a:rPr>
              <a:t>The Journal of finance and data science</a:t>
            </a:r>
            <a:r>
              <a:rPr lang="zh-CN" altLang="zh-CN" sz="1600" dirty="0">
                <a:solidFill>
                  <a:schemeClr val="bg1"/>
                </a:solidFill>
                <a:latin typeface="Arial" panose="020B0604020202020204" pitchFamily="34" charset="0"/>
                <a:ea typeface="Times New Roman" panose="02020603050405020304" pitchFamily="18" charset="0"/>
              </a:rPr>
              <a:t>, </a:t>
            </a:r>
            <a:r>
              <a:rPr lang="zh-CN" altLang="zh-CN" sz="1600" i="1" dirty="0">
                <a:solidFill>
                  <a:schemeClr val="bg1"/>
                </a:solidFill>
                <a:latin typeface="Arial" panose="020B0604020202020204" pitchFamily="34" charset="0"/>
                <a:ea typeface="Times New Roman" panose="02020603050405020304" pitchFamily="18" charset="0"/>
              </a:rPr>
              <a:t>4</a:t>
            </a:r>
            <a:r>
              <a:rPr lang="zh-CN" altLang="zh-CN" sz="1600" dirty="0">
                <a:solidFill>
                  <a:schemeClr val="bg1"/>
                </a:solidFill>
                <a:latin typeface="Arial" panose="020B0604020202020204" pitchFamily="34" charset="0"/>
                <a:ea typeface="Times New Roman" panose="02020603050405020304" pitchFamily="18" charset="0"/>
              </a:rPr>
              <a:t>(3), pp.183-201.</a:t>
            </a:r>
            <a:endParaRPr lang="zh-CN" altLang="zh-CN" sz="1600" dirty="0">
              <a:solidFill>
                <a:schemeClr val="bg1"/>
              </a:solidFill>
              <a:latin typeface="Arial" panose="020B0604020202020204" pitchFamily="34" charset="0"/>
              <a:ea typeface="等线" panose="02010600030101010101" pitchFamily="2" charset="-122"/>
            </a:endParaRPr>
          </a:p>
          <a:p>
            <a:pPr marL="209550" indent="-209550" algn="just">
              <a:lnSpc>
                <a:spcPct val="115000"/>
              </a:lnSpc>
            </a:pPr>
            <a:r>
              <a:rPr lang="zh-CN" altLang="zh-CN" sz="1600" dirty="0">
                <a:solidFill>
                  <a:schemeClr val="bg1"/>
                </a:solidFill>
                <a:latin typeface="Arial" panose="020B0604020202020204" pitchFamily="34" charset="0"/>
                <a:ea typeface="Times New Roman" panose="02020603050405020304" pitchFamily="18" charset="0"/>
              </a:rPr>
              <a:t>[4] https://docs.djangoproject.com/en/3.2/</a:t>
            </a:r>
            <a:endParaRPr lang="zh-CN" altLang="zh-CN" sz="1600" dirty="0">
              <a:solidFill>
                <a:schemeClr val="bg1"/>
              </a:solidFill>
              <a:latin typeface="Arial" panose="020B0604020202020204" pitchFamily="34" charset="0"/>
              <a:ea typeface="等线" panose="02010600030101010101" pitchFamily="2" charset="-122"/>
            </a:endParaRPr>
          </a:p>
          <a:p>
            <a:pPr marL="209550" indent="-209550" algn="just">
              <a:lnSpc>
                <a:spcPct val="115000"/>
              </a:lnSpc>
            </a:pPr>
            <a:r>
              <a:rPr lang="zh-CN" altLang="zh-CN" sz="1600" dirty="0">
                <a:solidFill>
                  <a:schemeClr val="bg1"/>
                </a:solidFill>
                <a:latin typeface="Arial" panose="020B0604020202020204" pitchFamily="34" charset="0"/>
                <a:ea typeface="Times New Roman" panose="02020603050405020304" pitchFamily="18" charset="0"/>
              </a:rPr>
              <a:t>[5] https://services.stockdio.com/howtouse</a:t>
            </a:r>
            <a:endParaRPr lang="zh-CN" altLang="zh-CN" sz="1600" dirty="0">
              <a:solidFill>
                <a:schemeClr val="bg1"/>
              </a:solidFill>
              <a:latin typeface="Arial" panose="020B0604020202020204" pitchFamily="34" charset="0"/>
              <a:ea typeface="等线" panose="02010600030101010101" pitchFamily="2" charset="-122"/>
            </a:endParaRPr>
          </a:p>
          <a:p>
            <a:pPr marL="209550" indent="-209550" algn="just">
              <a:lnSpc>
                <a:spcPct val="115000"/>
              </a:lnSpc>
            </a:pPr>
            <a:r>
              <a:rPr lang="zh-CN" altLang="zh-CN" sz="1600" dirty="0">
                <a:solidFill>
                  <a:schemeClr val="bg1"/>
                </a:solidFill>
                <a:latin typeface="Arial" panose="020B0604020202020204" pitchFamily="34" charset="0"/>
                <a:ea typeface="Times New Roman" panose="02020603050405020304" pitchFamily="18" charset="0"/>
              </a:rPr>
              <a:t>[6] https://blog.csdn.net/qq_40707407/article/details/81938941</a:t>
            </a:r>
            <a:endParaRPr lang="zh-CN" altLang="zh-CN" sz="1600" dirty="0">
              <a:solidFill>
                <a:schemeClr val="bg1"/>
              </a:solidFill>
              <a:latin typeface="Arial" panose="020B0604020202020204" pitchFamily="34" charset="0"/>
              <a:ea typeface="等线" panose="02010600030101010101" pitchFamily="2" charset="-122"/>
            </a:endParaRPr>
          </a:p>
          <a:p>
            <a:pPr marL="209550" indent="-209550" algn="just">
              <a:lnSpc>
                <a:spcPct val="115000"/>
              </a:lnSpc>
            </a:pPr>
            <a:r>
              <a:rPr lang="zh-CN" altLang="zh-CN" sz="1600" dirty="0">
                <a:solidFill>
                  <a:schemeClr val="bg1"/>
                </a:solidFill>
                <a:latin typeface="Arial" panose="020B0604020202020204" pitchFamily="34" charset="0"/>
                <a:ea typeface="Times New Roman" panose="02020603050405020304" pitchFamily="18" charset="0"/>
              </a:rPr>
              <a:t>[7] https://programtip.com/zh/art-524</a:t>
            </a:r>
            <a:endParaRPr lang="zh-CN" altLang="zh-CN" sz="1600" dirty="0">
              <a:solidFill>
                <a:schemeClr val="bg1"/>
              </a:solidFill>
              <a:latin typeface="Arial" panose="020B0604020202020204" pitchFamily="34" charset="0"/>
              <a:ea typeface="等线" panose="02010600030101010101" pitchFamily="2" charset="-122"/>
            </a:endParaRPr>
          </a:p>
          <a:p>
            <a:pPr marL="209550" indent="-209550" algn="just">
              <a:lnSpc>
                <a:spcPct val="115000"/>
              </a:lnSpc>
            </a:pPr>
            <a:r>
              <a:rPr lang="zh-CN" altLang="zh-CN" sz="1600" dirty="0">
                <a:solidFill>
                  <a:schemeClr val="bg1"/>
                </a:solidFill>
                <a:latin typeface="Arial" panose="020B0604020202020204" pitchFamily="34" charset="0"/>
                <a:ea typeface="Times New Roman" panose="02020603050405020304" pitchFamily="18" charset="0"/>
              </a:rPr>
              <a:t>[8] https://echarts.apache.org/en/index.html</a:t>
            </a:r>
            <a:endParaRPr lang="zh-CN" altLang="zh-CN" sz="1600" dirty="0">
              <a:solidFill>
                <a:schemeClr val="bg1"/>
              </a:solidFill>
              <a:latin typeface="Arial" panose="020B0604020202020204" pitchFamily="34" charset="0"/>
              <a:ea typeface="等线" panose="02010600030101010101" pitchFamily="2" charset="-122"/>
            </a:endParaRPr>
          </a:p>
          <a:p>
            <a:pPr marL="209550" indent="-209550" algn="just">
              <a:lnSpc>
                <a:spcPct val="115000"/>
              </a:lnSpc>
            </a:pPr>
            <a:r>
              <a:rPr lang="zh-CN" altLang="zh-CN" sz="1600" dirty="0">
                <a:solidFill>
                  <a:schemeClr val="bg1"/>
                </a:solidFill>
                <a:latin typeface="Arial" panose="020B0604020202020204" pitchFamily="34" charset="0"/>
                <a:ea typeface="Times New Roman" panose="02020603050405020304" pitchFamily="18" charset="0"/>
              </a:rPr>
              <a:t>[9] https://pypi.org/project/yahoo-fin/</a:t>
            </a:r>
            <a:endParaRPr lang="zh-CN" altLang="zh-CN" sz="1600" dirty="0">
              <a:solidFill>
                <a:schemeClr val="bg1"/>
              </a:solidFill>
              <a:latin typeface="Arial" panose="020B0604020202020204" pitchFamily="34" charset="0"/>
              <a:ea typeface="等线" panose="02010600030101010101" pitchFamily="2" charset="-122"/>
            </a:endParaRPr>
          </a:p>
          <a:p>
            <a:pPr lvl="0">
              <a:lnSpc>
                <a:spcPct val="85000"/>
              </a:lnSpc>
              <a:buClr>
                <a:schemeClr val="lt1"/>
              </a:buClr>
              <a:buSzPts val="750"/>
            </a:pPr>
            <a:endParaRPr lang="en-US" sz="1600" dirty="0">
              <a:solidFill>
                <a:schemeClr val="bg1"/>
              </a:solidFill>
            </a:endParaRPr>
          </a:p>
        </p:txBody>
      </p:sp>
    </p:spTree>
    <p:extLst>
      <p:ext uri="{BB962C8B-B14F-4D97-AF65-F5344CB8AC3E}">
        <p14:creationId xmlns:p14="http://schemas.microsoft.com/office/powerpoint/2010/main" val="81799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rgbClr val="646464"/>
              </a:buClr>
              <a:buSzPts val="1800"/>
              <a:buFont typeface="Arial"/>
              <a:buNone/>
            </a:pPr>
            <a:endParaRPr/>
          </a:p>
        </p:txBody>
      </p:sp>
      <p:sp>
        <p:nvSpPr>
          <p:cNvPr id="343" name="Google Shape;343;p16"/>
          <p:cNvSpPr/>
          <p:nvPr/>
        </p:nvSpPr>
        <p:spPr>
          <a:xfrm>
            <a:off x="123826" y="1147766"/>
            <a:ext cx="9471510" cy="4040967"/>
          </a:xfrm>
          <a:custGeom>
            <a:avLst/>
            <a:gdLst/>
            <a:ahLst/>
            <a:cxnLst/>
            <a:rect l="l" t="t" r="r" b="b"/>
            <a:pathLst>
              <a:path w="8742932" h="4040967" extrusionOk="0">
                <a:moveTo>
                  <a:pt x="7856510" y="3973328"/>
                </a:moveTo>
                <a:lnTo>
                  <a:pt x="7860944" y="3980216"/>
                </a:lnTo>
                <a:cubicBezTo>
                  <a:pt x="7859483" y="3980085"/>
                  <a:pt x="7858022" y="3980083"/>
                  <a:pt x="7856561" y="3980082"/>
                </a:cubicBezTo>
                <a:close/>
                <a:moveTo>
                  <a:pt x="0" y="0"/>
                </a:moveTo>
                <a:lnTo>
                  <a:pt x="8494285" y="0"/>
                </a:lnTo>
                <a:cubicBezTo>
                  <a:pt x="8491230" y="5421"/>
                  <a:pt x="8490879" y="12229"/>
                  <a:pt x="8488679" y="18096"/>
                </a:cubicBezTo>
                <a:cubicBezTo>
                  <a:pt x="8483876" y="30903"/>
                  <a:pt x="8479556" y="43962"/>
                  <a:pt x="8473439" y="56196"/>
                </a:cubicBezTo>
                <a:cubicBezTo>
                  <a:pt x="8460739" y="81596"/>
                  <a:pt x="8458199" y="79056"/>
                  <a:pt x="8435339" y="94296"/>
                </a:cubicBezTo>
                <a:cubicBezTo>
                  <a:pt x="8393738" y="108163"/>
                  <a:pt x="8416168" y="96141"/>
                  <a:pt x="8442959" y="109536"/>
                </a:cubicBezTo>
                <a:cubicBezTo>
                  <a:pt x="8454318" y="115216"/>
                  <a:pt x="8463279" y="124776"/>
                  <a:pt x="8473439" y="132396"/>
                </a:cubicBezTo>
                <a:cubicBezTo>
                  <a:pt x="8483106" y="135618"/>
                  <a:pt x="8523013" y="147723"/>
                  <a:pt x="8526779" y="155256"/>
                </a:cubicBezTo>
                <a:cubicBezTo>
                  <a:pt x="8535937" y="173572"/>
                  <a:pt x="8531859" y="195896"/>
                  <a:pt x="8534399" y="216216"/>
                </a:cubicBezTo>
                <a:cubicBezTo>
                  <a:pt x="8534399" y="216216"/>
                  <a:pt x="8546679" y="246147"/>
                  <a:pt x="8549639" y="261936"/>
                </a:cubicBezTo>
                <a:cubicBezTo>
                  <a:pt x="8554343" y="287025"/>
                  <a:pt x="8557259" y="312609"/>
                  <a:pt x="8557259" y="338136"/>
                </a:cubicBezTo>
                <a:cubicBezTo>
                  <a:pt x="8557259" y="474495"/>
                  <a:pt x="8564457" y="446083"/>
                  <a:pt x="8542019" y="513396"/>
                </a:cubicBezTo>
                <a:cubicBezTo>
                  <a:pt x="8548032" y="531435"/>
                  <a:pt x="8557259" y="555966"/>
                  <a:pt x="8557259" y="574356"/>
                </a:cubicBezTo>
                <a:cubicBezTo>
                  <a:pt x="8557259" y="584829"/>
                  <a:pt x="8552179" y="594676"/>
                  <a:pt x="8549639" y="604836"/>
                </a:cubicBezTo>
                <a:cubicBezTo>
                  <a:pt x="8539479" y="609916"/>
                  <a:pt x="8529022" y="614440"/>
                  <a:pt x="8519159" y="620076"/>
                </a:cubicBezTo>
                <a:cubicBezTo>
                  <a:pt x="8498839" y="631687"/>
                  <a:pt x="8465819" y="655273"/>
                  <a:pt x="8465819" y="681036"/>
                </a:cubicBezTo>
                <a:cubicBezTo>
                  <a:pt x="8465819" y="691509"/>
                  <a:pt x="8486139" y="686116"/>
                  <a:pt x="8496299" y="688656"/>
                </a:cubicBezTo>
                <a:cubicBezTo>
                  <a:pt x="8524205" y="691193"/>
                  <a:pt x="8613820" y="691877"/>
                  <a:pt x="8641079" y="719136"/>
                </a:cubicBezTo>
                <a:cubicBezTo>
                  <a:pt x="8652004" y="730061"/>
                  <a:pt x="8648699" y="749406"/>
                  <a:pt x="8648699" y="764856"/>
                </a:cubicBezTo>
                <a:cubicBezTo>
                  <a:pt x="8648699" y="797956"/>
                  <a:pt x="8621698" y="902181"/>
                  <a:pt x="8618219" y="917256"/>
                </a:cubicBezTo>
                <a:cubicBezTo>
                  <a:pt x="8610599" y="919796"/>
                  <a:pt x="8601631" y="919858"/>
                  <a:pt x="8595359" y="924876"/>
                </a:cubicBezTo>
                <a:cubicBezTo>
                  <a:pt x="8578914" y="938032"/>
                  <a:pt x="8577075" y="959913"/>
                  <a:pt x="8572499" y="978216"/>
                </a:cubicBezTo>
                <a:cubicBezTo>
                  <a:pt x="8564879" y="983296"/>
                  <a:pt x="8555502" y="986421"/>
                  <a:pt x="8549639" y="993456"/>
                </a:cubicBezTo>
                <a:cubicBezTo>
                  <a:pt x="8542367" y="1002182"/>
                  <a:pt x="8540035" y="1014073"/>
                  <a:pt x="8534399" y="1023936"/>
                </a:cubicBezTo>
                <a:cubicBezTo>
                  <a:pt x="8529855" y="1031887"/>
                  <a:pt x="8523255" y="1038605"/>
                  <a:pt x="8519159" y="1046796"/>
                </a:cubicBezTo>
                <a:cubicBezTo>
                  <a:pt x="8508999" y="1067116"/>
                  <a:pt x="8500876" y="1088589"/>
                  <a:pt x="8488679" y="1107756"/>
                </a:cubicBezTo>
                <a:cubicBezTo>
                  <a:pt x="8474935" y="1129354"/>
                  <a:pt x="8458199" y="1125567"/>
                  <a:pt x="8458199" y="1153476"/>
                </a:cubicBezTo>
                <a:cubicBezTo>
                  <a:pt x="8458199" y="1161508"/>
                  <a:pt x="8463279" y="1168716"/>
                  <a:pt x="8465819" y="1176336"/>
                </a:cubicBezTo>
                <a:cubicBezTo>
                  <a:pt x="8547972" y="1203720"/>
                  <a:pt x="8478680" y="1181922"/>
                  <a:pt x="8542019" y="1199196"/>
                </a:cubicBezTo>
                <a:cubicBezTo>
                  <a:pt x="8559859" y="1204061"/>
                  <a:pt x="8580566" y="1203341"/>
                  <a:pt x="8595359" y="1214436"/>
                </a:cubicBezTo>
                <a:cubicBezTo>
                  <a:pt x="8603737" y="1220720"/>
                  <a:pt x="8600102" y="1234846"/>
                  <a:pt x="8602979" y="1244916"/>
                </a:cubicBezTo>
                <a:cubicBezTo>
                  <a:pt x="8605186" y="1252639"/>
                  <a:pt x="8608059" y="1260156"/>
                  <a:pt x="8610599" y="1267776"/>
                </a:cubicBezTo>
                <a:cubicBezTo>
                  <a:pt x="8605519" y="1275396"/>
                  <a:pt x="8596865" y="1281603"/>
                  <a:pt x="8595359" y="1290636"/>
                </a:cubicBezTo>
                <a:cubicBezTo>
                  <a:pt x="8594039" y="1298559"/>
                  <a:pt x="8601983" y="1305526"/>
                  <a:pt x="8602979" y="1313496"/>
                </a:cubicBezTo>
                <a:cubicBezTo>
                  <a:pt x="8607087" y="1346358"/>
                  <a:pt x="8608059" y="1379536"/>
                  <a:pt x="8610599" y="1412556"/>
                </a:cubicBezTo>
                <a:cubicBezTo>
                  <a:pt x="8610599" y="1412556"/>
                  <a:pt x="8585911" y="1440900"/>
                  <a:pt x="8580119" y="1458276"/>
                </a:cubicBezTo>
                <a:cubicBezTo>
                  <a:pt x="8577579" y="1465896"/>
                  <a:pt x="8585199" y="1473516"/>
                  <a:pt x="8587739" y="1481136"/>
                </a:cubicBezTo>
                <a:cubicBezTo>
                  <a:pt x="8580087" y="1504093"/>
                  <a:pt x="8564879" y="1547768"/>
                  <a:pt x="8564879" y="1564956"/>
                </a:cubicBezTo>
                <a:cubicBezTo>
                  <a:pt x="8564879" y="1574114"/>
                  <a:pt x="8575039" y="1580196"/>
                  <a:pt x="8580119" y="1587816"/>
                </a:cubicBezTo>
                <a:cubicBezTo>
                  <a:pt x="8587739" y="1592896"/>
                  <a:pt x="8597899" y="1595436"/>
                  <a:pt x="8602979" y="1603056"/>
                </a:cubicBezTo>
                <a:cubicBezTo>
                  <a:pt x="8608788" y="1611770"/>
                  <a:pt x="8609651" y="1623106"/>
                  <a:pt x="8610599" y="1633536"/>
                </a:cubicBezTo>
                <a:cubicBezTo>
                  <a:pt x="8622697" y="1766618"/>
                  <a:pt x="8631992" y="1729378"/>
                  <a:pt x="8610599" y="1793556"/>
                </a:cubicBezTo>
                <a:cubicBezTo>
                  <a:pt x="8602979" y="1798636"/>
                  <a:pt x="8594215" y="1802320"/>
                  <a:pt x="8587739" y="1808796"/>
                </a:cubicBezTo>
                <a:cubicBezTo>
                  <a:pt x="8581263" y="1815272"/>
                  <a:pt x="8577353" y="1823890"/>
                  <a:pt x="8572499" y="1831656"/>
                </a:cubicBezTo>
                <a:cubicBezTo>
                  <a:pt x="8564649" y="1844215"/>
                  <a:pt x="8557259" y="1857056"/>
                  <a:pt x="8549639" y="1869756"/>
                </a:cubicBezTo>
                <a:cubicBezTo>
                  <a:pt x="8544927" y="1877609"/>
                  <a:pt x="8539479" y="1884996"/>
                  <a:pt x="8534399" y="1892616"/>
                </a:cubicBezTo>
                <a:lnTo>
                  <a:pt x="8503919" y="1938336"/>
                </a:lnTo>
                <a:cubicBezTo>
                  <a:pt x="8511539" y="1940876"/>
                  <a:pt x="8521099" y="1940276"/>
                  <a:pt x="8526779" y="1945956"/>
                </a:cubicBezTo>
                <a:cubicBezTo>
                  <a:pt x="8575799" y="1994976"/>
                  <a:pt x="8486043" y="1942212"/>
                  <a:pt x="8549639" y="1991676"/>
                </a:cubicBezTo>
                <a:cubicBezTo>
                  <a:pt x="8572499" y="2009456"/>
                  <a:pt x="8596790" y="2025535"/>
                  <a:pt x="8618219" y="2045016"/>
                </a:cubicBezTo>
                <a:cubicBezTo>
                  <a:pt x="8624995" y="2051176"/>
                  <a:pt x="8631238" y="2058991"/>
                  <a:pt x="8633459" y="2067876"/>
                </a:cubicBezTo>
                <a:cubicBezTo>
                  <a:pt x="8639037" y="2090190"/>
                  <a:pt x="8638539" y="2113596"/>
                  <a:pt x="8641079" y="2136456"/>
                </a:cubicBezTo>
                <a:cubicBezTo>
                  <a:pt x="8635999" y="2146616"/>
                  <a:pt x="8631475" y="2157073"/>
                  <a:pt x="8625839" y="2166936"/>
                </a:cubicBezTo>
                <a:cubicBezTo>
                  <a:pt x="8621295" y="2174887"/>
                  <a:pt x="8612395" y="2180816"/>
                  <a:pt x="8610599" y="2189796"/>
                </a:cubicBezTo>
                <a:cubicBezTo>
                  <a:pt x="8604601" y="2219788"/>
                  <a:pt x="8605519" y="2250756"/>
                  <a:pt x="8602979" y="2281236"/>
                </a:cubicBezTo>
                <a:cubicBezTo>
                  <a:pt x="8621249" y="2336046"/>
                  <a:pt x="8599083" y="2267599"/>
                  <a:pt x="8618219" y="2334576"/>
                </a:cubicBezTo>
                <a:cubicBezTo>
                  <a:pt x="8620426" y="2342299"/>
                  <a:pt x="8624264" y="2349560"/>
                  <a:pt x="8625839" y="2357436"/>
                </a:cubicBezTo>
                <a:cubicBezTo>
                  <a:pt x="8631275" y="2384618"/>
                  <a:pt x="8638438" y="2455583"/>
                  <a:pt x="8641079" y="2479356"/>
                </a:cubicBezTo>
                <a:cubicBezTo>
                  <a:pt x="8659349" y="2534166"/>
                  <a:pt x="8637183" y="2465719"/>
                  <a:pt x="8656319" y="2532696"/>
                </a:cubicBezTo>
                <a:cubicBezTo>
                  <a:pt x="8663933" y="2559346"/>
                  <a:pt x="8668977" y="2561381"/>
                  <a:pt x="8671559" y="2593656"/>
                </a:cubicBezTo>
                <a:cubicBezTo>
                  <a:pt x="8675615" y="2644357"/>
                  <a:pt x="8679179" y="2695193"/>
                  <a:pt x="8679179" y="2746056"/>
                </a:cubicBezTo>
                <a:cubicBezTo>
                  <a:pt x="8679179" y="2755624"/>
                  <a:pt x="8667532" y="2788616"/>
                  <a:pt x="8663939" y="2799396"/>
                </a:cubicBezTo>
                <a:cubicBezTo>
                  <a:pt x="8656319" y="2807016"/>
                  <a:pt x="8647057" y="2813290"/>
                  <a:pt x="8641079" y="2822256"/>
                </a:cubicBezTo>
                <a:cubicBezTo>
                  <a:pt x="8631407" y="2836765"/>
                  <a:pt x="8626484" y="2893939"/>
                  <a:pt x="8625839" y="2898456"/>
                </a:cubicBezTo>
                <a:cubicBezTo>
                  <a:pt x="8635181" y="2954506"/>
                  <a:pt x="8629712" y="2929187"/>
                  <a:pt x="8641079" y="2974656"/>
                </a:cubicBezTo>
                <a:cubicBezTo>
                  <a:pt x="8644975" y="2990241"/>
                  <a:pt x="8647408" y="3007010"/>
                  <a:pt x="8656319" y="3020376"/>
                </a:cubicBezTo>
                <a:cubicBezTo>
                  <a:pt x="8666479" y="3035616"/>
                  <a:pt x="8675554" y="3051638"/>
                  <a:pt x="8686799" y="3066096"/>
                </a:cubicBezTo>
                <a:cubicBezTo>
                  <a:pt x="8693415" y="3074602"/>
                  <a:pt x="8707321" y="3078436"/>
                  <a:pt x="8709659" y="3088956"/>
                </a:cubicBezTo>
                <a:cubicBezTo>
                  <a:pt x="8717942" y="3126231"/>
                  <a:pt x="8713062" y="3165305"/>
                  <a:pt x="8717279" y="3203256"/>
                </a:cubicBezTo>
                <a:cubicBezTo>
                  <a:pt x="8718166" y="3211239"/>
                  <a:pt x="8723579" y="3218193"/>
                  <a:pt x="8724899" y="3226116"/>
                </a:cubicBezTo>
                <a:cubicBezTo>
                  <a:pt x="8728680" y="3248804"/>
                  <a:pt x="8729979" y="3271836"/>
                  <a:pt x="8732519" y="3294696"/>
                </a:cubicBezTo>
                <a:cubicBezTo>
                  <a:pt x="8707163" y="3332730"/>
                  <a:pt x="8721392" y="3304612"/>
                  <a:pt x="8709659" y="3363276"/>
                </a:cubicBezTo>
                <a:cubicBezTo>
                  <a:pt x="8695406" y="3434542"/>
                  <a:pt x="8708944" y="3358516"/>
                  <a:pt x="8694419" y="3416616"/>
                </a:cubicBezTo>
                <a:cubicBezTo>
                  <a:pt x="8691278" y="3429181"/>
                  <a:pt x="8689940" y="3442151"/>
                  <a:pt x="8686799" y="3454716"/>
                </a:cubicBezTo>
                <a:cubicBezTo>
                  <a:pt x="8684851" y="3462508"/>
                  <a:pt x="8684859" y="3471896"/>
                  <a:pt x="8679179" y="3477576"/>
                </a:cubicBezTo>
                <a:cubicBezTo>
                  <a:pt x="8673499" y="3483256"/>
                  <a:pt x="8659302" y="3477738"/>
                  <a:pt x="8656319" y="3485196"/>
                </a:cubicBezTo>
                <a:cubicBezTo>
                  <a:pt x="8647777" y="3506552"/>
                  <a:pt x="8651239" y="3530916"/>
                  <a:pt x="8648699" y="3553776"/>
                </a:cubicBezTo>
                <a:cubicBezTo>
                  <a:pt x="8653779" y="3561396"/>
                  <a:pt x="8656173" y="3571782"/>
                  <a:pt x="8663939" y="3576636"/>
                </a:cubicBezTo>
                <a:cubicBezTo>
                  <a:pt x="8677562" y="3585150"/>
                  <a:pt x="8704352" y="3576714"/>
                  <a:pt x="8709659" y="3591876"/>
                </a:cubicBezTo>
                <a:cubicBezTo>
                  <a:pt x="8724786" y="3635096"/>
                  <a:pt x="8714739" y="3683316"/>
                  <a:pt x="8717279" y="3729036"/>
                </a:cubicBezTo>
                <a:cubicBezTo>
                  <a:pt x="8722359" y="3736656"/>
                  <a:pt x="8731428" y="3742803"/>
                  <a:pt x="8732519" y="3751896"/>
                </a:cubicBezTo>
                <a:cubicBezTo>
                  <a:pt x="8748223" y="3882761"/>
                  <a:pt x="8744458" y="3884982"/>
                  <a:pt x="8732519" y="3980496"/>
                </a:cubicBezTo>
                <a:cubicBezTo>
                  <a:pt x="8722896" y="3983704"/>
                  <a:pt x="8691344" y="3991993"/>
                  <a:pt x="8686799" y="4003356"/>
                </a:cubicBezTo>
                <a:cubicBezTo>
                  <a:pt x="8683816" y="4010814"/>
                  <a:pt x="8691879" y="4018596"/>
                  <a:pt x="8694419" y="4026216"/>
                </a:cubicBezTo>
                <a:cubicBezTo>
                  <a:pt x="8702039" y="4028756"/>
                  <a:pt x="8709758" y="4031016"/>
                  <a:pt x="8717279" y="4033836"/>
                </a:cubicBezTo>
                <a:cubicBezTo>
                  <a:pt x="8723268" y="4036082"/>
                  <a:pt x="8729149" y="4038614"/>
                  <a:pt x="8735105" y="4040967"/>
                </a:cubicBezTo>
                <a:cubicBezTo>
                  <a:pt x="8716940" y="4040225"/>
                  <a:pt x="8698941" y="4038232"/>
                  <a:pt x="8681356" y="4033836"/>
                </a:cubicBezTo>
                <a:cubicBezTo>
                  <a:pt x="8583138" y="4009282"/>
                  <a:pt x="8622656" y="4021527"/>
                  <a:pt x="8561613" y="4001179"/>
                </a:cubicBezTo>
                <a:cubicBezTo>
                  <a:pt x="8539842" y="3993922"/>
                  <a:pt x="8518936" y="3983180"/>
                  <a:pt x="8496299" y="3979407"/>
                </a:cubicBezTo>
                <a:cubicBezTo>
                  <a:pt x="8473988" y="3975689"/>
                  <a:pt x="8451439" y="3973875"/>
                  <a:pt x="8428837" y="3972486"/>
                </a:cubicBezTo>
                <a:cubicBezTo>
                  <a:pt x="8422873" y="3966654"/>
                  <a:pt x="8413441" y="3961900"/>
                  <a:pt x="8397239" y="3957636"/>
                </a:cubicBezTo>
                <a:cubicBezTo>
                  <a:pt x="8365212" y="3949208"/>
                  <a:pt x="8331199" y="3952556"/>
                  <a:pt x="8298179" y="3950016"/>
                </a:cubicBezTo>
                <a:cubicBezTo>
                  <a:pt x="8232665" y="3993692"/>
                  <a:pt x="8309763" y="3935536"/>
                  <a:pt x="8267699" y="3988116"/>
                </a:cubicBezTo>
                <a:cubicBezTo>
                  <a:pt x="8263905" y="3992859"/>
                  <a:pt x="8258183" y="3995435"/>
                  <a:pt x="8252617" y="3998171"/>
                </a:cubicBezTo>
                <a:cubicBezTo>
                  <a:pt x="8177920" y="4010938"/>
                  <a:pt x="8186971" y="4010556"/>
                  <a:pt x="8126185" y="3990293"/>
                </a:cubicBezTo>
                <a:lnTo>
                  <a:pt x="8106731" y="3989392"/>
                </a:lnTo>
                <a:lnTo>
                  <a:pt x="8100059" y="3980496"/>
                </a:lnTo>
                <a:cubicBezTo>
                  <a:pt x="8092439" y="3977956"/>
                  <a:pt x="8083369" y="3978018"/>
                  <a:pt x="8077199" y="3972876"/>
                </a:cubicBezTo>
                <a:cubicBezTo>
                  <a:pt x="8067443" y="3964746"/>
                  <a:pt x="8061959" y="3952556"/>
                  <a:pt x="8054339" y="3942396"/>
                </a:cubicBezTo>
                <a:cubicBezTo>
                  <a:pt x="8040098" y="3923407"/>
                  <a:pt x="8015218" y="3891413"/>
                  <a:pt x="7985759" y="3889056"/>
                </a:cubicBezTo>
                <a:cubicBezTo>
                  <a:pt x="7929999" y="3884595"/>
                  <a:pt x="7873999" y="3883976"/>
                  <a:pt x="7818119" y="3881436"/>
                </a:cubicBezTo>
                <a:cubicBezTo>
                  <a:pt x="7815579" y="3891596"/>
                  <a:pt x="7809018" y="3901549"/>
                  <a:pt x="7810499" y="3911916"/>
                </a:cubicBezTo>
                <a:cubicBezTo>
                  <a:pt x="7810544" y="3912233"/>
                  <a:pt x="7810600" y="3912545"/>
                  <a:pt x="7810985" y="3912785"/>
                </a:cubicBezTo>
                <a:cubicBezTo>
                  <a:pt x="7793411" y="3912959"/>
                  <a:pt x="7773173" y="3912731"/>
                  <a:pt x="7749539" y="3911916"/>
                </a:cubicBezTo>
                <a:lnTo>
                  <a:pt x="7726679" y="3919536"/>
                </a:lnTo>
                <a:lnTo>
                  <a:pt x="7680959" y="3934776"/>
                </a:lnTo>
                <a:lnTo>
                  <a:pt x="7635239" y="3950016"/>
                </a:lnTo>
                <a:cubicBezTo>
                  <a:pt x="7619999" y="3955096"/>
                  <a:pt x="7605104" y="3961360"/>
                  <a:pt x="7589519" y="3965256"/>
                </a:cubicBezTo>
                <a:cubicBezTo>
                  <a:pt x="7574530" y="3969003"/>
                  <a:pt x="7559039" y="3970336"/>
                  <a:pt x="7543799" y="3972876"/>
                </a:cubicBezTo>
                <a:cubicBezTo>
                  <a:pt x="7520481" y="3967047"/>
                  <a:pt x="7508000" y="3967557"/>
                  <a:pt x="7490459" y="3950016"/>
                </a:cubicBezTo>
                <a:cubicBezTo>
                  <a:pt x="7477861" y="3937418"/>
                  <a:pt x="7475117" y="3914354"/>
                  <a:pt x="7452359" y="3911916"/>
                </a:cubicBezTo>
                <a:cubicBezTo>
                  <a:pt x="7389170" y="3905146"/>
                  <a:pt x="7325359" y="3906836"/>
                  <a:pt x="7261859" y="3904296"/>
                </a:cubicBezTo>
                <a:cubicBezTo>
                  <a:pt x="7255201" y="3908735"/>
                  <a:pt x="7250283" y="3911984"/>
                  <a:pt x="7246692" y="3914337"/>
                </a:cubicBezTo>
                <a:cubicBezTo>
                  <a:pt x="7158214" y="3914111"/>
                  <a:pt x="7206070" y="3951921"/>
                  <a:pt x="7124699" y="3870550"/>
                </a:cubicBezTo>
                <a:cubicBezTo>
                  <a:pt x="7084785" y="3866922"/>
                  <a:pt x="7045035" y="3859665"/>
                  <a:pt x="7004956" y="3859665"/>
                </a:cubicBezTo>
                <a:cubicBezTo>
                  <a:pt x="6993482" y="3859665"/>
                  <a:pt x="6980413" y="3862436"/>
                  <a:pt x="6972299" y="3870550"/>
                </a:cubicBezTo>
                <a:cubicBezTo>
                  <a:pt x="6964185" y="3878664"/>
                  <a:pt x="6965042" y="3892321"/>
                  <a:pt x="6961413" y="3903207"/>
                </a:cubicBezTo>
                <a:cubicBezTo>
                  <a:pt x="6961385" y="3903256"/>
                  <a:pt x="6942844" y="3935765"/>
                  <a:pt x="6923889" y="3943622"/>
                </a:cubicBezTo>
                <a:lnTo>
                  <a:pt x="6896099" y="3942396"/>
                </a:lnTo>
                <a:cubicBezTo>
                  <a:pt x="6880443" y="3942396"/>
                  <a:pt x="6865144" y="3946950"/>
                  <a:pt x="6849583" y="3948884"/>
                </a:cubicBezTo>
                <a:lnTo>
                  <a:pt x="6569528" y="3957636"/>
                </a:lnTo>
                <a:cubicBezTo>
                  <a:pt x="6555014" y="3954007"/>
                  <a:pt x="6540705" y="3949426"/>
                  <a:pt x="6525985" y="3946750"/>
                </a:cubicBezTo>
                <a:lnTo>
                  <a:pt x="6523892" y="3946449"/>
                </a:lnTo>
                <a:lnTo>
                  <a:pt x="6507479" y="3919536"/>
                </a:lnTo>
                <a:cubicBezTo>
                  <a:pt x="6474459" y="3916996"/>
                  <a:pt x="6441468" y="3914048"/>
                  <a:pt x="6408419" y="3911916"/>
                </a:cubicBezTo>
                <a:cubicBezTo>
                  <a:pt x="6404907" y="3911689"/>
                  <a:pt x="6289849" y="3917401"/>
                  <a:pt x="6248399" y="3896676"/>
                </a:cubicBezTo>
                <a:cubicBezTo>
                  <a:pt x="6240208" y="3892580"/>
                  <a:pt x="6233159" y="3886516"/>
                  <a:pt x="6225539" y="3881436"/>
                </a:cubicBezTo>
                <a:cubicBezTo>
                  <a:pt x="6172655" y="3863808"/>
                  <a:pt x="6234058" y="3888062"/>
                  <a:pt x="6156959" y="3828096"/>
                </a:cubicBezTo>
                <a:cubicBezTo>
                  <a:pt x="6150619" y="3823165"/>
                  <a:pt x="6141719" y="3823016"/>
                  <a:pt x="6134099" y="3820476"/>
                </a:cubicBezTo>
                <a:cubicBezTo>
                  <a:pt x="6050539" y="3834403"/>
                  <a:pt x="6115222" y="3818484"/>
                  <a:pt x="6004559" y="3873816"/>
                </a:cubicBezTo>
                <a:cubicBezTo>
                  <a:pt x="5992325" y="3879933"/>
                  <a:pt x="5979159" y="3883976"/>
                  <a:pt x="5966459" y="3889056"/>
                </a:cubicBezTo>
                <a:cubicBezTo>
                  <a:pt x="5965345" y="3889502"/>
                  <a:pt x="5964260" y="3890006"/>
                  <a:pt x="5963460" y="3891056"/>
                </a:cubicBezTo>
                <a:cubicBezTo>
                  <a:pt x="5889785" y="3886483"/>
                  <a:pt x="5815962" y="3884643"/>
                  <a:pt x="5742213" y="3881436"/>
                </a:cubicBezTo>
                <a:cubicBezTo>
                  <a:pt x="5728268" y="3884922"/>
                  <a:pt x="5681625" y="3895401"/>
                  <a:pt x="5666013" y="3903207"/>
                </a:cubicBezTo>
                <a:cubicBezTo>
                  <a:pt x="5654311" y="3909058"/>
                  <a:pt x="5643407" y="3916603"/>
                  <a:pt x="5633356" y="3924979"/>
                </a:cubicBezTo>
                <a:cubicBezTo>
                  <a:pt x="5621530" y="3934834"/>
                  <a:pt x="5613508" y="3949097"/>
                  <a:pt x="5600699" y="3957636"/>
                </a:cubicBezTo>
                <a:cubicBezTo>
                  <a:pt x="5591152" y="3964001"/>
                  <a:pt x="5579383" y="3966777"/>
                  <a:pt x="5568042" y="3968522"/>
                </a:cubicBezTo>
                <a:lnTo>
                  <a:pt x="5532832" y="3972043"/>
                </a:lnTo>
                <a:cubicBezTo>
                  <a:pt x="5530852" y="3963918"/>
                  <a:pt x="5547569" y="3962576"/>
                  <a:pt x="5554979" y="3957636"/>
                </a:cubicBezTo>
                <a:cubicBezTo>
                  <a:pt x="5537199" y="3955096"/>
                  <a:pt x="5519355" y="3952969"/>
                  <a:pt x="5501639" y="3950016"/>
                </a:cubicBezTo>
                <a:cubicBezTo>
                  <a:pt x="5488864" y="3947887"/>
                  <a:pt x="5476314" y="3944525"/>
                  <a:pt x="5463539" y="3942396"/>
                </a:cubicBezTo>
                <a:cubicBezTo>
                  <a:pt x="5381629" y="3928744"/>
                  <a:pt x="5438237" y="3941785"/>
                  <a:pt x="5379719" y="3927156"/>
                </a:cubicBezTo>
                <a:cubicBezTo>
                  <a:pt x="5368277" y="3926116"/>
                  <a:pt x="5358602" y="3925295"/>
                  <a:pt x="5350385" y="3924684"/>
                </a:cubicBezTo>
                <a:cubicBezTo>
                  <a:pt x="5345909" y="3913777"/>
                  <a:pt x="5342769" y="3902302"/>
                  <a:pt x="5339442" y="3892322"/>
                </a:cubicBezTo>
                <a:lnTo>
                  <a:pt x="5205740" y="3889351"/>
                </a:lnTo>
                <a:cubicBezTo>
                  <a:pt x="5139407" y="3854835"/>
                  <a:pt x="5232243" y="3888158"/>
                  <a:pt x="5166359" y="3866196"/>
                </a:cubicBezTo>
                <a:cubicBezTo>
                  <a:pt x="5161478" y="3873518"/>
                  <a:pt x="5157886" y="3881896"/>
                  <a:pt x="5151723" y="3888151"/>
                </a:cubicBezTo>
                <a:cubicBezTo>
                  <a:pt x="5050982" y="3887055"/>
                  <a:pt x="4950256" y="3885165"/>
                  <a:pt x="4849585" y="3881436"/>
                </a:cubicBezTo>
                <a:cubicBezTo>
                  <a:pt x="4816749" y="3880220"/>
                  <a:pt x="4784447" y="3871813"/>
                  <a:pt x="4751613" y="3870550"/>
                </a:cubicBezTo>
                <a:cubicBezTo>
                  <a:pt x="4377332" y="3856155"/>
                  <a:pt x="4383347" y="3884653"/>
                  <a:pt x="4336723" y="3875277"/>
                </a:cubicBezTo>
                <a:lnTo>
                  <a:pt x="4335779" y="3873816"/>
                </a:lnTo>
                <a:cubicBezTo>
                  <a:pt x="4328159" y="3868736"/>
                  <a:pt x="4321110" y="3862672"/>
                  <a:pt x="4312919" y="3858576"/>
                </a:cubicBezTo>
                <a:cubicBezTo>
                  <a:pt x="4283600" y="3843917"/>
                  <a:pt x="4227654" y="3845283"/>
                  <a:pt x="4206239" y="3843336"/>
                </a:cubicBezTo>
                <a:cubicBezTo>
                  <a:pt x="4195627" y="3844397"/>
                  <a:pt x="4184985" y="3845224"/>
                  <a:pt x="4174385" y="3846522"/>
                </a:cubicBezTo>
                <a:cubicBezTo>
                  <a:pt x="3766874" y="3832269"/>
                  <a:pt x="3911539" y="3791346"/>
                  <a:pt x="3706585" y="3859665"/>
                </a:cubicBezTo>
                <a:cubicBezTo>
                  <a:pt x="3689489" y="3862514"/>
                  <a:pt x="3657498" y="3868148"/>
                  <a:pt x="3624066" y="3873037"/>
                </a:cubicBezTo>
                <a:cubicBezTo>
                  <a:pt x="3621230" y="3863920"/>
                  <a:pt x="3619453" y="3852757"/>
                  <a:pt x="3611879" y="3835716"/>
                </a:cubicBezTo>
                <a:cubicBezTo>
                  <a:pt x="3608160" y="3827347"/>
                  <a:pt x="3601719" y="3820476"/>
                  <a:pt x="3596639" y="3812856"/>
                </a:cubicBezTo>
                <a:cubicBezTo>
                  <a:pt x="3573712" y="3820498"/>
                  <a:pt x="3561951" y="3825469"/>
                  <a:pt x="3535679" y="3828096"/>
                </a:cubicBezTo>
                <a:cubicBezTo>
                  <a:pt x="3517858" y="3829878"/>
                  <a:pt x="3503396" y="3830901"/>
                  <a:pt x="3491560" y="3831356"/>
                </a:cubicBezTo>
                <a:cubicBezTo>
                  <a:pt x="3491710" y="3822083"/>
                  <a:pt x="3491078" y="3812965"/>
                  <a:pt x="3488870" y="3805236"/>
                </a:cubicBezTo>
                <a:cubicBezTo>
                  <a:pt x="3347828" y="3792415"/>
                  <a:pt x="3284134" y="3796599"/>
                  <a:pt x="3257329" y="3801896"/>
                </a:cubicBezTo>
                <a:lnTo>
                  <a:pt x="3245507" y="3799209"/>
                </a:lnTo>
                <a:cubicBezTo>
                  <a:pt x="3250961" y="3792439"/>
                  <a:pt x="3251849" y="3777507"/>
                  <a:pt x="3238499" y="3750807"/>
                </a:cubicBezTo>
                <a:cubicBezTo>
                  <a:pt x="3232648" y="3739105"/>
                  <a:pt x="3223985" y="3729036"/>
                  <a:pt x="3216728" y="3718150"/>
                </a:cubicBezTo>
                <a:cubicBezTo>
                  <a:pt x="3071585" y="3714522"/>
                  <a:pt x="2926331" y="3714011"/>
                  <a:pt x="2781299" y="3707265"/>
                </a:cubicBezTo>
                <a:cubicBezTo>
                  <a:pt x="2769837" y="3706732"/>
                  <a:pt x="2760080" y="3697294"/>
                  <a:pt x="2748642" y="3696379"/>
                </a:cubicBezTo>
                <a:cubicBezTo>
                  <a:pt x="2523735" y="3678386"/>
                  <a:pt x="2577863" y="3674041"/>
                  <a:pt x="2443842" y="3696379"/>
                </a:cubicBezTo>
                <a:cubicBezTo>
                  <a:pt x="1887498" y="3707733"/>
                  <a:pt x="2079152" y="3763504"/>
                  <a:pt x="1845128" y="3685493"/>
                </a:cubicBezTo>
                <a:cubicBezTo>
                  <a:pt x="1806317" y="3682508"/>
                  <a:pt x="1697481" y="3675330"/>
                  <a:pt x="1632822" y="3667480"/>
                </a:cubicBezTo>
                <a:lnTo>
                  <a:pt x="1623059" y="3652836"/>
                </a:lnTo>
                <a:lnTo>
                  <a:pt x="1604258" y="3647016"/>
                </a:lnTo>
                <a:cubicBezTo>
                  <a:pt x="1597884" y="3645226"/>
                  <a:pt x="1603381" y="3645919"/>
                  <a:pt x="1602797" y="3640367"/>
                </a:cubicBezTo>
                <a:lnTo>
                  <a:pt x="1592579" y="3622356"/>
                </a:lnTo>
                <a:cubicBezTo>
                  <a:pt x="1581836" y="3608927"/>
                  <a:pt x="1561918" y="3604516"/>
                  <a:pt x="1546859" y="3599496"/>
                </a:cubicBezTo>
                <a:cubicBezTo>
                  <a:pt x="1518707" y="3608880"/>
                  <a:pt x="1505683" y="3614736"/>
                  <a:pt x="1470659" y="3614736"/>
                </a:cubicBezTo>
                <a:cubicBezTo>
                  <a:pt x="1462627" y="3614736"/>
                  <a:pt x="1455419" y="3609656"/>
                  <a:pt x="1447799" y="3607116"/>
                </a:cubicBezTo>
                <a:cubicBezTo>
                  <a:pt x="1442267" y="3606194"/>
                  <a:pt x="1391725" y="3600213"/>
                  <a:pt x="1379219" y="3591876"/>
                </a:cubicBezTo>
                <a:cubicBezTo>
                  <a:pt x="1370253" y="3585898"/>
                  <a:pt x="1364638" y="3575915"/>
                  <a:pt x="1356359" y="3569016"/>
                </a:cubicBezTo>
                <a:cubicBezTo>
                  <a:pt x="1349324" y="3563153"/>
                  <a:pt x="1340825" y="3548281"/>
                  <a:pt x="1333499" y="3553776"/>
                </a:cubicBezTo>
                <a:cubicBezTo>
                  <a:pt x="1323138" y="3561547"/>
                  <a:pt x="1334170" y="3581926"/>
                  <a:pt x="1325879" y="3591876"/>
                </a:cubicBezTo>
                <a:cubicBezTo>
                  <a:pt x="1319175" y="3599921"/>
                  <a:pt x="1305559" y="3596956"/>
                  <a:pt x="1295399" y="3599496"/>
                </a:cubicBezTo>
                <a:cubicBezTo>
                  <a:pt x="1259839" y="3602036"/>
                  <a:pt x="1224315" y="3609094"/>
                  <a:pt x="1188719" y="3607116"/>
                </a:cubicBezTo>
                <a:cubicBezTo>
                  <a:pt x="1177377" y="3606486"/>
                  <a:pt x="1169119" y="3595140"/>
                  <a:pt x="1158239" y="3591876"/>
                </a:cubicBezTo>
                <a:cubicBezTo>
                  <a:pt x="1143440" y="3587436"/>
                  <a:pt x="1127759" y="3586796"/>
                  <a:pt x="1112519" y="3584256"/>
                </a:cubicBezTo>
                <a:cubicBezTo>
                  <a:pt x="1104899" y="3586796"/>
                  <a:pt x="1096843" y="3588284"/>
                  <a:pt x="1089659" y="3591876"/>
                </a:cubicBezTo>
                <a:cubicBezTo>
                  <a:pt x="1066969" y="3603221"/>
                  <a:pt x="1069476" y="3611544"/>
                  <a:pt x="1043939" y="3614736"/>
                </a:cubicBezTo>
                <a:cubicBezTo>
                  <a:pt x="1040363" y="3615183"/>
                  <a:pt x="1036784" y="3615593"/>
                  <a:pt x="1033158" y="3615566"/>
                </a:cubicBezTo>
                <a:cubicBezTo>
                  <a:pt x="1027452" y="3614855"/>
                  <a:pt x="1022473" y="3612400"/>
                  <a:pt x="1017813" y="3609293"/>
                </a:cubicBezTo>
                <a:lnTo>
                  <a:pt x="952499" y="3565750"/>
                </a:lnTo>
                <a:lnTo>
                  <a:pt x="883903" y="3563931"/>
                </a:lnTo>
                <a:lnTo>
                  <a:pt x="876299" y="3561396"/>
                </a:lnTo>
                <a:cubicBezTo>
                  <a:pt x="864875" y="3561396"/>
                  <a:pt x="853459" y="3561712"/>
                  <a:pt x="842076" y="3562822"/>
                </a:cubicBezTo>
                <a:cubicBezTo>
                  <a:pt x="805619" y="3561858"/>
                  <a:pt x="769161" y="3560969"/>
                  <a:pt x="732739" y="3559153"/>
                </a:cubicBezTo>
                <a:cubicBezTo>
                  <a:pt x="723815" y="3545508"/>
                  <a:pt x="709250" y="3524469"/>
                  <a:pt x="701039" y="3523296"/>
                </a:cubicBezTo>
                <a:cubicBezTo>
                  <a:pt x="689794" y="3521690"/>
                  <a:pt x="681195" y="3534548"/>
                  <a:pt x="670559" y="3538536"/>
                </a:cubicBezTo>
                <a:cubicBezTo>
                  <a:pt x="660753" y="3542213"/>
                  <a:pt x="650239" y="3543616"/>
                  <a:pt x="640079" y="3546156"/>
                </a:cubicBezTo>
                <a:lnTo>
                  <a:pt x="580570" y="3531279"/>
                </a:lnTo>
                <a:cubicBezTo>
                  <a:pt x="577215" y="3528521"/>
                  <a:pt x="574488" y="3525196"/>
                  <a:pt x="571499" y="3522207"/>
                </a:cubicBezTo>
                <a:cubicBezTo>
                  <a:pt x="571418" y="3522178"/>
                  <a:pt x="528305" y="3506470"/>
                  <a:pt x="506185" y="3500436"/>
                </a:cubicBezTo>
                <a:cubicBezTo>
                  <a:pt x="488335" y="3495568"/>
                  <a:pt x="469706" y="3494037"/>
                  <a:pt x="451756" y="3489550"/>
                </a:cubicBezTo>
                <a:cubicBezTo>
                  <a:pt x="440624" y="3486767"/>
                  <a:pt x="430231" y="3481448"/>
                  <a:pt x="419099" y="3478665"/>
                </a:cubicBezTo>
                <a:cubicBezTo>
                  <a:pt x="401149" y="3474178"/>
                  <a:pt x="382813" y="3471408"/>
                  <a:pt x="364670" y="3467779"/>
                </a:cubicBezTo>
                <a:lnTo>
                  <a:pt x="296285" y="3468925"/>
                </a:lnTo>
                <a:cubicBezTo>
                  <a:pt x="281451" y="3453868"/>
                  <a:pt x="270036" y="3434239"/>
                  <a:pt x="251459" y="3424236"/>
                </a:cubicBezTo>
                <a:cubicBezTo>
                  <a:pt x="235645" y="3415721"/>
                  <a:pt x="215899" y="3419156"/>
                  <a:pt x="198119" y="3416616"/>
                </a:cubicBezTo>
                <a:cubicBezTo>
                  <a:pt x="177235" y="3447942"/>
                  <a:pt x="179187" y="3457508"/>
                  <a:pt x="121919" y="3447096"/>
                </a:cubicBezTo>
                <a:cubicBezTo>
                  <a:pt x="111317" y="3445168"/>
                  <a:pt x="106679" y="3431856"/>
                  <a:pt x="99059" y="3424236"/>
                </a:cubicBezTo>
                <a:cubicBezTo>
                  <a:pt x="91439" y="3421696"/>
                  <a:pt x="83383" y="3420208"/>
                  <a:pt x="76199" y="3416616"/>
                </a:cubicBezTo>
                <a:cubicBezTo>
                  <a:pt x="68008" y="3412520"/>
                  <a:pt x="62027" y="3404272"/>
                  <a:pt x="53339" y="3401376"/>
                </a:cubicBezTo>
                <a:cubicBezTo>
                  <a:pt x="38682" y="3396490"/>
                  <a:pt x="22859" y="3396296"/>
                  <a:pt x="7619" y="3393756"/>
                </a:cubicBezTo>
                <a:cubicBezTo>
                  <a:pt x="4843" y="3394450"/>
                  <a:pt x="2314" y="3395087"/>
                  <a:pt x="0" y="3395682"/>
                </a:cubicBezTo>
                <a:close/>
              </a:path>
            </a:pathLst>
          </a:cu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dk2"/>
              </a:solidFill>
              <a:latin typeface="Arial"/>
              <a:ea typeface="Arial"/>
              <a:cs typeface="Arial"/>
              <a:sym typeface="Arial"/>
            </a:endParaRPr>
          </a:p>
        </p:txBody>
      </p:sp>
      <p:sp>
        <p:nvSpPr>
          <p:cNvPr id="344" name="Google Shape;344;p16"/>
          <p:cNvSpPr txBox="1">
            <a:spLocks noGrp="1"/>
          </p:cNvSpPr>
          <p:nvPr>
            <p:ph type="body" idx="1"/>
          </p:nvPr>
        </p:nvSpPr>
        <p:spPr>
          <a:xfrm>
            <a:off x="3505200" y="2514600"/>
            <a:ext cx="2895600" cy="1828800"/>
          </a:xfrm>
          <a:prstGeom prst="rect">
            <a:avLst/>
          </a:prstGeom>
          <a:noFill/>
          <a:ln>
            <a:noFill/>
          </a:ln>
        </p:spPr>
        <p:txBody>
          <a:bodyPr spcFirstLastPara="1" wrap="square" lIns="45700" tIns="0" rIns="0" bIns="0" anchor="t" anchorCtr="0">
            <a:noAutofit/>
          </a:bodyPr>
          <a:lstStyle/>
          <a:p>
            <a:pPr marL="0" lvl="0" indent="0" algn="ctr" rtl="0">
              <a:spcBef>
                <a:spcPts val="0"/>
              </a:spcBef>
              <a:spcAft>
                <a:spcPts val="0"/>
              </a:spcAft>
              <a:buSzPts val="4200"/>
              <a:buNone/>
            </a:pPr>
            <a:r>
              <a:rPr lang="en-US" sz="6000" b="1" dirty="0">
                <a:solidFill>
                  <a:schemeClr val="accent2"/>
                </a:solidFill>
              </a:rPr>
              <a:t>Q &amp; A</a:t>
            </a:r>
            <a:endParaRPr dirty="0"/>
          </a:p>
        </p:txBody>
      </p:sp>
    </p:spTree>
    <p:extLst>
      <p:ext uri="{BB962C8B-B14F-4D97-AF65-F5344CB8AC3E}">
        <p14:creationId xmlns:p14="http://schemas.microsoft.com/office/powerpoint/2010/main" val="161935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Introduction</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sp>
        <p:nvSpPr>
          <p:cNvPr id="27" name="Google Shape;139;p4">
            <a:extLst>
              <a:ext uri="{FF2B5EF4-FFF2-40B4-BE49-F238E27FC236}">
                <a16:creationId xmlns:a16="http://schemas.microsoft.com/office/drawing/2014/main" id="{63BF5974-DA5A-4707-AF8F-85116E3E18FD}"/>
              </a:ext>
            </a:extLst>
          </p:cNvPr>
          <p:cNvSpPr txBox="1"/>
          <p:nvPr/>
        </p:nvSpPr>
        <p:spPr>
          <a:xfrm>
            <a:off x="109728" y="982809"/>
            <a:ext cx="9683496" cy="5102895"/>
          </a:xfrm>
          <a:prstGeom prst="rect">
            <a:avLst/>
          </a:prstGeom>
          <a:noFill/>
          <a:ln>
            <a:noFill/>
          </a:ln>
        </p:spPr>
        <p:txBody>
          <a:bodyPr spcFirstLastPara="1" wrap="square" lIns="45700" tIns="45700" rIns="45700" bIns="45700" anchor="t" anchorCtr="0">
            <a:spAutoFit/>
          </a:bodyPr>
          <a:lstStyle/>
          <a:p>
            <a:pPr marL="180975" lvl="0" indent="-180975">
              <a:lnSpc>
                <a:spcPct val="150000"/>
              </a:lnSpc>
              <a:buClr>
                <a:schemeClr val="lt1"/>
              </a:buClr>
              <a:buSzPts val="750"/>
              <a:buFont typeface="Arial"/>
              <a:buChar char="►"/>
            </a:pPr>
            <a:r>
              <a:rPr lang="en-US" sz="1600" dirty="0">
                <a:solidFill>
                  <a:schemeClr val="lt1"/>
                </a:solidFill>
              </a:rPr>
              <a:t>The financial market is one of the first to adopt machine learning. Since the 1980s, people have been using ML to discover the laws of the financial market. Although ML has achieved great success in forecasting in other fields, the stock market is a market where everyone can invest in profit, but ML forecasts have not achieved significant results.</a:t>
            </a:r>
          </a:p>
          <a:p>
            <a:pPr marL="180975" lvl="0" indent="-180975">
              <a:lnSpc>
                <a:spcPct val="150000"/>
              </a:lnSpc>
              <a:buClr>
                <a:schemeClr val="lt1"/>
              </a:buClr>
              <a:buSzPts val="750"/>
              <a:buFont typeface="Arial"/>
              <a:buChar char="►"/>
            </a:pPr>
            <a:endParaRPr lang="en-US" sz="1600" dirty="0">
              <a:solidFill>
                <a:schemeClr val="lt1"/>
              </a:solidFill>
            </a:endParaRPr>
          </a:p>
          <a:p>
            <a:pPr marL="180975" lvl="0" indent="-180975">
              <a:lnSpc>
                <a:spcPct val="150000"/>
              </a:lnSpc>
              <a:buClr>
                <a:schemeClr val="lt1"/>
              </a:buClr>
              <a:buSzPts val="750"/>
              <a:buFont typeface="Arial"/>
              <a:buChar char="►"/>
            </a:pPr>
            <a:r>
              <a:rPr lang="en-US" sz="1600" dirty="0">
                <a:solidFill>
                  <a:schemeClr val="lt1"/>
                </a:solidFill>
              </a:rPr>
              <a:t>As stock traders, we want to simulate stock prices or its trend correctly so that we can reasonably decide when to buy stocks and when to sell stocks in order to achieve maximum profitability.</a:t>
            </a:r>
          </a:p>
          <a:p>
            <a:pPr marL="180975" lvl="0" indent="-180975">
              <a:lnSpc>
                <a:spcPct val="150000"/>
              </a:lnSpc>
              <a:buClr>
                <a:schemeClr val="lt1"/>
              </a:buClr>
              <a:buSzPts val="750"/>
              <a:buFont typeface="Arial"/>
              <a:buChar char="►"/>
            </a:pPr>
            <a:endParaRPr lang="en-US" sz="1600" dirty="0">
              <a:solidFill>
                <a:schemeClr val="lt1"/>
              </a:solidFill>
            </a:endParaRPr>
          </a:p>
          <a:p>
            <a:pPr marL="180975" lvl="0" indent="-180975">
              <a:lnSpc>
                <a:spcPct val="150000"/>
              </a:lnSpc>
              <a:buClr>
                <a:schemeClr val="lt1"/>
              </a:buClr>
              <a:buSzPts val="750"/>
              <a:buFont typeface="Arial"/>
              <a:buChar char="►"/>
            </a:pPr>
            <a:r>
              <a:rPr lang="en-US" sz="1600" dirty="0">
                <a:solidFill>
                  <a:schemeClr val="lt1"/>
                </a:solidFill>
              </a:rPr>
              <a:t>The stock price itself is difficult to predict due to many factors, which means that it is difficult for you to find a model that can perfectly predict the stock price. I am not alone in thinking so. Princeton University economics professor Burton </a:t>
            </a:r>
            <a:r>
              <a:rPr lang="en-US" sz="1600" dirty="0" err="1">
                <a:solidFill>
                  <a:schemeClr val="lt1"/>
                </a:solidFill>
              </a:rPr>
              <a:t>Malkiel</a:t>
            </a:r>
            <a:r>
              <a:rPr lang="en-US" sz="1600" dirty="0">
                <a:solidFill>
                  <a:schemeClr val="lt1"/>
                </a:solidFill>
              </a:rPr>
              <a:t> wrote in his book “A Random Walk Down Wall Street” published in 1973: “If the stock market is efficient enough that people can know all the factors that affect it from public stock prices, Then everyone can speculate in stocks like investment professionals.”</a:t>
            </a:r>
          </a:p>
          <a:p>
            <a:pPr marL="180975" marR="0" lvl="0" indent="-180975" algn="l" rtl="0">
              <a:lnSpc>
                <a:spcPct val="85000"/>
              </a:lnSpc>
              <a:spcBef>
                <a:spcPts val="0"/>
              </a:spcBef>
              <a:spcAft>
                <a:spcPts val="0"/>
              </a:spcAft>
              <a:buClr>
                <a:schemeClr val="lt1"/>
              </a:buClr>
              <a:buSzPts val="750"/>
              <a:buFont typeface="Arial"/>
              <a:buChar char="►"/>
            </a:pPr>
            <a:endParaRPr sz="1600" dirty="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System Overview</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pic>
        <p:nvPicPr>
          <p:cNvPr id="2" name="图片 1">
            <a:extLst>
              <a:ext uri="{FF2B5EF4-FFF2-40B4-BE49-F238E27FC236}">
                <a16:creationId xmlns:a16="http://schemas.microsoft.com/office/drawing/2014/main" id="{6178D6D8-0B9C-452C-A7AE-73D62FFB7C9A}"/>
              </a:ext>
            </a:extLst>
          </p:cNvPr>
          <p:cNvPicPr>
            <a:picLocks noChangeAspect="1"/>
          </p:cNvPicPr>
          <p:nvPr/>
        </p:nvPicPr>
        <p:blipFill>
          <a:blip r:embed="rId3"/>
          <a:stretch>
            <a:fillRect/>
          </a:stretch>
        </p:blipFill>
        <p:spPr>
          <a:xfrm>
            <a:off x="323897" y="1082106"/>
            <a:ext cx="9258207" cy="5494908"/>
          </a:xfrm>
          <a:prstGeom prst="rect">
            <a:avLst/>
          </a:prstGeom>
        </p:spPr>
      </p:pic>
    </p:spTree>
    <p:extLst>
      <p:ext uri="{BB962C8B-B14F-4D97-AF65-F5344CB8AC3E}">
        <p14:creationId xmlns:p14="http://schemas.microsoft.com/office/powerpoint/2010/main" val="234350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D</a:t>
            </a:r>
            <a:r>
              <a:rPr lang="en-US" altLang="zh-CN" dirty="0">
                <a:solidFill>
                  <a:schemeClr val="accent2"/>
                </a:solidFill>
              </a:rPr>
              <a:t>ata</a:t>
            </a:r>
            <a:br>
              <a:rPr lang="en-US" altLang="zh-CN" dirty="0">
                <a:solidFill>
                  <a:schemeClr val="accent2"/>
                </a:solidFill>
              </a:rPr>
            </a:br>
            <a:r>
              <a:rPr lang="en-US" altLang="zh-CN" dirty="0" err="1"/>
              <a:t>Data</a:t>
            </a:r>
            <a:r>
              <a:rPr lang="en-US" altLang="zh-CN" dirty="0"/>
              <a:t> pipeline</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sp>
        <p:nvSpPr>
          <p:cNvPr id="5" name="Google Shape;116;p3">
            <a:extLst>
              <a:ext uri="{FF2B5EF4-FFF2-40B4-BE49-F238E27FC236}">
                <a16:creationId xmlns:a16="http://schemas.microsoft.com/office/drawing/2014/main" id="{10B5FFFD-D006-422E-BDF3-F851529DD928}"/>
              </a:ext>
            </a:extLst>
          </p:cNvPr>
          <p:cNvSpPr/>
          <p:nvPr/>
        </p:nvSpPr>
        <p:spPr>
          <a:xfrm>
            <a:off x="109727" y="1244613"/>
            <a:ext cx="2160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1600" b="1" dirty="0">
                <a:solidFill>
                  <a:schemeClr val="dk2"/>
                </a:solidFill>
                <a:latin typeface="Arial"/>
                <a:ea typeface="Arial"/>
                <a:cs typeface="Arial"/>
                <a:sym typeface="Arial"/>
              </a:rPr>
              <a:t>Data source</a:t>
            </a:r>
            <a:endParaRPr sz="1600" b="1" dirty="0">
              <a:solidFill>
                <a:schemeClr val="dk2"/>
              </a:solidFill>
              <a:latin typeface="Arial"/>
              <a:ea typeface="Arial"/>
              <a:cs typeface="Arial"/>
              <a:sym typeface="Arial"/>
            </a:endParaRPr>
          </a:p>
        </p:txBody>
      </p:sp>
      <p:sp>
        <p:nvSpPr>
          <p:cNvPr id="6" name="Google Shape;116;p3">
            <a:extLst>
              <a:ext uri="{FF2B5EF4-FFF2-40B4-BE49-F238E27FC236}">
                <a16:creationId xmlns:a16="http://schemas.microsoft.com/office/drawing/2014/main" id="{E19ED3B8-1C56-4DBD-BF35-0ED01FB6BDCF}"/>
              </a:ext>
            </a:extLst>
          </p:cNvPr>
          <p:cNvSpPr/>
          <p:nvPr/>
        </p:nvSpPr>
        <p:spPr>
          <a:xfrm>
            <a:off x="109727" y="2338087"/>
            <a:ext cx="2160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1600" b="1" dirty="0">
                <a:solidFill>
                  <a:schemeClr val="dk2"/>
                </a:solidFill>
                <a:latin typeface="Arial"/>
                <a:ea typeface="Arial"/>
                <a:cs typeface="Arial"/>
                <a:sym typeface="Arial"/>
              </a:rPr>
              <a:t>Data volume</a:t>
            </a:r>
            <a:endParaRPr sz="1600" b="1" dirty="0">
              <a:solidFill>
                <a:schemeClr val="dk2"/>
              </a:solidFill>
              <a:latin typeface="Arial"/>
              <a:ea typeface="Arial"/>
              <a:cs typeface="Arial"/>
              <a:sym typeface="Arial"/>
            </a:endParaRPr>
          </a:p>
        </p:txBody>
      </p:sp>
      <p:sp>
        <p:nvSpPr>
          <p:cNvPr id="7" name="Google Shape;116;p3">
            <a:extLst>
              <a:ext uri="{FF2B5EF4-FFF2-40B4-BE49-F238E27FC236}">
                <a16:creationId xmlns:a16="http://schemas.microsoft.com/office/drawing/2014/main" id="{C800AEDB-A1DD-410C-B172-CA3215EBBD7B}"/>
              </a:ext>
            </a:extLst>
          </p:cNvPr>
          <p:cNvSpPr/>
          <p:nvPr/>
        </p:nvSpPr>
        <p:spPr>
          <a:xfrm>
            <a:off x="109727" y="3431561"/>
            <a:ext cx="2160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1600" b="1" dirty="0">
                <a:solidFill>
                  <a:schemeClr val="dk2"/>
                </a:solidFill>
                <a:latin typeface="Arial"/>
                <a:ea typeface="Arial"/>
                <a:cs typeface="Arial"/>
                <a:sym typeface="Arial"/>
              </a:rPr>
              <a:t>Data extraction</a:t>
            </a:r>
            <a:endParaRPr sz="1600" b="1" dirty="0">
              <a:solidFill>
                <a:schemeClr val="dk2"/>
              </a:solidFill>
              <a:latin typeface="Arial"/>
              <a:ea typeface="Arial"/>
              <a:cs typeface="Arial"/>
              <a:sym typeface="Arial"/>
            </a:endParaRPr>
          </a:p>
        </p:txBody>
      </p:sp>
      <p:sp>
        <p:nvSpPr>
          <p:cNvPr id="8" name="Google Shape;116;p3">
            <a:extLst>
              <a:ext uri="{FF2B5EF4-FFF2-40B4-BE49-F238E27FC236}">
                <a16:creationId xmlns:a16="http://schemas.microsoft.com/office/drawing/2014/main" id="{84C16B82-4D4C-4726-B3E3-A4BA2BC3BC05}"/>
              </a:ext>
            </a:extLst>
          </p:cNvPr>
          <p:cNvSpPr/>
          <p:nvPr/>
        </p:nvSpPr>
        <p:spPr>
          <a:xfrm>
            <a:off x="109727" y="4525035"/>
            <a:ext cx="2160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1600" b="1" dirty="0">
                <a:solidFill>
                  <a:schemeClr val="dk2"/>
                </a:solidFill>
                <a:latin typeface="Arial"/>
                <a:ea typeface="Arial"/>
                <a:cs typeface="Arial"/>
                <a:sym typeface="Arial"/>
              </a:rPr>
              <a:t>Data filtering</a:t>
            </a:r>
            <a:endParaRPr sz="1600" b="1" dirty="0">
              <a:solidFill>
                <a:schemeClr val="dk2"/>
              </a:solidFill>
              <a:latin typeface="Arial"/>
              <a:ea typeface="Arial"/>
              <a:cs typeface="Arial"/>
              <a:sym typeface="Arial"/>
            </a:endParaRPr>
          </a:p>
        </p:txBody>
      </p:sp>
      <p:sp>
        <p:nvSpPr>
          <p:cNvPr id="9" name="Google Shape;116;p3">
            <a:extLst>
              <a:ext uri="{FF2B5EF4-FFF2-40B4-BE49-F238E27FC236}">
                <a16:creationId xmlns:a16="http://schemas.microsoft.com/office/drawing/2014/main" id="{2BBD45DB-6F9D-4A27-A70F-FE75C6A864EE}"/>
              </a:ext>
            </a:extLst>
          </p:cNvPr>
          <p:cNvSpPr/>
          <p:nvPr/>
        </p:nvSpPr>
        <p:spPr>
          <a:xfrm>
            <a:off x="109727" y="5618508"/>
            <a:ext cx="2160000" cy="360000"/>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zh-CN" sz="1600" b="1" dirty="0">
                <a:solidFill>
                  <a:schemeClr val="dk2"/>
                </a:solidFill>
                <a:latin typeface="Arial"/>
                <a:ea typeface="Arial"/>
                <a:cs typeface="Arial"/>
                <a:sym typeface="Arial"/>
              </a:rPr>
              <a:t>Data pre-processing</a:t>
            </a:r>
            <a:endParaRPr sz="1600" b="1" dirty="0">
              <a:solidFill>
                <a:schemeClr val="dk2"/>
              </a:solidFill>
              <a:latin typeface="Arial"/>
              <a:ea typeface="Arial"/>
              <a:cs typeface="Arial"/>
              <a:sym typeface="Arial"/>
            </a:endParaRPr>
          </a:p>
        </p:txBody>
      </p:sp>
      <p:sp>
        <p:nvSpPr>
          <p:cNvPr id="10" name="Google Shape;168;p5">
            <a:extLst>
              <a:ext uri="{FF2B5EF4-FFF2-40B4-BE49-F238E27FC236}">
                <a16:creationId xmlns:a16="http://schemas.microsoft.com/office/drawing/2014/main" id="{A2D89C58-4A13-4718-9398-315B76CEE95F}"/>
              </a:ext>
            </a:extLst>
          </p:cNvPr>
          <p:cNvSpPr txBox="1"/>
          <p:nvPr/>
        </p:nvSpPr>
        <p:spPr>
          <a:xfrm>
            <a:off x="2463281" y="1244613"/>
            <a:ext cx="7594929" cy="510869"/>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a:solidFill>
                  <a:schemeClr val="lt1"/>
                </a:solidFill>
              </a:rPr>
              <a:t>Daily Open-High-Low-Close (OHLC) time series price data of A-share main board stock in Shanghai/Shenzhen Stock Exchange</a:t>
            </a:r>
          </a:p>
        </p:txBody>
      </p:sp>
      <p:sp>
        <p:nvSpPr>
          <p:cNvPr id="11" name="Google Shape;168;p5">
            <a:extLst>
              <a:ext uri="{FF2B5EF4-FFF2-40B4-BE49-F238E27FC236}">
                <a16:creationId xmlns:a16="http://schemas.microsoft.com/office/drawing/2014/main" id="{64EC3514-D2B6-4F9D-ADE6-0ADD8842C8C6}"/>
              </a:ext>
            </a:extLst>
          </p:cNvPr>
          <p:cNvSpPr txBox="1"/>
          <p:nvPr/>
        </p:nvSpPr>
        <p:spPr>
          <a:xfrm>
            <a:off x="2463281" y="3431561"/>
            <a:ext cx="6605887" cy="301581"/>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err="1">
                <a:solidFill>
                  <a:schemeClr val="lt1"/>
                </a:solidFill>
              </a:rPr>
              <a:t>yahoo_fin</a:t>
            </a:r>
            <a:r>
              <a:rPr lang="en-US" sz="1600" dirty="0">
                <a:solidFill>
                  <a:schemeClr val="lt1"/>
                </a:solidFill>
              </a:rPr>
              <a:t> for Yahoo Finance</a:t>
            </a:r>
          </a:p>
        </p:txBody>
      </p:sp>
      <p:sp>
        <p:nvSpPr>
          <p:cNvPr id="12" name="Google Shape;168;p5">
            <a:extLst>
              <a:ext uri="{FF2B5EF4-FFF2-40B4-BE49-F238E27FC236}">
                <a16:creationId xmlns:a16="http://schemas.microsoft.com/office/drawing/2014/main" id="{6AB55258-A904-4A03-B58C-48E579A51FDE}"/>
              </a:ext>
            </a:extLst>
          </p:cNvPr>
          <p:cNvSpPr txBox="1"/>
          <p:nvPr/>
        </p:nvSpPr>
        <p:spPr>
          <a:xfrm>
            <a:off x="2463281" y="2338087"/>
            <a:ext cx="6605887" cy="301581"/>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a:solidFill>
                  <a:schemeClr val="lt1"/>
                </a:solidFill>
              </a:rPr>
              <a:t>2000+ stocks, each stock has daily data points lasting since IPO</a:t>
            </a:r>
          </a:p>
        </p:txBody>
      </p:sp>
      <p:sp>
        <p:nvSpPr>
          <p:cNvPr id="13" name="Google Shape;168;p5">
            <a:extLst>
              <a:ext uri="{FF2B5EF4-FFF2-40B4-BE49-F238E27FC236}">
                <a16:creationId xmlns:a16="http://schemas.microsoft.com/office/drawing/2014/main" id="{D08E16A1-E5C7-489F-A07C-3A93C54E3FE1}"/>
              </a:ext>
            </a:extLst>
          </p:cNvPr>
          <p:cNvSpPr txBox="1"/>
          <p:nvPr/>
        </p:nvSpPr>
        <p:spPr>
          <a:xfrm>
            <a:off x="2463281" y="4525035"/>
            <a:ext cx="6605887" cy="301581"/>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a:solidFill>
                  <a:schemeClr val="lt1"/>
                </a:solidFill>
              </a:rPr>
              <a:t>Drop NULL for non-trading days</a:t>
            </a:r>
          </a:p>
        </p:txBody>
      </p:sp>
      <p:sp>
        <p:nvSpPr>
          <p:cNvPr id="14" name="Google Shape;168;p5">
            <a:extLst>
              <a:ext uri="{FF2B5EF4-FFF2-40B4-BE49-F238E27FC236}">
                <a16:creationId xmlns:a16="http://schemas.microsoft.com/office/drawing/2014/main" id="{1214B78F-3E7D-41E2-B0F6-3C6596974E13}"/>
              </a:ext>
            </a:extLst>
          </p:cNvPr>
          <p:cNvSpPr txBox="1"/>
          <p:nvPr/>
        </p:nvSpPr>
        <p:spPr>
          <a:xfrm>
            <a:off x="2463281" y="5618508"/>
            <a:ext cx="7329943" cy="720157"/>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600" dirty="0">
                <a:solidFill>
                  <a:schemeClr val="lt1"/>
                </a:solidFill>
              </a:rPr>
              <a:t>LSTM: Using the absolute values of the prices</a:t>
            </a:r>
          </a:p>
          <a:p>
            <a:pPr marL="180975" lvl="0" indent="-180975">
              <a:lnSpc>
                <a:spcPct val="85000"/>
              </a:lnSpc>
              <a:buClr>
                <a:schemeClr val="lt1"/>
              </a:buClr>
              <a:buSzPts val="750"/>
              <a:buFont typeface="Arial"/>
              <a:buChar char="►"/>
            </a:pPr>
            <a:r>
              <a:rPr lang="en-US" sz="1600" dirty="0">
                <a:solidFill>
                  <a:schemeClr val="lt1"/>
                </a:solidFill>
              </a:rPr>
              <a:t>SVM: Using the relations instead of absolute values</a:t>
            </a:r>
          </a:p>
          <a:p>
            <a:pPr marL="180975" lvl="0" indent="-180975">
              <a:lnSpc>
                <a:spcPct val="85000"/>
              </a:lnSpc>
              <a:buClr>
                <a:schemeClr val="lt1"/>
              </a:buClr>
              <a:buSzPts val="750"/>
              <a:buFont typeface="Arial"/>
              <a:buChar char="►"/>
            </a:pPr>
            <a:r>
              <a:rPr lang="en-US" sz="1600" dirty="0">
                <a:solidFill>
                  <a:schemeClr val="lt1"/>
                </a:solidFill>
              </a:rPr>
              <a:t>ARIMA: Resampling and difference</a:t>
            </a:r>
          </a:p>
        </p:txBody>
      </p:sp>
      <p:sp>
        <p:nvSpPr>
          <p:cNvPr id="15" name="Google Shape;110;p3">
            <a:extLst>
              <a:ext uri="{FF2B5EF4-FFF2-40B4-BE49-F238E27FC236}">
                <a16:creationId xmlns:a16="http://schemas.microsoft.com/office/drawing/2014/main" id="{F04B4399-B467-436E-B8CD-55197CC9DD73}"/>
              </a:ext>
            </a:extLst>
          </p:cNvPr>
          <p:cNvSpPr/>
          <p:nvPr/>
        </p:nvSpPr>
        <p:spPr>
          <a:xfrm>
            <a:off x="942077" y="1742750"/>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16" name="Google Shape;110;p3">
            <a:extLst>
              <a:ext uri="{FF2B5EF4-FFF2-40B4-BE49-F238E27FC236}">
                <a16:creationId xmlns:a16="http://schemas.microsoft.com/office/drawing/2014/main" id="{3282C85E-CC63-4C65-AFF8-279631655375}"/>
              </a:ext>
            </a:extLst>
          </p:cNvPr>
          <p:cNvSpPr/>
          <p:nvPr/>
        </p:nvSpPr>
        <p:spPr>
          <a:xfrm>
            <a:off x="942077" y="2836224"/>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17" name="Google Shape;110;p3">
            <a:extLst>
              <a:ext uri="{FF2B5EF4-FFF2-40B4-BE49-F238E27FC236}">
                <a16:creationId xmlns:a16="http://schemas.microsoft.com/office/drawing/2014/main" id="{CE148092-1CCB-4B0E-9AA3-C99431A6AC3F}"/>
              </a:ext>
            </a:extLst>
          </p:cNvPr>
          <p:cNvSpPr/>
          <p:nvPr/>
        </p:nvSpPr>
        <p:spPr>
          <a:xfrm>
            <a:off x="942077" y="3929698"/>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18" name="Google Shape;110;p3">
            <a:extLst>
              <a:ext uri="{FF2B5EF4-FFF2-40B4-BE49-F238E27FC236}">
                <a16:creationId xmlns:a16="http://schemas.microsoft.com/office/drawing/2014/main" id="{46071250-9BEA-4761-AC00-14965514984E}"/>
              </a:ext>
            </a:extLst>
          </p:cNvPr>
          <p:cNvSpPr/>
          <p:nvPr/>
        </p:nvSpPr>
        <p:spPr>
          <a:xfrm>
            <a:off x="942077" y="5023172"/>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Tree>
    <p:extLst>
      <p:ext uri="{BB962C8B-B14F-4D97-AF65-F5344CB8AC3E}">
        <p14:creationId xmlns:p14="http://schemas.microsoft.com/office/powerpoint/2010/main" val="113063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D</a:t>
            </a:r>
            <a:r>
              <a:rPr lang="en-US" altLang="zh-CN" dirty="0">
                <a:solidFill>
                  <a:schemeClr val="accent2"/>
                </a:solidFill>
              </a:rPr>
              <a:t>ata</a:t>
            </a:r>
            <a:br>
              <a:rPr lang="en-US" altLang="zh-CN" dirty="0">
                <a:solidFill>
                  <a:schemeClr val="accent2"/>
                </a:solidFill>
              </a:rPr>
            </a:br>
            <a:r>
              <a:rPr lang="en-US" altLang="zh-CN" dirty="0"/>
              <a:t>Processed by LSTM: </a:t>
            </a:r>
            <a:r>
              <a:rPr lang="en-US" altLang="zh-CN" dirty="0">
                <a:solidFill>
                  <a:schemeClr val="bg1"/>
                </a:solidFill>
              </a:rPr>
              <a:t>Using the absolute values of the prices</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pic>
        <p:nvPicPr>
          <p:cNvPr id="20" name="图片 19">
            <a:extLst>
              <a:ext uri="{FF2B5EF4-FFF2-40B4-BE49-F238E27FC236}">
                <a16:creationId xmlns:a16="http://schemas.microsoft.com/office/drawing/2014/main" id="{B5B34E69-4C3F-4434-AF13-8AAFBDC449C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02717" y="2354159"/>
            <a:ext cx="3959860" cy="2357755"/>
          </a:xfrm>
          <a:prstGeom prst="rect">
            <a:avLst/>
          </a:prstGeom>
        </p:spPr>
      </p:pic>
      <p:sp>
        <p:nvSpPr>
          <p:cNvPr id="2" name="Rectangle 1">
            <a:extLst>
              <a:ext uri="{FF2B5EF4-FFF2-40B4-BE49-F238E27FC236}">
                <a16:creationId xmlns:a16="http://schemas.microsoft.com/office/drawing/2014/main" id="{65ED7429-4D4E-44BE-901F-D76FF723D427}"/>
              </a:ext>
            </a:extLst>
          </p:cNvPr>
          <p:cNvSpPr>
            <a:spLocks noChangeArrowheads="1"/>
          </p:cNvSpPr>
          <p:nvPr/>
        </p:nvSpPr>
        <p:spPr bwMode="auto">
          <a:xfrm>
            <a:off x="109728" y="1239875"/>
            <a:ext cx="5283366"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808080"/>
                </a:solidFill>
                <a:effectLst/>
                <a:latin typeface="Consolas" panose="020B0609020204030204" pitchFamily="49" charset="0"/>
              </a:rPr>
              <a:t># Training Set</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time_step: time step</a:t>
            </a:r>
            <a:r>
              <a:rPr kumimoji="0" lang="zh-CN" altLang="zh-CN" sz="1000" b="0" i="0" u="none" strike="noStrike" cap="none" normalizeH="0" baseline="0" dirty="0">
                <a:ln>
                  <a:noFill/>
                </a:ln>
                <a:solidFill>
                  <a:srgbClr val="808080"/>
                </a:solidFill>
                <a:effectLst/>
                <a:latin typeface="Adobe Gothic Std B" panose="020B0800000000000000" pitchFamily="34" charset="-128"/>
                <a:ea typeface="Adobe Gothic Std B" panose="020B0800000000000000" pitchFamily="34" charset="-128"/>
              </a:rPr>
              <a:t>，</a:t>
            </a:r>
            <a:r>
              <a:rPr kumimoji="0" lang="zh-CN" altLang="zh-CN" sz="1000" b="0" i="0" u="none" strike="noStrike" cap="none" normalizeH="0" baseline="0" dirty="0">
                <a:ln>
                  <a:noFill/>
                </a:ln>
                <a:solidFill>
                  <a:srgbClr val="808080"/>
                </a:solidFill>
                <a:effectLst/>
                <a:latin typeface="Consolas" panose="020B0609020204030204" pitchFamily="49" charset="0"/>
              </a:rPr>
              <a:t>batch_size: how many examples are trained in each batch</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def </a:t>
            </a:r>
            <a:r>
              <a:rPr kumimoji="0" lang="zh-CN" altLang="zh-CN" sz="1000" b="0" i="0" u="none" strike="noStrike" cap="none" normalizeH="0" baseline="0" dirty="0">
                <a:ln>
                  <a:noFill/>
                </a:ln>
                <a:solidFill>
                  <a:srgbClr val="FFC66D"/>
                </a:solidFill>
                <a:effectLst/>
                <a:latin typeface="Consolas" panose="020B0609020204030204" pitchFamily="49" charset="0"/>
              </a:rPr>
              <a:t>get_train_data</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72737A"/>
                </a:solidFill>
                <a:effectLst/>
                <a:latin typeface="Consolas" panose="020B0609020204030204" pitchFamily="49" charset="0"/>
              </a:rPr>
              <a:t>batch_size=60</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time_step=</a:t>
            </a:r>
            <a:r>
              <a:rPr kumimoji="0" lang="zh-CN" altLang="zh-CN" sz="1000" b="0" i="0" u="none" strike="noStrike" cap="none" normalizeH="0" baseline="0" dirty="0">
                <a:ln>
                  <a:noFill/>
                </a:ln>
                <a:solidFill>
                  <a:srgbClr val="6897BB"/>
                </a:solidFill>
                <a:effectLst/>
                <a:latin typeface="Consolas" panose="020B0609020204030204" pitchFamily="49" charset="0"/>
              </a:rPr>
              <a:t>20</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train_begin=</a:t>
            </a:r>
            <a:r>
              <a:rPr kumimoji="0" lang="zh-CN" altLang="zh-CN" sz="1000" b="0" i="0" u="none" strike="noStrike" cap="none" normalizeH="0" baseline="0" dirty="0">
                <a:ln>
                  <a:noFill/>
                </a:ln>
                <a:solidFill>
                  <a:srgbClr val="6897BB"/>
                </a:solidFill>
                <a:effectLst/>
                <a:latin typeface="Consolas" panose="020B0609020204030204" pitchFamily="49" charset="0"/>
              </a:rPr>
              <a:t>0</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train_end=train_end_index):</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72737A"/>
                </a:solidFill>
                <a:effectLst/>
                <a:latin typeface="Consolas" panose="020B0609020204030204" pitchFamily="49" charset="0"/>
              </a:rPr>
              <a:t>batch_index </a:t>
            </a:r>
            <a:r>
              <a:rPr kumimoji="0" lang="zh-CN" altLang="zh-CN" sz="1000" b="0" i="0" u="none" strike="noStrike" cap="none" normalizeH="0" baseline="0" dirty="0">
                <a:ln>
                  <a:noFill/>
                </a:ln>
                <a:solidFill>
                  <a:srgbClr val="A9B7C6"/>
                </a:solidFill>
                <a:effectLst/>
                <a:latin typeface="Consolas" panose="020B0609020204030204" pitchFamily="49" charset="0"/>
              </a:rPr>
              <a:t>= []</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data_train = data[train_begin:train_end]</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normalized_train_data = (data_train - np.mean(data_train</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A4926"/>
                </a:solidFill>
                <a:effectLst/>
                <a:latin typeface="Consolas" panose="020B0609020204030204" pitchFamily="49" charset="0"/>
              </a:rPr>
              <a:t>axis</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6897BB"/>
                </a:solidFill>
                <a:effectLst/>
                <a:latin typeface="Consolas" panose="020B0609020204030204" pitchFamily="49" charset="0"/>
              </a:rPr>
              <a:t>0</a:t>
            </a:r>
            <a:r>
              <a:rPr kumimoji="0" lang="zh-CN" altLang="zh-CN" sz="1000" b="0" i="0" u="none" strike="noStrike" cap="none" normalizeH="0" baseline="0" dirty="0">
                <a:ln>
                  <a:noFill/>
                </a:ln>
                <a:solidFill>
                  <a:srgbClr val="A9B7C6"/>
                </a:solidFill>
                <a:effectLst/>
                <a:latin typeface="Consolas" panose="020B0609020204030204" pitchFamily="49" charset="0"/>
              </a:rPr>
              <a:t>)) / np.std(</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data_train</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A4926"/>
                </a:solidFill>
                <a:effectLst/>
                <a:latin typeface="Consolas" panose="020B0609020204030204" pitchFamily="49" charset="0"/>
              </a:rPr>
              <a:t>axis</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6897BB"/>
                </a:solidFill>
                <a:effectLst/>
                <a:latin typeface="Consolas" panose="020B0609020204030204" pitchFamily="49" charset="0"/>
              </a:rPr>
              <a:t>0</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normalized_train_data = normalized_train_data.values</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72737A"/>
                </a:solidFill>
                <a:effectLst/>
                <a:latin typeface="Consolas" panose="020B0609020204030204" pitchFamily="49" charset="0"/>
              </a:rPr>
              <a:t>train_x</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72737A"/>
                </a:solidFill>
                <a:effectLst/>
                <a:latin typeface="Consolas" panose="020B0609020204030204" pitchFamily="49" charset="0"/>
              </a:rPr>
              <a:t>train_y </a:t>
            </a: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training set</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CC7832"/>
                </a:solidFill>
                <a:effectLst/>
                <a:latin typeface="Consolas" panose="020B0609020204030204" pitchFamily="49" charset="0"/>
              </a:rPr>
              <a:t>for </a:t>
            </a:r>
            <a:r>
              <a:rPr kumimoji="0" lang="zh-CN" altLang="zh-CN" sz="1000" b="0" i="0" u="none" strike="noStrike" cap="none" normalizeH="0" baseline="0" dirty="0">
                <a:ln>
                  <a:noFill/>
                </a:ln>
                <a:solidFill>
                  <a:srgbClr val="A9B7C6"/>
                </a:solidFill>
                <a:effectLst/>
                <a:latin typeface="Consolas" panose="020B0609020204030204" pitchFamily="49" charset="0"/>
              </a:rPr>
              <a:t>i </a:t>
            </a:r>
            <a:r>
              <a:rPr kumimoji="0" lang="zh-CN" altLang="zh-CN" sz="1000" b="0" i="0" u="none" strike="noStrike" cap="none" normalizeH="0" baseline="0" dirty="0">
                <a:ln>
                  <a:noFill/>
                </a:ln>
                <a:solidFill>
                  <a:srgbClr val="CC7832"/>
                </a:solidFill>
                <a:effectLst/>
                <a:latin typeface="Consolas" panose="020B0609020204030204" pitchFamily="49" charset="0"/>
              </a:rPr>
              <a:t>in </a:t>
            </a:r>
            <a:r>
              <a:rPr kumimoji="0" lang="zh-CN" altLang="zh-CN" sz="1000" b="0" i="0" u="none" strike="noStrike" cap="none" normalizeH="0" baseline="0" dirty="0">
                <a:ln>
                  <a:noFill/>
                </a:ln>
                <a:solidFill>
                  <a:srgbClr val="8888C6"/>
                </a:solidFill>
                <a:effectLst/>
                <a:latin typeface="Consolas" panose="020B0609020204030204" pitchFamily="49" charset="0"/>
              </a:rPr>
              <a:t>range</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8888C6"/>
                </a:solidFill>
                <a:effectLst/>
                <a:latin typeface="Consolas" panose="020B0609020204030204" pitchFamily="49" charset="0"/>
              </a:rPr>
              <a:t>len</a:t>
            </a:r>
            <a:r>
              <a:rPr kumimoji="0" lang="zh-CN" altLang="zh-CN" sz="1000" b="0" i="0" u="none" strike="noStrike" cap="none" normalizeH="0" baseline="0" dirty="0">
                <a:ln>
                  <a:noFill/>
                </a:ln>
                <a:solidFill>
                  <a:srgbClr val="A9B7C6"/>
                </a:solidFill>
                <a:effectLst/>
                <a:latin typeface="Consolas" panose="020B0609020204030204" pitchFamily="49" charset="0"/>
              </a:rPr>
              <a:t>(normalized_train_data) - time_step):</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if </a:t>
            </a:r>
            <a:r>
              <a:rPr kumimoji="0" lang="zh-CN" altLang="zh-CN" sz="1000" b="0" i="0" u="none" strike="noStrike" cap="none" normalizeH="0" baseline="0" dirty="0">
                <a:ln>
                  <a:noFill/>
                </a:ln>
                <a:solidFill>
                  <a:srgbClr val="A9B7C6"/>
                </a:solidFill>
                <a:effectLst/>
                <a:latin typeface="Consolas" panose="020B0609020204030204" pitchFamily="49" charset="0"/>
              </a:rPr>
              <a:t>i % batch_size == </a:t>
            </a:r>
            <a:r>
              <a:rPr kumimoji="0" lang="zh-CN" altLang="zh-CN" sz="1000" b="0" i="0" u="none" strike="noStrike" cap="none" normalizeH="0" baseline="0" dirty="0">
                <a:ln>
                  <a:noFill/>
                </a:ln>
                <a:solidFill>
                  <a:srgbClr val="6897BB"/>
                </a:solidFill>
                <a:effectLst/>
                <a:latin typeface="Consolas" panose="020B0609020204030204" pitchFamily="49" charset="0"/>
              </a:rPr>
              <a:t>0</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start</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batch_index.append(i)</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Get time_step rows data at one time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x stores the input dimension (not including label, the last one is not taken)</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Standardization (normalization)</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x = normalized_train_data[i:i + time_step</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:n1]</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y store label</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y = normalized_train_data[i:i + time_step</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n1</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np.newaxis]</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np.newaxis is to increase the dimension in the row or column respectively</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train_x.append(x.tolist())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train_y.append(y.tolist())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end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9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D</a:t>
            </a:r>
            <a:r>
              <a:rPr lang="en-US" altLang="zh-CN" dirty="0">
                <a:solidFill>
                  <a:schemeClr val="accent2"/>
                </a:solidFill>
              </a:rPr>
              <a:t>ata</a:t>
            </a:r>
            <a:br>
              <a:rPr lang="en-US" altLang="zh-CN" dirty="0">
                <a:solidFill>
                  <a:schemeClr val="accent2"/>
                </a:solidFill>
              </a:rPr>
            </a:br>
            <a:r>
              <a:rPr lang="en-US" altLang="zh-CN" dirty="0"/>
              <a:t>Processed by SVM: </a:t>
            </a:r>
            <a:r>
              <a:rPr lang="en-US" altLang="zh-CN" dirty="0">
                <a:solidFill>
                  <a:schemeClr val="bg1"/>
                </a:solidFill>
              </a:rPr>
              <a:t>Using the relations instead of absolute values</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pic>
        <p:nvPicPr>
          <p:cNvPr id="7" name="图片 6">
            <a:extLst>
              <a:ext uri="{FF2B5EF4-FFF2-40B4-BE49-F238E27FC236}">
                <a16:creationId xmlns:a16="http://schemas.microsoft.com/office/drawing/2014/main" id="{C8BE70CD-2F16-4771-9683-77399316F6B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33364" y="1092656"/>
            <a:ext cx="3959860" cy="2357755"/>
          </a:xfrm>
          <a:prstGeom prst="rect">
            <a:avLst/>
          </a:prstGeom>
        </p:spPr>
      </p:pic>
      <p:sp>
        <p:nvSpPr>
          <p:cNvPr id="8" name="右箭头 2">
            <a:extLst>
              <a:ext uri="{FF2B5EF4-FFF2-40B4-BE49-F238E27FC236}">
                <a16:creationId xmlns:a16="http://schemas.microsoft.com/office/drawing/2014/main" id="{9B7A7BDE-E745-4998-A638-4746453932BD}"/>
              </a:ext>
            </a:extLst>
          </p:cNvPr>
          <p:cNvSpPr/>
          <p:nvPr/>
        </p:nvSpPr>
        <p:spPr>
          <a:xfrm rot="5400000">
            <a:off x="7589176" y="3794814"/>
            <a:ext cx="448235" cy="370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47CE034E-1667-48D5-895D-AAC42AD7500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833364" y="4687538"/>
            <a:ext cx="3959860" cy="1814830"/>
          </a:xfrm>
          <a:prstGeom prst="rect">
            <a:avLst/>
          </a:prstGeom>
        </p:spPr>
      </p:pic>
      <p:sp>
        <p:nvSpPr>
          <p:cNvPr id="2" name="Rectangle 1">
            <a:extLst>
              <a:ext uri="{FF2B5EF4-FFF2-40B4-BE49-F238E27FC236}">
                <a16:creationId xmlns:a16="http://schemas.microsoft.com/office/drawing/2014/main" id="{746463FC-25C9-4B51-B0EC-AD5F8C5FFA88}"/>
              </a:ext>
            </a:extLst>
          </p:cNvPr>
          <p:cNvSpPr>
            <a:spLocks noChangeArrowheads="1"/>
          </p:cNvSpPr>
          <p:nvPr/>
        </p:nvSpPr>
        <p:spPr bwMode="auto">
          <a:xfrm>
            <a:off x="109728" y="1801084"/>
            <a:ext cx="5236713"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A9B7C6"/>
                </a:solidFill>
                <a:effectLst/>
                <a:latin typeface="Consolas" panose="020B0609020204030204" pitchFamily="49" charset="0"/>
              </a:rPr>
              <a:t>value = pd.Series(Data[</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].shift(-n) - Data[</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A4926"/>
                </a:solidFill>
                <a:effectLst/>
                <a:latin typeface="Consolas" panose="020B0609020204030204" pitchFamily="49" charset="0"/>
              </a:rPr>
              <a:t>index</a:t>
            </a:r>
            <a:r>
              <a:rPr kumimoji="0" lang="zh-CN" altLang="zh-CN" sz="1000" b="0" i="0" u="none" strike="noStrike" cap="none" normalizeH="0" baseline="0" dirty="0">
                <a:ln>
                  <a:noFill/>
                </a:ln>
                <a:solidFill>
                  <a:srgbClr val="A9B7C6"/>
                </a:solidFill>
                <a:effectLst/>
                <a:latin typeface="Consolas" panose="020B0609020204030204" pitchFamily="49" charset="0"/>
              </a:rPr>
              <a:t>=Data.index)  </a:t>
            </a:r>
            <a:r>
              <a:rPr kumimoji="0" lang="zh-CN" altLang="zh-CN" sz="1000" b="0" i="0" u="none" strike="noStrike" cap="none" normalizeH="0" baseline="0" dirty="0">
                <a:ln>
                  <a:noFill/>
                </a:ln>
                <a:solidFill>
                  <a:srgbClr val="808080"/>
                </a:solidFill>
                <a:effectLst/>
                <a:latin typeface="Consolas" panose="020B0609020204030204" pitchFamily="49" charset="0"/>
              </a:rPr>
              <a:t># after n days, rise or fall</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'High-Low'</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'high'</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'low'</a:t>
            </a: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Difference between High and Low</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'Open-NClose'</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'open'</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].shift(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n)  </a:t>
            </a:r>
            <a:r>
              <a:rPr kumimoji="0" lang="zh-CN" altLang="zh-CN" sz="1000" b="0" i="0" u="none" strike="noStrike" cap="none" normalizeH="0" baseline="0" dirty="0">
                <a:ln>
                  <a:noFill/>
                </a:ln>
                <a:solidFill>
                  <a:srgbClr val="808080"/>
                </a:solidFill>
                <a:effectLst/>
                <a:latin typeface="Consolas" panose="020B0609020204030204" pitchFamily="49" charset="0"/>
              </a:rPr>
              <a:t># today's open - close of n days before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'Close-NClose'</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].shift(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n)  </a:t>
            </a:r>
            <a:r>
              <a:rPr kumimoji="0" lang="zh-CN" altLang="zh-CN" sz="1000" b="0" i="0" u="none" strike="noStrike" cap="none" normalizeH="0" baseline="0" dirty="0">
                <a:ln>
                  <a:noFill/>
                </a:ln>
                <a:solidFill>
                  <a:srgbClr val="808080"/>
                </a:solidFill>
                <a:effectLst/>
                <a:latin typeface="Consolas" panose="020B0609020204030204" pitchFamily="49" charset="0"/>
              </a:rPr>
              <a:t># Today is rise or fall comparing with n days before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'Close-Open'</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'open'</a:t>
            </a: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today's Close - Open</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'High-Close'</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'high'</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today's High - Close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'Close-Low'</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 - Data[</a:t>
            </a:r>
            <a:r>
              <a:rPr kumimoji="0" lang="zh-CN" altLang="zh-CN" sz="1000" b="0" i="0" u="none" strike="noStrike" cap="none" normalizeH="0" baseline="0" dirty="0">
                <a:ln>
                  <a:noFill/>
                </a:ln>
                <a:solidFill>
                  <a:srgbClr val="6A8759"/>
                </a:solidFill>
                <a:effectLst/>
                <a:latin typeface="Consolas" panose="020B0609020204030204" pitchFamily="49" charset="0"/>
              </a:rPr>
              <a:t>'low'</a:t>
            </a: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808080"/>
                </a:solidFill>
                <a:effectLst/>
                <a:latin typeface="Consolas" panose="020B0609020204030204" pitchFamily="49" charset="0"/>
              </a:rPr>
              <a:t># today's Close - Low</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value[value &gt; </a:t>
            </a:r>
            <a:r>
              <a:rPr kumimoji="0" lang="zh-CN" altLang="zh-CN" sz="1000" b="0" i="0" u="none" strike="noStrike" cap="none" normalizeH="0" baseline="0" dirty="0">
                <a:ln>
                  <a:noFill/>
                </a:ln>
                <a:solidFill>
                  <a:srgbClr val="6897BB"/>
                </a:solidFill>
                <a:effectLst/>
                <a:latin typeface="Consolas" panose="020B0609020204030204" pitchFamily="49" charset="0"/>
              </a:rPr>
              <a:t>0</a:t>
            </a:r>
            <a:r>
              <a:rPr kumimoji="0" lang="zh-CN" altLang="zh-CN" sz="1000" b="0" i="0" u="none" strike="noStrike" cap="none" normalizeH="0" baseline="0" dirty="0">
                <a:ln>
                  <a:noFill/>
                </a:ln>
                <a:solidFill>
                  <a:srgbClr val="A9B7C6"/>
                </a:solidFill>
                <a:effectLst/>
                <a:latin typeface="Consolas" panose="020B0609020204030204" pitchFamily="49" charset="0"/>
              </a:rPr>
              <a:t>] = </a:t>
            </a:r>
            <a:r>
              <a:rPr kumimoji="0" lang="zh-CN" altLang="zh-CN" sz="1000" b="0" i="0" u="none" strike="noStrike" cap="none" normalizeH="0" baseline="0" dirty="0">
                <a:ln>
                  <a:noFill/>
                </a:ln>
                <a:solidFill>
                  <a:srgbClr val="6897BB"/>
                </a:solidFill>
                <a:effectLst/>
                <a:latin typeface="Consolas" panose="020B0609020204030204" pitchFamily="49" charset="0"/>
              </a:rPr>
              <a:t>1  </a:t>
            </a:r>
            <a:r>
              <a:rPr kumimoji="0" lang="zh-CN" altLang="zh-CN" sz="1000" b="0" i="0" u="none" strike="noStrike" cap="none" normalizeH="0" baseline="0" dirty="0">
                <a:ln>
                  <a:noFill/>
                </a:ln>
                <a:solidFill>
                  <a:srgbClr val="808080"/>
                </a:solidFill>
                <a:effectLst/>
                <a:latin typeface="Consolas" panose="020B0609020204030204" pitchFamily="49" charset="0"/>
              </a:rPr>
              <a:t># 1 means rise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value[value == </a:t>
            </a:r>
            <a:r>
              <a:rPr kumimoji="0" lang="zh-CN" altLang="zh-CN" sz="1000" b="0" i="0" u="none" strike="noStrike" cap="none" normalizeH="0" baseline="0" dirty="0">
                <a:ln>
                  <a:noFill/>
                </a:ln>
                <a:solidFill>
                  <a:srgbClr val="6897BB"/>
                </a:solidFill>
                <a:effectLst/>
                <a:latin typeface="Consolas" panose="020B0609020204030204" pitchFamily="49" charset="0"/>
              </a:rPr>
              <a:t>0</a:t>
            </a:r>
            <a:r>
              <a:rPr kumimoji="0" lang="zh-CN" altLang="zh-CN" sz="1000" b="0" i="0" u="none" strike="noStrike" cap="none" normalizeH="0" baseline="0" dirty="0">
                <a:ln>
                  <a:noFill/>
                </a:ln>
                <a:solidFill>
                  <a:srgbClr val="A9B7C6"/>
                </a:solidFill>
                <a:effectLst/>
                <a:latin typeface="Consolas" panose="020B0609020204030204" pitchFamily="49" charset="0"/>
              </a:rPr>
              <a:t>] = </a:t>
            </a:r>
            <a:r>
              <a:rPr kumimoji="0" lang="zh-CN" altLang="zh-CN" sz="1000" b="0" i="0" u="none" strike="noStrike" cap="none" normalizeH="0" baseline="0" dirty="0">
                <a:ln>
                  <a:noFill/>
                </a:ln>
                <a:solidFill>
                  <a:srgbClr val="6897BB"/>
                </a:solidFill>
                <a:effectLst/>
                <a:latin typeface="Consolas" panose="020B0609020204030204" pitchFamily="49" charset="0"/>
              </a:rPr>
              <a:t>0  </a:t>
            </a:r>
            <a:r>
              <a:rPr kumimoji="0" lang="zh-CN" altLang="zh-CN" sz="1000" b="0" i="0" u="none" strike="noStrike" cap="none" normalizeH="0" baseline="0" dirty="0">
                <a:ln>
                  <a:noFill/>
                </a:ln>
                <a:solidFill>
                  <a:srgbClr val="808080"/>
                </a:solidFill>
                <a:effectLst/>
                <a:latin typeface="Consolas" panose="020B0609020204030204" pitchFamily="49" charset="0"/>
              </a:rPr>
              <a:t># 0 means it doesn't rise or fall</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value[value &lt; </a:t>
            </a:r>
            <a:r>
              <a:rPr kumimoji="0" lang="zh-CN" altLang="zh-CN" sz="1000" b="0" i="0" u="none" strike="noStrike" cap="none" normalizeH="0" baseline="0" dirty="0">
                <a:ln>
                  <a:noFill/>
                </a:ln>
                <a:solidFill>
                  <a:srgbClr val="6897BB"/>
                </a:solidFill>
                <a:effectLst/>
                <a:latin typeface="Consolas" panose="020B0609020204030204" pitchFamily="49" charset="0"/>
              </a:rPr>
              <a:t>0</a:t>
            </a:r>
            <a:r>
              <a:rPr kumimoji="0" lang="zh-CN" altLang="zh-CN" sz="1000" b="0" i="0" u="none" strike="noStrike" cap="none" normalizeH="0" baseline="0" dirty="0">
                <a:ln>
                  <a:noFill/>
                </a:ln>
                <a:solidFill>
                  <a:srgbClr val="A9B7C6"/>
                </a:solidFill>
                <a:effectLst/>
                <a:latin typeface="Consolas" panose="020B0609020204030204" pitchFamily="49" charset="0"/>
              </a:rPr>
              <a:t>] = -</a:t>
            </a:r>
            <a:r>
              <a:rPr kumimoji="0" lang="zh-CN" altLang="zh-CN" sz="1000" b="0" i="0" u="none" strike="noStrike" cap="none" normalizeH="0" baseline="0" dirty="0">
                <a:ln>
                  <a:noFill/>
                </a:ln>
                <a:solidFill>
                  <a:srgbClr val="6897BB"/>
                </a:solidFill>
                <a:effectLst/>
                <a:latin typeface="Consolas" panose="020B0609020204030204" pitchFamily="49" charset="0"/>
              </a:rPr>
              <a:t>1  </a:t>
            </a:r>
            <a:r>
              <a:rPr kumimoji="0" lang="zh-CN" altLang="zh-CN" sz="1000" b="0" i="0" u="none" strike="noStrike" cap="none" normalizeH="0" baseline="0" dirty="0">
                <a:ln>
                  <a:noFill/>
                </a:ln>
                <a:solidFill>
                  <a:srgbClr val="808080"/>
                </a:solidFill>
                <a:effectLst/>
                <a:latin typeface="Consolas" panose="020B0609020204030204" pitchFamily="49" charset="0"/>
              </a:rPr>
              <a:t># -1 means fall</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Data = Data.dropna(</a:t>
            </a:r>
            <a:r>
              <a:rPr kumimoji="0" lang="zh-CN" altLang="zh-CN" sz="1000" b="0" i="0" u="none" strike="noStrike" cap="none" normalizeH="0" baseline="0" dirty="0">
                <a:ln>
                  <a:noFill/>
                </a:ln>
                <a:solidFill>
                  <a:srgbClr val="AA4926"/>
                </a:solidFill>
                <a:effectLst/>
                <a:latin typeface="Consolas" panose="020B0609020204030204" pitchFamily="49" charset="0"/>
              </a:rPr>
              <a:t>how</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6A8759"/>
                </a:solidFill>
                <a:effectLst/>
                <a:latin typeface="Consolas" panose="020B0609020204030204" pitchFamily="49" charset="0"/>
              </a:rPr>
              <a:t>'any'</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del </a:t>
            </a: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'open'</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del </a:t>
            </a: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del </a:t>
            </a: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'high'</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del </a:t>
            </a: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'low'</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8888C6"/>
                </a:solidFill>
                <a:effectLst/>
                <a:latin typeface="Consolas" panose="020B0609020204030204" pitchFamily="49" charset="0"/>
              </a:rPr>
              <a:t>print</a:t>
            </a:r>
            <a:r>
              <a:rPr kumimoji="0" lang="zh-CN" altLang="zh-CN" sz="1000" b="0" i="0" u="none" strike="noStrike" cap="none" normalizeH="0" baseline="0" dirty="0">
                <a:ln>
                  <a:noFill/>
                </a:ln>
                <a:solidFill>
                  <a:srgbClr val="A9B7C6"/>
                </a:solidFill>
                <a:effectLst/>
                <a:latin typeface="Consolas" panose="020B0609020204030204" pitchFamily="49" charset="0"/>
              </a:rPr>
              <a:t>(Data)</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print(type(Data))</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Data[</a:t>
            </a:r>
            <a:r>
              <a:rPr kumimoji="0" lang="zh-CN" altLang="zh-CN" sz="1000" b="0" i="0" u="none" strike="noStrike" cap="none" normalizeH="0" baseline="0" dirty="0">
                <a:ln>
                  <a:noFill/>
                </a:ln>
                <a:solidFill>
                  <a:srgbClr val="6A8759"/>
                </a:solidFill>
                <a:effectLst/>
                <a:latin typeface="Consolas" panose="020B0609020204030204" pitchFamily="49" charset="0"/>
              </a:rPr>
              <a:t>'Value'</a:t>
            </a:r>
            <a:r>
              <a:rPr kumimoji="0" lang="zh-CN" altLang="zh-CN" sz="1000" b="0" i="0" u="none" strike="noStrike" cap="none" normalizeH="0" baseline="0" dirty="0">
                <a:ln>
                  <a:noFill/>
                </a:ln>
                <a:solidFill>
                  <a:srgbClr val="A9B7C6"/>
                </a:solidFill>
                <a:effectLst/>
                <a:latin typeface="Consolas" panose="020B0609020204030204" pitchFamily="49" charset="0"/>
              </a:rPr>
              <a:t>] = value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387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D</a:t>
            </a:r>
            <a:r>
              <a:rPr lang="en-US" altLang="zh-CN" dirty="0">
                <a:solidFill>
                  <a:schemeClr val="accent2"/>
                </a:solidFill>
              </a:rPr>
              <a:t>ata</a:t>
            </a:r>
            <a:br>
              <a:rPr lang="en-US" altLang="zh-CN" dirty="0">
                <a:solidFill>
                  <a:schemeClr val="accent2"/>
                </a:solidFill>
              </a:rPr>
            </a:br>
            <a:r>
              <a:rPr lang="en-US" altLang="zh-CN" dirty="0"/>
              <a:t>Processed by ARIMA: </a:t>
            </a:r>
            <a:r>
              <a:rPr lang="en-US" altLang="zh-CN" dirty="0">
                <a:solidFill>
                  <a:schemeClr val="bg1"/>
                </a:solidFill>
              </a:rPr>
              <a:t>Resampling and difference</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pic>
        <p:nvPicPr>
          <p:cNvPr id="11" name="图片 10">
            <a:extLst>
              <a:ext uri="{FF2B5EF4-FFF2-40B4-BE49-F238E27FC236}">
                <a16:creationId xmlns:a16="http://schemas.microsoft.com/office/drawing/2014/main" id="{8F4F1C05-E75D-448C-9775-C7DDEC34E6CB}"/>
              </a:ext>
            </a:extLst>
          </p:cNvPr>
          <p:cNvPicPr>
            <a:picLocks noChangeAspect="1"/>
          </p:cNvPicPr>
          <p:nvPr/>
        </p:nvPicPr>
        <p:blipFill>
          <a:blip r:embed="rId3"/>
          <a:stretch>
            <a:fillRect/>
          </a:stretch>
        </p:blipFill>
        <p:spPr>
          <a:xfrm>
            <a:off x="4152733" y="1053010"/>
            <a:ext cx="3594857" cy="1765953"/>
          </a:xfrm>
          <a:prstGeom prst="rect">
            <a:avLst/>
          </a:prstGeom>
        </p:spPr>
      </p:pic>
      <p:pic>
        <p:nvPicPr>
          <p:cNvPr id="12" name="图片 11">
            <a:extLst>
              <a:ext uri="{FF2B5EF4-FFF2-40B4-BE49-F238E27FC236}">
                <a16:creationId xmlns:a16="http://schemas.microsoft.com/office/drawing/2014/main" id="{10651C5D-329E-4C6C-A93D-2F2F6732B9C2}"/>
              </a:ext>
            </a:extLst>
          </p:cNvPr>
          <p:cNvPicPr>
            <a:picLocks noChangeAspect="1"/>
          </p:cNvPicPr>
          <p:nvPr/>
        </p:nvPicPr>
        <p:blipFill>
          <a:blip r:embed="rId4"/>
          <a:stretch>
            <a:fillRect/>
          </a:stretch>
        </p:blipFill>
        <p:spPr>
          <a:xfrm>
            <a:off x="7257689" y="2718015"/>
            <a:ext cx="2585983" cy="1830080"/>
          </a:xfrm>
          <a:prstGeom prst="rect">
            <a:avLst/>
          </a:prstGeom>
        </p:spPr>
      </p:pic>
      <p:pic>
        <p:nvPicPr>
          <p:cNvPr id="13" name="图片 12">
            <a:extLst>
              <a:ext uri="{FF2B5EF4-FFF2-40B4-BE49-F238E27FC236}">
                <a16:creationId xmlns:a16="http://schemas.microsoft.com/office/drawing/2014/main" id="{63DE4433-0A59-4EF6-A91E-0331DD81FCC4}"/>
              </a:ext>
            </a:extLst>
          </p:cNvPr>
          <p:cNvPicPr>
            <a:picLocks noChangeAspect="1"/>
          </p:cNvPicPr>
          <p:nvPr/>
        </p:nvPicPr>
        <p:blipFill>
          <a:blip r:embed="rId5"/>
          <a:stretch>
            <a:fillRect/>
          </a:stretch>
        </p:blipFill>
        <p:spPr>
          <a:xfrm>
            <a:off x="4046310" y="2910540"/>
            <a:ext cx="2768270" cy="1873624"/>
          </a:xfrm>
          <a:prstGeom prst="rect">
            <a:avLst/>
          </a:prstGeom>
        </p:spPr>
      </p:pic>
      <p:pic>
        <p:nvPicPr>
          <p:cNvPr id="14" name="图片 13">
            <a:extLst>
              <a:ext uri="{FF2B5EF4-FFF2-40B4-BE49-F238E27FC236}">
                <a16:creationId xmlns:a16="http://schemas.microsoft.com/office/drawing/2014/main" id="{C1C55E32-B6A6-4607-901D-D8C19B9BC7C6}"/>
              </a:ext>
            </a:extLst>
          </p:cNvPr>
          <p:cNvPicPr>
            <a:picLocks noChangeAspect="1"/>
          </p:cNvPicPr>
          <p:nvPr/>
        </p:nvPicPr>
        <p:blipFill>
          <a:blip r:embed="rId6"/>
          <a:stretch>
            <a:fillRect/>
          </a:stretch>
        </p:blipFill>
        <p:spPr>
          <a:xfrm>
            <a:off x="4047603" y="4805081"/>
            <a:ext cx="2766445" cy="1902385"/>
          </a:xfrm>
          <a:prstGeom prst="rect">
            <a:avLst/>
          </a:prstGeom>
        </p:spPr>
      </p:pic>
      <p:pic>
        <p:nvPicPr>
          <p:cNvPr id="15" name="图片 14">
            <a:extLst>
              <a:ext uri="{FF2B5EF4-FFF2-40B4-BE49-F238E27FC236}">
                <a16:creationId xmlns:a16="http://schemas.microsoft.com/office/drawing/2014/main" id="{E44680E1-4E71-4D80-953B-44216A7AF119}"/>
              </a:ext>
            </a:extLst>
          </p:cNvPr>
          <p:cNvPicPr>
            <a:picLocks noChangeAspect="1"/>
          </p:cNvPicPr>
          <p:nvPr/>
        </p:nvPicPr>
        <p:blipFill>
          <a:blip r:embed="rId7"/>
          <a:stretch>
            <a:fillRect/>
          </a:stretch>
        </p:blipFill>
        <p:spPr>
          <a:xfrm>
            <a:off x="7103692" y="4853900"/>
            <a:ext cx="2769488" cy="1853566"/>
          </a:xfrm>
          <a:prstGeom prst="rect">
            <a:avLst/>
          </a:prstGeom>
        </p:spPr>
      </p:pic>
      <p:sp>
        <p:nvSpPr>
          <p:cNvPr id="16" name="下箭头 8">
            <a:extLst>
              <a:ext uri="{FF2B5EF4-FFF2-40B4-BE49-F238E27FC236}">
                <a16:creationId xmlns:a16="http://schemas.microsoft.com/office/drawing/2014/main" id="{30A2C0BE-2254-4ACB-8407-F1901C894959}"/>
              </a:ext>
            </a:extLst>
          </p:cNvPr>
          <p:cNvSpPr/>
          <p:nvPr/>
        </p:nvSpPr>
        <p:spPr>
          <a:xfrm rot="19211748">
            <a:off x="7736604" y="1948791"/>
            <a:ext cx="533472" cy="603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9">
            <a:extLst>
              <a:ext uri="{FF2B5EF4-FFF2-40B4-BE49-F238E27FC236}">
                <a16:creationId xmlns:a16="http://schemas.microsoft.com/office/drawing/2014/main" id="{4577D36A-9E17-4BBB-ADB7-0EDFF4D2B9BB}"/>
              </a:ext>
            </a:extLst>
          </p:cNvPr>
          <p:cNvSpPr/>
          <p:nvPr/>
        </p:nvSpPr>
        <p:spPr>
          <a:xfrm rot="10800000">
            <a:off x="6814580" y="3622944"/>
            <a:ext cx="478117" cy="317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0">
            <a:extLst>
              <a:ext uri="{FF2B5EF4-FFF2-40B4-BE49-F238E27FC236}">
                <a16:creationId xmlns:a16="http://schemas.microsoft.com/office/drawing/2014/main" id="{F7FADF40-B689-4833-B0A4-BE98FDA07686}"/>
              </a:ext>
            </a:extLst>
          </p:cNvPr>
          <p:cNvSpPr/>
          <p:nvPr/>
        </p:nvSpPr>
        <p:spPr>
          <a:xfrm>
            <a:off x="5653741" y="4766861"/>
            <a:ext cx="358589" cy="481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2">
            <a:extLst>
              <a:ext uri="{FF2B5EF4-FFF2-40B4-BE49-F238E27FC236}">
                <a16:creationId xmlns:a16="http://schemas.microsoft.com/office/drawing/2014/main" id="{4DA459A6-7623-4214-B88A-79ACF42C0D59}"/>
              </a:ext>
            </a:extLst>
          </p:cNvPr>
          <p:cNvSpPr/>
          <p:nvPr/>
        </p:nvSpPr>
        <p:spPr>
          <a:xfrm rot="19159673">
            <a:off x="6863186" y="4460444"/>
            <a:ext cx="358589" cy="481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
            <a:extLst>
              <a:ext uri="{FF2B5EF4-FFF2-40B4-BE49-F238E27FC236}">
                <a16:creationId xmlns:a16="http://schemas.microsoft.com/office/drawing/2014/main" id="{8B4770F9-6D27-4868-8B84-79C196A33DF2}"/>
              </a:ext>
            </a:extLst>
          </p:cNvPr>
          <p:cNvSpPr>
            <a:spLocks noChangeArrowheads="1"/>
          </p:cNvSpPr>
          <p:nvPr/>
        </p:nvSpPr>
        <p:spPr bwMode="auto">
          <a:xfrm>
            <a:off x="109728" y="2119992"/>
            <a:ext cx="3781137"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808080"/>
                </a:solidFill>
                <a:effectLst/>
                <a:latin typeface="Consolas" panose="020B0609020204030204" pitchFamily="49" charset="0"/>
              </a:rPr>
              <a:t># Resampling to determine weekly average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stock_week = StockDate[</a:t>
            </a:r>
            <a:r>
              <a:rPr kumimoji="0" lang="zh-CN" altLang="zh-CN" sz="1000" b="0" i="0" u="none" strike="noStrike" cap="none" normalizeH="0" baseline="0" dirty="0">
                <a:ln>
                  <a:noFill/>
                </a:ln>
                <a:solidFill>
                  <a:srgbClr val="6A8759"/>
                </a:solidFill>
                <a:effectLst/>
                <a:latin typeface="Consolas" panose="020B0609020204030204" pitchFamily="49" charset="0"/>
              </a:rPr>
              <a:t>'close'</a:t>
            </a:r>
            <a:r>
              <a:rPr kumimoji="0" lang="zh-CN" altLang="zh-CN" sz="1000" b="0" i="0" u="none" strike="noStrike" cap="none" normalizeH="0" baseline="0" dirty="0">
                <a:ln>
                  <a:noFill/>
                </a:ln>
                <a:solidFill>
                  <a:srgbClr val="A9B7C6"/>
                </a:solidFill>
                <a:effectLst/>
                <a:latin typeface="Consolas" panose="020B0609020204030204" pitchFamily="49" charset="0"/>
              </a:rPr>
              <a:t>].resample(</a:t>
            </a:r>
            <a:r>
              <a:rPr kumimoji="0" lang="zh-CN" altLang="zh-CN" sz="1000" b="0" i="0" u="none" strike="noStrike" cap="none" normalizeH="0" baseline="0" dirty="0">
                <a:ln>
                  <a:noFill/>
                </a:ln>
                <a:solidFill>
                  <a:srgbClr val="6A8759"/>
                </a:solidFill>
                <a:effectLst/>
                <a:latin typeface="Consolas" panose="020B0609020204030204" pitchFamily="49" charset="0"/>
              </a:rPr>
              <a:t>'W-MON'</a:t>
            </a:r>
            <a:r>
              <a:rPr kumimoji="0" lang="zh-CN" altLang="zh-CN" sz="1000" b="0" i="0" u="none" strike="noStrike" cap="none" normalizeH="0" baseline="0" dirty="0">
                <a:ln>
                  <a:noFill/>
                </a:ln>
                <a:solidFill>
                  <a:srgbClr val="A9B7C6"/>
                </a:solidFill>
                <a:effectLst/>
                <a:latin typeface="Consolas" panose="020B0609020204030204" pitchFamily="49" charset="0"/>
              </a:rPr>
              <a:t>).mean()</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First difference</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diff_data = train_data.diff(</a:t>
            </a:r>
            <a:r>
              <a:rPr kumimoji="0" lang="zh-CN" altLang="zh-CN" sz="1000" b="0" i="0" u="none" strike="noStrike" cap="none" normalizeH="0" baseline="0" dirty="0">
                <a:ln>
                  <a:noFill/>
                </a:ln>
                <a:solidFill>
                  <a:srgbClr val="6897BB"/>
                </a:solidFill>
                <a:effectLst/>
                <a:latin typeface="Consolas" panose="020B0609020204030204" pitchFamily="49" charset="0"/>
              </a:rPr>
              <a:t>1</a:t>
            </a:r>
            <a:r>
              <a:rPr kumimoji="0" lang="zh-CN" altLang="zh-CN" sz="1000" b="0" i="0" u="none" strike="noStrike" cap="none" normalizeH="0" baseline="0" dirty="0">
                <a:ln>
                  <a:noFill/>
                </a:ln>
                <a:solidFill>
                  <a:srgbClr val="A9B7C6"/>
                </a:solidFill>
                <a:effectLst/>
                <a:latin typeface="Consolas" panose="020B0609020204030204" pitchFamily="49" charset="0"/>
              </a:rPr>
              <a:t>).dropna()</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diff_data.plot()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plt.show()</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808080"/>
                </a:solidFill>
                <a:effectLst/>
                <a:latin typeface="Consolas" panose="020B0609020204030204" pitchFamily="49" charset="0"/>
              </a:rPr>
              <a:t># Check acf and pacf to determine q and p in training</a:t>
            </a:r>
            <a:br>
              <a:rPr kumimoji="0" lang="zh-CN" altLang="zh-CN" sz="1000" b="0" i="0" u="none" strike="noStrike" cap="none" normalizeH="0" baseline="0" dirty="0">
                <a:ln>
                  <a:noFill/>
                </a:ln>
                <a:solidFill>
                  <a:srgbClr val="808080"/>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acf = plot_acf(diff_data</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A4926"/>
                </a:solidFill>
                <a:effectLst/>
                <a:latin typeface="Consolas" panose="020B0609020204030204" pitchFamily="49" charset="0"/>
              </a:rPr>
              <a:t>lags</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6897BB"/>
                </a:solidFill>
                <a:effectLst/>
                <a:latin typeface="Consolas" panose="020B0609020204030204" pitchFamily="49" charset="0"/>
              </a:rPr>
              <a:t>25</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plt.title(</a:t>
            </a:r>
            <a:r>
              <a:rPr kumimoji="0" lang="zh-CN" altLang="zh-CN" sz="1000" b="0" i="0" u="none" strike="noStrike" cap="none" normalizeH="0" baseline="0" dirty="0">
                <a:ln>
                  <a:noFill/>
                </a:ln>
                <a:solidFill>
                  <a:srgbClr val="6A8759"/>
                </a:solidFill>
                <a:effectLst/>
                <a:latin typeface="Consolas" panose="020B0609020204030204" pitchFamily="49" charset="0"/>
              </a:rPr>
              <a:t>'ACF'</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acf.show()</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pacf = plot_pacf(diff_data</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A4926"/>
                </a:solidFill>
                <a:effectLst/>
                <a:latin typeface="Consolas" panose="020B0609020204030204" pitchFamily="49" charset="0"/>
              </a:rPr>
              <a:t>lags</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6897BB"/>
                </a:solidFill>
                <a:effectLst/>
                <a:latin typeface="Consolas" panose="020B0609020204030204" pitchFamily="49" charset="0"/>
              </a:rPr>
              <a:t>25</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plt.title(</a:t>
            </a:r>
            <a:r>
              <a:rPr kumimoji="0" lang="zh-CN" altLang="zh-CN" sz="1000" b="0" i="0" u="none" strike="noStrike" cap="none" normalizeH="0" baseline="0" dirty="0">
                <a:ln>
                  <a:noFill/>
                </a:ln>
                <a:solidFill>
                  <a:srgbClr val="6A8759"/>
                </a:solidFill>
                <a:effectLst/>
                <a:latin typeface="Consolas" panose="020B0609020204030204" pitchFamily="49" charset="0"/>
              </a:rPr>
              <a:t>'PACF'</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pacf.show()</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plt.show()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205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Methods</a:t>
            </a:r>
            <a:br>
              <a:rPr lang="en-US" altLang="zh-CN" dirty="0">
                <a:solidFill>
                  <a:schemeClr val="accent2"/>
                </a:solidFill>
              </a:rPr>
            </a:br>
            <a:r>
              <a:rPr lang="en-US" altLang="zh-CN" dirty="0"/>
              <a:t>Three methods to train models for predicting, integrated by voting</a:t>
            </a:r>
            <a:endParaRPr dirty="0"/>
          </a:p>
        </p:txBody>
      </p:sp>
      <p:sp>
        <p:nvSpPr>
          <p:cNvPr id="3" name="文本占位符 2">
            <a:extLst>
              <a:ext uri="{FF2B5EF4-FFF2-40B4-BE49-F238E27FC236}">
                <a16:creationId xmlns:a16="http://schemas.microsoft.com/office/drawing/2014/main" id="{B527DFA7-EF45-407E-BB94-CED24CE3AD68}"/>
              </a:ext>
            </a:extLst>
          </p:cNvPr>
          <p:cNvSpPr>
            <a:spLocks noGrp="1"/>
          </p:cNvSpPr>
          <p:nvPr>
            <p:ph type="body" idx="2"/>
          </p:nvPr>
        </p:nvSpPr>
        <p:spPr/>
        <p:txBody>
          <a:bodyPr/>
          <a:lstStyle/>
          <a:p>
            <a:endParaRPr lang="zh-CN" altLang="en-US"/>
          </a:p>
        </p:txBody>
      </p:sp>
      <p:sp>
        <p:nvSpPr>
          <p:cNvPr id="19" name="Google Shape;318;p14">
            <a:extLst>
              <a:ext uri="{FF2B5EF4-FFF2-40B4-BE49-F238E27FC236}">
                <a16:creationId xmlns:a16="http://schemas.microsoft.com/office/drawing/2014/main" id="{801A67D0-9C24-46A8-89A1-57DA500E5E5D}"/>
              </a:ext>
            </a:extLst>
          </p:cNvPr>
          <p:cNvSpPr/>
          <p:nvPr/>
        </p:nvSpPr>
        <p:spPr>
          <a:xfrm>
            <a:off x="3826556" y="1229736"/>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dirty="0">
                <a:solidFill>
                  <a:schemeClr val="dk2"/>
                </a:solidFill>
                <a:latin typeface="Arial"/>
                <a:ea typeface="Arial"/>
                <a:cs typeface="Arial"/>
                <a:sym typeface="Arial"/>
              </a:rPr>
              <a:t>SVM</a:t>
            </a:r>
            <a:endParaRPr sz="1100" b="1" dirty="0">
              <a:solidFill>
                <a:schemeClr val="dk2"/>
              </a:solidFill>
              <a:latin typeface="Arial"/>
              <a:ea typeface="Arial"/>
              <a:cs typeface="Arial"/>
              <a:sym typeface="Arial"/>
            </a:endParaRPr>
          </a:p>
        </p:txBody>
      </p:sp>
      <p:sp>
        <p:nvSpPr>
          <p:cNvPr id="20" name="Google Shape;319;p14">
            <a:extLst>
              <a:ext uri="{FF2B5EF4-FFF2-40B4-BE49-F238E27FC236}">
                <a16:creationId xmlns:a16="http://schemas.microsoft.com/office/drawing/2014/main" id="{4C746A14-8362-4A76-892F-793D86FD1E17}"/>
              </a:ext>
            </a:extLst>
          </p:cNvPr>
          <p:cNvSpPr/>
          <p:nvPr/>
        </p:nvSpPr>
        <p:spPr>
          <a:xfrm>
            <a:off x="7433618" y="1229736"/>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dirty="0">
                <a:solidFill>
                  <a:schemeClr val="dk2"/>
                </a:solidFill>
                <a:latin typeface="Arial"/>
                <a:ea typeface="Arial"/>
                <a:cs typeface="Arial"/>
                <a:sym typeface="Arial"/>
              </a:rPr>
              <a:t>ARIMA</a:t>
            </a:r>
            <a:endParaRPr dirty="0"/>
          </a:p>
        </p:txBody>
      </p:sp>
      <p:sp>
        <p:nvSpPr>
          <p:cNvPr id="21" name="Google Shape;327;p14">
            <a:extLst>
              <a:ext uri="{FF2B5EF4-FFF2-40B4-BE49-F238E27FC236}">
                <a16:creationId xmlns:a16="http://schemas.microsoft.com/office/drawing/2014/main" id="{2B33F582-9BB3-4317-BC3A-F0A1B71A2307}"/>
              </a:ext>
            </a:extLst>
          </p:cNvPr>
          <p:cNvSpPr/>
          <p:nvPr/>
        </p:nvSpPr>
        <p:spPr>
          <a:xfrm>
            <a:off x="221017" y="1229736"/>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dirty="0">
                <a:solidFill>
                  <a:schemeClr val="dk2"/>
                </a:solidFill>
                <a:latin typeface="Arial"/>
                <a:ea typeface="Arial"/>
                <a:cs typeface="Arial"/>
                <a:sym typeface="Arial"/>
              </a:rPr>
              <a:t>LSTM</a:t>
            </a:r>
            <a:endParaRPr sz="1100" b="1" dirty="0">
              <a:solidFill>
                <a:schemeClr val="dk2"/>
              </a:solidFill>
              <a:latin typeface="Arial"/>
              <a:ea typeface="Arial"/>
              <a:cs typeface="Arial"/>
              <a:sym typeface="Arial"/>
            </a:endParaRPr>
          </a:p>
        </p:txBody>
      </p:sp>
      <p:sp>
        <p:nvSpPr>
          <p:cNvPr id="7" name="Google Shape;318;p14">
            <a:extLst>
              <a:ext uri="{FF2B5EF4-FFF2-40B4-BE49-F238E27FC236}">
                <a16:creationId xmlns:a16="http://schemas.microsoft.com/office/drawing/2014/main" id="{44AAD299-EC9A-4606-8925-D320DB46431F}"/>
              </a:ext>
            </a:extLst>
          </p:cNvPr>
          <p:cNvSpPr/>
          <p:nvPr/>
        </p:nvSpPr>
        <p:spPr>
          <a:xfrm>
            <a:off x="3826556" y="5476705"/>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altLang="zh-CN" sz="1100" b="1" dirty="0">
                <a:solidFill>
                  <a:schemeClr val="dk2"/>
                </a:solidFill>
                <a:latin typeface="Arial"/>
                <a:ea typeface="Arial"/>
                <a:cs typeface="Arial"/>
                <a:sym typeface="Arial"/>
              </a:rPr>
              <a:t>Integrated prediction</a:t>
            </a:r>
            <a:endParaRPr sz="1100" b="1" dirty="0">
              <a:solidFill>
                <a:schemeClr val="dk2"/>
              </a:solidFill>
              <a:latin typeface="Arial"/>
              <a:ea typeface="Arial"/>
              <a:cs typeface="Arial"/>
              <a:sym typeface="Arial"/>
            </a:endParaRPr>
          </a:p>
        </p:txBody>
      </p:sp>
      <p:sp>
        <p:nvSpPr>
          <p:cNvPr id="15" name="Google Shape;116;p3">
            <a:extLst>
              <a:ext uri="{FF2B5EF4-FFF2-40B4-BE49-F238E27FC236}">
                <a16:creationId xmlns:a16="http://schemas.microsoft.com/office/drawing/2014/main" id="{FDCCDC87-6021-4EA5-9527-2302FEE2F088}"/>
              </a:ext>
            </a:extLst>
          </p:cNvPr>
          <p:cNvSpPr/>
          <p:nvPr/>
        </p:nvSpPr>
        <p:spPr>
          <a:xfrm>
            <a:off x="5035614" y="4241160"/>
            <a:ext cx="563107" cy="270474"/>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altLang="zh-CN" sz="1100" b="1" dirty="0">
                <a:solidFill>
                  <a:schemeClr val="dk2"/>
                </a:solidFill>
              </a:rPr>
              <a:t>Vote</a:t>
            </a:r>
            <a:endParaRPr sz="1100" b="1" dirty="0">
              <a:solidFill>
                <a:schemeClr val="dk2"/>
              </a:solidFill>
              <a:latin typeface="Arial"/>
              <a:ea typeface="Arial"/>
              <a:cs typeface="Arial"/>
              <a:sym typeface="Arial"/>
            </a:endParaRPr>
          </a:p>
        </p:txBody>
      </p:sp>
      <p:sp>
        <p:nvSpPr>
          <p:cNvPr id="16" name="Google Shape;116;p3">
            <a:extLst>
              <a:ext uri="{FF2B5EF4-FFF2-40B4-BE49-F238E27FC236}">
                <a16:creationId xmlns:a16="http://schemas.microsoft.com/office/drawing/2014/main" id="{16D9F758-0FB3-488A-818B-94E771CA9825}"/>
              </a:ext>
            </a:extLst>
          </p:cNvPr>
          <p:cNvSpPr/>
          <p:nvPr/>
        </p:nvSpPr>
        <p:spPr>
          <a:xfrm>
            <a:off x="8634802" y="4241160"/>
            <a:ext cx="563107" cy="270474"/>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altLang="zh-CN" sz="1100" b="1" dirty="0">
                <a:solidFill>
                  <a:schemeClr val="dk2"/>
                </a:solidFill>
              </a:rPr>
              <a:t>Vote</a:t>
            </a:r>
            <a:endParaRPr sz="1100" b="1" dirty="0">
              <a:solidFill>
                <a:schemeClr val="dk2"/>
              </a:solidFill>
              <a:latin typeface="Arial"/>
              <a:ea typeface="Arial"/>
              <a:cs typeface="Arial"/>
              <a:sym typeface="Arial"/>
            </a:endParaRPr>
          </a:p>
        </p:txBody>
      </p:sp>
      <p:sp>
        <p:nvSpPr>
          <p:cNvPr id="17" name="Google Shape;116;p3">
            <a:extLst>
              <a:ext uri="{FF2B5EF4-FFF2-40B4-BE49-F238E27FC236}">
                <a16:creationId xmlns:a16="http://schemas.microsoft.com/office/drawing/2014/main" id="{C1E711E2-3CCA-40FC-B382-9BD2F99FB6BF}"/>
              </a:ext>
            </a:extLst>
          </p:cNvPr>
          <p:cNvSpPr/>
          <p:nvPr/>
        </p:nvSpPr>
        <p:spPr>
          <a:xfrm>
            <a:off x="1434900" y="4246684"/>
            <a:ext cx="563107" cy="270474"/>
          </a:xfrm>
          <a:prstGeom prst="rect">
            <a:avLst/>
          </a:prstGeom>
          <a:solidFill>
            <a:schemeClr val="accent2">
              <a:lumMod val="50000"/>
            </a:schemeClr>
          </a:solidFill>
          <a:ln>
            <a:noFill/>
          </a:ln>
        </p:spPr>
        <p:txBody>
          <a:bodyPr spcFirstLastPara="1" wrap="square" lIns="91425" tIns="45700" rIns="91425" bIns="45700" anchor="ctr" anchorCtr="0">
            <a:noAutofit/>
          </a:bodyPr>
          <a:lstStyle/>
          <a:p>
            <a:pPr lvl="0" algn="ctr"/>
            <a:r>
              <a:rPr lang="en-US" altLang="zh-CN" sz="1100" b="1" dirty="0">
                <a:solidFill>
                  <a:schemeClr val="dk2"/>
                </a:solidFill>
              </a:rPr>
              <a:t>Vote</a:t>
            </a:r>
            <a:endParaRPr sz="1100" b="1" dirty="0">
              <a:solidFill>
                <a:schemeClr val="dk2"/>
              </a:solidFill>
              <a:latin typeface="Arial"/>
              <a:ea typeface="Arial"/>
              <a:cs typeface="Arial"/>
              <a:sym typeface="Arial"/>
            </a:endParaRPr>
          </a:p>
        </p:txBody>
      </p:sp>
      <p:sp>
        <p:nvSpPr>
          <p:cNvPr id="18" name="Google Shape;318;p14">
            <a:extLst>
              <a:ext uri="{FF2B5EF4-FFF2-40B4-BE49-F238E27FC236}">
                <a16:creationId xmlns:a16="http://schemas.microsoft.com/office/drawing/2014/main" id="{BA12AEF2-E4AA-4E32-B206-097E915064E5}"/>
              </a:ext>
            </a:extLst>
          </p:cNvPr>
          <p:cNvSpPr/>
          <p:nvPr/>
        </p:nvSpPr>
        <p:spPr>
          <a:xfrm>
            <a:off x="3826556" y="3353221"/>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dirty="0">
                <a:solidFill>
                  <a:schemeClr val="dk2"/>
                </a:solidFill>
                <a:latin typeface="Arial"/>
                <a:ea typeface="Arial"/>
                <a:cs typeface="Arial"/>
                <a:sym typeface="Arial"/>
              </a:rPr>
              <a:t>SVM prediction</a:t>
            </a:r>
            <a:endParaRPr sz="1100" b="1" dirty="0">
              <a:solidFill>
                <a:schemeClr val="dk2"/>
              </a:solidFill>
              <a:latin typeface="Arial"/>
              <a:ea typeface="Arial"/>
              <a:cs typeface="Arial"/>
              <a:sym typeface="Arial"/>
            </a:endParaRPr>
          </a:p>
        </p:txBody>
      </p:sp>
      <p:sp>
        <p:nvSpPr>
          <p:cNvPr id="22" name="Google Shape;319;p14">
            <a:extLst>
              <a:ext uri="{FF2B5EF4-FFF2-40B4-BE49-F238E27FC236}">
                <a16:creationId xmlns:a16="http://schemas.microsoft.com/office/drawing/2014/main" id="{E1DE235A-AB63-4159-9599-7FA070EB800B}"/>
              </a:ext>
            </a:extLst>
          </p:cNvPr>
          <p:cNvSpPr/>
          <p:nvPr/>
        </p:nvSpPr>
        <p:spPr>
          <a:xfrm>
            <a:off x="7432093" y="3353221"/>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dirty="0">
                <a:solidFill>
                  <a:schemeClr val="dk2"/>
                </a:solidFill>
                <a:latin typeface="Arial"/>
                <a:ea typeface="Arial"/>
                <a:cs typeface="Arial"/>
                <a:sym typeface="Arial"/>
              </a:rPr>
              <a:t>ARIMA prediction</a:t>
            </a:r>
            <a:endParaRPr dirty="0"/>
          </a:p>
        </p:txBody>
      </p:sp>
      <p:sp>
        <p:nvSpPr>
          <p:cNvPr id="23" name="Google Shape;327;p14">
            <a:extLst>
              <a:ext uri="{FF2B5EF4-FFF2-40B4-BE49-F238E27FC236}">
                <a16:creationId xmlns:a16="http://schemas.microsoft.com/office/drawing/2014/main" id="{27ADB85C-29A6-4D17-90BE-E7EACA930E41}"/>
              </a:ext>
            </a:extLst>
          </p:cNvPr>
          <p:cNvSpPr/>
          <p:nvPr/>
        </p:nvSpPr>
        <p:spPr>
          <a:xfrm>
            <a:off x="219492" y="3353221"/>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altLang="zh-CN" sz="1100" b="1" dirty="0">
                <a:solidFill>
                  <a:schemeClr val="dk2"/>
                </a:solidFill>
                <a:latin typeface="Arial"/>
                <a:ea typeface="Arial"/>
                <a:cs typeface="Arial"/>
                <a:sym typeface="Arial"/>
              </a:rPr>
              <a:t>LSTM prediction</a:t>
            </a:r>
            <a:endParaRPr sz="1100" b="1" dirty="0">
              <a:solidFill>
                <a:schemeClr val="dk2"/>
              </a:solidFill>
              <a:latin typeface="Arial"/>
              <a:ea typeface="Arial"/>
              <a:cs typeface="Arial"/>
              <a:sym typeface="Arial"/>
            </a:endParaRPr>
          </a:p>
        </p:txBody>
      </p:sp>
      <p:cxnSp>
        <p:nvCxnSpPr>
          <p:cNvPr id="12" name="连接符: 肘形 11">
            <a:extLst>
              <a:ext uri="{FF2B5EF4-FFF2-40B4-BE49-F238E27FC236}">
                <a16:creationId xmlns:a16="http://schemas.microsoft.com/office/drawing/2014/main" id="{5E5228AD-29AD-4BAE-8C31-DF00CB3BBE66}"/>
              </a:ext>
            </a:extLst>
          </p:cNvPr>
          <p:cNvCxnSpPr>
            <a:stCxn id="21" idx="2"/>
            <a:endCxn id="23" idx="0"/>
          </p:cNvCxnSpPr>
          <p:nvPr/>
        </p:nvCxnSpPr>
        <p:spPr>
          <a:xfrm rot="5400000">
            <a:off x="627096" y="2633616"/>
            <a:ext cx="1437685" cy="1525"/>
          </a:xfrm>
          <a:prstGeom prst="bentConnector3">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83DC0B68-A7B9-4447-A298-70489C59FB43}"/>
              </a:ext>
            </a:extLst>
          </p:cNvPr>
          <p:cNvCxnSpPr>
            <a:stCxn id="19" idx="2"/>
            <a:endCxn id="18" idx="0"/>
          </p:cNvCxnSpPr>
          <p:nvPr/>
        </p:nvCxnSpPr>
        <p:spPr>
          <a:xfrm rot="5400000">
            <a:off x="4233397" y="2634378"/>
            <a:ext cx="1437685" cy="12700"/>
          </a:xfrm>
          <a:prstGeom prst="bentConnector3">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992B888F-B040-43DF-BC9C-C3953993085C}"/>
              </a:ext>
            </a:extLst>
          </p:cNvPr>
          <p:cNvCxnSpPr>
            <a:stCxn id="20" idx="2"/>
            <a:endCxn id="22" idx="0"/>
          </p:cNvCxnSpPr>
          <p:nvPr/>
        </p:nvCxnSpPr>
        <p:spPr>
          <a:xfrm rot="5400000">
            <a:off x="7839697" y="2633616"/>
            <a:ext cx="1437685" cy="1525"/>
          </a:xfrm>
          <a:prstGeom prst="bentConnector3">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B5EE1786-4D29-4D20-BCFA-AF6B40411661}"/>
              </a:ext>
            </a:extLst>
          </p:cNvPr>
          <p:cNvCxnSpPr>
            <a:stCxn id="23" idx="2"/>
            <a:endCxn id="7" idx="0"/>
          </p:cNvCxnSpPr>
          <p:nvPr/>
        </p:nvCxnSpPr>
        <p:spPr>
          <a:xfrm rot="16200000" flipH="1">
            <a:off x="2429865" y="2954331"/>
            <a:ext cx="1437684" cy="3607064"/>
          </a:xfrm>
          <a:prstGeom prst="bentConnector3">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0AE9C141-E2A1-426D-B4D6-9D36CFD5AB52}"/>
              </a:ext>
            </a:extLst>
          </p:cNvPr>
          <p:cNvCxnSpPr>
            <a:stCxn id="18" idx="2"/>
            <a:endCxn id="7" idx="0"/>
          </p:cNvCxnSpPr>
          <p:nvPr/>
        </p:nvCxnSpPr>
        <p:spPr>
          <a:xfrm rot="5400000">
            <a:off x="4233397" y="4757863"/>
            <a:ext cx="1437684" cy="12700"/>
          </a:xfrm>
          <a:prstGeom prst="bentConnector3">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13EC545B-25F5-4CFF-A51A-1CD5258E9B83}"/>
              </a:ext>
            </a:extLst>
          </p:cNvPr>
          <p:cNvCxnSpPr>
            <a:stCxn id="22" idx="2"/>
            <a:endCxn id="7" idx="0"/>
          </p:cNvCxnSpPr>
          <p:nvPr/>
        </p:nvCxnSpPr>
        <p:spPr>
          <a:xfrm rot="5400000">
            <a:off x="6036166" y="2955095"/>
            <a:ext cx="1437684" cy="3605537"/>
          </a:xfrm>
          <a:prstGeom prst="bentConnector3">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08320"/>
      </p:ext>
    </p:extLst>
  </p:cSld>
  <p:clrMapOvr>
    <a:masterClrMapping/>
  </p:clrMapOvr>
</p:sld>
</file>

<file path=ppt/theme/theme1.xml><?xml version="1.0" encoding="utf-8"?>
<a:theme xmlns:a="http://schemas.openxmlformats.org/drawingml/2006/main" name="Parthenon-EY_regular_presentation_2016">
  <a:themeElements>
    <a:clrScheme name="Parthenon-EY colors">
      <a:dk1>
        <a:srgbClr val="000000"/>
      </a:dk1>
      <a:lt1>
        <a:srgbClr val="646464"/>
      </a:lt1>
      <a:dk2>
        <a:srgbClr val="FFFFFF"/>
      </a:dk2>
      <a:lt2>
        <a:srgbClr val="646464"/>
      </a:lt2>
      <a:accent1>
        <a:srgbClr val="808080"/>
      </a:accent1>
      <a:accent2>
        <a:srgbClr val="6AADE4"/>
      </a:accent2>
      <a:accent3>
        <a:srgbClr val="999999"/>
      </a:accent3>
      <a:accent4>
        <a:srgbClr val="F0F0F0"/>
      </a:accent4>
      <a:accent5>
        <a:srgbClr val="264C63"/>
      </a:accent5>
      <a:accent6>
        <a:srgbClr val="C0C0C0"/>
      </a:accent6>
      <a:hlink>
        <a:srgbClr val="3366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1767</Words>
  <Application>Microsoft Office PowerPoint</Application>
  <PresentationFormat>A4 纸张(210x297 毫米)</PresentationFormat>
  <Paragraphs>197</Paragraphs>
  <Slides>29</Slides>
  <Notes>29</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Adobe Gothic Std B</vt:lpstr>
      <vt:lpstr>Noto Sans Symbols</vt:lpstr>
      <vt:lpstr>Arial</vt:lpstr>
      <vt:lpstr>Consolas</vt:lpstr>
      <vt:lpstr>Parthenon-EY_regular_presentation_2016</vt:lpstr>
      <vt:lpstr>EECS E6895 - Final Project  A-share Stock AI Trader </vt:lpstr>
      <vt:lpstr>PowerPoint 演示文稿</vt:lpstr>
      <vt:lpstr>Introduction</vt:lpstr>
      <vt:lpstr>System Overview</vt:lpstr>
      <vt:lpstr>Data Data pipeline</vt:lpstr>
      <vt:lpstr>Data Processed by LSTM: Using the absolute values of the prices</vt:lpstr>
      <vt:lpstr>Data Processed by SVM: Using the relations instead of absolute values</vt:lpstr>
      <vt:lpstr>Data Processed by ARIMA: Resampling and difference</vt:lpstr>
      <vt:lpstr>Methods Three methods to train models for predicting, integrated by voting</vt:lpstr>
      <vt:lpstr>LSTM</vt:lpstr>
      <vt:lpstr>LSTM</vt:lpstr>
      <vt:lpstr>SVM</vt:lpstr>
      <vt:lpstr>ARIMA</vt:lpstr>
      <vt:lpstr>Experiments We selected top 2 stocks by market capitalization to do the experiments</vt:lpstr>
      <vt:lpstr>Experiments Take the real prices of Kweichow Moutai to show the experiment results</vt:lpstr>
      <vt:lpstr>Experiments Predicted results of Kweichow Moutai</vt:lpstr>
      <vt:lpstr>Experiments</vt:lpstr>
      <vt:lpstr>Experiments Take the real prices of ICBC to show the experiment results</vt:lpstr>
      <vt:lpstr>Experiments Predicted results of ICBC</vt:lpstr>
      <vt:lpstr>Experiments</vt:lpstr>
      <vt:lpstr>Web Application Demo http://ec2-34-207-212-22.compute-1.amazonaws.com/aitrader/</vt:lpstr>
      <vt:lpstr>Web Application Demo http://ec2-34-207-212-22.compute-1.amazonaws.com/aitrader/</vt:lpstr>
      <vt:lpstr>Web Application Demo http://ec2-34-207-212-22.compute-1.amazonaws.com/aitrader/</vt:lpstr>
      <vt:lpstr>Challenges</vt:lpstr>
      <vt:lpstr>Achievements</vt:lpstr>
      <vt:lpstr>Conclusions</vt:lpstr>
      <vt:lpstr>Timeline All milestones and final project have been finished</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E6895 - Milestone 1  COVID-19 Risk Prediction via Bayesian Network </dc:title>
  <cp:lastModifiedBy>MAC</cp:lastModifiedBy>
  <cp:revision>64</cp:revision>
  <dcterms:created xsi:type="dcterms:W3CDTF">2013-05-31T15:26:26Z</dcterms:created>
  <dcterms:modified xsi:type="dcterms:W3CDTF">2021-04-24T01:18:24Z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0x010100826318CDA76982469C2C3CD2CD5847410101006261C47C86829A4E9151A07D8C63FAD2</vt:lpwstr>
  </property>
  <property fmtid="{D5CDD505-2E9C-101B-9397-08002B2CF9AE}" pid="3" name="GeographicApplicability">
    <vt:lpwstr>3;#Global|500f1427-2ec5-408e-9c7e-c7ecab3f14e9</vt:lpwstr>
  </property>
  <property fmtid="{D5CDD505-2E9C-101B-9397-08002B2CF9AE}" pid="4" name="ServiceLineFunction">
    <vt:lpwstr>2;#Corporate Finance Strategy - Buy-Side|57fa9ec0-7e77-4e38-9b80-f6898f4447da</vt:lpwstr>
  </property>
  <property fmtid="{D5CDD505-2E9C-101B-9397-08002B2CF9AE}" pid="5" name="_dlc_DocIdItemGuid">
    <vt:lpwstr>9a6af36a-3e0e-46b6-8a1b-1009778c2ed1</vt:lpwstr>
  </property>
  <property fmtid="{D5CDD505-2E9C-101B-9397-08002B2CF9AE}" pid="6" name="Sector">
    <vt:lpwstr>11;#All Sectors|32600395-49d1-4199-adb5-3693fcec9e59</vt:lpwstr>
  </property>
  <property fmtid="{D5CDD505-2E9C-101B-9397-08002B2CF9AE}" pid="7" name="ContentLanguage">
    <vt:lpwstr>1;#English|556a818d-2fa5-4ece-a7c0-2ca1d2dc5c77</vt:lpwstr>
  </property>
  <property fmtid="{D5CDD505-2E9C-101B-9397-08002B2CF9AE}" pid="8" name="WppReportDate">
    <vt:lpwstr/>
  </property>
  <property fmtid="{D5CDD505-2E9C-101B-9397-08002B2CF9AE}" pid="9" name="WppReportVersion">
    <vt:lpwstr>Version 1.0</vt:lpwstr>
  </property>
  <property fmtid="{D5CDD505-2E9C-101B-9397-08002B2CF9AE}" pid="10" name="WppReportDraft">
    <vt:lpwstr>(Draft)</vt:lpwstr>
  </property>
  <property fmtid="{D5CDD505-2E9C-101B-9397-08002B2CF9AE}" pid="11" name="WppReportCurrencySymbol">
    <vt:lpwstr>$</vt:lpwstr>
  </property>
  <property fmtid="{D5CDD505-2E9C-101B-9397-08002B2CF9AE}" pid="12" name="WppReportDashboardTitleText">
    <vt:lpwstr>Dashboard</vt:lpwstr>
  </property>
  <property fmtid="{D5CDD505-2E9C-101B-9397-08002B2CF9AE}" pid="13" name="WppReportShortPageNumberFormat">
    <vt:lpwstr>Page &lt;#&gt;</vt:lpwstr>
  </property>
  <property fmtid="{D5CDD505-2E9C-101B-9397-08002B2CF9AE}" pid="14" name="WppReportLongPageNumberFormat">
    <vt:lpwstr>Page &lt;#&gt; of &lt;PageCount&gt;</vt:lpwstr>
  </property>
  <property fmtid="{D5CDD505-2E9C-101B-9397-08002B2CF9AE}" pid="15" name="WppReportTocTitleText">
    <vt:lpwstr>Table of contents</vt:lpwstr>
  </property>
  <property fmtid="{D5CDD505-2E9C-101B-9397-08002B2CF9AE}" pid="16" name="WppReportIsTocUpdateRecommended">
    <vt:bool>true</vt:bool>
  </property>
  <property fmtid="{D5CDD505-2E9C-101B-9397-08002B2CF9AE}" pid="17" name="WppReportPropertiesLastWrittenToDocument">
    <vt:filetime>2018-07-12T02:18:10Z</vt:filetime>
  </property>
</Properties>
</file>