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11"/>
  </p:notesMasterIdLst>
  <p:sldIdLst>
    <p:sldId id="256" r:id="rId2"/>
    <p:sldId id="257" r:id="rId3"/>
    <p:sldId id="272" r:id="rId4"/>
    <p:sldId id="273" r:id="rId5"/>
    <p:sldId id="274" r:id="rId6"/>
    <p:sldId id="275" r:id="rId7"/>
    <p:sldId id="276" r:id="rId8"/>
    <p:sldId id="269" r:id="rId9"/>
    <p:sldId id="271" r:id="rId10"/>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98" autoAdjust="0"/>
  </p:normalViewPr>
  <p:slideViewPr>
    <p:cSldViewPr snapToGrid="0">
      <p:cViewPr varScale="1">
        <p:scale>
          <a:sx n="102" d="100"/>
          <a:sy n="102" d="100"/>
        </p:scale>
        <p:origin x="1644" y="114"/>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lnSpc>
                <a:spcPct val="100000"/>
              </a:lnSpc>
              <a:spcBef>
                <a:spcPts val="0"/>
              </a:spcBef>
              <a:spcAft>
                <a:spcPts val="0"/>
              </a:spcAft>
              <a:buSzPts val="1400"/>
              <a:buNone/>
            </a:pPr>
            <a:endParaRPr/>
          </a:p>
        </p:txBody>
      </p:sp>
      <p:sp>
        <p:nvSpPr>
          <p:cNvPr id="93" name="Google Shape;93;p2: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lnSpc>
                <a:spcPct val="100000"/>
              </a:lnSpc>
              <a:spcBef>
                <a:spcPts val="0"/>
              </a:spcBef>
              <a:spcAft>
                <a:spcPts val="0"/>
              </a:spcAft>
              <a:buSzPts val="1400"/>
              <a:buNone/>
            </a:pPr>
            <a:r>
              <a:rPr lang="en-US"/>
              <a:t>29 January, 2021</a:t>
            </a:r>
            <a:endParaRPr/>
          </a:p>
        </p:txBody>
      </p:sp>
      <p:sp>
        <p:nvSpPr>
          <p:cNvPr id="94" name="Google Shape;94;p2: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993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7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83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29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98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4: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3" name="Google Shape;313;p14: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 name="Google Shape;19;p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0" name="Google Shape;20;p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21" name="Google Shape;21;p2"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11"/>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12"/>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9" name="Google Shape;69;p12"/>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0" name="Google Shape;70;p12"/>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5" name="Google Shape;75;p13"/>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sz="1100">
                <a:solidFill>
                  <a:schemeClr val="dk1"/>
                </a:solidFill>
              </a:defRPr>
            </a:lvl1pPr>
            <a:lvl2pPr marL="914400" lvl="1" indent="-277494" algn="l">
              <a:lnSpc>
                <a:spcPct val="100000"/>
              </a:lnSpc>
              <a:spcBef>
                <a:spcPts val="220"/>
              </a:spcBef>
              <a:spcAft>
                <a:spcPts val="0"/>
              </a:spcAft>
              <a:buClr>
                <a:schemeClr val="lt1"/>
              </a:buClr>
              <a:buSzPts val="770"/>
              <a:buChar char="►"/>
              <a:defRPr sz="1100">
                <a:solidFill>
                  <a:schemeClr val="dk1"/>
                </a:solidFill>
              </a:defRPr>
            </a:lvl2pPr>
            <a:lvl3pPr marL="1371600" lvl="2" indent="-277494" algn="l">
              <a:lnSpc>
                <a:spcPct val="100000"/>
              </a:lnSpc>
              <a:spcBef>
                <a:spcPts val="220"/>
              </a:spcBef>
              <a:spcAft>
                <a:spcPts val="0"/>
              </a:spcAft>
              <a:buClr>
                <a:schemeClr val="lt1"/>
              </a:buClr>
              <a:buSzPts val="770"/>
              <a:buChar char="►"/>
              <a:defRPr sz="1100">
                <a:solidFill>
                  <a:schemeClr val="dk1"/>
                </a:solidFill>
              </a:defRPr>
            </a:lvl3pPr>
            <a:lvl4pPr marL="1828800" lvl="3" indent="-277494" algn="l">
              <a:lnSpc>
                <a:spcPct val="100000"/>
              </a:lnSpc>
              <a:spcBef>
                <a:spcPts val="220"/>
              </a:spcBef>
              <a:spcAft>
                <a:spcPts val="0"/>
              </a:spcAft>
              <a:buClr>
                <a:schemeClr val="lt1"/>
              </a:buClr>
              <a:buSzPts val="770"/>
              <a:buChar char="►"/>
              <a:defRPr sz="1100">
                <a:solidFill>
                  <a:schemeClr val="dk1"/>
                </a:solidFill>
              </a:defRPr>
            </a:lvl4pPr>
            <a:lvl5pPr marL="2286000" lvl="4" indent="-277495" algn="l">
              <a:lnSpc>
                <a:spcPct val="100000"/>
              </a:lnSpc>
              <a:spcBef>
                <a:spcPts val="220"/>
              </a:spcBef>
              <a:spcAft>
                <a:spcPts val="0"/>
              </a:spcAft>
              <a:buClr>
                <a:schemeClr val="lt1"/>
              </a:buClr>
              <a:buSzPts val="770"/>
              <a:buChar char="►"/>
              <a:defRPr sz="11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6" name="Google Shape;76;p13"/>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320"/>
              </a:spcBef>
              <a:spcAft>
                <a:spcPts val="0"/>
              </a:spcAft>
              <a:buSzPts val="1120"/>
              <a:buNone/>
              <a:defRPr sz="1600" b="1">
                <a:solidFill>
                  <a:schemeClr val="accent2"/>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13"/>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14"/>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lnSpc>
                <a:spcPct val="100000"/>
              </a:lnSpc>
              <a:spcBef>
                <a:spcPts val="220"/>
              </a:spcBef>
              <a:spcAft>
                <a:spcPts val="0"/>
              </a:spcAft>
              <a:buSzPts val="770"/>
              <a:buNone/>
              <a:defRPr/>
            </a:lvl2pPr>
            <a:lvl3pPr marL="1371600" lvl="2" indent="-228600" algn="l">
              <a:lnSpc>
                <a:spcPct val="100000"/>
              </a:lnSpc>
              <a:spcBef>
                <a:spcPts val="220"/>
              </a:spcBef>
              <a:spcAft>
                <a:spcPts val="0"/>
              </a:spcAft>
              <a:buSzPts val="770"/>
              <a:buNone/>
              <a:defRPr/>
            </a:lvl3pPr>
            <a:lvl4pPr marL="1828800" lvl="3" indent="-228600" algn="l">
              <a:lnSpc>
                <a:spcPct val="100000"/>
              </a:lnSpc>
              <a:spcBef>
                <a:spcPts val="220"/>
              </a:spcBef>
              <a:spcAft>
                <a:spcPts val="0"/>
              </a:spcAft>
              <a:buSzPts val="770"/>
              <a:buNone/>
              <a:defRPr/>
            </a:lvl4pPr>
            <a:lvl5pPr marL="2286000" lvl="4" indent="-228600" algn="l">
              <a:lnSpc>
                <a:spcPct val="100000"/>
              </a:lnSpc>
              <a:spcBef>
                <a:spcPts val="220"/>
              </a:spcBef>
              <a:spcAft>
                <a:spcPts val="0"/>
              </a:spcAft>
              <a:buSzPts val="77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15"/>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646464"/>
                </a:solidFill>
                <a:latin typeface="Arial"/>
                <a:ea typeface="Arial"/>
                <a:cs typeface="Arial"/>
                <a:sym typeface="Arial"/>
              </a:rPr>
              <a:t>EY</a:t>
            </a:r>
            <a:r>
              <a:rPr lang="en-US" sz="1000" b="0" i="0" u="none" strike="noStrike" cap="none">
                <a:solidFill>
                  <a:srgbClr val="646464"/>
                </a:solidFill>
                <a:latin typeface="Arial"/>
                <a:ea typeface="Arial"/>
                <a:cs typeface="Arial"/>
                <a:sym typeface="Arial"/>
              </a:rPr>
              <a:t> | Assurance | Tax | Transactions | Advisory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700"/>
              <a:buFont typeface="Arial"/>
              <a:buNone/>
            </a:pPr>
            <a:endParaRPr sz="700" b="1"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646464"/>
                </a:solidFill>
                <a:latin typeface="Arial"/>
                <a:ea typeface="Arial"/>
                <a:cs typeface="Arial"/>
                <a:sym typeface="Arial"/>
              </a:rPr>
              <a:t>About EY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Ernst &amp; Young LLP is a client-serving member firm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Global Limited operating in the 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EY-Parthenon refers to the combined group of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Ernst &amp; Young LLP and other EY member firm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professionals providing strategy services worldwide. </a:t>
            </a:r>
            <a:br>
              <a:rPr lang="en-US" sz="800" b="0" i="0" u="none" strike="noStrike" cap="none">
                <a:solidFill>
                  <a:schemeClr val="lt1"/>
                </a:solidFill>
                <a:latin typeface="Arial"/>
                <a:ea typeface="Arial"/>
                <a:cs typeface="Arial"/>
                <a:sym typeface="Arial"/>
              </a:rPr>
            </a:br>
            <a:r>
              <a:rPr lang="en-US" sz="800" b="0" i="0" u="none" strike="noStrike" cap="none">
                <a:solidFill>
                  <a:schemeClr val="lt1"/>
                </a:solidFill>
                <a:latin typeface="Arial"/>
                <a:ea typeface="Arial"/>
                <a:cs typeface="Arial"/>
                <a:sym typeface="Arial"/>
              </a:rPr>
              <a:t>Visit parthenon.ey.com for more information.</a:t>
            </a:r>
            <a:br>
              <a:rPr lang="en-US" sz="800" b="0" i="0" u="none" strike="noStrike" cap="none">
                <a:solidFill>
                  <a:schemeClr val="lt1"/>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 2017 Ernst &amp; Young LLP.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646464"/>
                </a:solidFill>
                <a:latin typeface="Arial"/>
                <a:ea typeface="Arial"/>
                <a:cs typeface="Arial"/>
                <a:sym typeface="Arial"/>
              </a:rPr>
              <a:t>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n-US" sz="800" b="0" i="0" u="none" strike="noStrike" cap="none">
                <a:solidFill>
                  <a:srgbClr val="646464"/>
                </a:solidFill>
                <a:latin typeface="Arial"/>
                <a:ea typeface="Arial"/>
                <a:cs typeface="Arial"/>
                <a:sym typeface="Arial"/>
              </a:rPr>
            </a:br>
            <a:br>
              <a:rPr lang="en-US" sz="800" b="0" i="0" u="none" strike="noStrike" cap="none">
                <a:solidFill>
                  <a:srgbClr val="646464"/>
                </a:solidFill>
                <a:latin typeface="Arial"/>
                <a:ea typeface="Arial"/>
                <a:cs typeface="Arial"/>
                <a:sym typeface="Arial"/>
              </a:rPr>
            </a:br>
            <a:endParaRPr sz="8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This material has been prepared for general informational purposes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only and is not intended to be relied upon as accounting, tax or other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646464"/>
                </a:solidFill>
                <a:latin typeface="Arial"/>
                <a:ea typeface="Arial"/>
                <a:cs typeface="Arial"/>
                <a:sym typeface="Arial"/>
              </a:rPr>
              <a:t>professional advice. Please refer to your advisors for specific advice.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64646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646464"/>
                </a:solidFill>
                <a:latin typeface="Arial"/>
                <a:ea typeface="Arial"/>
                <a:cs typeface="Arial"/>
                <a:sym typeface="Arial"/>
              </a:rPr>
              <a:t>ey.com</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3"/>
          <p:cNvGrpSpPr/>
          <p:nvPr/>
        </p:nvGrpSpPr>
        <p:grpSpPr>
          <a:xfrm>
            <a:off x="590551" y="1414244"/>
            <a:ext cx="2344310" cy="745281"/>
            <a:chOff x="590551" y="2521676"/>
            <a:chExt cx="2344310" cy="745281"/>
          </a:xfrm>
        </p:grpSpPr>
        <p:sp>
          <p:nvSpPr>
            <p:cNvPr id="24" name="Google Shape;24;p3"/>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5" name="Google Shape;25;p3"/>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6" name="Google Shape;26;p3"/>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Agenda</a:t>
              </a:r>
              <a:endParaRPr sz="1400" b="0" i="0" u="none" strike="noStrike" cap="none">
                <a:solidFill>
                  <a:srgbClr val="000000"/>
                </a:solidFill>
                <a:latin typeface="Arial"/>
                <a:ea typeface="Arial"/>
                <a:cs typeface="Arial"/>
                <a:sym typeface="Arial"/>
              </a:endParaRPr>
            </a:p>
          </p:txBody>
        </p:sp>
      </p:grpSp>
      <p:sp>
        <p:nvSpPr>
          <p:cNvPr id="27" name="Google Shape;27;p3"/>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3"/>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lnSpc>
                <a:spcPct val="100000"/>
              </a:lnSpc>
              <a:spcBef>
                <a:spcPts val="360"/>
              </a:spcBef>
              <a:spcAft>
                <a:spcPts val="0"/>
              </a:spcAft>
              <a:buSzPts val="1260"/>
              <a:buChar char="►"/>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308610" algn="l">
              <a:lnSpc>
                <a:spcPct val="100000"/>
              </a:lnSpc>
              <a:spcBef>
                <a:spcPts val="360"/>
              </a:spcBef>
              <a:spcAft>
                <a:spcPts val="0"/>
              </a:spcAft>
              <a:buSzPts val="126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dk2"/>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dk2"/>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dk2"/>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 name="Google Shape;41;p6"/>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42" name="Google Shape;42;p6"/>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43" name="Google Shape;43;p6"/>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lnSpc>
                <a:spcPct val="100000"/>
              </a:lnSpc>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7"/>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lnSpc>
                <a:spcPct val="100000"/>
              </a:lnSpc>
              <a:spcBef>
                <a:spcPts val="480"/>
              </a:spcBef>
              <a:spcAft>
                <a:spcPts val="0"/>
              </a:spcAft>
              <a:buSzPts val="1680"/>
              <a:buNone/>
              <a:defRPr sz="2400">
                <a:solidFill>
                  <a:schemeClr val="lt1"/>
                </a:solidFill>
                <a:latin typeface="Arial"/>
                <a:ea typeface="Arial"/>
                <a:cs typeface="Arial"/>
                <a:sym typeface="Arial"/>
              </a:defRPr>
            </a:lvl1pPr>
            <a:lvl2pPr lvl="1" algn="l">
              <a:lnSpc>
                <a:spcPct val="100000"/>
              </a:lnSpc>
              <a:spcBef>
                <a:spcPts val="320"/>
              </a:spcBef>
              <a:spcAft>
                <a:spcPts val="0"/>
              </a:spcAft>
              <a:buSzPts val="1120"/>
              <a:buNone/>
              <a:defRPr sz="1600">
                <a:solidFill>
                  <a:srgbClr val="888888"/>
                </a:solidFill>
              </a:defRPr>
            </a:lvl2pPr>
            <a:lvl3pPr lvl="2" algn="ctr">
              <a:lnSpc>
                <a:spcPct val="100000"/>
              </a:lnSpc>
              <a:spcBef>
                <a:spcPts val="220"/>
              </a:spcBef>
              <a:spcAft>
                <a:spcPts val="0"/>
              </a:spcAft>
              <a:buSzPts val="770"/>
              <a:buNone/>
              <a:defRPr>
                <a:solidFill>
                  <a:srgbClr val="888888"/>
                </a:solidFill>
              </a:defRPr>
            </a:lvl3pPr>
            <a:lvl4pPr lvl="3" algn="ctr">
              <a:lnSpc>
                <a:spcPct val="100000"/>
              </a:lnSpc>
              <a:spcBef>
                <a:spcPts val="220"/>
              </a:spcBef>
              <a:spcAft>
                <a:spcPts val="0"/>
              </a:spcAft>
              <a:buSzPts val="770"/>
              <a:buNone/>
              <a:defRPr>
                <a:solidFill>
                  <a:srgbClr val="888888"/>
                </a:solidFill>
              </a:defRPr>
            </a:lvl4pPr>
            <a:lvl5pPr lvl="4" algn="ctr">
              <a:lnSpc>
                <a:spcPct val="100000"/>
              </a:lnSpc>
              <a:spcBef>
                <a:spcPts val="220"/>
              </a:spcBef>
              <a:spcAft>
                <a:spcPts val="0"/>
              </a:spcAft>
              <a:buSzPts val="77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48" name="Google Shape;48;p7"/>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lnSpc>
                <a:spcPct val="100000"/>
              </a:lnSpc>
              <a:spcBef>
                <a:spcPts val="400"/>
              </a:spcBef>
              <a:spcAft>
                <a:spcPts val="0"/>
              </a:spcAft>
              <a:buSzPts val="1400"/>
              <a:buNone/>
              <a:defRPr sz="2000">
                <a:solidFill>
                  <a:schemeClr val="lt1"/>
                </a:solidFill>
              </a:defRPr>
            </a:lvl1pPr>
            <a:lvl2pPr marL="914400" lvl="1" indent="-228600" algn="l">
              <a:lnSpc>
                <a:spcPct val="100000"/>
              </a:lnSpc>
              <a:spcBef>
                <a:spcPts val="280"/>
              </a:spcBef>
              <a:spcAft>
                <a:spcPts val="0"/>
              </a:spcAft>
              <a:buSzPts val="980"/>
              <a:buNone/>
              <a:defRPr sz="1400"/>
            </a:lvl2pPr>
            <a:lvl3pPr marL="1371600" lvl="2" indent="-228600" algn="l">
              <a:lnSpc>
                <a:spcPct val="100000"/>
              </a:lnSpc>
              <a:spcBef>
                <a:spcPts val="240"/>
              </a:spcBef>
              <a:spcAft>
                <a:spcPts val="0"/>
              </a:spcAft>
              <a:buSzPts val="840"/>
              <a:buNone/>
              <a:defRPr sz="12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 name="Google Shape;49;p7"/>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lnSpc>
                <a:spcPct val="100000"/>
              </a:lnSpc>
              <a:spcBef>
                <a:spcPts val="280"/>
              </a:spcBef>
              <a:spcAft>
                <a:spcPts val="0"/>
              </a:spcAft>
              <a:buSzPts val="980"/>
              <a:buNone/>
              <a:defRPr sz="1400">
                <a:solidFill>
                  <a:schemeClr val="lt1"/>
                </a:solidFill>
              </a:defRPr>
            </a:lvl1pPr>
            <a:lvl2pPr marL="914400" lvl="1" indent="-228600" algn="l">
              <a:lnSpc>
                <a:spcPct val="100000"/>
              </a:lnSpc>
              <a:spcBef>
                <a:spcPts val="220"/>
              </a:spcBef>
              <a:spcAft>
                <a:spcPts val="0"/>
              </a:spcAft>
              <a:buSzPts val="770"/>
              <a:buNone/>
              <a:defRPr sz="1100"/>
            </a:lvl2pPr>
            <a:lvl3pPr marL="1371600" lvl="2" indent="-228600" algn="l">
              <a:lnSpc>
                <a:spcPct val="100000"/>
              </a:lnSpc>
              <a:spcBef>
                <a:spcPts val="220"/>
              </a:spcBef>
              <a:spcAft>
                <a:spcPts val="0"/>
              </a:spcAft>
              <a:buSzPts val="770"/>
              <a:buNone/>
              <a:defRPr sz="1100"/>
            </a:lvl3pPr>
            <a:lvl4pPr marL="1828800" lvl="3" indent="-228600" algn="l">
              <a:lnSpc>
                <a:spcPct val="100000"/>
              </a:lnSpc>
              <a:spcBef>
                <a:spcPts val="220"/>
              </a:spcBef>
              <a:spcAft>
                <a:spcPts val="0"/>
              </a:spcAft>
              <a:buSzPts val="770"/>
              <a:buNone/>
              <a:defRPr sz="1100"/>
            </a:lvl4pPr>
            <a:lvl5pPr marL="2286000" lvl="4" indent="-228600" algn="l">
              <a:lnSpc>
                <a:spcPct val="100000"/>
              </a:lnSpc>
              <a:spcBef>
                <a:spcPts val="220"/>
              </a:spcBef>
              <a:spcAft>
                <a:spcPts val="0"/>
              </a:spcAft>
              <a:buSzPts val="770"/>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 name="Google Shape;50;p7"/>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51" name="Google Shape;51;p7"/>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52" name="Google Shape;52;p7"/>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lnSpc>
                <a:spcPct val="100000"/>
              </a:lnSpc>
              <a:spcBef>
                <a:spcPts val="220"/>
              </a:spcBef>
              <a:spcAft>
                <a:spcPts val="0"/>
              </a:spcAft>
              <a:buClr>
                <a:schemeClr val="lt1"/>
              </a:buClr>
              <a:buSzPts val="770"/>
              <a:buChar char="►"/>
              <a:defRPr>
                <a:solidFill>
                  <a:schemeClr val="dk1"/>
                </a:solidFill>
              </a:defRPr>
            </a:lvl1pPr>
            <a:lvl2pPr marL="914400" lvl="1" indent="-277494" algn="l">
              <a:lnSpc>
                <a:spcPct val="100000"/>
              </a:lnSpc>
              <a:spcBef>
                <a:spcPts val="220"/>
              </a:spcBef>
              <a:spcAft>
                <a:spcPts val="0"/>
              </a:spcAft>
              <a:buClr>
                <a:schemeClr val="lt1"/>
              </a:buClr>
              <a:buSzPts val="770"/>
              <a:buFont typeface="Arial"/>
              <a:buChar char="►"/>
              <a:defRPr>
                <a:solidFill>
                  <a:schemeClr val="dk1"/>
                </a:solidFill>
              </a:defRPr>
            </a:lvl2pPr>
            <a:lvl3pPr marL="1371600" lvl="2" indent="-277494" algn="l">
              <a:lnSpc>
                <a:spcPct val="100000"/>
              </a:lnSpc>
              <a:spcBef>
                <a:spcPts val="220"/>
              </a:spcBef>
              <a:spcAft>
                <a:spcPts val="0"/>
              </a:spcAft>
              <a:buClr>
                <a:schemeClr val="lt1"/>
              </a:buClr>
              <a:buSzPts val="770"/>
              <a:buFont typeface="Arial"/>
              <a:buChar char="►"/>
              <a:defRPr>
                <a:solidFill>
                  <a:schemeClr val="dk1"/>
                </a:solidFill>
              </a:defRPr>
            </a:lvl3pPr>
            <a:lvl4pPr marL="1828800" lvl="3" indent="-277494" algn="l">
              <a:lnSpc>
                <a:spcPct val="100000"/>
              </a:lnSpc>
              <a:spcBef>
                <a:spcPts val="220"/>
              </a:spcBef>
              <a:spcAft>
                <a:spcPts val="0"/>
              </a:spcAft>
              <a:buClr>
                <a:schemeClr val="lt1"/>
              </a:buClr>
              <a:buSzPts val="770"/>
              <a:buFont typeface="Arial"/>
              <a:buChar char="►"/>
              <a:defRPr>
                <a:solidFill>
                  <a:schemeClr val="dk1"/>
                </a:solidFill>
              </a:defRPr>
            </a:lvl4pPr>
            <a:lvl5pPr marL="2286000" lvl="4" indent="-277495" algn="l">
              <a:lnSpc>
                <a:spcPct val="100000"/>
              </a:lnSpc>
              <a:spcBef>
                <a:spcPts val="220"/>
              </a:spcBef>
              <a:spcAft>
                <a:spcPts val="0"/>
              </a:spcAft>
              <a:buClr>
                <a:schemeClr val="lt1"/>
              </a:buClr>
              <a:buSzPts val="770"/>
              <a:buFont typeface="Arial"/>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6" name="Google Shape;56;p8"/>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57" name="Google Shape;57;p8"/>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61" name="Google Shape;61;p9"/>
          <p:cNvCxnSpPr/>
          <p:nvPr/>
        </p:nvCxnSpPr>
        <p:spPr>
          <a:xfrm>
            <a:off x="7276408" y="49874"/>
            <a:ext cx="0" cy="777240"/>
          </a:xfrm>
          <a:prstGeom prst="straightConnector1">
            <a:avLst/>
          </a:prstGeom>
          <a:noFill/>
          <a:ln w="9525" cap="flat" cmpd="sng">
            <a:solidFill>
              <a:srgbClr val="C1C1C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lnSpc>
                <a:spcPct val="100000"/>
              </a:lnSpc>
              <a:spcBef>
                <a:spcPts val="140"/>
              </a:spcBef>
              <a:spcAft>
                <a:spcPts val="0"/>
              </a:spcAft>
              <a:buSzPts val="490"/>
              <a:buNone/>
              <a:defRPr sz="700">
                <a:solidFill>
                  <a:schemeClr val="lt1"/>
                </a:solidFill>
              </a:defRPr>
            </a:lvl1pPr>
            <a:lvl2pPr marL="914400" lvl="1" indent="-308610" algn="l">
              <a:lnSpc>
                <a:spcPct val="100000"/>
              </a:lnSpc>
              <a:spcBef>
                <a:spcPts val="360"/>
              </a:spcBef>
              <a:spcAft>
                <a:spcPts val="0"/>
              </a:spcAft>
              <a:buSzPts val="1260"/>
              <a:buChar char="►"/>
              <a:defRPr/>
            </a:lvl2pPr>
            <a:lvl3pPr marL="1371600" lvl="2" indent="-308610" algn="l">
              <a:lnSpc>
                <a:spcPct val="100000"/>
              </a:lnSpc>
              <a:spcBef>
                <a:spcPts val="360"/>
              </a:spcBef>
              <a:spcAft>
                <a:spcPts val="0"/>
              </a:spcAft>
              <a:buSzPts val="1260"/>
              <a:buChar char="►"/>
              <a:defRPr/>
            </a:lvl3pPr>
            <a:lvl4pPr marL="1828800" lvl="3" indent="-308610" algn="l">
              <a:lnSpc>
                <a:spcPct val="100000"/>
              </a:lnSpc>
              <a:spcBef>
                <a:spcPts val="360"/>
              </a:spcBef>
              <a:spcAft>
                <a:spcPts val="0"/>
              </a:spcAft>
              <a:buSzPts val="1260"/>
              <a:buChar char="►"/>
              <a:defRPr/>
            </a:lvl4pPr>
            <a:lvl5pPr marL="2286000" lvl="4" indent="-277495" algn="l">
              <a:lnSpc>
                <a:spcPct val="100000"/>
              </a:lnSpc>
              <a:spcBef>
                <a:spcPts val="220"/>
              </a:spcBef>
              <a:spcAft>
                <a:spcPts val="0"/>
              </a:spcAft>
              <a:buSzPts val="77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
          <p:cNvCxnSpPr/>
          <p:nvPr/>
        </p:nvCxnSpPr>
        <p:spPr>
          <a:xfrm>
            <a:off x="113823" y="869427"/>
            <a:ext cx="9658350" cy="0"/>
          </a:xfrm>
          <a:prstGeom prst="straightConnector1">
            <a:avLst/>
          </a:prstGeom>
          <a:noFill/>
          <a:ln w="9525" cap="flat" cmpd="sng">
            <a:solidFill>
              <a:schemeClr val="l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marL="0" lvl="0" indent="0" algn="l" rtl="0">
              <a:lnSpc>
                <a:spcPct val="85000"/>
              </a:lnSpc>
              <a:spcBef>
                <a:spcPts val="0"/>
              </a:spcBef>
              <a:spcAft>
                <a:spcPts val="0"/>
              </a:spcAft>
              <a:buClr>
                <a:schemeClr val="lt1"/>
              </a:buClr>
              <a:buSzPts val="3000"/>
              <a:buFont typeface="Arial"/>
              <a:buNone/>
            </a:pPr>
            <a:r>
              <a:rPr lang="en-US" dirty="0"/>
              <a:t>EECS E6895 - Milestone 2 </a:t>
            </a:r>
            <a:br>
              <a:rPr lang="en-US" dirty="0"/>
            </a:br>
            <a:r>
              <a:rPr lang="en-US" dirty="0"/>
              <a:t>A-</a:t>
            </a:r>
            <a:r>
              <a:rPr lang="en-US" altLang="zh-CN" dirty="0"/>
              <a:t>share Stock Auto Trader</a:t>
            </a:r>
            <a:endParaRPr dirty="0"/>
          </a:p>
        </p:txBody>
      </p:sp>
      <p:sp>
        <p:nvSpPr>
          <p:cNvPr id="88" name="Google Shape;88;p16"/>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spcBef>
                <a:spcPts val="0"/>
              </a:spcBef>
            </a:pPr>
            <a:r>
              <a:rPr lang="en-US" dirty="0"/>
              <a:t>B9: Investment Strategy - AI Trader (CN/HK/TW/JP)</a:t>
            </a:r>
            <a:endParaRPr dirty="0"/>
          </a:p>
          <a:p>
            <a:pPr marL="0" lvl="0" indent="0" algn="l" rtl="0">
              <a:lnSpc>
                <a:spcPct val="100000"/>
              </a:lnSpc>
              <a:spcBef>
                <a:spcPts val="480"/>
              </a:spcBef>
              <a:spcAft>
                <a:spcPts val="0"/>
              </a:spcAft>
              <a:buSzPts val="1680"/>
              <a:buNone/>
            </a:pPr>
            <a:endParaRPr dirty="0"/>
          </a:p>
        </p:txBody>
      </p:sp>
      <p:sp>
        <p:nvSpPr>
          <p:cNvPr id="89" name="Google Shape;89;p16"/>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lnSpc>
                <a:spcPct val="100000"/>
              </a:lnSpc>
              <a:spcBef>
                <a:spcPts val="0"/>
              </a:spcBef>
              <a:spcAft>
                <a:spcPts val="0"/>
              </a:spcAft>
              <a:buSzPts val="1400"/>
              <a:buNone/>
            </a:pPr>
            <a:r>
              <a:rPr lang="en-US"/>
              <a:t>Yiwen Fang (yf2560) | Guoshiwen Han (gh2567)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gn="l" rtl="0">
              <a:lnSpc>
                <a:spcPct val="200000"/>
              </a:lnSpc>
              <a:spcBef>
                <a:spcPts val="600"/>
              </a:spcBef>
              <a:spcAft>
                <a:spcPts val="0"/>
              </a:spcAft>
              <a:buSzPts val="1400"/>
              <a:buChar char="►"/>
            </a:pPr>
            <a:r>
              <a:rPr lang="en-US" dirty="0"/>
              <a:t>Data Collection &amp; Procession</a:t>
            </a:r>
            <a:endParaRPr dirty="0"/>
          </a:p>
          <a:p>
            <a:pPr marL="342900" lvl="0" indent="-342900" algn="l" rtl="0">
              <a:lnSpc>
                <a:spcPct val="200000"/>
              </a:lnSpc>
              <a:spcBef>
                <a:spcPts val="600"/>
              </a:spcBef>
              <a:spcAft>
                <a:spcPts val="0"/>
              </a:spcAft>
              <a:buSzPts val="1400"/>
              <a:buChar char="►"/>
            </a:pPr>
            <a:r>
              <a:rPr lang="en-US" dirty="0"/>
              <a:t>Model Training Method</a:t>
            </a:r>
            <a:endParaRPr dirty="0"/>
          </a:p>
          <a:p>
            <a:pPr marL="342900" lvl="0" indent="-342900" algn="l" rtl="0">
              <a:lnSpc>
                <a:spcPct val="200000"/>
              </a:lnSpc>
              <a:spcBef>
                <a:spcPts val="600"/>
              </a:spcBef>
              <a:spcAft>
                <a:spcPts val="0"/>
              </a:spcAft>
              <a:buSzPts val="1400"/>
              <a:buChar char="►"/>
            </a:pPr>
            <a:r>
              <a:rPr lang="en-US" dirty="0"/>
              <a:t>Coding Work</a:t>
            </a:r>
          </a:p>
          <a:p>
            <a:pPr marL="342900" lvl="0" indent="-342900">
              <a:lnSpc>
                <a:spcPct val="200000"/>
              </a:lnSpc>
            </a:pPr>
            <a:r>
              <a:rPr lang="en-GB" dirty="0"/>
              <a:t>Timeline</a:t>
            </a:r>
            <a:endParaRPr lang="zh-CN" altLang="en-US" dirty="0"/>
          </a:p>
          <a:p>
            <a:pPr marL="342900" lvl="0" indent="-342900" algn="l" rtl="0">
              <a:lnSpc>
                <a:spcPct val="200000"/>
              </a:lnSpc>
              <a:spcBef>
                <a:spcPts val="600"/>
              </a:spcBef>
              <a:spcAft>
                <a:spcPts val="0"/>
              </a:spcAft>
              <a:buSzPts val="1400"/>
              <a:buChar char="►"/>
            </a:pPr>
            <a:r>
              <a:rPr lang="en-US" dirty="0"/>
              <a:t>Q &amp; A</a:t>
            </a:r>
          </a:p>
          <a:p>
            <a:pPr marL="0" lvl="0" indent="0" algn="l" rtl="0">
              <a:lnSpc>
                <a:spcPct val="200000"/>
              </a:lnSpc>
              <a:spcBef>
                <a:spcPts val="600"/>
              </a:spcBef>
              <a:spcAft>
                <a:spcPts val="0"/>
              </a:spcAft>
              <a:buSzPts val="1400"/>
              <a:buNone/>
            </a:pPr>
            <a:endParaRPr lang="zh-CN" altLang="en-US" dirty="0"/>
          </a:p>
          <a:p>
            <a:pPr marL="342900" lvl="0" indent="-254000" algn="l" rtl="0">
              <a:lnSpc>
                <a:spcPct val="200000"/>
              </a:lnSpc>
              <a:spcBef>
                <a:spcPts val="600"/>
              </a:spcBef>
              <a:spcAft>
                <a:spcPts val="0"/>
              </a:spcAft>
              <a:buSzPts val="1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Data Sources and APIs</a:t>
            </a:r>
            <a:br>
              <a:rPr lang="en-US" dirty="0">
                <a:solidFill>
                  <a:schemeClr val="accent2"/>
                </a:solidFill>
              </a:rPr>
            </a:br>
            <a:r>
              <a:rPr lang="en-US" dirty="0"/>
              <a:t>2000+ A-share main board stock in Shanghai/Shenzhen Stock Exchange, API is </a:t>
            </a:r>
            <a:r>
              <a:rPr lang="en-US" dirty="0" err="1"/>
              <a:t>yahoo_fin</a:t>
            </a:r>
            <a:r>
              <a:rPr lang="en-US" dirty="0"/>
              <a:t> which extracts stock info from Yahoo Finance</a:t>
            </a:r>
            <a:endParaRPr dirty="0"/>
          </a:p>
        </p:txBody>
      </p:sp>
      <p:sp>
        <p:nvSpPr>
          <p:cNvPr id="129" name="Google Shape;129;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dirty="0"/>
          </a:p>
        </p:txBody>
      </p:sp>
      <p:sp>
        <p:nvSpPr>
          <p:cNvPr id="136" name="Google Shape;136;p4"/>
          <p:cNvSpPr/>
          <p:nvPr/>
        </p:nvSpPr>
        <p:spPr>
          <a:xfrm>
            <a:off x="152400" y="990600"/>
            <a:ext cx="4752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rPr>
              <a:t>Data Sources</a:t>
            </a:r>
            <a:endParaRPr dirty="0"/>
          </a:p>
        </p:txBody>
      </p:sp>
      <p:sp>
        <p:nvSpPr>
          <p:cNvPr id="137" name="Google Shape;137;p4"/>
          <p:cNvSpPr/>
          <p:nvPr/>
        </p:nvSpPr>
        <p:spPr>
          <a:xfrm>
            <a:off x="4990324" y="990600"/>
            <a:ext cx="4752000" cy="360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2"/>
                </a:solidFill>
                <a:latin typeface="Arial"/>
                <a:ea typeface="Arial"/>
                <a:cs typeface="Arial"/>
                <a:sym typeface="Arial"/>
              </a:rPr>
              <a:t>APIs</a:t>
            </a:r>
            <a:endParaRPr dirty="0"/>
          </a:p>
        </p:txBody>
      </p:sp>
      <p:sp>
        <p:nvSpPr>
          <p:cNvPr id="139" name="Google Shape;139;p4"/>
          <p:cNvSpPr txBox="1"/>
          <p:nvPr/>
        </p:nvSpPr>
        <p:spPr>
          <a:xfrm>
            <a:off x="152399" y="1446250"/>
            <a:ext cx="4751999" cy="484708"/>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GB" sz="1000" dirty="0">
                <a:solidFill>
                  <a:schemeClr val="lt1"/>
                </a:solidFill>
              </a:rPr>
              <a:t>Shanghai </a:t>
            </a:r>
            <a:r>
              <a:rPr lang="en-GB" altLang="zh-CN" sz="1000" dirty="0">
                <a:solidFill>
                  <a:schemeClr val="lt1"/>
                </a:solidFill>
              </a:rPr>
              <a:t>Stock Exchange: 1500 + A-share main board stock</a:t>
            </a:r>
            <a:endParaRPr lang="en-GB" sz="1000" dirty="0">
              <a:solidFill>
                <a:schemeClr val="lt1"/>
              </a:solidFill>
            </a:endParaRPr>
          </a:p>
          <a:p>
            <a:pPr marL="180975" lvl="0" indent="-180975">
              <a:lnSpc>
                <a:spcPct val="85000"/>
              </a:lnSpc>
              <a:buClr>
                <a:schemeClr val="lt1"/>
              </a:buClr>
              <a:buSzPts val="750"/>
              <a:buFont typeface="Arial"/>
              <a:buChar char="►"/>
            </a:pPr>
            <a:r>
              <a:rPr lang="en-GB" sz="1000" dirty="0">
                <a:solidFill>
                  <a:schemeClr val="lt1"/>
                </a:solidFill>
              </a:rPr>
              <a:t>Shenzhen Stock Exchange: </a:t>
            </a:r>
            <a:r>
              <a:rPr lang="en-US" sz="1000" dirty="0">
                <a:solidFill>
                  <a:schemeClr val="lt1"/>
                </a:solidFill>
              </a:rPr>
              <a:t>500 + A-share main board stock</a:t>
            </a:r>
            <a:endParaRPr lang="en-GB" sz="1000" dirty="0">
              <a:solidFill>
                <a:schemeClr val="lt1"/>
              </a:solidFill>
            </a:endParaRPr>
          </a:p>
          <a:p>
            <a:pPr marL="180975" lvl="0" indent="-180975">
              <a:lnSpc>
                <a:spcPct val="85000"/>
              </a:lnSpc>
              <a:buClr>
                <a:schemeClr val="lt1"/>
              </a:buClr>
              <a:buSzPts val="750"/>
              <a:buFont typeface="Arial"/>
              <a:buChar char="►"/>
            </a:pPr>
            <a:r>
              <a:rPr lang="en-GB" sz="1000" dirty="0">
                <a:solidFill>
                  <a:schemeClr val="lt1"/>
                </a:solidFill>
              </a:rPr>
              <a:t>Yahoo Finance: Finance info including Open-High-Low-Close (OHLC)</a:t>
            </a:r>
            <a:endParaRPr sz="1000" dirty="0">
              <a:solidFill>
                <a:schemeClr val="lt1"/>
              </a:solidFill>
              <a:latin typeface="Arial"/>
              <a:ea typeface="Arial"/>
              <a:cs typeface="Arial"/>
              <a:sym typeface="Arial"/>
            </a:endParaRPr>
          </a:p>
        </p:txBody>
      </p:sp>
      <p:sp>
        <p:nvSpPr>
          <p:cNvPr id="140" name="Google Shape;140;p4"/>
          <p:cNvSpPr txBox="1"/>
          <p:nvPr/>
        </p:nvSpPr>
        <p:spPr>
          <a:xfrm>
            <a:off x="5001604" y="1446250"/>
            <a:ext cx="4740720" cy="615513"/>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000" dirty="0" err="1">
                <a:solidFill>
                  <a:schemeClr val="lt1"/>
                </a:solidFill>
              </a:rPr>
              <a:t>yahoo_fin</a:t>
            </a:r>
            <a:r>
              <a:rPr lang="en-US" sz="1000" dirty="0">
                <a:solidFill>
                  <a:schemeClr val="lt1"/>
                </a:solidFill>
              </a:rPr>
              <a:t> is a Python library</a:t>
            </a:r>
          </a:p>
          <a:p>
            <a:pPr marL="180975" lvl="0" indent="-180975">
              <a:lnSpc>
                <a:spcPct val="85000"/>
              </a:lnSpc>
              <a:buClr>
                <a:schemeClr val="lt1"/>
              </a:buClr>
              <a:buSzPts val="750"/>
              <a:buFont typeface="Arial"/>
              <a:buChar char="►"/>
            </a:pPr>
            <a:r>
              <a:rPr lang="en-US" sz="1000" dirty="0">
                <a:solidFill>
                  <a:schemeClr val="lt1"/>
                </a:solidFill>
              </a:rPr>
              <a:t>Limited thousands of calls per month</a:t>
            </a:r>
          </a:p>
          <a:p>
            <a:pPr marL="180975" lvl="0" indent="-180975">
              <a:lnSpc>
                <a:spcPct val="85000"/>
              </a:lnSpc>
              <a:buClr>
                <a:schemeClr val="lt1"/>
              </a:buClr>
              <a:buSzPts val="750"/>
              <a:buFont typeface="Arial"/>
              <a:buChar char="►"/>
            </a:pPr>
            <a:r>
              <a:rPr lang="en-US" altLang="zh-CN" sz="1000" dirty="0">
                <a:solidFill>
                  <a:schemeClr val="lt1"/>
                </a:solidFill>
              </a:rPr>
              <a:t>Each s</a:t>
            </a:r>
            <a:r>
              <a:rPr lang="en-US" sz="1000" dirty="0">
                <a:solidFill>
                  <a:schemeClr val="lt1"/>
                </a:solidFill>
              </a:rPr>
              <a:t>tock attributes including date, open, high, low, close, </a:t>
            </a:r>
            <a:r>
              <a:rPr lang="en-US" sz="1000" dirty="0" err="1">
                <a:solidFill>
                  <a:schemeClr val="lt1"/>
                </a:solidFill>
              </a:rPr>
              <a:t>adjclose</a:t>
            </a:r>
            <a:r>
              <a:rPr lang="en-US" sz="1000" dirty="0">
                <a:solidFill>
                  <a:schemeClr val="lt1"/>
                </a:solidFill>
              </a:rPr>
              <a:t>, volume</a:t>
            </a:r>
          </a:p>
          <a:p>
            <a:pPr marL="180975" lvl="0" indent="-180975">
              <a:lnSpc>
                <a:spcPct val="85000"/>
              </a:lnSpc>
              <a:buClr>
                <a:schemeClr val="lt1"/>
              </a:buClr>
              <a:buSzPts val="750"/>
              <a:buFont typeface="Arial"/>
              <a:buChar char="►"/>
            </a:pPr>
            <a:r>
              <a:rPr lang="en-US" sz="1000" dirty="0">
                <a:solidFill>
                  <a:schemeClr val="lt1"/>
                </a:solidFill>
              </a:rPr>
              <a:t>Collect the daily exchange data from the first listed day to today</a:t>
            </a:r>
          </a:p>
        </p:txBody>
      </p:sp>
      <p:pic>
        <p:nvPicPr>
          <p:cNvPr id="9" name="图片 8">
            <a:extLst>
              <a:ext uri="{FF2B5EF4-FFF2-40B4-BE49-F238E27FC236}">
                <a16:creationId xmlns:a16="http://schemas.microsoft.com/office/drawing/2014/main" id="{D44CD863-6D7A-4ACB-A18D-ABED817983BC}"/>
              </a:ext>
            </a:extLst>
          </p:cNvPr>
          <p:cNvPicPr>
            <a:picLocks noChangeAspect="1"/>
          </p:cNvPicPr>
          <p:nvPr/>
        </p:nvPicPr>
        <p:blipFill rotWithShape="1">
          <a:blip r:embed="rId3"/>
          <a:srcRect r="36883"/>
          <a:stretch/>
        </p:blipFill>
        <p:spPr>
          <a:xfrm>
            <a:off x="267782" y="2118324"/>
            <a:ext cx="4521236" cy="4458690"/>
          </a:xfrm>
          <a:prstGeom prst="rect">
            <a:avLst/>
          </a:prstGeom>
        </p:spPr>
      </p:pic>
      <p:pic>
        <p:nvPicPr>
          <p:cNvPr id="10" name="图片 9">
            <a:extLst>
              <a:ext uri="{FF2B5EF4-FFF2-40B4-BE49-F238E27FC236}">
                <a16:creationId xmlns:a16="http://schemas.microsoft.com/office/drawing/2014/main" id="{C951C429-119F-443B-ABE4-ED3516FE677C}"/>
              </a:ext>
            </a:extLst>
          </p:cNvPr>
          <p:cNvPicPr>
            <a:picLocks noChangeAspect="1"/>
          </p:cNvPicPr>
          <p:nvPr/>
        </p:nvPicPr>
        <p:blipFill>
          <a:blip r:embed="rId4"/>
          <a:stretch>
            <a:fillRect/>
          </a:stretch>
        </p:blipFill>
        <p:spPr>
          <a:xfrm>
            <a:off x="5182379" y="2118324"/>
            <a:ext cx="4367891" cy="4458690"/>
          </a:xfrm>
          <a:prstGeom prst="rect">
            <a:avLst/>
          </a:prstGeom>
        </p:spPr>
      </p:pic>
    </p:spTree>
    <p:extLst>
      <p:ext uri="{BB962C8B-B14F-4D97-AF65-F5344CB8AC3E}">
        <p14:creationId xmlns:p14="http://schemas.microsoft.com/office/powerpoint/2010/main" val="82399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altLang="zh-CN" dirty="0">
                <a:solidFill>
                  <a:schemeClr val="accent2"/>
                </a:solidFill>
              </a:rPr>
              <a:t>Data Cleaning and Mutations</a:t>
            </a:r>
            <a:br>
              <a:rPr lang="en-US" dirty="0">
                <a:solidFill>
                  <a:schemeClr val="accent2"/>
                </a:solidFill>
              </a:rPr>
            </a:br>
            <a:r>
              <a:rPr lang="en-US" dirty="0"/>
              <a:t>Eliminate any rows with empty/NA values, add a “label” column, which is the value of the next day, as the predicted value</a:t>
            </a:r>
            <a:endParaRPr dirty="0"/>
          </a:p>
        </p:txBody>
      </p:sp>
      <p:sp>
        <p:nvSpPr>
          <p:cNvPr id="129" name="Google Shape;129;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dirty="0"/>
          </a:p>
        </p:txBody>
      </p:sp>
      <p:pic>
        <p:nvPicPr>
          <p:cNvPr id="4" name="图片 3">
            <a:extLst>
              <a:ext uri="{FF2B5EF4-FFF2-40B4-BE49-F238E27FC236}">
                <a16:creationId xmlns:a16="http://schemas.microsoft.com/office/drawing/2014/main" id="{84B0BED0-96A5-444B-9A31-A89CDDC10685}"/>
              </a:ext>
            </a:extLst>
          </p:cNvPr>
          <p:cNvPicPr>
            <a:picLocks noChangeAspect="1"/>
          </p:cNvPicPr>
          <p:nvPr/>
        </p:nvPicPr>
        <p:blipFill>
          <a:blip r:embed="rId3"/>
          <a:stretch>
            <a:fillRect/>
          </a:stretch>
        </p:blipFill>
        <p:spPr>
          <a:xfrm>
            <a:off x="1141981" y="1067839"/>
            <a:ext cx="7622038" cy="5322029"/>
          </a:xfrm>
          <a:prstGeom prst="rect">
            <a:avLst/>
          </a:prstGeom>
        </p:spPr>
      </p:pic>
    </p:spTree>
    <p:extLst>
      <p:ext uri="{BB962C8B-B14F-4D97-AF65-F5344CB8AC3E}">
        <p14:creationId xmlns:p14="http://schemas.microsoft.com/office/powerpoint/2010/main" val="187987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Model Training Method</a:t>
            </a:r>
            <a:br>
              <a:rPr lang="en-US" dirty="0">
                <a:solidFill>
                  <a:schemeClr val="accent2"/>
                </a:solidFill>
              </a:rPr>
            </a:br>
            <a:r>
              <a:rPr lang="en-US" altLang="zh-CN" dirty="0"/>
              <a:t>LSTM (Long Short-Term Memory)</a:t>
            </a:r>
            <a:br>
              <a:rPr lang="en-US" altLang="zh-CN" dirty="0"/>
            </a:br>
            <a:endParaRPr dirty="0"/>
          </a:p>
        </p:txBody>
      </p:sp>
      <p:sp>
        <p:nvSpPr>
          <p:cNvPr id="129" name="Google Shape;129;p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spcBef>
                <a:spcPts val="0"/>
              </a:spcBef>
            </a:pPr>
            <a:r>
              <a:rPr lang="en-GB" dirty="0"/>
              <a:t>Source: https://www.mdpi.com/2073-4441/11/7/1387</a:t>
            </a:r>
            <a:endParaRPr dirty="0"/>
          </a:p>
        </p:txBody>
      </p:sp>
      <p:pic>
        <p:nvPicPr>
          <p:cNvPr id="5" name="Google Shape;102;p18">
            <a:extLst>
              <a:ext uri="{FF2B5EF4-FFF2-40B4-BE49-F238E27FC236}">
                <a16:creationId xmlns:a16="http://schemas.microsoft.com/office/drawing/2014/main" id="{BE0573EA-D4D3-4099-A3CE-E15E04C073C9}"/>
              </a:ext>
            </a:extLst>
          </p:cNvPr>
          <p:cNvPicPr preferRelativeResize="0"/>
          <p:nvPr/>
        </p:nvPicPr>
        <p:blipFill>
          <a:blip r:embed="rId3">
            <a:alphaModFix/>
          </a:blip>
          <a:stretch>
            <a:fillRect/>
          </a:stretch>
        </p:blipFill>
        <p:spPr>
          <a:xfrm>
            <a:off x="109728" y="1038225"/>
            <a:ext cx="6272022" cy="5453064"/>
          </a:xfrm>
          <a:prstGeom prst="rect">
            <a:avLst/>
          </a:prstGeom>
          <a:noFill/>
          <a:ln>
            <a:noFill/>
          </a:ln>
        </p:spPr>
      </p:pic>
      <p:sp>
        <p:nvSpPr>
          <p:cNvPr id="7" name="Google Shape;137;p4">
            <a:extLst>
              <a:ext uri="{FF2B5EF4-FFF2-40B4-BE49-F238E27FC236}">
                <a16:creationId xmlns:a16="http://schemas.microsoft.com/office/drawing/2014/main" id="{431FBF3A-7567-4063-9D1B-6BC1925FA0DD}"/>
              </a:ext>
            </a:extLst>
          </p:cNvPr>
          <p:cNvSpPr/>
          <p:nvPr/>
        </p:nvSpPr>
        <p:spPr>
          <a:xfrm>
            <a:off x="6521471" y="1495806"/>
            <a:ext cx="3240000" cy="360000"/>
          </a:xfrm>
          <a:prstGeom prst="rect">
            <a:avLst/>
          </a:prstGeom>
          <a:solidFill>
            <a:schemeClr val="accent2">
              <a:lumMod val="60000"/>
              <a:lumOff val="40000"/>
            </a:schemeClr>
          </a:solidFill>
          <a:ln>
            <a:noFill/>
          </a:ln>
        </p:spPr>
        <p:txBody>
          <a:bodyPr spcFirstLastPara="1" wrap="square" lIns="91425" tIns="45700" rIns="91425" bIns="45700" anchor="ctr" anchorCtr="0">
            <a:noAutofit/>
          </a:bodyPr>
          <a:lstStyle/>
          <a:p>
            <a:pPr lvl="0" algn="ctr"/>
            <a:r>
              <a:rPr lang="en-US" dirty="0"/>
              <a:t>Stock forecasts are highly non-linear</a:t>
            </a:r>
          </a:p>
        </p:txBody>
      </p:sp>
      <p:sp>
        <p:nvSpPr>
          <p:cNvPr id="8" name="Google Shape;137;p4">
            <a:extLst>
              <a:ext uri="{FF2B5EF4-FFF2-40B4-BE49-F238E27FC236}">
                <a16:creationId xmlns:a16="http://schemas.microsoft.com/office/drawing/2014/main" id="{43D91561-9EB3-40B6-8273-4D26CBC7E5F6}"/>
              </a:ext>
            </a:extLst>
          </p:cNvPr>
          <p:cNvSpPr/>
          <p:nvPr/>
        </p:nvSpPr>
        <p:spPr>
          <a:xfrm>
            <a:off x="6521471" y="2494191"/>
            <a:ext cx="3240000" cy="490953"/>
          </a:xfrm>
          <a:prstGeom prst="rect">
            <a:avLst/>
          </a:prstGeom>
          <a:solidFill>
            <a:schemeClr val="accent2">
              <a:lumMod val="60000"/>
              <a:lumOff val="40000"/>
            </a:schemeClr>
          </a:solidFill>
          <a:ln>
            <a:noFill/>
          </a:ln>
        </p:spPr>
        <p:txBody>
          <a:bodyPr spcFirstLastPara="1" wrap="square" lIns="91425" tIns="45700" rIns="91425" bIns="45700" anchor="ctr" anchorCtr="0">
            <a:noAutofit/>
          </a:bodyPr>
          <a:lstStyle/>
          <a:p>
            <a:pPr lvl="0" algn="ctr"/>
            <a:r>
              <a:rPr lang="en-US" dirty="0"/>
              <a:t>The forecasting model </a:t>
            </a:r>
            <a:r>
              <a:rPr lang="en-US" altLang="zh-CN" dirty="0"/>
              <a:t>should </a:t>
            </a:r>
            <a:r>
              <a:rPr lang="en-US" dirty="0"/>
              <a:t>be able to deal with non-linear problems</a:t>
            </a:r>
          </a:p>
        </p:txBody>
      </p:sp>
      <p:sp>
        <p:nvSpPr>
          <p:cNvPr id="9" name="Google Shape;137;p4">
            <a:extLst>
              <a:ext uri="{FF2B5EF4-FFF2-40B4-BE49-F238E27FC236}">
                <a16:creationId xmlns:a16="http://schemas.microsoft.com/office/drawing/2014/main" id="{618E6801-D5AD-4025-BC9D-490860F5B0C6}"/>
              </a:ext>
            </a:extLst>
          </p:cNvPr>
          <p:cNvSpPr/>
          <p:nvPr/>
        </p:nvSpPr>
        <p:spPr>
          <a:xfrm>
            <a:off x="6521471" y="4382583"/>
            <a:ext cx="3240000" cy="489600"/>
          </a:xfrm>
          <a:prstGeom prst="rect">
            <a:avLst/>
          </a:prstGeom>
          <a:solidFill>
            <a:schemeClr val="accent2">
              <a:lumMod val="60000"/>
              <a:lumOff val="40000"/>
            </a:schemeClr>
          </a:solidFill>
          <a:ln>
            <a:noFill/>
          </a:ln>
        </p:spPr>
        <p:txBody>
          <a:bodyPr spcFirstLastPara="1" wrap="square" lIns="91425" tIns="45700" rIns="91425" bIns="45700" anchor="ctr" anchorCtr="0">
            <a:noAutofit/>
          </a:bodyPr>
          <a:lstStyle/>
          <a:p>
            <a:pPr lvl="0" algn="ctr"/>
            <a:r>
              <a:rPr lang="en-US" dirty="0"/>
              <a:t>Stocks have the characteristics of time series</a:t>
            </a:r>
          </a:p>
        </p:txBody>
      </p:sp>
      <p:sp>
        <p:nvSpPr>
          <p:cNvPr id="10" name="Google Shape;137;p4">
            <a:extLst>
              <a:ext uri="{FF2B5EF4-FFF2-40B4-BE49-F238E27FC236}">
                <a16:creationId xmlns:a16="http://schemas.microsoft.com/office/drawing/2014/main" id="{A43BB3C9-FAF1-47D0-97BD-BC27A18F869A}"/>
              </a:ext>
            </a:extLst>
          </p:cNvPr>
          <p:cNvSpPr/>
          <p:nvPr/>
        </p:nvSpPr>
        <p:spPr>
          <a:xfrm>
            <a:off x="6521471" y="5504005"/>
            <a:ext cx="3240000" cy="489600"/>
          </a:xfrm>
          <a:prstGeom prst="rect">
            <a:avLst/>
          </a:prstGeom>
          <a:solidFill>
            <a:schemeClr val="accent2">
              <a:lumMod val="60000"/>
              <a:lumOff val="40000"/>
            </a:schemeClr>
          </a:solidFill>
          <a:ln>
            <a:noFill/>
          </a:ln>
        </p:spPr>
        <p:txBody>
          <a:bodyPr spcFirstLastPara="1" wrap="square" lIns="91425" tIns="45700" rIns="91425" bIns="45700" anchor="ctr" anchorCtr="0">
            <a:noAutofit/>
          </a:bodyPr>
          <a:lstStyle/>
          <a:p>
            <a:pPr algn="ctr"/>
            <a:r>
              <a:rPr lang="en-US" altLang="zh-CN" dirty="0"/>
              <a:t>Cyclic neural networks are suitable to predict stocks</a:t>
            </a:r>
            <a:endParaRPr lang="en-US" dirty="0"/>
          </a:p>
        </p:txBody>
      </p:sp>
      <p:sp>
        <p:nvSpPr>
          <p:cNvPr id="2" name="箭头: 下 1">
            <a:extLst>
              <a:ext uri="{FF2B5EF4-FFF2-40B4-BE49-F238E27FC236}">
                <a16:creationId xmlns:a16="http://schemas.microsoft.com/office/drawing/2014/main" id="{84EF9FEE-F214-4ECD-B7EC-38C04DDA47FA}"/>
              </a:ext>
            </a:extLst>
          </p:cNvPr>
          <p:cNvSpPr/>
          <p:nvPr/>
        </p:nvSpPr>
        <p:spPr>
          <a:xfrm>
            <a:off x="8017646" y="1994999"/>
            <a:ext cx="247650" cy="360000"/>
          </a:xfrm>
          <a:prstGeom prst="dow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C6B5A0C9-9C6C-4964-A2D1-1645C1C3DB5E}"/>
              </a:ext>
            </a:extLst>
          </p:cNvPr>
          <p:cNvSpPr/>
          <p:nvPr/>
        </p:nvSpPr>
        <p:spPr>
          <a:xfrm>
            <a:off x="8017646" y="5008094"/>
            <a:ext cx="247650" cy="360000"/>
          </a:xfrm>
          <a:prstGeom prst="down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32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Coding Work</a:t>
            </a:r>
            <a:br>
              <a:rPr lang="en-US" dirty="0">
                <a:solidFill>
                  <a:schemeClr val="accent2"/>
                </a:solidFill>
              </a:rPr>
            </a:br>
            <a:br>
              <a:rPr lang="en-US" dirty="0">
                <a:solidFill>
                  <a:schemeClr val="accent2"/>
                </a:solidFill>
              </a:rPr>
            </a:br>
            <a:endParaRPr dirty="0"/>
          </a:p>
        </p:txBody>
      </p:sp>
      <p:sp>
        <p:nvSpPr>
          <p:cNvPr id="4" name="文本占位符 3">
            <a:extLst>
              <a:ext uri="{FF2B5EF4-FFF2-40B4-BE49-F238E27FC236}">
                <a16:creationId xmlns:a16="http://schemas.microsoft.com/office/drawing/2014/main" id="{7CB4B09E-1758-4248-B60C-032941490CE4}"/>
              </a:ext>
            </a:extLst>
          </p:cNvPr>
          <p:cNvSpPr>
            <a:spLocks noGrp="1"/>
          </p:cNvSpPr>
          <p:nvPr>
            <p:ph type="body" idx="2"/>
          </p:nvPr>
        </p:nvSpPr>
        <p:spPr/>
        <p:txBody>
          <a:bodyPr/>
          <a:lstStyle/>
          <a:p>
            <a:endParaRPr lang="zh-CN" altLang="en-US"/>
          </a:p>
        </p:txBody>
      </p:sp>
      <p:pic>
        <p:nvPicPr>
          <p:cNvPr id="14" name="Google Shape;111;p19">
            <a:extLst>
              <a:ext uri="{FF2B5EF4-FFF2-40B4-BE49-F238E27FC236}">
                <a16:creationId xmlns:a16="http://schemas.microsoft.com/office/drawing/2014/main" id="{EA2A4C3A-B01F-4F28-9B10-A65CF13690B2}"/>
              </a:ext>
            </a:extLst>
          </p:cNvPr>
          <p:cNvPicPr preferRelativeResize="0"/>
          <p:nvPr/>
        </p:nvPicPr>
        <p:blipFill>
          <a:blip r:embed="rId3">
            <a:alphaModFix/>
          </a:blip>
          <a:stretch>
            <a:fillRect/>
          </a:stretch>
        </p:blipFill>
        <p:spPr>
          <a:xfrm>
            <a:off x="212227" y="1391326"/>
            <a:ext cx="5521823" cy="3514050"/>
          </a:xfrm>
          <a:prstGeom prst="rect">
            <a:avLst/>
          </a:prstGeom>
          <a:noFill/>
          <a:ln>
            <a:noFill/>
          </a:ln>
        </p:spPr>
      </p:pic>
      <p:grpSp>
        <p:nvGrpSpPr>
          <p:cNvPr id="15" name="组合 14">
            <a:extLst>
              <a:ext uri="{FF2B5EF4-FFF2-40B4-BE49-F238E27FC236}">
                <a16:creationId xmlns:a16="http://schemas.microsoft.com/office/drawing/2014/main" id="{0C451C0A-3828-4D5A-A4D9-17C2AC06D859}"/>
              </a:ext>
            </a:extLst>
          </p:cNvPr>
          <p:cNvGrpSpPr/>
          <p:nvPr/>
        </p:nvGrpSpPr>
        <p:grpSpPr>
          <a:xfrm>
            <a:off x="1239468" y="5221400"/>
            <a:ext cx="3467341" cy="588174"/>
            <a:chOff x="1193738" y="4985305"/>
            <a:chExt cx="3467341" cy="588174"/>
          </a:xfrm>
        </p:grpSpPr>
        <p:sp>
          <p:nvSpPr>
            <p:cNvPr id="16" name="Google Shape;110;p19">
              <a:extLst>
                <a:ext uri="{FF2B5EF4-FFF2-40B4-BE49-F238E27FC236}">
                  <a16:creationId xmlns:a16="http://schemas.microsoft.com/office/drawing/2014/main" id="{BF0BB294-5DEA-4939-8E6B-83B989ECB71B}"/>
                </a:ext>
              </a:extLst>
            </p:cNvPr>
            <p:cNvSpPr txBox="1"/>
            <p:nvPr/>
          </p:nvSpPr>
          <p:spPr>
            <a:xfrm>
              <a:off x="1193738" y="5048542"/>
              <a:ext cx="1779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dirty="0">
                  <a:solidFill>
                    <a:schemeClr val="lt1"/>
                  </a:solidFill>
                </a:rPr>
                <a:t>loss function:</a:t>
              </a:r>
              <a:endParaRPr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AB4C1A2-9D17-4467-81D2-B00A7A58DB20}"/>
                    </a:ext>
                  </a:extLst>
                </p:cNvPr>
                <p:cNvSpPr txBox="1"/>
                <p:nvPr/>
              </p:nvSpPr>
              <p:spPr>
                <a:xfrm>
                  <a:off x="2844621" y="4985305"/>
                  <a:ext cx="1816458" cy="588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𝑀𝑆𝐸</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en-US" altLang="zh-CN"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e>
                        </m:nary>
                      </m:oMath>
                    </m:oMathPara>
                  </a14:m>
                  <a:endParaRPr lang="zh-CN" altLang="en-US" dirty="0"/>
                </a:p>
              </p:txBody>
            </p:sp>
          </mc:Choice>
          <mc:Fallback xmlns="">
            <p:sp>
              <p:nvSpPr>
                <p:cNvPr id="17" name="文本框 16">
                  <a:extLst>
                    <a:ext uri="{FF2B5EF4-FFF2-40B4-BE49-F238E27FC236}">
                      <a16:creationId xmlns:a16="http://schemas.microsoft.com/office/drawing/2014/main" id="{8AB4C1A2-9D17-4467-81D2-B00A7A58DB20}"/>
                    </a:ext>
                  </a:extLst>
                </p:cNvPr>
                <p:cNvSpPr txBox="1">
                  <a:spLocks noRot="1" noChangeAspect="1" noMove="1" noResize="1" noEditPoints="1" noAdjustHandles="1" noChangeArrowheads="1" noChangeShapeType="1" noTextEdit="1"/>
                </p:cNvSpPr>
                <p:nvPr/>
              </p:nvSpPr>
              <p:spPr>
                <a:xfrm>
                  <a:off x="2844621" y="4985305"/>
                  <a:ext cx="1816458" cy="588174"/>
                </a:xfrm>
                <a:prstGeom prst="rect">
                  <a:avLst/>
                </a:prstGeom>
                <a:blipFill>
                  <a:blip r:embed="rId4"/>
                  <a:stretch>
                    <a:fillRect/>
                  </a:stretch>
                </a:blipFill>
              </p:spPr>
              <p:txBody>
                <a:bodyPr/>
                <a:lstStyle/>
                <a:p>
                  <a:r>
                    <a:rPr lang="zh-CN" altLang="en-US">
                      <a:noFill/>
                    </a:rPr>
                    <a:t> </a:t>
                  </a:r>
                </a:p>
              </p:txBody>
            </p:sp>
          </mc:Fallback>
        </mc:AlternateContent>
      </p:grpSp>
      <p:sp>
        <p:nvSpPr>
          <p:cNvPr id="18" name="Rectangle 3">
            <a:extLst>
              <a:ext uri="{FF2B5EF4-FFF2-40B4-BE49-F238E27FC236}">
                <a16:creationId xmlns:a16="http://schemas.microsoft.com/office/drawing/2014/main" id="{6E8BCB2F-1486-4622-BE09-696430562448}"/>
              </a:ext>
            </a:extLst>
          </p:cNvPr>
          <p:cNvSpPr>
            <a:spLocks noChangeArrowheads="1"/>
          </p:cNvSpPr>
          <p:nvPr/>
        </p:nvSpPr>
        <p:spPr bwMode="auto">
          <a:xfrm>
            <a:off x="5943601" y="1391326"/>
            <a:ext cx="366535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CC7832"/>
                </a:solidFill>
                <a:effectLst/>
                <a:latin typeface="Consolas" panose="020B0609020204030204" pitchFamily="49" charset="0"/>
              </a:rPr>
              <a:t>with </a:t>
            </a:r>
            <a:r>
              <a:rPr kumimoji="0" lang="zh-CN" altLang="zh-CN" sz="1100" b="0" i="0" u="none" strike="noStrike" cap="none" normalizeH="0" baseline="0" dirty="0">
                <a:ln>
                  <a:noFill/>
                </a:ln>
                <a:solidFill>
                  <a:srgbClr val="A9B7C6"/>
                </a:solidFill>
                <a:effectLst/>
                <a:latin typeface="Consolas" panose="020B0609020204030204" pitchFamily="49" charset="0"/>
              </a:rPr>
              <a:t>tf.Session() </a:t>
            </a:r>
            <a:r>
              <a:rPr kumimoji="0" lang="zh-CN" altLang="zh-CN" sz="1100" b="0" i="0" u="none" strike="noStrike" cap="none" normalizeH="0" baseline="0" dirty="0">
                <a:ln>
                  <a:noFill/>
                </a:ln>
                <a:solidFill>
                  <a:srgbClr val="CC7832"/>
                </a:solidFill>
                <a:effectLst/>
                <a:latin typeface="Consolas" panose="020B0609020204030204" pitchFamily="49" charset="0"/>
              </a:rPr>
              <a:t>as </a:t>
            </a:r>
            <a:r>
              <a:rPr kumimoji="0" lang="zh-CN" altLang="zh-CN" sz="1100" b="0" i="0" u="none" strike="noStrike" cap="none" normalizeH="0" baseline="0" dirty="0">
                <a:ln>
                  <a:noFill/>
                </a:ln>
                <a:solidFill>
                  <a:srgbClr val="A9B7C6"/>
                </a:solidFill>
                <a:effectLst/>
                <a:latin typeface="Consolas" panose="020B0609020204030204" pitchFamily="49" charset="0"/>
              </a:rPr>
              <a:t>sess:</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 initialization</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sess.run(tf.global_variables_initializer())</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theloss = []</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 Number of iterations</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t>
            </a:r>
            <a:r>
              <a:rPr kumimoji="0" lang="zh-CN" altLang="zh-CN" sz="1100" b="0" i="0" u="none" strike="noStrike" cap="none" normalizeH="0" baseline="0" dirty="0">
                <a:ln>
                  <a:noFill/>
                </a:ln>
                <a:solidFill>
                  <a:srgbClr val="CC7832"/>
                </a:solidFill>
                <a:effectLst/>
                <a:latin typeface="Consolas" panose="020B0609020204030204" pitchFamily="49" charset="0"/>
              </a:rPr>
              <a:t>for </a:t>
            </a:r>
            <a:r>
              <a:rPr kumimoji="0" lang="zh-CN" altLang="zh-CN" sz="1100" b="0" i="0" u="none" strike="noStrike" cap="none" normalizeH="0" baseline="0" dirty="0">
                <a:ln>
                  <a:noFill/>
                </a:ln>
                <a:solidFill>
                  <a:srgbClr val="A9B7C6"/>
                </a:solidFill>
                <a:effectLst/>
                <a:latin typeface="Consolas" panose="020B0609020204030204" pitchFamily="49" charset="0"/>
              </a:rPr>
              <a:t>i </a:t>
            </a:r>
            <a:r>
              <a:rPr kumimoji="0" lang="zh-CN" altLang="zh-CN" sz="1100" b="0" i="0" u="none" strike="noStrike" cap="none" normalizeH="0" baseline="0" dirty="0">
                <a:ln>
                  <a:noFill/>
                </a:ln>
                <a:solidFill>
                  <a:srgbClr val="CC7832"/>
                </a:solidFill>
                <a:effectLst/>
                <a:latin typeface="Consolas" panose="020B0609020204030204" pitchFamily="49" charset="0"/>
              </a:rPr>
              <a:t>in </a:t>
            </a:r>
            <a:r>
              <a:rPr kumimoji="0" lang="zh-CN" altLang="zh-CN" sz="1100" b="0" i="0" u="none" strike="noStrike" cap="none" normalizeH="0" baseline="0" dirty="0">
                <a:ln>
                  <a:noFill/>
                </a:ln>
                <a:solidFill>
                  <a:srgbClr val="8888C6"/>
                </a:solidFill>
                <a:effectLst/>
                <a:latin typeface="Consolas" panose="020B0609020204030204" pitchFamily="49" charset="0"/>
              </a:rPr>
              <a:t>range</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6897BB"/>
                </a:solidFill>
                <a:effectLst/>
                <a:latin typeface="Consolas" panose="020B0609020204030204" pitchFamily="49" charset="0"/>
              </a:rPr>
              <a:t>200</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CC7832"/>
                </a:solidFill>
                <a:effectLst/>
                <a:latin typeface="Consolas" panose="020B0609020204030204" pitchFamily="49" charset="0"/>
              </a:rPr>
              <a:t>for </a:t>
            </a:r>
            <a:r>
              <a:rPr kumimoji="0" lang="zh-CN" altLang="zh-CN" sz="1100" b="0" i="0" u="none" strike="noStrike" cap="none" normalizeH="0" baseline="0" dirty="0">
                <a:ln>
                  <a:noFill/>
                </a:ln>
                <a:solidFill>
                  <a:srgbClr val="A9B7C6"/>
                </a:solidFill>
                <a:effectLst/>
                <a:latin typeface="Consolas" panose="020B0609020204030204" pitchFamily="49" charset="0"/>
              </a:rPr>
              <a:t>step </a:t>
            </a:r>
            <a:r>
              <a:rPr kumimoji="0" lang="zh-CN" altLang="zh-CN" sz="1100" b="0" i="0" u="none" strike="noStrike" cap="none" normalizeH="0" baseline="0" dirty="0">
                <a:ln>
                  <a:noFill/>
                </a:ln>
                <a:solidFill>
                  <a:srgbClr val="CC7832"/>
                </a:solidFill>
                <a:effectLst/>
                <a:latin typeface="Consolas" panose="020B0609020204030204" pitchFamily="49" charset="0"/>
              </a:rPr>
              <a:t>in </a:t>
            </a:r>
            <a:r>
              <a:rPr kumimoji="0" lang="zh-CN" altLang="zh-CN" sz="1100" b="0" i="0" u="none" strike="noStrike" cap="none" normalizeH="0" baseline="0" dirty="0">
                <a:ln>
                  <a:noFill/>
                </a:ln>
                <a:solidFill>
                  <a:srgbClr val="8888C6"/>
                </a:solidFill>
                <a:effectLst/>
                <a:latin typeface="Consolas" panose="020B0609020204030204" pitchFamily="49" charset="0"/>
              </a:rPr>
              <a:t>range</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8888C6"/>
                </a:solidFill>
                <a:effectLst/>
                <a:latin typeface="Consolas" panose="020B0609020204030204" pitchFamily="49" charset="0"/>
              </a:rPr>
              <a:t>len</a:t>
            </a:r>
            <a:r>
              <a:rPr kumimoji="0" lang="zh-CN" altLang="zh-CN" sz="1100" b="0" i="0" u="none" strike="noStrike" cap="none" normalizeH="0" baseline="0" dirty="0">
                <a:ln>
                  <a:noFill/>
                </a:ln>
                <a:solidFill>
                  <a:srgbClr val="A9B7C6"/>
                </a:solidFill>
                <a:effectLst/>
                <a:latin typeface="Consolas" panose="020B0609020204030204" pitchFamily="49" charset="0"/>
              </a:rPr>
              <a:t>(batch_index) - </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 sess.run(b, feed_dict = replace_dict)</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state_</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loss_ = sess.run([train_op</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loss]</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A4926"/>
                </a:solidFill>
                <a:effectLst/>
                <a:latin typeface="Consolas" panose="020B0609020204030204" pitchFamily="49" charset="0"/>
              </a:rPr>
              <a:t>feed_dict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X: train_x[batch_index[step]:batch_index[step + </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CC7832"/>
                </a:solidFill>
                <a:effectLst/>
                <a:latin typeface="Consolas" panose="020B0609020204030204" pitchFamily="49" charset="0"/>
              </a:rPr>
              <a:t>,</a:t>
            </a:r>
            <a:br>
              <a:rPr kumimoji="0" lang="zh-CN" altLang="zh-CN" sz="1100" b="0" i="0" u="none" strike="noStrike" cap="none" normalizeH="0" baseline="0" dirty="0">
                <a:ln>
                  <a:noFill/>
                </a:ln>
                <a:solidFill>
                  <a:srgbClr val="CC7832"/>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Y: train_y[batch_index[step]:batch_index[step + </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CC7832"/>
                </a:solidFill>
                <a:effectLst/>
                <a:latin typeface="Consolas" panose="020B0609020204030204" pitchFamily="49" charset="0"/>
              </a:rPr>
              <a:t>,</a:t>
            </a:r>
            <a:br>
              <a:rPr kumimoji="0" lang="zh-CN" altLang="zh-CN" sz="1100" b="0" i="0" u="none" strike="noStrike" cap="none" normalizeH="0" baseline="0" dirty="0">
                <a:ln>
                  <a:noFill/>
                </a:ln>
                <a:solidFill>
                  <a:srgbClr val="CC7832"/>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keep_prob: </a:t>
            </a:r>
            <a:r>
              <a:rPr kumimoji="0" lang="zh-CN" altLang="zh-CN" sz="1100" b="0" i="0" u="none" strike="noStrike" cap="none" normalizeH="0" baseline="0" dirty="0">
                <a:ln>
                  <a:noFill/>
                </a:ln>
                <a:solidFill>
                  <a:srgbClr val="6897BB"/>
                </a:solidFill>
                <a:effectLst/>
                <a:latin typeface="Consolas" panose="020B0609020204030204" pitchFamily="49" charset="0"/>
              </a:rPr>
              <a:t>0.5</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8888C6"/>
                </a:solidFill>
                <a:effectLst/>
                <a:latin typeface="Consolas" panose="020B0609020204030204" pitchFamily="49" charset="0"/>
              </a:rPr>
              <a:t>print</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6A8759"/>
                </a:solidFill>
                <a:effectLst/>
                <a:latin typeface="Consolas" panose="020B0609020204030204" pitchFamily="49" charset="0"/>
              </a:rPr>
              <a:t>"Number of iterations:"</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i</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6A8759"/>
                </a:solidFill>
                <a:effectLst/>
                <a:latin typeface="Consolas" panose="020B0609020204030204" pitchFamily="49" charset="0"/>
              </a:rPr>
              <a:t>" loss:"</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loss_)</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theloss.append(loss_)</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Coding Work</a:t>
            </a:r>
            <a:br>
              <a:rPr lang="en-US" dirty="0">
                <a:solidFill>
                  <a:schemeClr val="accent2"/>
                </a:solidFill>
              </a:rPr>
            </a:br>
            <a:br>
              <a:rPr lang="en-US" dirty="0">
                <a:solidFill>
                  <a:schemeClr val="accent2"/>
                </a:solidFill>
              </a:rPr>
            </a:br>
            <a:endParaRPr dirty="0"/>
          </a:p>
        </p:txBody>
      </p:sp>
      <p:sp>
        <p:nvSpPr>
          <p:cNvPr id="4" name="文本占位符 3">
            <a:extLst>
              <a:ext uri="{FF2B5EF4-FFF2-40B4-BE49-F238E27FC236}">
                <a16:creationId xmlns:a16="http://schemas.microsoft.com/office/drawing/2014/main" id="{7CB4B09E-1758-4248-B60C-032941490CE4}"/>
              </a:ext>
            </a:extLst>
          </p:cNvPr>
          <p:cNvSpPr>
            <a:spLocks noGrp="1"/>
          </p:cNvSpPr>
          <p:nvPr>
            <p:ph type="body" idx="2"/>
          </p:nvPr>
        </p:nvSpPr>
        <p:spPr/>
        <p:txBody>
          <a:bodyPr/>
          <a:lstStyle/>
          <a:p>
            <a:endParaRPr lang="zh-CN" altLang="en-US"/>
          </a:p>
        </p:txBody>
      </p:sp>
      <p:pic>
        <p:nvPicPr>
          <p:cNvPr id="9" name="Google Shape;121;p20">
            <a:extLst>
              <a:ext uri="{FF2B5EF4-FFF2-40B4-BE49-F238E27FC236}">
                <a16:creationId xmlns:a16="http://schemas.microsoft.com/office/drawing/2014/main" id="{CBD3E471-9D7A-429B-BD44-095556CC3B61}"/>
              </a:ext>
            </a:extLst>
          </p:cNvPr>
          <p:cNvPicPr preferRelativeResize="0"/>
          <p:nvPr/>
        </p:nvPicPr>
        <p:blipFill>
          <a:blip r:embed="rId3">
            <a:alphaModFix/>
          </a:blip>
          <a:stretch>
            <a:fillRect/>
          </a:stretch>
        </p:blipFill>
        <p:spPr>
          <a:xfrm>
            <a:off x="228162" y="1516637"/>
            <a:ext cx="5248713" cy="3244320"/>
          </a:xfrm>
          <a:prstGeom prst="rect">
            <a:avLst/>
          </a:prstGeom>
          <a:noFill/>
          <a:ln>
            <a:noFill/>
          </a:ln>
        </p:spPr>
      </p:pic>
      <p:sp>
        <p:nvSpPr>
          <p:cNvPr id="10" name="Google Shape;119;p20">
            <a:extLst>
              <a:ext uri="{FF2B5EF4-FFF2-40B4-BE49-F238E27FC236}">
                <a16:creationId xmlns:a16="http://schemas.microsoft.com/office/drawing/2014/main" id="{896B1BBD-527D-4804-904B-DE4C2624FF86}"/>
              </a:ext>
            </a:extLst>
          </p:cNvPr>
          <p:cNvSpPr txBox="1"/>
          <p:nvPr/>
        </p:nvSpPr>
        <p:spPr>
          <a:xfrm>
            <a:off x="1208546" y="4820170"/>
            <a:ext cx="3287944" cy="46163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sz="1800" b="1" dirty="0">
                <a:solidFill>
                  <a:schemeClr val="lt1"/>
                </a:solidFill>
              </a:rPr>
              <a:t>prediction: </a:t>
            </a:r>
            <a:r>
              <a:rPr lang="en-US" sz="1200" dirty="0">
                <a:solidFill>
                  <a:schemeClr val="accent2">
                    <a:lumMod val="75000"/>
                  </a:schemeClr>
                </a:solidFill>
                <a:highlight>
                  <a:srgbClr val="FFFFFE"/>
                </a:highlight>
                <a:latin typeface="+mj-lt"/>
                <a:ea typeface="Courier New"/>
                <a:cs typeface="Courier New"/>
                <a:sym typeface="Courier New"/>
              </a:rPr>
              <a:t>predicted – blue</a:t>
            </a:r>
            <a:r>
              <a:rPr lang="en-US" sz="1200" dirty="0">
                <a:solidFill>
                  <a:schemeClr val="bg1"/>
                </a:solidFill>
                <a:highlight>
                  <a:srgbClr val="FFFFFE"/>
                </a:highlight>
                <a:latin typeface="+mj-lt"/>
                <a:ea typeface="Courier New"/>
                <a:cs typeface="Courier New"/>
                <a:sym typeface="Courier New"/>
              </a:rPr>
              <a:t> | </a:t>
            </a:r>
            <a:r>
              <a:rPr lang="en-US" sz="1200" dirty="0">
                <a:solidFill>
                  <a:srgbClr val="FF0000"/>
                </a:solidFill>
                <a:highlight>
                  <a:srgbClr val="FFFFFE"/>
                </a:highlight>
                <a:latin typeface="+mj-lt"/>
                <a:ea typeface="Courier New"/>
                <a:cs typeface="Courier New"/>
                <a:sym typeface="Courier New"/>
              </a:rPr>
              <a:t>real - red</a:t>
            </a:r>
            <a:endParaRPr sz="1200" dirty="0">
              <a:solidFill>
                <a:srgbClr val="FF0000"/>
              </a:solidFill>
              <a:highlight>
                <a:srgbClr val="FFFFFE"/>
              </a:highlight>
              <a:latin typeface="+mj-lt"/>
              <a:ea typeface="Courier New"/>
              <a:cs typeface="Courier New"/>
              <a:sym typeface="Courier New"/>
            </a:endParaRPr>
          </a:p>
        </p:txBody>
      </p:sp>
      <p:sp>
        <p:nvSpPr>
          <p:cNvPr id="11" name="Rectangle 2">
            <a:extLst>
              <a:ext uri="{FF2B5EF4-FFF2-40B4-BE49-F238E27FC236}">
                <a16:creationId xmlns:a16="http://schemas.microsoft.com/office/drawing/2014/main" id="{47305CBE-274D-4872-BF2A-D81226B5E5E7}"/>
              </a:ext>
            </a:extLst>
          </p:cNvPr>
          <p:cNvSpPr>
            <a:spLocks noChangeArrowheads="1"/>
          </p:cNvSpPr>
          <p:nvPr/>
        </p:nvSpPr>
        <p:spPr bwMode="auto">
          <a:xfrm>
            <a:off x="5591613" y="1516637"/>
            <a:ext cx="4086225"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CC7832"/>
                </a:solidFill>
                <a:effectLst/>
                <a:latin typeface="Consolas" panose="020B0609020204030204" pitchFamily="49" charset="0"/>
              </a:rPr>
              <a:t>with </a:t>
            </a:r>
            <a:r>
              <a:rPr kumimoji="0" lang="zh-CN" altLang="zh-CN" sz="1100" b="0" i="0" u="none" strike="noStrike" cap="none" normalizeH="0" baseline="0" dirty="0">
                <a:ln>
                  <a:noFill/>
                </a:ln>
                <a:solidFill>
                  <a:srgbClr val="A9B7C6"/>
                </a:solidFill>
                <a:effectLst/>
                <a:latin typeface="Consolas" panose="020B0609020204030204" pitchFamily="49" charset="0"/>
              </a:rPr>
              <a:t>tf.Session() </a:t>
            </a:r>
            <a:r>
              <a:rPr kumimoji="0" lang="zh-CN" altLang="zh-CN" sz="1100" b="0" i="0" u="none" strike="noStrike" cap="none" normalizeH="0" baseline="0" dirty="0">
                <a:ln>
                  <a:noFill/>
                </a:ln>
                <a:solidFill>
                  <a:srgbClr val="CC7832"/>
                </a:solidFill>
                <a:effectLst/>
                <a:latin typeface="Consolas" panose="020B0609020204030204" pitchFamily="49" charset="0"/>
              </a:rPr>
              <a:t>as </a:t>
            </a:r>
            <a:r>
              <a:rPr kumimoji="0" lang="zh-CN" altLang="zh-CN" sz="1100" b="0" i="0" u="none" strike="noStrike" cap="none" normalizeH="0" baseline="0" dirty="0">
                <a:ln>
                  <a:noFill/>
                </a:ln>
                <a:solidFill>
                  <a:srgbClr val="A9B7C6"/>
                </a:solidFill>
                <a:effectLst/>
                <a:latin typeface="Consolas" panose="020B0609020204030204" pitchFamily="49" charset="0"/>
              </a:rPr>
              <a:t>sess:</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saver = tf.train.import_meta_graph(</a:t>
            </a:r>
            <a:r>
              <a:rPr kumimoji="0" lang="zh-CN" altLang="zh-CN" sz="1100" b="0" i="0" u="none" strike="noStrike" cap="none" normalizeH="0" baseline="0" dirty="0">
                <a:ln>
                  <a:noFill/>
                </a:ln>
                <a:solidFill>
                  <a:srgbClr val="6A8759"/>
                </a:solidFill>
                <a:effectLst/>
                <a:latin typeface="Consolas" panose="020B0609020204030204" pitchFamily="49" charset="0"/>
              </a:rPr>
              <a:t>'model_save2//model.ckpt.meta'</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saver.restore(sess</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6A8759"/>
                </a:solidFill>
                <a:effectLst/>
                <a:latin typeface="Consolas" panose="020B0609020204030204" pitchFamily="49" charset="0"/>
              </a:rPr>
              <a:t>"model_save2//model.ckpt"</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808080"/>
                </a:solidFill>
                <a:effectLst/>
                <a:latin typeface="Consolas" panose="020B0609020204030204" pitchFamily="49" charset="0"/>
              </a:rPr>
              <a:t># module_file = tf.train.latest_checkpoint('model_save2//model.ckpt')</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 saver.restore(sess, module_file)</a:t>
            </a:r>
            <a:br>
              <a:rPr kumimoji="0" lang="zh-CN" altLang="zh-CN" sz="1100" b="0" i="0" u="none" strike="noStrike" cap="none" normalizeH="0" baseline="0" dirty="0">
                <a:ln>
                  <a:noFill/>
                </a:ln>
                <a:solidFill>
                  <a:srgbClr val="808080"/>
                </a:solidFill>
                <a:effectLst/>
                <a:latin typeface="Consolas" panose="020B0609020204030204" pitchFamily="49" charset="0"/>
              </a:rPr>
            </a:br>
            <a:r>
              <a:rPr kumimoji="0" lang="zh-CN" altLang="zh-CN" sz="1100" b="0" i="0" u="none" strike="noStrike" cap="none" normalizeH="0" baseline="0" dirty="0">
                <a:ln>
                  <a:noFill/>
                </a:ln>
                <a:solidFill>
                  <a:srgbClr val="808080"/>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test_predict = []</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a:t>
            </a:r>
            <a:r>
              <a:rPr kumimoji="0" lang="zh-CN" altLang="zh-CN" sz="1100" b="0" i="0" u="none" strike="noStrike" cap="none" normalizeH="0" baseline="0" dirty="0">
                <a:ln>
                  <a:noFill/>
                </a:ln>
                <a:solidFill>
                  <a:srgbClr val="CC7832"/>
                </a:solidFill>
                <a:effectLst/>
                <a:latin typeface="Consolas" panose="020B0609020204030204" pitchFamily="49" charset="0"/>
              </a:rPr>
              <a:t>for </a:t>
            </a:r>
            <a:r>
              <a:rPr kumimoji="0" lang="zh-CN" altLang="zh-CN" sz="1100" b="0" i="0" u="none" strike="noStrike" cap="none" normalizeH="0" baseline="0" dirty="0">
                <a:ln>
                  <a:noFill/>
                </a:ln>
                <a:solidFill>
                  <a:srgbClr val="A9B7C6"/>
                </a:solidFill>
                <a:effectLst/>
                <a:latin typeface="Consolas" panose="020B0609020204030204" pitchFamily="49" charset="0"/>
              </a:rPr>
              <a:t>step </a:t>
            </a:r>
            <a:r>
              <a:rPr kumimoji="0" lang="zh-CN" altLang="zh-CN" sz="1100" b="0" i="0" u="none" strike="noStrike" cap="none" normalizeH="0" baseline="0" dirty="0">
                <a:ln>
                  <a:noFill/>
                </a:ln>
                <a:solidFill>
                  <a:srgbClr val="CC7832"/>
                </a:solidFill>
                <a:effectLst/>
                <a:latin typeface="Consolas" panose="020B0609020204030204" pitchFamily="49" charset="0"/>
              </a:rPr>
              <a:t>in </a:t>
            </a:r>
            <a:r>
              <a:rPr kumimoji="0" lang="zh-CN" altLang="zh-CN" sz="1100" b="0" i="0" u="none" strike="noStrike" cap="none" normalizeH="0" baseline="0" dirty="0">
                <a:ln>
                  <a:noFill/>
                </a:ln>
                <a:solidFill>
                  <a:srgbClr val="8888C6"/>
                </a:solidFill>
                <a:effectLst/>
                <a:latin typeface="Consolas" panose="020B0609020204030204" pitchFamily="49" charset="0"/>
              </a:rPr>
              <a:t>range</a:t>
            </a:r>
            <a:r>
              <a:rPr kumimoji="0" lang="zh-CN" altLang="zh-CN" sz="1100" b="0" i="0" u="none" strike="noStrike" cap="none" normalizeH="0" baseline="0" dirty="0">
                <a:ln>
                  <a:noFill/>
                </a:ln>
                <a:solidFill>
                  <a:srgbClr val="A9B7C6"/>
                </a:solidFill>
                <a:effectLst/>
                <a:latin typeface="Consolas" panose="020B0609020204030204" pitchFamily="49" charset="0"/>
              </a:rPr>
              <a:t>(</a:t>
            </a:r>
            <a:r>
              <a:rPr kumimoji="0" lang="zh-CN" altLang="zh-CN" sz="1100" b="0" i="0" u="none" strike="noStrike" cap="none" normalizeH="0" baseline="0" dirty="0">
                <a:ln>
                  <a:noFill/>
                </a:ln>
                <a:solidFill>
                  <a:srgbClr val="8888C6"/>
                </a:solidFill>
                <a:effectLst/>
                <a:latin typeface="Consolas" panose="020B0609020204030204" pitchFamily="49" charset="0"/>
              </a:rPr>
              <a:t>len</a:t>
            </a:r>
            <a:r>
              <a:rPr kumimoji="0" lang="zh-CN" altLang="zh-CN" sz="1100" b="0" i="0" u="none" strike="noStrike" cap="none" normalizeH="0" baseline="0" dirty="0">
                <a:ln>
                  <a:noFill/>
                </a:ln>
                <a:solidFill>
                  <a:srgbClr val="A9B7C6"/>
                </a:solidFill>
                <a:effectLst/>
                <a:latin typeface="Consolas" panose="020B0609020204030204" pitchFamily="49" charset="0"/>
              </a:rPr>
              <a:t>(test_x) - </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predict = sess.run(pred</a:t>
            </a:r>
            <a:r>
              <a:rPr kumimoji="0" lang="zh-CN" altLang="zh-CN" sz="1100" b="0" i="0" u="none" strike="noStrike" cap="none" normalizeH="0" baseline="0" dirty="0">
                <a:ln>
                  <a:noFill/>
                </a:ln>
                <a:solidFill>
                  <a:srgbClr val="CC7832"/>
                </a:solidFill>
                <a:effectLst/>
                <a:latin typeface="Consolas" panose="020B0609020204030204" pitchFamily="49" charset="0"/>
              </a:rPr>
              <a:t>,</a:t>
            </a:r>
            <a:br>
              <a:rPr kumimoji="0" lang="zh-CN" altLang="zh-CN" sz="1100" b="0" i="0" u="none" strike="noStrike" cap="none" normalizeH="0" baseline="0" dirty="0">
                <a:ln>
                  <a:noFill/>
                </a:ln>
                <a:solidFill>
                  <a:srgbClr val="CC7832"/>
                </a:solidFill>
                <a:effectLst/>
                <a:latin typeface="Consolas" panose="020B0609020204030204" pitchFamily="49" charset="0"/>
              </a:rPr>
            </a:b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A4926"/>
                </a:solidFill>
                <a:effectLst/>
                <a:latin typeface="Consolas" panose="020B0609020204030204" pitchFamily="49" charset="0"/>
              </a:rPr>
              <a:t>feed_dict</a:t>
            </a:r>
            <a:r>
              <a:rPr kumimoji="0" lang="zh-CN" altLang="zh-CN" sz="1100" b="0" i="0" u="none" strike="noStrike" cap="none" normalizeH="0" baseline="0" dirty="0">
                <a:ln>
                  <a:noFill/>
                </a:ln>
                <a:solidFill>
                  <a:srgbClr val="A9B7C6"/>
                </a:solidFill>
                <a:effectLst/>
                <a:latin typeface="Consolas" panose="020B0609020204030204" pitchFamily="49" charset="0"/>
              </a:rPr>
              <a:t>={X: [test_x[step]]</a:t>
            </a:r>
            <a:r>
              <a:rPr kumimoji="0" lang="zh-CN" altLang="zh-CN" sz="1100" b="0" i="0" u="none" strike="noStrike" cap="none" normalizeH="0" baseline="0" dirty="0">
                <a:ln>
                  <a:noFill/>
                </a:ln>
                <a:solidFill>
                  <a:srgbClr val="CC7832"/>
                </a:solidFill>
                <a:effectLst/>
                <a:latin typeface="Consolas" panose="020B0609020204030204" pitchFamily="49" charset="0"/>
              </a:rPr>
              <a:t>, </a:t>
            </a:r>
            <a:r>
              <a:rPr kumimoji="0" lang="zh-CN" altLang="zh-CN" sz="1100" b="0" i="0" u="none" strike="noStrike" cap="none" normalizeH="0" baseline="0" dirty="0">
                <a:ln>
                  <a:noFill/>
                </a:ln>
                <a:solidFill>
                  <a:srgbClr val="A9B7C6"/>
                </a:solidFill>
                <a:effectLst/>
                <a:latin typeface="Consolas" panose="020B0609020204030204" pitchFamily="49" charset="0"/>
              </a:rPr>
              <a:t>keep_prob: </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predict = predict.reshape((-</a:t>
            </a:r>
            <a:r>
              <a:rPr kumimoji="0" lang="zh-CN" altLang="zh-CN" sz="1100" b="0" i="0" u="none" strike="noStrike" cap="none" normalizeH="0" baseline="0" dirty="0">
                <a:ln>
                  <a:noFill/>
                </a:ln>
                <a:solidFill>
                  <a:srgbClr val="6897BB"/>
                </a:solidFill>
                <a:effectLst/>
                <a:latin typeface="Consolas" panose="020B0609020204030204" pitchFamily="49" charset="0"/>
              </a:rPr>
              <a:t>1</a:t>
            </a:r>
            <a:r>
              <a:rPr kumimoji="0" lang="zh-CN" altLang="zh-CN" sz="1100" b="0" i="0" u="none" strike="noStrike" cap="none" normalizeH="0" baseline="0" dirty="0">
                <a:ln>
                  <a:noFill/>
                </a:ln>
                <a:solidFill>
                  <a:srgbClr val="A9B7C6"/>
                </a:solidFill>
                <a:effectLst/>
                <a:latin typeface="Consolas" panose="020B0609020204030204" pitchFamily="49" charset="0"/>
              </a:rPr>
              <a:t>))</a:t>
            </a:r>
            <a:br>
              <a:rPr kumimoji="0" lang="zh-CN" altLang="zh-CN" sz="1100" b="0" i="0" u="none" strike="noStrike" cap="none" normalizeH="0" baseline="0" dirty="0">
                <a:ln>
                  <a:noFill/>
                </a:ln>
                <a:solidFill>
                  <a:srgbClr val="A9B7C6"/>
                </a:solidFill>
                <a:effectLst/>
                <a:latin typeface="Consolas" panose="020B0609020204030204" pitchFamily="49" charset="0"/>
              </a:rPr>
            </a:br>
            <a:r>
              <a:rPr kumimoji="0" lang="zh-CN" altLang="zh-CN" sz="1100" b="0" i="0" u="none" strike="noStrike" cap="none" normalizeH="0" baseline="0" dirty="0">
                <a:ln>
                  <a:noFill/>
                </a:ln>
                <a:solidFill>
                  <a:srgbClr val="A9B7C6"/>
                </a:solidFill>
                <a:effectLst/>
                <a:latin typeface="Consolas" panose="020B0609020204030204" pitchFamily="49" charset="0"/>
              </a:rPr>
              <a:t>        test_predict.extend(predict)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50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lvl="0">
              <a:buClr>
                <a:schemeClr val="accent2"/>
              </a:buClr>
            </a:pPr>
            <a:r>
              <a:rPr lang="en-US" dirty="0">
                <a:solidFill>
                  <a:schemeClr val="accent2"/>
                </a:solidFill>
              </a:rPr>
              <a:t>Timeline</a:t>
            </a:r>
            <a:br>
              <a:rPr lang="en-US" dirty="0">
                <a:solidFill>
                  <a:schemeClr val="accent2"/>
                </a:solidFill>
              </a:rPr>
            </a:br>
            <a:r>
              <a:rPr lang="en-US" dirty="0"/>
              <a:t>Milestones 2 has been finished, we are working on </a:t>
            </a:r>
            <a:r>
              <a:rPr lang="en-US" altLang="zh-CN" dirty="0"/>
              <a:t>Milestones</a:t>
            </a:r>
            <a:r>
              <a:rPr lang="en-US" dirty="0"/>
              <a:t> 3</a:t>
            </a:r>
            <a:endParaRPr dirty="0"/>
          </a:p>
        </p:txBody>
      </p:sp>
      <p:sp>
        <p:nvSpPr>
          <p:cNvPr id="316" name="Google Shape;316;p1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p>
            <a:pPr marL="0" lvl="0" indent="0" algn="l" rtl="0">
              <a:spcBef>
                <a:spcPts val="0"/>
              </a:spcBef>
              <a:spcAft>
                <a:spcPts val="0"/>
              </a:spcAft>
              <a:buSzPts val="490"/>
              <a:buNone/>
            </a:pPr>
            <a:endParaRPr/>
          </a:p>
        </p:txBody>
      </p:sp>
      <p:sp>
        <p:nvSpPr>
          <p:cNvPr id="317" name="Google Shape;317;p14"/>
          <p:cNvSpPr/>
          <p:nvPr/>
        </p:nvSpPr>
        <p:spPr>
          <a:xfrm rot="-5400000">
            <a:off x="2902200" y="2516456"/>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18" name="Google Shape;318;p14"/>
          <p:cNvSpPr/>
          <p:nvPr/>
        </p:nvSpPr>
        <p:spPr>
          <a:xfrm>
            <a:off x="3827318"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3</a:t>
            </a:r>
            <a:endParaRPr sz="1100" b="1">
              <a:solidFill>
                <a:schemeClr val="dk2"/>
              </a:solidFill>
              <a:latin typeface="Arial"/>
              <a:ea typeface="Arial"/>
              <a:cs typeface="Arial"/>
              <a:sym typeface="Arial"/>
            </a:endParaRPr>
          </a:p>
        </p:txBody>
      </p:sp>
      <p:sp>
        <p:nvSpPr>
          <p:cNvPr id="319" name="Google Shape;319;p14"/>
          <p:cNvSpPr/>
          <p:nvPr/>
        </p:nvSpPr>
        <p:spPr>
          <a:xfrm>
            <a:off x="7433618"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Final Project</a:t>
            </a:r>
            <a:endParaRPr/>
          </a:p>
        </p:txBody>
      </p:sp>
      <p:sp>
        <p:nvSpPr>
          <p:cNvPr id="320" name="Google Shape;320;p14"/>
          <p:cNvSpPr/>
          <p:nvPr/>
        </p:nvSpPr>
        <p:spPr>
          <a:xfrm rot="-5400000">
            <a:off x="6508501" y="2516456"/>
            <a:ext cx="495300" cy="457200"/>
          </a:xfrm>
          <a:prstGeom prst="downArrow">
            <a:avLst>
              <a:gd name="adj1" fmla="val 50000"/>
              <a:gd name="adj2" fmla="val 50000"/>
            </a:avLst>
          </a:prstGeom>
          <a:solidFill>
            <a:schemeClr val="accent6"/>
          </a:solidFill>
          <a:ln>
            <a:noFill/>
          </a:ln>
        </p:spPr>
        <p:txBody>
          <a:bodyPr spcFirstLastPara="1" wrap="square" lIns="45700" tIns="49300" rIns="45700" bIns="49300" anchor="ctr" anchorCtr="0">
            <a:noAutofit/>
          </a:bodyPr>
          <a:lstStyle/>
          <a:p>
            <a:pPr marL="0" marR="0" lvl="0" indent="0" algn="ctr" rtl="0">
              <a:lnSpc>
                <a:spcPct val="100000"/>
              </a:lnSpc>
              <a:spcBef>
                <a:spcPts val="0"/>
              </a:spcBef>
              <a:spcAft>
                <a:spcPts val="0"/>
              </a:spcAft>
              <a:buClr>
                <a:schemeClr val="dk1"/>
              </a:buClr>
              <a:buSzPts val="1100"/>
              <a:buFont typeface="Noto Sans Symbols"/>
              <a:buNone/>
            </a:pPr>
            <a:endParaRPr sz="1100" b="0" i="0" u="none" strike="noStrike" cap="none">
              <a:solidFill>
                <a:schemeClr val="accent2"/>
              </a:solidFill>
              <a:latin typeface="Arial"/>
              <a:ea typeface="Arial"/>
              <a:cs typeface="Arial"/>
              <a:sym typeface="Arial"/>
            </a:endParaRPr>
          </a:p>
        </p:txBody>
      </p:sp>
      <p:sp>
        <p:nvSpPr>
          <p:cNvPr id="327" name="Google Shape;327;p14"/>
          <p:cNvSpPr/>
          <p:nvPr/>
        </p:nvSpPr>
        <p:spPr>
          <a:xfrm>
            <a:off x="221017" y="2402155"/>
            <a:ext cx="2251365" cy="685800"/>
          </a:xfrm>
          <a:prstGeom prst="rect">
            <a:avLst/>
          </a:prstGeom>
          <a:solidFill>
            <a:schemeClr val="accent2"/>
          </a:solidFill>
          <a:ln>
            <a:noFill/>
          </a:ln>
        </p:spPr>
        <p:txBody>
          <a:bodyPr spcFirstLastPara="1" wrap="square" lIns="45700" tIns="49300" rIns="45700" bIns="49300" anchor="ctr" anchorCtr="0">
            <a:noAutofit/>
          </a:bodyPr>
          <a:lstStyle/>
          <a:p>
            <a:pPr marL="0" marR="0" lvl="0" indent="0" algn="ctr" rtl="0">
              <a:spcBef>
                <a:spcPts val="0"/>
              </a:spcBef>
              <a:spcAft>
                <a:spcPts val="0"/>
              </a:spcAft>
              <a:buNone/>
            </a:pPr>
            <a:r>
              <a:rPr lang="en-US" sz="1100" b="1">
                <a:solidFill>
                  <a:schemeClr val="dk2"/>
                </a:solidFill>
                <a:latin typeface="Arial"/>
                <a:ea typeface="Arial"/>
                <a:cs typeface="Arial"/>
                <a:sym typeface="Arial"/>
              </a:rPr>
              <a:t>Milestones 2</a:t>
            </a:r>
            <a:endParaRPr sz="1100" b="1">
              <a:solidFill>
                <a:schemeClr val="dk2"/>
              </a:solidFill>
              <a:latin typeface="Arial"/>
              <a:ea typeface="Arial"/>
              <a:cs typeface="Arial"/>
              <a:sym typeface="Arial"/>
            </a:endParaRPr>
          </a:p>
        </p:txBody>
      </p:sp>
      <p:sp>
        <p:nvSpPr>
          <p:cNvPr id="328" name="Google Shape;328;p14"/>
          <p:cNvSpPr txBox="1"/>
          <p:nvPr/>
        </p:nvSpPr>
        <p:spPr>
          <a:xfrm>
            <a:off x="221017" y="3628564"/>
            <a:ext cx="2250000" cy="2254423"/>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000" dirty="0">
                <a:solidFill>
                  <a:schemeClr val="lt1"/>
                </a:solidFill>
              </a:rPr>
              <a:t>Switch from A11 Reasoning to B9 AI Trader</a:t>
            </a:r>
            <a:endParaRPr dirty="0"/>
          </a:p>
          <a:p>
            <a:pPr marL="180975" lvl="0" indent="-180975">
              <a:lnSpc>
                <a:spcPct val="85000"/>
              </a:lnSpc>
              <a:spcBef>
                <a:spcPts val="600"/>
              </a:spcBef>
              <a:buClr>
                <a:schemeClr val="lt1"/>
              </a:buClr>
              <a:buSzPts val="750"/>
              <a:buFont typeface="Arial"/>
              <a:buChar char="►"/>
            </a:pPr>
            <a:r>
              <a:rPr lang="en-US" sz="1000" dirty="0">
                <a:solidFill>
                  <a:schemeClr val="lt1"/>
                </a:solidFill>
              </a:rPr>
              <a:t>Data collection and procession for OHLC of 2000+ stocks via Python and </a:t>
            </a:r>
            <a:r>
              <a:rPr lang="en-US" altLang="zh-CN" sz="1000" dirty="0" err="1">
                <a:solidFill>
                  <a:schemeClr val="lt1"/>
                </a:solidFill>
              </a:rPr>
              <a:t>yahoo_fin</a:t>
            </a:r>
            <a:r>
              <a:rPr lang="en-US" altLang="zh-CN" sz="1000" dirty="0">
                <a:solidFill>
                  <a:schemeClr val="lt1"/>
                </a:solidFill>
              </a:rPr>
              <a:t> </a:t>
            </a:r>
            <a:r>
              <a:rPr lang="en-US" sz="1000" dirty="0">
                <a:solidFill>
                  <a:schemeClr val="lt1"/>
                </a:solidFill>
              </a:rPr>
              <a:t>API</a:t>
            </a:r>
          </a:p>
          <a:p>
            <a:pPr marL="180975" indent="-180975">
              <a:lnSpc>
                <a:spcPct val="85000"/>
              </a:lnSpc>
              <a:spcBef>
                <a:spcPts val="600"/>
              </a:spcBef>
              <a:buClr>
                <a:schemeClr val="lt1"/>
              </a:buClr>
              <a:buSzPts val="750"/>
              <a:buFont typeface="Arial"/>
              <a:buChar char="►"/>
            </a:pPr>
            <a:r>
              <a:rPr lang="en-US" altLang="zh-CN" sz="1000" dirty="0">
                <a:solidFill>
                  <a:schemeClr val="lt1"/>
                </a:solidFill>
              </a:rPr>
              <a:t>Determine the training method of the model: LSTM model for stock price forecasting</a:t>
            </a:r>
          </a:p>
          <a:p>
            <a:pPr marL="180975" lvl="0" indent="-180975">
              <a:lnSpc>
                <a:spcPct val="85000"/>
              </a:lnSpc>
              <a:spcBef>
                <a:spcPts val="600"/>
              </a:spcBef>
              <a:buClr>
                <a:schemeClr val="lt1"/>
              </a:buClr>
              <a:buSzPts val="750"/>
              <a:buFont typeface="Arial"/>
              <a:buChar char="►"/>
            </a:pPr>
            <a:r>
              <a:rPr lang="en-US" sz="1000" dirty="0">
                <a:solidFill>
                  <a:schemeClr val="lt1"/>
                </a:solidFill>
              </a:rPr>
              <a:t>LSTM model obtained and prediction made successfully</a:t>
            </a:r>
            <a:endParaRPr lang="en-US" altLang="zh-CN" sz="1000" dirty="0">
              <a:solidFill>
                <a:schemeClr val="lt1"/>
              </a:solidFill>
            </a:endParaRPr>
          </a:p>
          <a:p>
            <a:pPr marL="180975" indent="-180975">
              <a:lnSpc>
                <a:spcPct val="85000"/>
              </a:lnSpc>
              <a:spcBef>
                <a:spcPts val="600"/>
              </a:spcBef>
              <a:buClr>
                <a:schemeClr val="lt1"/>
              </a:buClr>
              <a:buSzPts val="750"/>
              <a:buFont typeface="Arial"/>
              <a:buChar char="►"/>
            </a:pPr>
            <a:r>
              <a:rPr lang="en-US" altLang="zh-CN" sz="1000" dirty="0">
                <a:solidFill>
                  <a:schemeClr val="lt1"/>
                </a:solidFill>
              </a:rPr>
              <a:t>Codes showed</a:t>
            </a:r>
          </a:p>
          <a:p>
            <a:pPr marL="180975" marR="0" lvl="0" indent="-180975" algn="l" rtl="0">
              <a:lnSpc>
                <a:spcPct val="85000"/>
              </a:lnSpc>
              <a:spcBef>
                <a:spcPts val="600"/>
              </a:spcBef>
              <a:spcAft>
                <a:spcPts val="0"/>
              </a:spcAft>
              <a:buClr>
                <a:schemeClr val="lt1"/>
              </a:buClr>
              <a:buSzPts val="750"/>
              <a:buFont typeface="Arial"/>
              <a:buChar char="►"/>
            </a:pPr>
            <a:endParaRPr lang="en-US" altLang="zh-CN" sz="1000" dirty="0">
              <a:solidFill>
                <a:schemeClr val="lt1"/>
              </a:solidFill>
            </a:endParaRPr>
          </a:p>
          <a:p>
            <a:pPr marL="180975" marR="0" lvl="0" indent="-180975" algn="l" rtl="0">
              <a:lnSpc>
                <a:spcPct val="85000"/>
              </a:lnSpc>
              <a:spcBef>
                <a:spcPts val="600"/>
              </a:spcBef>
              <a:spcAft>
                <a:spcPts val="0"/>
              </a:spcAft>
              <a:buClr>
                <a:schemeClr val="lt1"/>
              </a:buClr>
              <a:buSzPts val="750"/>
              <a:buFont typeface="Arial"/>
              <a:buChar char="►"/>
            </a:pPr>
            <a:endParaRPr lang="en-US" altLang="zh-CN" sz="1000" dirty="0">
              <a:solidFill>
                <a:schemeClr val="lt1"/>
              </a:solidFill>
            </a:endParaRPr>
          </a:p>
        </p:txBody>
      </p:sp>
      <p:sp>
        <p:nvSpPr>
          <p:cNvPr id="329" name="Google Shape;329;p14"/>
          <p:cNvSpPr txBox="1"/>
          <p:nvPr/>
        </p:nvSpPr>
        <p:spPr>
          <a:xfrm>
            <a:off x="3827318" y="3667087"/>
            <a:ext cx="2250000" cy="1160277"/>
          </a:xfrm>
          <a:prstGeom prst="rect">
            <a:avLst/>
          </a:prstGeom>
          <a:noFill/>
          <a:ln>
            <a:noFill/>
          </a:ln>
        </p:spPr>
        <p:txBody>
          <a:bodyPr spcFirstLastPara="1" wrap="square" lIns="45700" tIns="45700" rIns="45700" bIns="45700" anchor="t" anchorCtr="0">
            <a:spAutoFit/>
          </a:bodyPr>
          <a:lstStyle/>
          <a:p>
            <a:pPr marL="180975" marR="0" lvl="0" indent="-180975" algn="l" rtl="0">
              <a:lnSpc>
                <a:spcPct val="85000"/>
              </a:lnSpc>
              <a:spcBef>
                <a:spcPts val="0"/>
              </a:spcBef>
              <a:spcAft>
                <a:spcPts val="0"/>
              </a:spcAft>
              <a:buClr>
                <a:schemeClr val="lt1"/>
              </a:buClr>
              <a:buSzPts val="750"/>
              <a:buFont typeface="Arial"/>
              <a:buChar char="►"/>
            </a:pPr>
            <a:r>
              <a:rPr lang="en-US" sz="1000" dirty="0">
                <a:solidFill>
                  <a:schemeClr val="lt1"/>
                </a:solidFill>
                <a:latin typeface="Arial"/>
                <a:ea typeface="Arial"/>
                <a:cs typeface="Arial"/>
                <a:sym typeface="Arial"/>
              </a:rPr>
              <a:t>Model training evaluation and tuning</a:t>
            </a:r>
            <a:endParaRPr dirty="0"/>
          </a:p>
          <a:p>
            <a:pPr marL="180975" marR="0" lvl="0" indent="-180975" algn="l" rtl="0">
              <a:lnSpc>
                <a:spcPct val="85000"/>
              </a:lnSpc>
              <a:spcBef>
                <a:spcPts val="600"/>
              </a:spcBef>
              <a:spcAft>
                <a:spcPts val="0"/>
              </a:spcAft>
              <a:buClr>
                <a:schemeClr val="lt1"/>
              </a:buClr>
              <a:buSzPts val="750"/>
              <a:buFont typeface="Arial"/>
              <a:buChar char="►"/>
            </a:pPr>
            <a:r>
              <a:rPr lang="en-US" sz="1000" dirty="0">
                <a:solidFill>
                  <a:schemeClr val="lt1"/>
                </a:solidFill>
              </a:rPr>
              <a:t>Three pages of frontend coding</a:t>
            </a:r>
            <a:endParaRPr lang="en-US" sz="1000" dirty="0">
              <a:solidFill>
                <a:schemeClr val="lt1"/>
              </a:solidFill>
              <a:latin typeface="Arial"/>
              <a:ea typeface="Arial"/>
              <a:cs typeface="Arial"/>
              <a:sym typeface="Arial"/>
            </a:endParaRPr>
          </a:p>
          <a:p>
            <a:pPr marL="180975" lvl="0" indent="-180975">
              <a:lnSpc>
                <a:spcPct val="85000"/>
              </a:lnSpc>
              <a:spcBef>
                <a:spcPts val="600"/>
              </a:spcBef>
              <a:buClr>
                <a:schemeClr val="lt1"/>
              </a:buClr>
              <a:buSzPts val="750"/>
              <a:buFont typeface="Arial"/>
              <a:buChar char="►"/>
            </a:pPr>
            <a:r>
              <a:rPr lang="en-US" sz="1000" dirty="0">
                <a:solidFill>
                  <a:schemeClr val="lt1"/>
                </a:solidFill>
              </a:rPr>
              <a:t>Make app assembled of both frontend and backend</a:t>
            </a:r>
          </a:p>
          <a:p>
            <a:pPr marL="180975" marR="0" lvl="0" indent="-180975" algn="l" rtl="0">
              <a:lnSpc>
                <a:spcPct val="85000"/>
              </a:lnSpc>
              <a:spcBef>
                <a:spcPts val="600"/>
              </a:spcBef>
              <a:spcAft>
                <a:spcPts val="0"/>
              </a:spcAft>
              <a:buClr>
                <a:schemeClr val="lt1"/>
              </a:buClr>
              <a:buSzPts val="750"/>
              <a:buFont typeface="Arial"/>
              <a:buChar char="►"/>
            </a:pPr>
            <a:endParaRPr dirty="0"/>
          </a:p>
        </p:txBody>
      </p:sp>
      <p:sp>
        <p:nvSpPr>
          <p:cNvPr id="330" name="Google Shape;330;p14"/>
          <p:cNvSpPr txBox="1"/>
          <p:nvPr/>
        </p:nvSpPr>
        <p:spPr>
          <a:xfrm>
            <a:off x="7434983" y="3638370"/>
            <a:ext cx="2250000" cy="1084872"/>
          </a:xfrm>
          <a:prstGeom prst="rect">
            <a:avLst/>
          </a:prstGeom>
          <a:noFill/>
          <a:ln>
            <a:noFill/>
          </a:ln>
        </p:spPr>
        <p:txBody>
          <a:bodyPr spcFirstLastPara="1" wrap="square" lIns="45700" tIns="45700" rIns="45700" bIns="45700" anchor="t" anchorCtr="0">
            <a:spAutoFit/>
          </a:bodyPr>
          <a:lstStyle/>
          <a:p>
            <a:pPr marL="180975" lvl="0" indent="-180975">
              <a:lnSpc>
                <a:spcPct val="85000"/>
              </a:lnSpc>
              <a:buClr>
                <a:schemeClr val="lt1"/>
              </a:buClr>
              <a:buSzPts val="750"/>
              <a:buFont typeface="Arial"/>
              <a:buChar char="►"/>
            </a:pPr>
            <a:r>
              <a:rPr lang="en-US" sz="1000" dirty="0">
                <a:solidFill>
                  <a:schemeClr val="lt1"/>
                </a:solidFill>
              </a:rPr>
              <a:t>Update data and model automatically per day</a:t>
            </a:r>
            <a:endParaRPr dirty="0"/>
          </a:p>
          <a:p>
            <a:pPr marL="180975" lvl="0" indent="-180975">
              <a:lnSpc>
                <a:spcPct val="85000"/>
              </a:lnSpc>
              <a:spcBef>
                <a:spcPts val="600"/>
              </a:spcBef>
              <a:buClr>
                <a:schemeClr val="lt1"/>
              </a:buClr>
              <a:buSzPts val="750"/>
              <a:buFont typeface="Arial"/>
              <a:buChar char="►"/>
            </a:pPr>
            <a:r>
              <a:rPr lang="en-US" sz="1000" dirty="0">
                <a:solidFill>
                  <a:schemeClr val="lt1"/>
                </a:solidFill>
                <a:latin typeface="Arial"/>
                <a:ea typeface="Arial"/>
                <a:cs typeface="Arial"/>
                <a:sym typeface="Arial"/>
              </a:rPr>
              <a:t>Extend the result to other factors such </a:t>
            </a:r>
            <a:r>
              <a:rPr lang="en-US" sz="1000" dirty="0">
                <a:solidFill>
                  <a:schemeClr val="lt1"/>
                </a:solidFill>
              </a:rPr>
              <a:t>as macroeconomic indicators and company financial reporting indicators</a:t>
            </a:r>
            <a:endParaRPr lang="en-US" sz="1000" dirty="0">
              <a:solidFill>
                <a:schemeClr val="lt1"/>
              </a:solidFill>
              <a:latin typeface="Arial"/>
              <a:ea typeface="Arial"/>
              <a:cs typeface="Arial"/>
              <a:sym typeface="Arial"/>
            </a:endParaRPr>
          </a:p>
          <a:p>
            <a:pPr marL="180975" indent="-180975">
              <a:lnSpc>
                <a:spcPct val="85000"/>
              </a:lnSpc>
              <a:buClr>
                <a:schemeClr val="lt1"/>
              </a:buClr>
              <a:buSzPts val="750"/>
              <a:buFont typeface="Arial"/>
              <a:buChar char="►"/>
            </a:pPr>
            <a:r>
              <a:rPr lang="en-US" altLang="zh-CN" sz="1000" dirty="0">
                <a:solidFill>
                  <a:schemeClr val="lt1"/>
                </a:solidFill>
              </a:rPr>
              <a:t>Deployment to  the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343" name="Google Shape;343;p16"/>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2"/>
              </a:solidFill>
              <a:latin typeface="Arial"/>
              <a:ea typeface="Arial"/>
              <a:cs typeface="Arial"/>
              <a:sym typeface="Arial"/>
            </a:endParaRPr>
          </a:p>
        </p:txBody>
      </p:sp>
      <p:sp>
        <p:nvSpPr>
          <p:cNvPr id="344" name="Google Shape;344;p16"/>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spcBef>
                <a:spcPts val="0"/>
              </a:spcBef>
              <a:spcAft>
                <a:spcPts val="0"/>
              </a:spcAft>
              <a:buSzPts val="4200"/>
              <a:buNone/>
            </a:pPr>
            <a:r>
              <a:rPr lang="en-US" sz="6000" b="1">
                <a:solidFill>
                  <a:schemeClr val="accent2"/>
                </a:solidFill>
              </a:rPr>
              <a:t>Q&amp;A</a:t>
            </a:r>
            <a:endParaRPr/>
          </a:p>
        </p:txBody>
      </p:sp>
    </p:spTree>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316</Words>
  <Application>Microsoft Office PowerPoint</Application>
  <PresentationFormat>A4 纸张(210x297 毫米)</PresentationFormat>
  <Paragraphs>50</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Noto Sans Symbols</vt:lpstr>
      <vt:lpstr>Arial</vt:lpstr>
      <vt:lpstr>Cambria Math</vt:lpstr>
      <vt:lpstr>Consolas</vt:lpstr>
      <vt:lpstr>Parthenon-EY_regular_presentation_2016</vt:lpstr>
      <vt:lpstr>EECS E6895 - Milestone 2  A-share Stock Auto Trader</vt:lpstr>
      <vt:lpstr>PowerPoint 演示文稿</vt:lpstr>
      <vt:lpstr>Data Sources and APIs 2000+ A-share main board stock in Shanghai/Shenzhen Stock Exchange, API is yahoo_fin which extracts stock info from Yahoo Finance</vt:lpstr>
      <vt:lpstr>Data Cleaning and Mutations Eliminate any rows with empty/NA values, add a “label” column, which is the value of the next day, as the predicted value</vt:lpstr>
      <vt:lpstr>Model Training Method LSTM (Long Short-Term Memory) </vt:lpstr>
      <vt:lpstr>Coding Work  </vt:lpstr>
      <vt:lpstr>Coding Work  </vt:lpstr>
      <vt:lpstr>Timeline Milestones 2 has been finished, we are working on Milestones 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Milestone 2  COVID-19 Risk Prediction via Bayesian Network </dc:title>
  <cp:lastModifiedBy>MAC</cp:lastModifiedBy>
  <cp:revision>22</cp:revision>
  <dcterms:modified xsi:type="dcterms:W3CDTF">2021-03-16T03:50:01Z</dcterms:modified>
</cp:coreProperties>
</file>