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6" r:id="rId1"/>
    <p:sldMasterId id="2147483677" r:id="rId2"/>
  </p:sldMasterIdLst>
  <p:notesMasterIdLst>
    <p:notesMasterId r:id="rId17"/>
  </p:notesMasterIdLst>
  <p:sldIdLst>
    <p:sldId id="256" r:id="rId3"/>
    <p:sldId id="257" r:id="rId4"/>
    <p:sldId id="276" r:id="rId5"/>
    <p:sldId id="277" r:id="rId6"/>
    <p:sldId id="265" r:id="rId7"/>
    <p:sldId id="266" r:id="rId8"/>
    <p:sldId id="268" r:id="rId9"/>
    <p:sldId id="269" r:id="rId10"/>
    <p:sldId id="271" r:id="rId11"/>
    <p:sldId id="272" r:id="rId12"/>
    <p:sldId id="273" r:id="rId13"/>
    <p:sldId id="274" r:id="rId14"/>
    <p:sldId id="275" r:id="rId15"/>
    <p:sldId id="264" r:id="rId16"/>
  </p:sldIdLst>
  <p:sldSz cx="9906000" cy="6858000" type="A4"/>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orient="horz" pos="660">
          <p15:clr>
            <a:srgbClr val="A4A3A4"/>
          </p15:clr>
        </p15:guide>
        <p15:guide id="3" orient="horz" pos="3456">
          <p15:clr>
            <a:srgbClr val="A4A3A4"/>
          </p15:clr>
        </p15:guide>
        <p15:guide id="4" orient="horz" pos="4128">
          <p15:clr>
            <a:srgbClr val="A4A3A4"/>
          </p15:clr>
        </p15:guide>
        <p15:guide id="5" pos="3120">
          <p15:clr>
            <a:srgbClr val="A4A3A4"/>
          </p15:clr>
        </p15:guide>
        <p15:guide id="6" pos="69">
          <p15:clr>
            <a:srgbClr val="A4A3A4"/>
          </p15:clr>
        </p15:guide>
        <p15:guide id="7" pos="6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09" d="100"/>
          <a:sy n="109" d="100"/>
        </p:scale>
        <p:origin x="1392" y="78"/>
      </p:cViewPr>
      <p:guideLst>
        <p:guide orient="horz" pos="1008"/>
        <p:guide orient="horz" pos="660"/>
        <p:guide orient="horz" pos="3456"/>
        <p:guide orient="horz" pos="4128"/>
        <p:guide pos="3120"/>
        <p:guide pos="69"/>
        <p:guide pos="617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real prices of 600519</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Sheet2!$A$2</c:f>
              <c:strCache>
                <c:ptCount val="1"/>
                <c:pt idx="0">
                  <c:v>real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Sheet2!$B$2:$F$2</c:f>
              <c:numCache>
                <c:formatCode>General</c:formatCode>
                <c:ptCount val="5"/>
                <c:pt idx="0">
                  <c:v>1975.4499510000001</c:v>
                </c:pt>
                <c:pt idx="1">
                  <c:v>2010.5</c:v>
                </c:pt>
                <c:pt idx="2">
                  <c:v>2030.3599850000001</c:v>
                </c:pt>
                <c:pt idx="3">
                  <c:v>2069.6999510000001</c:v>
                </c:pt>
                <c:pt idx="4">
                  <c:v>2000.160034</c:v>
                </c:pt>
              </c:numCache>
            </c:numRef>
          </c:val>
          <c:smooth val="0"/>
          <c:extLst>
            <c:ext xmlns:c16="http://schemas.microsoft.com/office/drawing/2014/chart" uri="{C3380CC4-5D6E-409C-BE32-E72D297353CC}">
              <c16:uniqueId val="{00000000-2FF5-446D-A686-89DD63E45B12}"/>
            </c:ext>
          </c:extLst>
        </c:ser>
        <c:dLbls>
          <c:dLblPos val="ctr"/>
          <c:showLegendKey val="0"/>
          <c:showVal val="1"/>
          <c:showCatName val="0"/>
          <c:showSerName val="0"/>
          <c:showPercent val="0"/>
          <c:showBubbleSize val="0"/>
        </c:dLbls>
        <c:marker val="1"/>
        <c:smooth val="0"/>
        <c:axId val="419756120"/>
        <c:axId val="419758088"/>
      </c:lineChart>
      <c:catAx>
        <c:axId val="41975612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419758088"/>
        <c:crosses val="autoZero"/>
        <c:auto val="1"/>
        <c:lblAlgn val="ctr"/>
        <c:lblOffset val="100"/>
        <c:noMultiLvlLbl val="0"/>
      </c:catAx>
      <c:valAx>
        <c:axId val="41975808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9756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real prices of 601398</a:t>
            </a:r>
            <a:endParaRPr lang="zh-C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Sheet5!$A$2</c:f>
              <c:strCache>
                <c:ptCount val="1"/>
                <c:pt idx="0">
                  <c:v>real</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Sheet5!$B$2:$F$2</c:f>
              <c:numCache>
                <c:formatCode>General</c:formatCode>
                <c:ptCount val="5"/>
                <c:pt idx="0">
                  <c:v>5.5500001909999996</c:v>
                </c:pt>
                <c:pt idx="1">
                  <c:v>5.5999999049999998</c:v>
                </c:pt>
                <c:pt idx="2">
                  <c:v>5.5300002099999999</c:v>
                </c:pt>
                <c:pt idx="3">
                  <c:v>5.4800000190000002</c:v>
                </c:pt>
                <c:pt idx="4">
                  <c:v>5.3600001339999999</c:v>
                </c:pt>
              </c:numCache>
            </c:numRef>
          </c:val>
          <c:smooth val="0"/>
          <c:extLst>
            <c:ext xmlns:c16="http://schemas.microsoft.com/office/drawing/2014/chart" uri="{C3380CC4-5D6E-409C-BE32-E72D297353CC}">
              <c16:uniqueId val="{00000000-8D3F-4AC3-A672-59599D386C93}"/>
            </c:ext>
          </c:extLst>
        </c:ser>
        <c:dLbls>
          <c:showLegendKey val="0"/>
          <c:showVal val="0"/>
          <c:showCatName val="0"/>
          <c:showSerName val="0"/>
          <c:showPercent val="0"/>
          <c:showBubbleSize val="0"/>
        </c:dLbls>
        <c:marker val="1"/>
        <c:smooth val="0"/>
        <c:axId val="540108536"/>
        <c:axId val="540108864"/>
      </c:lineChart>
      <c:catAx>
        <c:axId val="54010853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540108864"/>
        <c:crosses val="autoZero"/>
        <c:auto val="1"/>
        <c:lblAlgn val="ctr"/>
        <c:lblOffset val="100"/>
        <c:noMultiLvlLbl val="0"/>
      </c:catAx>
      <c:valAx>
        <c:axId val="54010886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0108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4820"/>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849fdfe03_7_74:notes"/>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a:p>
        </p:txBody>
      </p:sp>
      <p:sp>
        <p:nvSpPr>
          <p:cNvPr id="159" name="Google Shape;159;gc849fdfe03_7_7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136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068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53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88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849fdfe03_7_147:notes"/>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a:p>
        </p:txBody>
      </p:sp>
      <p:sp>
        <p:nvSpPr>
          <p:cNvPr id="239" name="Google Shape;239;gc849fdfe03_7_147: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849fdfe03_7_81: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c849fdfe03_7_81: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lnSpc>
                <a:spcPct val="100000"/>
              </a:lnSpc>
              <a:spcBef>
                <a:spcPts val="0"/>
              </a:spcBef>
              <a:spcAft>
                <a:spcPts val="0"/>
              </a:spcAft>
              <a:buSzPts val="1400"/>
              <a:buNone/>
            </a:pPr>
            <a:endParaRPr/>
          </a:p>
        </p:txBody>
      </p:sp>
      <p:sp>
        <p:nvSpPr>
          <p:cNvPr id="167" name="Google Shape;167;gc849fdfe03_7_81: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lnSpc>
                <a:spcPct val="100000"/>
              </a:lnSpc>
              <a:spcBef>
                <a:spcPts val="0"/>
              </a:spcBef>
              <a:spcAft>
                <a:spcPts val="0"/>
              </a:spcAft>
              <a:buSzPts val="1400"/>
              <a:buNone/>
            </a:pPr>
            <a:r>
              <a:rPr lang="en-US"/>
              <a:t>29 January, 2021</a:t>
            </a:r>
            <a:endParaRPr/>
          </a:p>
        </p:txBody>
      </p:sp>
      <p:sp>
        <p:nvSpPr>
          <p:cNvPr id="168" name="Google Shape;168;gc849fdfe03_7_81: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727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28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802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213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90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880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817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standard for all client decks">
  <p:cSld name="Cover, standard for all client decks">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lt1"/>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lt1"/>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body" idx="3"/>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lt1"/>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 name="Google Shape;19;p2"/>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0" name="Google Shape;20;p2"/>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21" name="Google Shape;21;p2" descr="https://engineering.columbia.edu/files/engineering/NewEngineeringDkBlue.png"/>
          <p:cNvPicPr preferRelativeResize="0"/>
          <p:nvPr/>
        </p:nvPicPr>
        <p:blipFill rotWithShape="1">
          <a:blip r:embed="rId2">
            <a:alphaModFix/>
          </a:blip>
          <a:srcRect/>
          <a:stretch/>
        </p:blipFill>
        <p:spPr>
          <a:xfrm>
            <a:off x="685799" y="457200"/>
            <a:ext cx="6126543" cy="745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5"/>
        <p:cNvGrpSpPr/>
        <p:nvPr/>
      </p:nvGrpSpPr>
      <p:grpSpPr>
        <a:xfrm>
          <a:off x="0" y="0"/>
          <a:ext cx="0" cy="0"/>
          <a:chOff x="0" y="0"/>
          <a:chExt cx="0" cy="0"/>
        </a:xfrm>
      </p:grpSpPr>
      <p:sp>
        <p:nvSpPr>
          <p:cNvPr id="66" name="Google Shape;66;p11"/>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no headings">
  <p:cSld name="Two columns, no headings">
    <p:spTree>
      <p:nvGrpSpPr>
        <p:cNvPr id="1" name="Shape 67"/>
        <p:cNvGrpSpPr/>
        <p:nvPr/>
      </p:nvGrpSpPr>
      <p:grpSpPr>
        <a:xfrm>
          <a:off x="0" y="0"/>
          <a:ext cx="0" cy="0"/>
          <a:chOff x="0" y="0"/>
          <a:chExt cx="0" cy="0"/>
        </a:xfrm>
      </p:grpSpPr>
      <p:sp>
        <p:nvSpPr>
          <p:cNvPr id="68" name="Google Shape;68;p12"/>
          <p:cNvSpPr txBox="1">
            <a:spLocks noGrp="1"/>
          </p:cNvSpPr>
          <p:nvPr>
            <p:ph type="body" idx="1"/>
          </p:nvPr>
        </p:nvSpPr>
        <p:spPr>
          <a:xfrm>
            <a:off x="118872" y="1051560"/>
            <a:ext cx="4754880"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9" name="Google Shape;69;p12"/>
          <p:cNvSpPr txBox="1">
            <a:spLocks noGrp="1"/>
          </p:cNvSpPr>
          <p:nvPr>
            <p:ph type="body" idx="2"/>
          </p:nvPr>
        </p:nvSpPr>
        <p:spPr>
          <a:xfrm>
            <a:off x="5024001" y="1051560"/>
            <a:ext cx="4754880"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0" name="Google Shape;70;p12"/>
          <p:cNvSpPr txBox="1">
            <a:spLocks noGrp="1"/>
          </p:cNvSpPr>
          <p:nvPr>
            <p:ph type="body" idx="3"/>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with blue headings">
  <p:cSld name="Two columns, with blue headings">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a:off x="118872" y="1812229"/>
            <a:ext cx="4754880" cy="4479035"/>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5" name="Google Shape;75;p13"/>
          <p:cNvSpPr txBox="1">
            <a:spLocks noGrp="1"/>
          </p:cNvSpPr>
          <p:nvPr>
            <p:ph type="body" idx="2"/>
          </p:nvPr>
        </p:nvSpPr>
        <p:spPr>
          <a:xfrm>
            <a:off x="5020072" y="1812229"/>
            <a:ext cx="4754880" cy="4479035"/>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6" name="Google Shape;76;p13"/>
          <p:cNvSpPr txBox="1">
            <a:spLocks noGrp="1"/>
          </p:cNvSpPr>
          <p:nvPr>
            <p:ph type="body" idx="3"/>
          </p:nvPr>
        </p:nvSpPr>
        <p:spPr>
          <a:xfrm>
            <a:off x="118872" y="1051560"/>
            <a:ext cx="4754880" cy="64080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320"/>
              </a:spcBef>
              <a:spcAft>
                <a:spcPts val="0"/>
              </a:spcAft>
              <a:buSzPts val="1120"/>
              <a:buNone/>
              <a:defRPr sz="1600" b="1">
                <a:solidFill>
                  <a:schemeClr val="accent2"/>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body" idx="4"/>
          </p:nvPr>
        </p:nvSpPr>
        <p:spPr>
          <a:xfrm>
            <a:off x="5020072" y="1051560"/>
            <a:ext cx="4754880" cy="64080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320"/>
              </a:spcBef>
              <a:spcAft>
                <a:spcPts val="0"/>
              </a:spcAft>
              <a:buSzPts val="1120"/>
              <a:buNone/>
              <a:defRPr sz="1600" b="1">
                <a:solidFill>
                  <a:schemeClr val="accent2"/>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13"/>
          <p:cNvSpPr txBox="1">
            <a:spLocks noGrp="1"/>
          </p:cNvSpPr>
          <p:nvPr>
            <p:ph type="body" idx="5"/>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79"/>
        <p:cNvGrpSpPr/>
        <p:nvPr/>
      </p:nvGrpSpPr>
      <p:grpSpPr>
        <a:xfrm>
          <a:off x="0" y="0"/>
          <a:ext cx="0" cy="0"/>
          <a:chOff x="0" y="0"/>
          <a:chExt cx="0" cy="0"/>
        </a:xfrm>
      </p:grpSpPr>
      <p:sp>
        <p:nvSpPr>
          <p:cNvPr id="80" name="Google Shape;80;p14"/>
          <p:cNvSpPr txBox="1">
            <a:spLocks noGrp="1"/>
          </p:cNvSpPr>
          <p:nvPr>
            <p:ph type="body" idx="1"/>
          </p:nvPr>
        </p:nvSpPr>
        <p:spPr>
          <a:xfrm>
            <a:off x="493582" y="1051561"/>
            <a:ext cx="8915400" cy="1643063"/>
          </a:xfrm>
          <a:prstGeom prst="rect">
            <a:avLst/>
          </a:prstGeom>
          <a:noFill/>
          <a:ln>
            <a:noFill/>
          </a:ln>
        </p:spPr>
        <p:txBody>
          <a:bodyPr spcFirstLastPara="1" wrap="square" lIns="45700" tIns="0" rIns="0" bIns="0" anchor="t" anchorCtr="0">
            <a:noAutofit/>
          </a:bodyPr>
          <a:lstStyle>
            <a:lvl1pPr marL="457200" lvl="0" indent="-228600" algn="l">
              <a:lnSpc>
                <a:spcPct val="85000"/>
              </a:lnSpc>
              <a:spcBef>
                <a:spcPts val="0"/>
              </a:spcBef>
              <a:spcAft>
                <a:spcPts val="0"/>
              </a:spcAft>
              <a:buSzPts val="3500"/>
              <a:buNone/>
              <a:defRPr sz="5000" b="1">
                <a:solidFill>
                  <a:schemeClr val="lt2"/>
                </a:solidFill>
                <a:latin typeface="Arial"/>
                <a:ea typeface="Arial"/>
                <a:cs typeface="Arial"/>
                <a:sym typeface="Arial"/>
              </a:defRPr>
            </a:lvl1pPr>
            <a:lvl2pPr marL="914400" lvl="1" indent="-228600" algn="l">
              <a:lnSpc>
                <a:spcPct val="100000"/>
              </a:lnSpc>
              <a:spcBef>
                <a:spcPts val="220"/>
              </a:spcBef>
              <a:spcAft>
                <a:spcPts val="0"/>
              </a:spcAft>
              <a:buSzPts val="770"/>
              <a:buNone/>
              <a:defRPr/>
            </a:lvl2pPr>
            <a:lvl3pPr marL="1371600" lvl="2" indent="-228600" algn="l">
              <a:lnSpc>
                <a:spcPct val="100000"/>
              </a:lnSpc>
              <a:spcBef>
                <a:spcPts val="220"/>
              </a:spcBef>
              <a:spcAft>
                <a:spcPts val="0"/>
              </a:spcAft>
              <a:buSzPts val="770"/>
              <a:buNone/>
              <a:defRPr/>
            </a:lvl3pPr>
            <a:lvl4pPr marL="1828800" lvl="3" indent="-228600" algn="l">
              <a:lnSpc>
                <a:spcPct val="100000"/>
              </a:lnSpc>
              <a:spcBef>
                <a:spcPts val="220"/>
              </a:spcBef>
              <a:spcAft>
                <a:spcPts val="0"/>
              </a:spcAft>
              <a:buSzPts val="770"/>
              <a:buNone/>
              <a:defRPr/>
            </a:lvl4pPr>
            <a:lvl5pPr marL="2286000" lvl="4" indent="-228600" algn="l">
              <a:lnSpc>
                <a:spcPct val="100000"/>
              </a:lnSpc>
              <a:spcBef>
                <a:spcPts val="220"/>
              </a:spcBef>
              <a:spcAft>
                <a:spcPts val="0"/>
              </a:spcAft>
              <a:buSzPts val="77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oilerplate text">
  <p:cSld name="Boilerplate text">
    <p:spTree>
      <p:nvGrpSpPr>
        <p:cNvPr id="1" name="Shape 81"/>
        <p:cNvGrpSpPr/>
        <p:nvPr/>
      </p:nvGrpSpPr>
      <p:grpSpPr>
        <a:xfrm>
          <a:off x="0" y="0"/>
          <a:ext cx="0" cy="0"/>
          <a:chOff x="0" y="0"/>
          <a:chExt cx="0" cy="0"/>
        </a:xfrm>
      </p:grpSpPr>
      <p:sp>
        <p:nvSpPr>
          <p:cNvPr id="82" name="Google Shape;82;p15"/>
          <p:cNvSpPr/>
          <p:nvPr/>
        </p:nvSpPr>
        <p:spPr>
          <a:xfrm>
            <a:off x="479822" y="572806"/>
            <a:ext cx="3384550" cy="4614337"/>
          </a:xfrm>
          <a:prstGeom prst="rect">
            <a:avLst/>
          </a:prstGeom>
          <a:solidFill>
            <a:srgbClr val="F0F0F0"/>
          </a:solidFill>
          <a:ln>
            <a:noFill/>
          </a:ln>
        </p:spPr>
        <p:txBody>
          <a:bodyPr spcFirstLastPara="1" wrap="square" lIns="137150" tIns="137150"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646464"/>
                </a:solidFill>
                <a:latin typeface="Arial"/>
                <a:ea typeface="Arial"/>
                <a:cs typeface="Arial"/>
                <a:sym typeface="Arial"/>
              </a:rPr>
              <a:t>EY</a:t>
            </a:r>
            <a:r>
              <a:rPr lang="en-US" sz="1000" b="0" i="0" u="none" strike="noStrike" cap="none">
                <a:solidFill>
                  <a:srgbClr val="646464"/>
                </a:solidFill>
                <a:latin typeface="Arial"/>
                <a:ea typeface="Arial"/>
                <a:cs typeface="Arial"/>
                <a:sym typeface="Arial"/>
              </a:rPr>
              <a:t> | Assurance | Tax | Transactions | Advisory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700"/>
              <a:buFont typeface="Arial"/>
              <a:buNone/>
            </a:pPr>
            <a:endParaRPr sz="700" b="1"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646464"/>
                </a:solidFill>
                <a:latin typeface="Arial"/>
                <a:ea typeface="Arial"/>
                <a:cs typeface="Arial"/>
                <a:sym typeface="Arial"/>
              </a:rPr>
              <a:t>About 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Ernst &amp; Young LLP is a client-serving member firm of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Ernst &amp; Young Global Limited operating in the US.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EY-Parthenon refers to the combined group of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Ernst &amp; Young LLP and other EY member firm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professionals providing strategy services worldwide.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Visit parthenon.ey.com for more information.</a:t>
            </a:r>
            <a:br>
              <a:rPr lang="en-US" sz="800" b="0" i="0" u="none" strike="noStrike" cap="none">
                <a:solidFill>
                  <a:schemeClr val="lt1"/>
                </a:solidFill>
                <a:latin typeface="Arial"/>
                <a:ea typeface="Arial"/>
                <a:cs typeface="Arial"/>
                <a:sym typeface="Arial"/>
              </a:rPr>
            </a:br>
            <a:endParaRPr sz="8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646464"/>
                </a:solidFill>
                <a:latin typeface="Arial"/>
                <a:ea typeface="Arial"/>
                <a:cs typeface="Arial"/>
                <a:sym typeface="Arial"/>
              </a:rPr>
              <a:t>© 2017 Ernst &amp; Young LLP.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646464"/>
                </a:solidFill>
                <a:latin typeface="Arial"/>
                <a:ea typeface="Arial"/>
                <a:cs typeface="Arial"/>
                <a:sym typeface="Arial"/>
              </a:rPr>
              <a:t>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br>
              <a:rPr lang="en-US" sz="800" b="0" i="0" u="none" strike="noStrike" cap="none">
                <a:solidFill>
                  <a:srgbClr val="646464"/>
                </a:solidFill>
                <a:latin typeface="Arial"/>
                <a:ea typeface="Arial"/>
                <a:cs typeface="Arial"/>
                <a:sym typeface="Arial"/>
              </a:rPr>
            </a:br>
            <a:br>
              <a:rPr lang="en-US" sz="800" b="0" i="0" u="none" strike="noStrike" cap="none">
                <a:solidFill>
                  <a:srgbClr val="646464"/>
                </a:solidFill>
                <a:latin typeface="Arial"/>
                <a:ea typeface="Arial"/>
                <a:cs typeface="Arial"/>
                <a:sym typeface="Arial"/>
              </a:rPr>
            </a:br>
            <a:endParaRPr sz="8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This material has been prepared for general informational purposes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only and is not intended to be relied upon as accounting, tax or other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professional advice. Please refer to your advisors for specific advice.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46464"/>
                </a:solidFill>
                <a:latin typeface="Arial"/>
                <a:ea typeface="Arial"/>
                <a:cs typeface="Arial"/>
                <a:sym typeface="Arial"/>
              </a:rPr>
              <a:t>ey.com</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ver, standard for all client decks">
  <p:cSld name="Cover, standard for all client decks">
    <p:spTree>
      <p:nvGrpSpPr>
        <p:cNvPr id="1" name="Shape 88"/>
        <p:cNvGrpSpPr/>
        <p:nvPr/>
      </p:nvGrpSpPr>
      <p:grpSpPr>
        <a:xfrm>
          <a:off x="0" y="0"/>
          <a:ext cx="0" cy="0"/>
          <a:chOff x="0" y="0"/>
          <a:chExt cx="0" cy="0"/>
        </a:xfrm>
      </p:grpSpPr>
      <p:sp>
        <p:nvSpPr>
          <p:cNvPr id="89" name="Google Shape;89;p17"/>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lt1"/>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91" name="Google Shape;91;p17"/>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lt1"/>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2" name="Google Shape;92;p17"/>
          <p:cNvSpPr txBox="1">
            <a:spLocks noGrp="1"/>
          </p:cNvSpPr>
          <p:nvPr>
            <p:ph type="body" idx="3"/>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lt1"/>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17"/>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94" name="Google Shape;94;p17"/>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95" name="Google Shape;95;p17" descr="https://engineering.columbia.edu/files/engineering/NewEngineeringDkBlue.png"/>
          <p:cNvPicPr preferRelativeResize="0"/>
          <p:nvPr/>
        </p:nvPicPr>
        <p:blipFill rotWithShape="1">
          <a:blip r:embed="rId2">
            <a:alphaModFix/>
          </a:blip>
          <a:srcRect/>
          <a:stretch/>
        </p:blipFill>
        <p:spPr>
          <a:xfrm>
            <a:off x="685799" y="457200"/>
            <a:ext cx="6126543" cy="745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96"/>
        <p:cNvGrpSpPr/>
        <p:nvPr/>
      </p:nvGrpSpPr>
      <p:grpSpPr>
        <a:xfrm>
          <a:off x="0" y="0"/>
          <a:ext cx="0" cy="0"/>
          <a:chOff x="0" y="0"/>
          <a:chExt cx="0" cy="0"/>
        </a:xfrm>
      </p:grpSpPr>
      <p:grpSp>
        <p:nvGrpSpPr>
          <p:cNvPr id="97" name="Google Shape;97;p18"/>
          <p:cNvGrpSpPr/>
          <p:nvPr/>
        </p:nvGrpSpPr>
        <p:grpSpPr>
          <a:xfrm>
            <a:off x="590551" y="1414244"/>
            <a:ext cx="2344310" cy="745281"/>
            <a:chOff x="590551" y="2521676"/>
            <a:chExt cx="2344310" cy="745281"/>
          </a:xfrm>
        </p:grpSpPr>
        <p:sp>
          <p:nvSpPr>
            <p:cNvPr id="98" name="Google Shape;98;p18"/>
            <p:cNvSpPr/>
            <p:nvPr/>
          </p:nvSpPr>
          <p:spPr>
            <a:xfrm rot="10800000">
              <a:off x="590551"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18"/>
            <p:cNvSpPr/>
            <p:nvPr/>
          </p:nvSpPr>
          <p:spPr>
            <a:xfrm rot="10800000">
              <a:off x="2625056"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100" name="Google Shape;100;p18"/>
            <p:cNvSpPr txBox="1"/>
            <p:nvPr/>
          </p:nvSpPr>
          <p:spPr>
            <a:xfrm>
              <a:off x="735016" y="2550334"/>
              <a:ext cx="219984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Agenda</a:t>
              </a:r>
              <a:endParaRPr sz="1400" b="0" i="0" u="none" strike="noStrike" cap="none">
                <a:solidFill>
                  <a:srgbClr val="000000"/>
                </a:solidFill>
                <a:latin typeface="Arial"/>
                <a:ea typeface="Arial"/>
                <a:cs typeface="Arial"/>
                <a:sym typeface="Arial"/>
              </a:endParaRPr>
            </a:p>
          </p:txBody>
        </p:sp>
      </p:grpSp>
      <p:sp>
        <p:nvSpPr>
          <p:cNvPr id="101" name="Google Shape;101;p18"/>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lvl1pPr marL="457200" lvl="0" indent="-317500" algn="l">
              <a:lnSpc>
                <a:spcPct val="100000"/>
              </a:lnSpc>
              <a:spcBef>
                <a:spcPts val="600"/>
              </a:spcBef>
              <a:spcAft>
                <a:spcPts val="0"/>
              </a:spcAft>
              <a:buClr>
                <a:srgbClr val="808080"/>
              </a:buClr>
              <a:buSzPts val="1400"/>
              <a:buFont typeface="Arial"/>
              <a:buChar char="►"/>
              <a:defRPr sz="2000" b="0">
                <a:solidFill>
                  <a:schemeClr val="lt1"/>
                </a:solidFill>
                <a:latin typeface="Arial"/>
                <a:ea typeface="Arial"/>
                <a:cs typeface="Arial"/>
                <a:sym typeface="Arial"/>
              </a:defRPr>
            </a:lvl1pPr>
            <a:lvl2pPr marL="914400" lvl="1" indent="-299719" algn="l">
              <a:lnSpc>
                <a:spcPct val="100000"/>
              </a:lnSpc>
              <a:spcBef>
                <a:spcPts val="300"/>
              </a:spcBef>
              <a:spcAft>
                <a:spcPts val="0"/>
              </a:spcAft>
              <a:buClr>
                <a:srgbClr val="808080"/>
              </a:buClr>
              <a:buSzPts val="1120"/>
              <a:buFont typeface="Arial"/>
              <a:buChar char="►"/>
              <a:defRPr sz="1600" b="0">
                <a:solidFill>
                  <a:schemeClr val="lt1"/>
                </a:solidFill>
                <a:latin typeface="Arial"/>
                <a:ea typeface="Arial"/>
                <a:cs typeface="Arial"/>
                <a:sym typeface="Arial"/>
              </a:defRPr>
            </a:lvl2pPr>
            <a:lvl3pPr marL="1371600" lvl="2"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3pPr>
            <a:lvl4pPr marL="1828800" lvl="3"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4pPr>
            <a:lvl5pPr marL="2286000" lvl="4"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2" name="Google Shape;102;p18"/>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103"/>
        <p:cNvGrpSpPr/>
        <p:nvPr/>
      </p:nvGrpSpPr>
      <p:grpSpPr>
        <a:xfrm>
          <a:off x="0" y="0"/>
          <a:ext cx="0" cy="0"/>
          <a:chOff x="0" y="0"/>
          <a:chExt cx="0" cy="0"/>
        </a:xfrm>
      </p:grpSpPr>
      <p:sp>
        <p:nvSpPr>
          <p:cNvPr id="104" name="Google Shape;104;p19"/>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a:solidFill>
                  <a:schemeClr val="dk1"/>
                </a:solidFill>
              </a:defRPr>
            </a:lvl1pPr>
            <a:lvl2pPr marL="914400" lvl="1" indent="-277494" algn="l">
              <a:lnSpc>
                <a:spcPct val="100000"/>
              </a:lnSpc>
              <a:spcBef>
                <a:spcPts val="220"/>
              </a:spcBef>
              <a:spcAft>
                <a:spcPts val="0"/>
              </a:spcAft>
              <a:buClr>
                <a:schemeClr val="lt1"/>
              </a:buClr>
              <a:buSzPts val="770"/>
              <a:buFont typeface="Arial"/>
              <a:buChar char="►"/>
              <a:defRPr>
                <a:solidFill>
                  <a:schemeClr val="dk1"/>
                </a:solidFill>
              </a:defRPr>
            </a:lvl2pPr>
            <a:lvl3pPr marL="1371600" lvl="2" indent="-277494" algn="l">
              <a:lnSpc>
                <a:spcPct val="100000"/>
              </a:lnSpc>
              <a:spcBef>
                <a:spcPts val="220"/>
              </a:spcBef>
              <a:spcAft>
                <a:spcPts val="0"/>
              </a:spcAft>
              <a:buClr>
                <a:schemeClr val="lt1"/>
              </a:buClr>
              <a:buSzPts val="770"/>
              <a:buFont typeface="Arial"/>
              <a:buChar char="►"/>
              <a:defRPr>
                <a:solidFill>
                  <a:schemeClr val="dk1"/>
                </a:solidFill>
              </a:defRPr>
            </a:lvl3pPr>
            <a:lvl4pPr marL="1828800" lvl="3" indent="-277494" algn="l">
              <a:lnSpc>
                <a:spcPct val="100000"/>
              </a:lnSpc>
              <a:spcBef>
                <a:spcPts val="220"/>
              </a:spcBef>
              <a:spcAft>
                <a:spcPts val="0"/>
              </a:spcAft>
              <a:buClr>
                <a:schemeClr val="lt1"/>
              </a:buClr>
              <a:buSzPts val="770"/>
              <a:buFont typeface="Arial"/>
              <a:buChar char="►"/>
              <a:defRPr>
                <a:solidFill>
                  <a:schemeClr val="dk1"/>
                </a:solidFill>
              </a:defRPr>
            </a:lvl4pPr>
            <a:lvl5pPr marL="2286000" lvl="4" indent="-277495" algn="l">
              <a:lnSpc>
                <a:spcPct val="100000"/>
              </a:lnSpc>
              <a:spcBef>
                <a:spcPts val="220"/>
              </a:spcBef>
              <a:spcAft>
                <a:spcPts val="0"/>
              </a:spcAft>
              <a:buClr>
                <a:schemeClr val="lt1"/>
              </a:buClr>
              <a:buSzPts val="770"/>
              <a:buFont typeface="Arial"/>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5" name="Google Shape;105;p19"/>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6" name="Google Shape;106;p19"/>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ngle bullet list">
  <p:cSld name="Title and single bullet list">
    <p:spTree>
      <p:nvGrpSpPr>
        <p:cNvPr id="1" name="Shape 107"/>
        <p:cNvGrpSpPr/>
        <p:nvPr/>
      </p:nvGrpSpPr>
      <p:grpSpPr>
        <a:xfrm>
          <a:off x="0" y="0"/>
          <a:ext cx="0" cy="0"/>
          <a:chOff x="0" y="0"/>
          <a:chExt cx="0" cy="0"/>
        </a:xfrm>
      </p:grpSpPr>
      <p:sp>
        <p:nvSpPr>
          <p:cNvPr id="108" name="Google Shape;108;p20"/>
          <p:cNvSpPr txBox="1">
            <a:spLocks noGrp="1"/>
          </p:cNvSpPr>
          <p:nvPr>
            <p:ph type="body" idx="1"/>
          </p:nvPr>
        </p:nvSpPr>
        <p:spPr>
          <a:xfrm>
            <a:off x="99060" y="1060704"/>
            <a:ext cx="9641840" cy="5166360"/>
          </a:xfrm>
          <a:prstGeom prst="rect">
            <a:avLst/>
          </a:prstGeom>
          <a:noFill/>
          <a:ln>
            <a:noFill/>
          </a:ln>
        </p:spPr>
        <p:txBody>
          <a:bodyPr spcFirstLastPara="1" wrap="square" lIns="45700" tIns="0" rIns="0" bIns="0" anchor="t" anchorCtr="0">
            <a:noAutofit/>
          </a:bodyPr>
          <a:lstStyle>
            <a:lvl1pPr marL="457200" lvl="0" indent="-308610" algn="l">
              <a:lnSpc>
                <a:spcPct val="100000"/>
              </a:lnSpc>
              <a:spcBef>
                <a:spcPts val="360"/>
              </a:spcBef>
              <a:spcAft>
                <a:spcPts val="0"/>
              </a:spcAft>
              <a:buSzPts val="1260"/>
              <a:buChar char="►"/>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9" name="Google Shape;109;p20"/>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ver, Parthenon gray background">
  <p:cSld name="Cover, Parthenon gray background">
    <p:bg>
      <p:bgPr>
        <a:solidFill>
          <a:schemeClr val="accent1"/>
        </a:solidFill>
        <a:effectLst/>
      </p:bgPr>
    </p:bg>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dk2"/>
              </a:buClr>
              <a:buSzPts val="3000"/>
              <a:buFont typeface="Arial"/>
              <a:buNone/>
              <a:defRPr sz="3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1"/>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dk2"/>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13" name="Google Shape;113;p21"/>
          <p:cNvSpPr txBox="1">
            <a:spLocks noGrp="1"/>
          </p:cNvSpPr>
          <p:nvPr>
            <p:ph type="body" idx="2"/>
          </p:nvPr>
        </p:nvSpPr>
        <p:spPr>
          <a:xfrm>
            <a:off x="1371600" y="4607819"/>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dk2"/>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4" name="Google Shape;114;p21"/>
          <p:cNvSpPr txBox="1">
            <a:spLocks noGrp="1"/>
          </p:cNvSpPr>
          <p:nvPr>
            <p:ph type="body" idx="3"/>
          </p:nvPr>
        </p:nvSpPr>
        <p:spPr>
          <a:xfrm>
            <a:off x="1371600" y="4931380"/>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dk2"/>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5" name="Google Shape;115;p21"/>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116" name="Google Shape;116;p21"/>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117" name="Google Shape;117;p21"/>
          <p:cNvPicPr preferRelativeResize="0"/>
          <p:nvPr/>
        </p:nvPicPr>
        <p:blipFill rotWithShape="1">
          <a:blip r:embed="rId2">
            <a:alphaModFix/>
          </a:blip>
          <a:srcRect/>
          <a:stretch/>
        </p:blipFill>
        <p:spPr>
          <a:xfrm>
            <a:off x="685800" y="457199"/>
            <a:ext cx="2286000" cy="7455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grpSp>
        <p:nvGrpSpPr>
          <p:cNvPr id="23" name="Google Shape;23;p3"/>
          <p:cNvGrpSpPr/>
          <p:nvPr/>
        </p:nvGrpSpPr>
        <p:grpSpPr>
          <a:xfrm>
            <a:off x="590551" y="1414244"/>
            <a:ext cx="2344310" cy="745281"/>
            <a:chOff x="590551" y="2521676"/>
            <a:chExt cx="2344310" cy="745281"/>
          </a:xfrm>
        </p:grpSpPr>
        <p:sp>
          <p:nvSpPr>
            <p:cNvPr id="24" name="Google Shape;24;p3"/>
            <p:cNvSpPr/>
            <p:nvPr/>
          </p:nvSpPr>
          <p:spPr>
            <a:xfrm rot="10800000">
              <a:off x="590551"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5" name="Google Shape;25;p3"/>
            <p:cNvSpPr/>
            <p:nvPr/>
          </p:nvSpPr>
          <p:spPr>
            <a:xfrm rot="10800000">
              <a:off x="2625056"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6" name="Google Shape;26;p3"/>
            <p:cNvSpPr txBox="1"/>
            <p:nvPr/>
          </p:nvSpPr>
          <p:spPr>
            <a:xfrm>
              <a:off x="735016" y="2550334"/>
              <a:ext cx="219984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Agenda</a:t>
              </a:r>
              <a:endParaRPr sz="1400" b="0" i="0" u="none" strike="noStrike" cap="none">
                <a:solidFill>
                  <a:srgbClr val="000000"/>
                </a:solidFill>
                <a:latin typeface="Arial"/>
                <a:ea typeface="Arial"/>
                <a:cs typeface="Arial"/>
                <a:sym typeface="Arial"/>
              </a:endParaRPr>
            </a:p>
          </p:txBody>
        </p:sp>
      </p:grpSp>
      <p:sp>
        <p:nvSpPr>
          <p:cNvPr id="27" name="Google Shape;27;p3"/>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lvl1pPr marL="457200" lvl="0" indent="-317500" algn="l">
              <a:lnSpc>
                <a:spcPct val="100000"/>
              </a:lnSpc>
              <a:spcBef>
                <a:spcPts val="600"/>
              </a:spcBef>
              <a:spcAft>
                <a:spcPts val="0"/>
              </a:spcAft>
              <a:buClr>
                <a:srgbClr val="808080"/>
              </a:buClr>
              <a:buSzPts val="1400"/>
              <a:buFont typeface="Arial"/>
              <a:buChar char="►"/>
              <a:defRPr sz="2000" b="0">
                <a:solidFill>
                  <a:schemeClr val="lt1"/>
                </a:solidFill>
                <a:latin typeface="Arial"/>
                <a:ea typeface="Arial"/>
                <a:cs typeface="Arial"/>
                <a:sym typeface="Arial"/>
              </a:defRPr>
            </a:lvl1pPr>
            <a:lvl2pPr marL="914400" lvl="1" indent="-299719" algn="l">
              <a:lnSpc>
                <a:spcPct val="100000"/>
              </a:lnSpc>
              <a:spcBef>
                <a:spcPts val="300"/>
              </a:spcBef>
              <a:spcAft>
                <a:spcPts val="0"/>
              </a:spcAft>
              <a:buClr>
                <a:srgbClr val="808080"/>
              </a:buClr>
              <a:buSzPts val="1120"/>
              <a:buFont typeface="Arial"/>
              <a:buChar char="►"/>
              <a:defRPr sz="1600" b="0">
                <a:solidFill>
                  <a:schemeClr val="lt1"/>
                </a:solidFill>
                <a:latin typeface="Arial"/>
                <a:ea typeface="Arial"/>
                <a:cs typeface="Arial"/>
                <a:sym typeface="Arial"/>
              </a:defRPr>
            </a:lvl2pPr>
            <a:lvl3pPr marL="1371600" lvl="2"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3pPr>
            <a:lvl4pPr marL="1828800" lvl="3"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4pPr>
            <a:lvl5pPr marL="2286000" lvl="4"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3"/>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1_Cover, standard for all client decks">
  <p:cSld name="1_Cover, standard for all client decks">
    <p:spTree>
      <p:nvGrpSpPr>
        <p:cNvPr id="1" name="Shape 118"/>
        <p:cNvGrpSpPr/>
        <p:nvPr/>
      </p:nvGrpSpPr>
      <p:grpSpPr>
        <a:xfrm>
          <a:off x="0" y="0"/>
          <a:ext cx="0" cy="0"/>
          <a:chOff x="0" y="0"/>
          <a:chExt cx="0" cy="0"/>
        </a:xfrm>
      </p:grpSpPr>
      <p:sp>
        <p:nvSpPr>
          <p:cNvPr id="119" name="Google Shape;119;p22"/>
          <p:cNvSpPr>
            <a:spLocks noGrp="1"/>
          </p:cNvSpPr>
          <p:nvPr>
            <p:ph type="pic" idx="2"/>
          </p:nvPr>
        </p:nvSpPr>
        <p:spPr>
          <a:xfrm>
            <a:off x="0" y="1447800"/>
            <a:ext cx="9906000" cy="4148138"/>
          </a:xfrm>
          <a:prstGeom prst="rect">
            <a:avLst/>
          </a:prstGeom>
          <a:noFill/>
          <a:ln>
            <a:noFill/>
          </a:ln>
        </p:spPr>
        <p:txBody>
          <a:bodyPr spcFirstLastPara="1" wrap="square" lIns="45700" tIns="0" rIns="0" bIns="0" anchor="t" anchorCtr="0">
            <a:noAutofit/>
          </a:bodyPr>
          <a:lstStyle>
            <a:lvl1pPr marR="0" lvl="0" algn="l" rtl="0">
              <a:lnSpc>
                <a:spcPct val="100000"/>
              </a:lnSpc>
              <a:spcBef>
                <a:spcPts val="220"/>
              </a:spcBef>
              <a:spcAft>
                <a:spcPts val="0"/>
              </a:spcAft>
              <a:buClr>
                <a:schemeClr val="lt1"/>
              </a:buClr>
              <a:buSzPts val="77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R="0" lvl="2"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R="0" lvl="3"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R="0" lvl="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Google Shape;120;p22"/>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2"/>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lt1"/>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22" name="Google Shape;122;p22"/>
          <p:cNvSpPr txBox="1">
            <a:spLocks noGrp="1"/>
          </p:cNvSpPr>
          <p:nvPr>
            <p:ph type="body" idx="3"/>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lt1"/>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3" name="Google Shape;123;p22"/>
          <p:cNvSpPr txBox="1">
            <a:spLocks noGrp="1"/>
          </p:cNvSpPr>
          <p:nvPr>
            <p:ph type="body" idx="4"/>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lt1"/>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4" name="Google Shape;124;p22"/>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125" name="Google Shape;125;p22"/>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126" name="Google Shape;126;p22"/>
          <p:cNvPicPr preferRelativeResize="0"/>
          <p:nvPr/>
        </p:nvPicPr>
        <p:blipFill rotWithShape="1">
          <a:blip r:embed="rId2">
            <a:alphaModFix/>
          </a:blip>
          <a:srcRect/>
          <a:stretch/>
        </p:blipFill>
        <p:spPr>
          <a:xfrm>
            <a:off x="685799" y="457200"/>
            <a:ext cx="2286000" cy="74555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tandard slide with legend">
  <p:cSld name="Standard slide with legen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3"/>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a:solidFill>
                  <a:schemeClr val="dk1"/>
                </a:solidFill>
              </a:defRPr>
            </a:lvl1pPr>
            <a:lvl2pPr marL="914400" lvl="1" indent="-277494" algn="l">
              <a:lnSpc>
                <a:spcPct val="100000"/>
              </a:lnSpc>
              <a:spcBef>
                <a:spcPts val="220"/>
              </a:spcBef>
              <a:spcAft>
                <a:spcPts val="0"/>
              </a:spcAft>
              <a:buClr>
                <a:schemeClr val="lt1"/>
              </a:buClr>
              <a:buSzPts val="770"/>
              <a:buFont typeface="Arial"/>
              <a:buChar char="►"/>
              <a:defRPr>
                <a:solidFill>
                  <a:schemeClr val="dk1"/>
                </a:solidFill>
              </a:defRPr>
            </a:lvl2pPr>
            <a:lvl3pPr marL="1371600" lvl="2" indent="-277494" algn="l">
              <a:lnSpc>
                <a:spcPct val="100000"/>
              </a:lnSpc>
              <a:spcBef>
                <a:spcPts val="220"/>
              </a:spcBef>
              <a:spcAft>
                <a:spcPts val="0"/>
              </a:spcAft>
              <a:buClr>
                <a:schemeClr val="lt1"/>
              </a:buClr>
              <a:buSzPts val="770"/>
              <a:buFont typeface="Arial"/>
              <a:buChar char="►"/>
              <a:defRPr>
                <a:solidFill>
                  <a:schemeClr val="dk1"/>
                </a:solidFill>
              </a:defRPr>
            </a:lvl3pPr>
            <a:lvl4pPr marL="1828800" lvl="3" indent="-277494" algn="l">
              <a:lnSpc>
                <a:spcPct val="100000"/>
              </a:lnSpc>
              <a:spcBef>
                <a:spcPts val="220"/>
              </a:spcBef>
              <a:spcAft>
                <a:spcPts val="0"/>
              </a:spcAft>
              <a:buClr>
                <a:schemeClr val="lt1"/>
              </a:buClr>
              <a:buSzPts val="770"/>
              <a:buFont typeface="Arial"/>
              <a:buChar char="►"/>
              <a:defRPr>
                <a:solidFill>
                  <a:schemeClr val="dk1"/>
                </a:solidFill>
              </a:defRPr>
            </a:lvl4pPr>
            <a:lvl5pPr marL="2286000" lvl="4" indent="-277495" algn="l">
              <a:lnSpc>
                <a:spcPct val="100000"/>
              </a:lnSpc>
              <a:spcBef>
                <a:spcPts val="220"/>
              </a:spcBef>
              <a:spcAft>
                <a:spcPts val="0"/>
              </a:spcAft>
              <a:buClr>
                <a:schemeClr val="lt1"/>
              </a:buClr>
              <a:buSzPts val="770"/>
              <a:buFont typeface="Arial"/>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0" name="Google Shape;130;p23"/>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131" name="Google Shape;131;p23"/>
          <p:cNvCxnSpPr/>
          <p:nvPr/>
        </p:nvCxnSpPr>
        <p:spPr>
          <a:xfrm>
            <a:off x="7276408" y="49874"/>
            <a:ext cx="0" cy="777240"/>
          </a:xfrm>
          <a:prstGeom prst="straightConnector1">
            <a:avLst/>
          </a:prstGeom>
          <a:noFill/>
          <a:ln w="9525" cap="flat" cmpd="sng">
            <a:solidFill>
              <a:srgbClr val="C1C1C1"/>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Standard slide with legend (no click here box)">
  <p:cSld name="1_Standard slide with legend (no click here box)">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4"/>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135" name="Google Shape;135;p24"/>
          <p:cNvCxnSpPr/>
          <p:nvPr/>
        </p:nvCxnSpPr>
        <p:spPr>
          <a:xfrm>
            <a:off x="7276408" y="49874"/>
            <a:ext cx="0" cy="777240"/>
          </a:xfrm>
          <a:prstGeom prst="straightConnector1">
            <a:avLst/>
          </a:prstGeom>
          <a:noFill/>
          <a:ln w="9525" cap="flat" cmpd="sng">
            <a:solidFill>
              <a:srgbClr val="C1C1C1"/>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5"/>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39"/>
        <p:cNvGrpSpPr/>
        <p:nvPr/>
      </p:nvGrpSpPr>
      <p:grpSpPr>
        <a:xfrm>
          <a:off x="0" y="0"/>
          <a:ext cx="0" cy="0"/>
          <a:chOff x="0" y="0"/>
          <a:chExt cx="0" cy="0"/>
        </a:xfrm>
      </p:grpSpPr>
      <p:sp>
        <p:nvSpPr>
          <p:cNvPr id="140" name="Google Shape;140;p26"/>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lumns, no headings">
  <p:cSld name="Two columns, no headings">
    <p:spTree>
      <p:nvGrpSpPr>
        <p:cNvPr id="1" name="Shape 141"/>
        <p:cNvGrpSpPr/>
        <p:nvPr/>
      </p:nvGrpSpPr>
      <p:grpSpPr>
        <a:xfrm>
          <a:off x="0" y="0"/>
          <a:ext cx="0" cy="0"/>
          <a:chOff x="0" y="0"/>
          <a:chExt cx="0" cy="0"/>
        </a:xfrm>
      </p:grpSpPr>
      <p:sp>
        <p:nvSpPr>
          <p:cNvPr id="142" name="Google Shape;142;p27"/>
          <p:cNvSpPr txBox="1">
            <a:spLocks noGrp="1"/>
          </p:cNvSpPr>
          <p:nvPr>
            <p:ph type="body" idx="1"/>
          </p:nvPr>
        </p:nvSpPr>
        <p:spPr>
          <a:xfrm>
            <a:off x="118872" y="1051560"/>
            <a:ext cx="4754880"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43" name="Google Shape;143;p27"/>
          <p:cNvSpPr txBox="1">
            <a:spLocks noGrp="1"/>
          </p:cNvSpPr>
          <p:nvPr>
            <p:ph type="body" idx="2"/>
          </p:nvPr>
        </p:nvSpPr>
        <p:spPr>
          <a:xfrm>
            <a:off x="5024001" y="1051560"/>
            <a:ext cx="4754880"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44" name="Google Shape;144;p27"/>
          <p:cNvSpPr txBox="1">
            <a:spLocks noGrp="1"/>
          </p:cNvSpPr>
          <p:nvPr>
            <p:ph type="body" idx="3"/>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5" name="Google Shape;145;p27"/>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lumns, with blue headings">
  <p:cSld name="Two columns, with blue headings">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8"/>
          <p:cNvSpPr txBox="1">
            <a:spLocks noGrp="1"/>
          </p:cNvSpPr>
          <p:nvPr>
            <p:ph type="body" idx="1"/>
          </p:nvPr>
        </p:nvSpPr>
        <p:spPr>
          <a:xfrm>
            <a:off x="118872" y="1812229"/>
            <a:ext cx="4754880" cy="4479035"/>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49" name="Google Shape;149;p28"/>
          <p:cNvSpPr txBox="1">
            <a:spLocks noGrp="1"/>
          </p:cNvSpPr>
          <p:nvPr>
            <p:ph type="body" idx="2"/>
          </p:nvPr>
        </p:nvSpPr>
        <p:spPr>
          <a:xfrm>
            <a:off x="5020072" y="1812229"/>
            <a:ext cx="4754880" cy="4479035"/>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50" name="Google Shape;150;p28"/>
          <p:cNvSpPr txBox="1">
            <a:spLocks noGrp="1"/>
          </p:cNvSpPr>
          <p:nvPr>
            <p:ph type="body" idx="3"/>
          </p:nvPr>
        </p:nvSpPr>
        <p:spPr>
          <a:xfrm>
            <a:off x="118872" y="1051560"/>
            <a:ext cx="4754880" cy="64080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320"/>
              </a:spcBef>
              <a:spcAft>
                <a:spcPts val="0"/>
              </a:spcAft>
              <a:buSzPts val="1120"/>
              <a:buNone/>
              <a:defRPr sz="1600" b="1">
                <a:solidFill>
                  <a:schemeClr val="accent2"/>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1" name="Google Shape;151;p28"/>
          <p:cNvSpPr txBox="1">
            <a:spLocks noGrp="1"/>
          </p:cNvSpPr>
          <p:nvPr>
            <p:ph type="body" idx="4"/>
          </p:nvPr>
        </p:nvSpPr>
        <p:spPr>
          <a:xfrm>
            <a:off x="5020072" y="1051560"/>
            <a:ext cx="4754880" cy="64080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320"/>
              </a:spcBef>
              <a:spcAft>
                <a:spcPts val="0"/>
              </a:spcAft>
              <a:buSzPts val="1120"/>
              <a:buNone/>
              <a:defRPr sz="1600" b="1">
                <a:solidFill>
                  <a:schemeClr val="accent2"/>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2" name="Google Shape;152;p28"/>
          <p:cNvSpPr txBox="1">
            <a:spLocks noGrp="1"/>
          </p:cNvSpPr>
          <p:nvPr>
            <p:ph type="body" idx="5"/>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153"/>
        <p:cNvGrpSpPr/>
        <p:nvPr/>
      </p:nvGrpSpPr>
      <p:grpSpPr>
        <a:xfrm>
          <a:off x="0" y="0"/>
          <a:ext cx="0" cy="0"/>
          <a:chOff x="0" y="0"/>
          <a:chExt cx="0" cy="0"/>
        </a:xfrm>
      </p:grpSpPr>
      <p:sp>
        <p:nvSpPr>
          <p:cNvPr id="154" name="Google Shape;154;p29"/>
          <p:cNvSpPr txBox="1">
            <a:spLocks noGrp="1"/>
          </p:cNvSpPr>
          <p:nvPr>
            <p:ph type="body" idx="1"/>
          </p:nvPr>
        </p:nvSpPr>
        <p:spPr>
          <a:xfrm>
            <a:off x="493582" y="1051561"/>
            <a:ext cx="8915400" cy="1643063"/>
          </a:xfrm>
          <a:prstGeom prst="rect">
            <a:avLst/>
          </a:prstGeom>
          <a:noFill/>
          <a:ln>
            <a:noFill/>
          </a:ln>
        </p:spPr>
        <p:txBody>
          <a:bodyPr spcFirstLastPara="1" wrap="square" lIns="45700" tIns="0" rIns="0" bIns="0" anchor="t" anchorCtr="0">
            <a:noAutofit/>
          </a:bodyPr>
          <a:lstStyle>
            <a:lvl1pPr marL="457200" lvl="0" indent="-228600" algn="l">
              <a:lnSpc>
                <a:spcPct val="85000"/>
              </a:lnSpc>
              <a:spcBef>
                <a:spcPts val="0"/>
              </a:spcBef>
              <a:spcAft>
                <a:spcPts val="0"/>
              </a:spcAft>
              <a:buSzPts val="3500"/>
              <a:buNone/>
              <a:defRPr sz="5000" b="1">
                <a:solidFill>
                  <a:schemeClr val="lt2"/>
                </a:solidFill>
                <a:latin typeface="Arial"/>
                <a:ea typeface="Arial"/>
                <a:cs typeface="Arial"/>
                <a:sym typeface="Arial"/>
              </a:defRPr>
            </a:lvl1pPr>
            <a:lvl2pPr marL="914400" lvl="1" indent="-228600" algn="l">
              <a:lnSpc>
                <a:spcPct val="100000"/>
              </a:lnSpc>
              <a:spcBef>
                <a:spcPts val="220"/>
              </a:spcBef>
              <a:spcAft>
                <a:spcPts val="0"/>
              </a:spcAft>
              <a:buSzPts val="770"/>
              <a:buNone/>
              <a:defRPr/>
            </a:lvl2pPr>
            <a:lvl3pPr marL="1371600" lvl="2" indent="-228600" algn="l">
              <a:lnSpc>
                <a:spcPct val="100000"/>
              </a:lnSpc>
              <a:spcBef>
                <a:spcPts val="220"/>
              </a:spcBef>
              <a:spcAft>
                <a:spcPts val="0"/>
              </a:spcAft>
              <a:buSzPts val="770"/>
              <a:buNone/>
              <a:defRPr/>
            </a:lvl3pPr>
            <a:lvl4pPr marL="1828800" lvl="3" indent="-228600" algn="l">
              <a:lnSpc>
                <a:spcPct val="100000"/>
              </a:lnSpc>
              <a:spcBef>
                <a:spcPts val="220"/>
              </a:spcBef>
              <a:spcAft>
                <a:spcPts val="0"/>
              </a:spcAft>
              <a:buSzPts val="770"/>
              <a:buNone/>
              <a:defRPr/>
            </a:lvl4pPr>
            <a:lvl5pPr marL="2286000" lvl="4" indent="-228600" algn="l">
              <a:lnSpc>
                <a:spcPct val="100000"/>
              </a:lnSpc>
              <a:spcBef>
                <a:spcPts val="220"/>
              </a:spcBef>
              <a:spcAft>
                <a:spcPts val="0"/>
              </a:spcAft>
              <a:buSzPts val="77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Boilerplate text">
  <p:cSld name="Boilerplate text">
    <p:spTree>
      <p:nvGrpSpPr>
        <p:cNvPr id="1" name="Shape 155"/>
        <p:cNvGrpSpPr/>
        <p:nvPr/>
      </p:nvGrpSpPr>
      <p:grpSpPr>
        <a:xfrm>
          <a:off x="0" y="0"/>
          <a:ext cx="0" cy="0"/>
          <a:chOff x="0" y="0"/>
          <a:chExt cx="0" cy="0"/>
        </a:xfrm>
      </p:grpSpPr>
      <p:sp>
        <p:nvSpPr>
          <p:cNvPr id="156" name="Google Shape;156;p30"/>
          <p:cNvSpPr/>
          <p:nvPr/>
        </p:nvSpPr>
        <p:spPr>
          <a:xfrm>
            <a:off x="479822" y="572806"/>
            <a:ext cx="3384550" cy="4614337"/>
          </a:xfrm>
          <a:prstGeom prst="rect">
            <a:avLst/>
          </a:prstGeom>
          <a:solidFill>
            <a:srgbClr val="F0F0F0"/>
          </a:solidFill>
          <a:ln>
            <a:noFill/>
          </a:ln>
        </p:spPr>
        <p:txBody>
          <a:bodyPr spcFirstLastPara="1" wrap="square" lIns="137150" tIns="137150"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646464"/>
                </a:solidFill>
                <a:latin typeface="Arial"/>
                <a:ea typeface="Arial"/>
                <a:cs typeface="Arial"/>
                <a:sym typeface="Arial"/>
              </a:rPr>
              <a:t>EY</a:t>
            </a:r>
            <a:r>
              <a:rPr lang="en-US" sz="1000" b="0" i="0" u="none" strike="noStrike" cap="none">
                <a:solidFill>
                  <a:srgbClr val="646464"/>
                </a:solidFill>
                <a:latin typeface="Arial"/>
                <a:ea typeface="Arial"/>
                <a:cs typeface="Arial"/>
                <a:sym typeface="Arial"/>
              </a:rPr>
              <a:t> | Assurance | Tax | Transactions | Advisory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700"/>
              <a:buFont typeface="Arial"/>
              <a:buNone/>
            </a:pPr>
            <a:endParaRPr sz="700" b="1"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646464"/>
                </a:solidFill>
                <a:latin typeface="Arial"/>
                <a:ea typeface="Arial"/>
                <a:cs typeface="Arial"/>
                <a:sym typeface="Arial"/>
              </a:rPr>
              <a:t>About 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Ernst &amp; Young LLP is a client-serving member firm of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Ernst &amp; Young Global Limited operating in the US.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EY-Parthenon refers to the combined group of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Ernst &amp; Young LLP and other EY member firm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professionals providing strategy services worldwide.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Visit parthenon.ey.com for more information.</a:t>
            </a:r>
            <a:br>
              <a:rPr lang="en-US" sz="800" b="0" i="0" u="none" strike="noStrike" cap="none">
                <a:solidFill>
                  <a:schemeClr val="lt1"/>
                </a:solidFill>
                <a:latin typeface="Arial"/>
                <a:ea typeface="Arial"/>
                <a:cs typeface="Arial"/>
                <a:sym typeface="Arial"/>
              </a:rPr>
            </a:br>
            <a:endParaRPr sz="8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646464"/>
                </a:solidFill>
                <a:latin typeface="Arial"/>
                <a:ea typeface="Arial"/>
                <a:cs typeface="Arial"/>
                <a:sym typeface="Arial"/>
              </a:rPr>
              <a:t>© 2017 Ernst &amp; Young LLP.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646464"/>
                </a:solidFill>
                <a:latin typeface="Arial"/>
                <a:ea typeface="Arial"/>
                <a:cs typeface="Arial"/>
                <a:sym typeface="Arial"/>
              </a:rPr>
              <a:t>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br>
              <a:rPr lang="en-US" sz="800" b="0" i="0" u="none" strike="noStrike" cap="none">
                <a:solidFill>
                  <a:srgbClr val="646464"/>
                </a:solidFill>
                <a:latin typeface="Arial"/>
                <a:ea typeface="Arial"/>
                <a:cs typeface="Arial"/>
                <a:sym typeface="Arial"/>
              </a:rPr>
            </a:br>
            <a:br>
              <a:rPr lang="en-US" sz="800" b="0" i="0" u="none" strike="noStrike" cap="none">
                <a:solidFill>
                  <a:srgbClr val="646464"/>
                </a:solidFill>
                <a:latin typeface="Arial"/>
                <a:ea typeface="Arial"/>
                <a:cs typeface="Arial"/>
                <a:sym typeface="Arial"/>
              </a:rPr>
            </a:br>
            <a:endParaRPr sz="8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This material has been prepared for general informational purposes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only and is not intended to be relied upon as accounting, tax or other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professional advice. Please refer to your advisors for specific advice.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46464"/>
                </a:solidFill>
                <a:latin typeface="Arial"/>
                <a:ea typeface="Arial"/>
                <a:cs typeface="Arial"/>
                <a:sym typeface="Arial"/>
              </a:rPr>
              <a:t>ey.com</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a:solidFill>
                  <a:schemeClr val="dk1"/>
                </a:solidFill>
              </a:defRPr>
            </a:lvl1pPr>
            <a:lvl2pPr marL="914400" lvl="1" indent="-277494" algn="l">
              <a:lnSpc>
                <a:spcPct val="100000"/>
              </a:lnSpc>
              <a:spcBef>
                <a:spcPts val="220"/>
              </a:spcBef>
              <a:spcAft>
                <a:spcPts val="0"/>
              </a:spcAft>
              <a:buClr>
                <a:schemeClr val="lt1"/>
              </a:buClr>
              <a:buSzPts val="770"/>
              <a:buFont typeface="Arial"/>
              <a:buChar char="►"/>
              <a:defRPr>
                <a:solidFill>
                  <a:schemeClr val="dk1"/>
                </a:solidFill>
              </a:defRPr>
            </a:lvl2pPr>
            <a:lvl3pPr marL="1371600" lvl="2" indent="-277494" algn="l">
              <a:lnSpc>
                <a:spcPct val="100000"/>
              </a:lnSpc>
              <a:spcBef>
                <a:spcPts val="220"/>
              </a:spcBef>
              <a:spcAft>
                <a:spcPts val="0"/>
              </a:spcAft>
              <a:buClr>
                <a:schemeClr val="lt1"/>
              </a:buClr>
              <a:buSzPts val="770"/>
              <a:buFont typeface="Arial"/>
              <a:buChar char="►"/>
              <a:defRPr>
                <a:solidFill>
                  <a:schemeClr val="dk1"/>
                </a:solidFill>
              </a:defRPr>
            </a:lvl3pPr>
            <a:lvl4pPr marL="1828800" lvl="3" indent="-277494" algn="l">
              <a:lnSpc>
                <a:spcPct val="100000"/>
              </a:lnSpc>
              <a:spcBef>
                <a:spcPts val="220"/>
              </a:spcBef>
              <a:spcAft>
                <a:spcPts val="0"/>
              </a:spcAft>
              <a:buClr>
                <a:schemeClr val="lt1"/>
              </a:buClr>
              <a:buSzPts val="770"/>
              <a:buFont typeface="Arial"/>
              <a:buChar char="►"/>
              <a:defRPr>
                <a:solidFill>
                  <a:schemeClr val="dk1"/>
                </a:solidFill>
              </a:defRPr>
            </a:lvl4pPr>
            <a:lvl5pPr marL="2286000" lvl="4" indent="-277495" algn="l">
              <a:lnSpc>
                <a:spcPct val="100000"/>
              </a:lnSpc>
              <a:spcBef>
                <a:spcPts val="220"/>
              </a:spcBef>
              <a:spcAft>
                <a:spcPts val="0"/>
              </a:spcAft>
              <a:buClr>
                <a:schemeClr val="lt1"/>
              </a:buClr>
              <a:buSzPts val="770"/>
              <a:buFont typeface="Arial"/>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 name="Google Shape;32;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ngle bullet list">
  <p:cSld name="Title and single bullet list">
    <p:spTree>
      <p:nvGrpSpPr>
        <p:cNvPr id="1" name="Shape 33"/>
        <p:cNvGrpSpPr/>
        <p:nvPr/>
      </p:nvGrpSpPr>
      <p:grpSpPr>
        <a:xfrm>
          <a:off x="0" y="0"/>
          <a:ext cx="0" cy="0"/>
          <a:chOff x="0" y="0"/>
          <a:chExt cx="0" cy="0"/>
        </a:xfrm>
      </p:grpSpPr>
      <p:sp>
        <p:nvSpPr>
          <p:cNvPr id="34" name="Google Shape;34;p5"/>
          <p:cNvSpPr txBox="1">
            <a:spLocks noGrp="1"/>
          </p:cNvSpPr>
          <p:nvPr>
            <p:ph type="body" idx="1"/>
          </p:nvPr>
        </p:nvSpPr>
        <p:spPr>
          <a:xfrm>
            <a:off x="99060" y="1060704"/>
            <a:ext cx="9641840" cy="5166360"/>
          </a:xfrm>
          <a:prstGeom prst="rect">
            <a:avLst/>
          </a:prstGeom>
          <a:noFill/>
          <a:ln>
            <a:noFill/>
          </a:ln>
        </p:spPr>
        <p:txBody>
          <a:bodyPr spcFirstLastPara="1" wrap="square" lIns="45700" tIns="0" rIns="0" bIns="0" anchor="t" anchorCtr="0">
            <a:noAutofit/>
          </a:bodyPr>
          <a:lstStyle>
            <a:lvl1pPr marL="457200" lvl="0" indent="-308610" algn="l">
              <a:lnSpc>
                <a:spcPct val="100000"/>
              </a:lnSpc>
              <a:spcBef>
                <a:spcPts val="360"/>
              </a:spcBef>
              <a:spcAft>
                <a:spcPts val="0"/>
              </a:spcAft>
              <a:buSzPts val="1260"/>
              <a:buChar char="►"/>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 name="Google Shape;35;p5"/>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 Parthenon gray background">
  <p:cSld name="Cover, Parthenon gray background">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dk2"/>
              </a:buClr>
              <a:buSzPts val="3000"/>
              <a:buFont typeface="Arial"/>
              <a:buNone/>
              <a:defRPr sz="3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dk2"/>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9" name="Google Shape;39;p6"/>
          <p:cNvSpPr txBox="1">
            <a:spLocks noGrp="1"/>
          </p:cNvSpPr>
          <p:nvPr>
            <p:ph type="body" idx="2"/>
          </p:nvPr>
        </p:nvSpPr>
        <p:spPr>
          <a:xfrm>
            <a:off x="1371600" y="4607819"/>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dk2"/>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1371600" y="4931380"/>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dk2"/>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 name="Google Shape;41;p6"/>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2" name="Google Shape;42;p6"/>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43" name="Google Shape;43;p6"/>
          <p:cNvPicPr preferRelativeResize="0"/>
          <p:nvPr/>
        </p:nvPicPr>
        <p:blipFill rotWithShape="1">
          <a:blip r:embed="rId2">
            <a:alphaModFix/>
          </a:blip>
          <a:srcRect/>
          <a:stretch/>
        </p:blipFill>
        <p:spPr>
          <a:xfrm>
            <a:off x="685800" y="457199"/>
            <a:ext cx="2286000" cy="74555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Cover, standard for all client decks">
  <p:cSld name="1_Cover, standard for all client decks">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0" y="1447800"/>
            <a:ext cx="9906000" cy="4148138"/>
          </a:xfrm>
          <a:prstGeom prst="rect">
            <a:avLst/>
          </a:prstGeom>
          <a:noFill/>
          <a:ln>
            <a:noFill/>
          </a:ln>
        </p:spPr>
        <p:txBody>
          <a:bodyPr spcFirstLastPara="1" wrap="square" lIns="45700" tIns="0" rIns="0" bIns="0" anchor="t" anchorCtr="0">
            <a:noAutofit/>
          </a:bodyPr>
          <a:lstStyle>
            <a:lvl1pPr marR="0" lvl="0" algn="l" rtl="0">
              <a:lnSpc>
                <a:spcPct val="100000"/>
              </a:lnSpc>
              <a:spcBef>
                <a:spcPts val="220"/>
              </a:spcBef>
              <a:spcAft>
                <a:spcPts val="0"/>
              </a:spcAft>
              <a:buClr>
                <a:schemeClr val="lt1"/>
              </a:buClr>
              <a:buSzPts val="77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R="0" lvl="2"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R="0" lvl="3"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R="0" lvl="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Google Shape;46;p7"/>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lt1"/>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48" name="Google Shape;48;p7"/>
          <p:cNvSpPr txBox="1">
            <a:spLocks noGrp="1"/>
          </p:cNvSpPr>
          <p:nvPr>
            <p:ph type="body" idx="3"/>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lt1"/>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 name="Google Shape;49;p7"/>
          <p:cNvSpPr txBox="1">
            <a:spLocks noGrp="1"/>
          </p:cNvSpPr>
          <p:nvPr>
            <p:ph type="body" idx="4"/>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lt1"/>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0" name="Google Shape;50;p7"/>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1" name="Google Shape;51;p7"/>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52" name="Google Shape;52;p7"/>
          <p:cNvPicPr preferRelativeResize="0"/>
          <p:nvPr/>
        </p:nvPicPr>
        <p:blipFill rotWithShape="1">
          <a:blip r:embed="rId2">
            <a:alphaModFix/>
          </a:blip>
          <a:srcRect/>
          <a:stretch/>
        </p:blipFill>
        <p:spPr>
          <a:xfrm>
            <a:off x="685799" y="457200"/>
            <a:ext cx="2286000" cy="7455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with legend">
  <p:cSld name="Standard slide with legen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a:solidFill>
                  <a:schemeClr val="dk1"/>
                </a:solidFill>
              </a:defRPr>
            </a:lvl1pPr>
            <a:lvl2pPr marL="914400" lvl="1" indent="-277494" algn="l">
              <a:lnSpc>
                <a:spcPct val="100000"/>
              </a:lnSpc>
              <a:spcBef>
                <a:spcPts val="220"/>
              </a:spcBef>
              <a:spcAft>
                <a:spcPts val="0"/>
              </a:spcAft>
              <a:buClr>
                <a:schemeClr val="lt1"/>
              </a:buClr>
              <a:buSzPts val="770"/>
              <a:buFont typeface="Arial"/>
              <a:buChar char="►"/>
              <a:defRPr>
                <a:solidFill>
                  <a:schemeClr val="dk1"/>
                </a:solidFill>
              </a:defRPr>
            </a:lvl2pPr>
            <a:lvl3pPr marL="1371600" lvl="2" indent="-277494" algn="l">
              <a:lnSpc>
                <a:spcPct val="100000"/>
              </a:lnSpc>
              <a:spcBef>
                <a:spcPts val="220"/>
              </a:spcBef>
              <a:spcAft>
                <a:spcPts val="0"/>
              </a:spcAft>
              <a:buClr>
                <a:schemeClr val="lt1"/>
              </a:buClr>
              <a:buSzPts val="770"/>
              <a:buFont typeface="Arial"/>
              <a:buChar char="►"/>
              <a:defRPr>
                <a:solidFill>
                  <a:schemeClr val="dk1"/>
                </a:solidFill>
              </a:defRPr>
            </a:lvl3pPr>
            <a:lvl4pPr marL="1828800" lvl="3" indent="-277494" algn="l">
              <a:lnSpc>
                <a:spcPct val="100000"/>
              </a:lnSpc>
              <a:spcBef>
                <a:spcPts val="220"/>
              </a:spcBef>
              <a:spcAft>
                <a:spcPts val="0"/>
              </a:spcAft>
              <a:buClr>
                <a:schemeClr val="lt1"/>
              </a:buClr>
              <a:buSzPts val="770"/>
              <a:buFont typeface="Arial"/>
              <a:buChar char="►"/>
              <a:defRPr>
                <a:solidFill>
                  <a:schemeClr val="dk1"/>
                </a:solidFill>
              </a:defRPr>
            </a:lvl4pPr>
            <a:lvl5pPr marL="2286000" lvl="4" indent="-277495" algn="l">
              <a:lnSpc>
                <a:spcPct val="100000"/>
              </a:lnSpc>
              <a:spcBef>
                <a:spcPts val="220"/>
              </a:spcBef>
              <a:spcAft>
                <a:spcPts val="0"/>
              </a:spcAft>
              <a:buClr>
                <a:schemeClr val="lt1"/>
              </a:buClr>
              <a:buSzPts val="770"/>
              <a:buFont typeface="Arial"/>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6" name="Google Shape;56;p8"/>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57" name="Google Shape;57;p8"/>
          <p:cNvCxnSpPr/>
          <p:nvPr/>
        </p:nvCxnSpPr>
        <p:spPr>
          <a:xfrm>
            <a:off x="7276408" y="49874"/>
            <a:ext cx="0" cy="777240"/>
          </a:xfrm>
          <a:prstGeom prst="straightConnector1">
            <a:avLst/>
          </a:prstGeom>
          <a:noFill/>
          <a:ln w="9525" cap="flat" cmpd="sng">
            <a:solidFill>
              <a:srgbClr val="C1C1C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 with legend (no click here box)">
  <p:cSld name="1_Standard slide with legend (no click here box)">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61" name="Google Shape;61;p9"/>
          <p:cNvCxnSpPr/>
          <p:nvPr/>
        </p:nvCxnSpPr>
        <p:spPr>
          <a:xfrm>
            <a:off x="7276408" y="49874"/>
            <a:ext cx="0" cy="777240"/>
          </a:xfrm>
          <a:prstGeom prst="straightConnector1">
            <a:avLst/>
          </a:prstGeom>
          <a:noFill/>
          <a:ln w="9525" cap="flat" cmpd="sng">
            <a:solidFill>
              <a:srgbClr val="C1C1C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marR="0" lvl="0" algn="l" rtl="0">
              <a:lnSpc>
                <a:spcPct val="85000"/>
              </a:lnSpc>
              <a:spcBef>
                <a:spcPts val="0"/>
              </a:spcBef>
              <a:spcAft>
                <a:spcPts val="0"/>
              </a:spcAft>
              <a:buClr>
                <a:srgbClr val="646464"/>
              </a:buClr>
              <a:buSzPts val="1800"/>
              <a:buFont typeface="Arial"/>
              <a:buNone/>
              <a:defRPr sz="1800" b="1" i="0" u="none" strike="noStrike" cap="none">
                <a:solidFill>
                  <a:srgbClr val="646464"/>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marR="0" lvl="0" indent="-277495"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1pPr>
            <a:lvl2pPr marL="914400" marR="0" lvl="1"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L="1371600" marR="0" lvl="2"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L="1828800" marR="0" lvl="3"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L="2286000" marR="0" lvl="4" indent="-277495"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p:nvPr/>
        </p:nvSpPr>
        <p:spPr>
          <a:xfrm>
            <a:off x="7457017" y="6573702"/>
            <a:ext cx="2319404" cy="19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Arial"/>
                <a:ea typeface="Arial"/>
                <a:cs typeface="Arial"/>
                <a:sym typeface="Arial"/>
              </a:rPr>
              <a:t>Page </a:t>
            </a: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13" name="Google Shape;13;p1"/>
          <p:cNvCxnSpPr/>
          <p:nvPr/>
        </p:nvCxnSpPr>
        <p:spPr>
          <a:xfrm>
            <a:off x="113823" y="869427"/>
            <a:ext cx="9658350" cy="0"/>
          </a:xfrm>
          <a:prstGeom prst="straightConnector1">
            <a:avLst/>
          </a:prstGeom>
          <a:noFill/>
          <a:ln w="9525" cap="flat" cmpd="sng">
            <a:solidFill>
              <a:schemeClr val="l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marR="0" lvl="0" algn="l" rtl="0">
              <a:lnSpc>
                <a:spcPct val="85000"/>
              </a:lnSpc>
              <a:spcBef>
                <a:spcPts val="0"/>
              </a:spcBef>
              <a:spcAft>
                <a:spcPts val="0"/>
              </a:spcAft>
              <a:buClr>
                <a:srgbClr val="646464"/>
              </a:buClr>
              <a:buSzPts val="1800"/>
              <a:buFont typeface="Arial"/>
              <a:buNone/>
              <a:defRPr sz="1800" b="1" i="0" u="none" strike="noStrike" cap="none">
                <a:solidFill>
                  <a:srgbClr val="646464"/>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16"/>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marR="0" lvl="0" indent="-277495"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1pPr>
            <a:lvl2pPr marL="914400" marR="0" lvl="1"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L="1371600" marR="0" lvl="2"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L="1828800" marR="0" lvl="3"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L="2286000" marR="0" lvl="4" indent="-277495"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Google Shape;86;p16"/>
          <p:cNvSpPr txBox="1"/>
          <p:nvPr/>
        </p:nvSpPr>
        <p:spPr>
          <a:xfrm>
            <a:off x="7457017" y="6573702"/>
            <a:ext cx="2319404" cy="19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Arial"/>
                <a:ea typeface="Arial"/>
                <a:cs typeface="Arial"/>
                <a:sym typeface="Arial"/>
              </a:rPr>
              <a:t>Page </a:t>
            </a: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87" name="Google Shape;87;p16"/>
          <p:cNvCxnSpPr/>
          <p:nvPr/>
        </p:nvCxnSpPr>
        <p:spPr>
          <a:xfrm>
            <a:off x="113823" y="869427"/>
            <a:ext cx="9658350" cy="0"/>
          </a:xfrm>
          <a:prstGeom prst="straightConnector1">
            <a:avLst/>
          </a:prstGeom>
          <a:noFill/>
          <a:ln w="9525" cap="flat" cmpd="sng">
            <a:solidFill>
              <a:schemeClr val="l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video" Target="https://www.youtube.com/embed/mKN3sfGr4Yw?feature=oembed" TargetMode="External"/><Relationship Id="rId5" Type="http://schemas.openxmlformats.org/officeDocument/2006/relationships/image" Target="../media/image8.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p>
            <a:pPr marL="0" lvl="0" indent="0" algn="l" rtl="0">
              <a:lnSpc>
                <a:spcPct val="85000"/>
              </a:lnSpc>
              <a:spcBef>
                <a:spcPts val="0"/>
              </a:spcBef>
              <a:spcAft>
                <a:spcPts val="0"/>
              </a:spcAft>
              <a:buClr>
                <a:schemeClr val="lt1"/>
              </a:buClr>
              <a:buSzPts val="3000"/>
              <a:buFont typeface="Arial"/>
              <a:buNone/>
            </a:pPr>
            <a:r>
              <a:rPr lang="en-US" dirty="0"/>
              <a:t>EECS E6895 - Milestone </a:t>
            </a:r>
            <a:r>
              <a:rPr lang="en-US" altLang="zh-CN" dirty="0"/>
              <a:t>3</a:t>
            </a:r>
            <a:r>
              <a:rPr lang="en-US" dirty="0"/>
              <a:t> </a:t>
            </a:r>
            <a:br>
              <a:rPr lang="en-US" dirty="0"/>
            </a:br>
            <a:r>
              <a:rPr lang="en-US" dirty="0"/>
              <a:t>A-share Stock Auto Trader</a:t>
            </a:r>
            <a:endParaRPr dirty="0"/>
          </a:p>
        </p:txBody>
      </p:sp>
      <p:sp>
        <p:nvSpPr>
          <p:cNvPr id="162" name="Google Shape;162;p31"/>
          <p:cNvSpPr txBox="1">
            <a:spLocks noGrp="1"/>
          </p:cNvSpPr>
          <p:nvPr>
            <p:ph type="subTitle" idx="1"/>
          </p:nvPr>
        </p:nvSpPr>
        <p:spPr>
          <a:xfrm>
            <a:off x="1371600" y="3557832"/>
            <a:ext cx="7162800" cy="709368"/>
          </a:xfrm>
          <a:prstGeom prst="rect">
            <a:avLst/>
          </a:prstGeom>
          <a:noFill/>
          <a:ln>
            <a:noFill/>
          </a:ln>
        </p:spPr>
        <p:txBody>
          <a:bodyPr spcFirstLastPara="1" wrap="square" lIns="45700" tIns="0" rIns="0" bIns="0" anchor="t" anchorCtr="0">
            <a:noAutofit/>
          </a:bodyPr>
          <a:lstStyle/>
          <a:p>
            <a:pPr marL="0" lvl="0" indent="0" algn="l" rtl="0">
              <a:lnSpc>
                <a:spcPct val="100000"/>
              </a:lnSpc>
              <a:spcBef>
                <a:spcPts val="0"/>
              </a:spcBef>
              <a:spcAft>
                <a:spcPts val="0"/>
              </a:spcAft>
              <a:buSzPts val="1680"/>
              <a:buNone/>
            </a:pPr>
            <a:r>
              <a:rPr lang="en-US" dirty="0"/>
              <a:t>B9: Investment Strategy - AI Trader (CN/HK/TW/JP)</a:t>
            </a:r>
            <a:endParaRPr dirty="0"/>
          </a:p>
          <a:p>
            <a:pPr marL="0" lvl="0" indent="0" algn="l" rtl="0">
              <a:lnSpc>
                <a:spcPct val="100000"/>
              </a:lnSpc>
              <a:spcBef>
                <a:spcPts val="480"/>
              </a:spcBef>
              <a:spcAft>
                <a:spcPts val="0"/>
              </a:spcAft>
              <a:buSzPts val="1680"/>
              <a:buNone/>
            </a:pPr>
            <a:endParaRPr dirty="0"/>
          </a:p>
        </p:txBody>
      </p:sp>
      <p:sp>
        <p:nvSpPr>
          <p:cNvPr id="163" name="Google Shape;163;p31"/>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p>
            <a:pPr marL="0" lvl="0" indent="0" algn="l" rtl="0">
              <a:lnSpc>
                <a:spcPct val="100000"/>
              </a:lnSpc>
              <a:spcBef>
                <a:spcPts val="0"/>
              </a:spcBef>
              <a:spcAft>
                <a:spcPts val="0"/>
              </a:spcAft>
              <a:buSzPts val="1400"/>
              <a:buNone/>
            </a:pPr>
            <a:r>
              <a:rPr lang="en-US"/>
              <a:t>Yiwen Fang (yf2560) | Guoshiwen Han (gh2567)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Experiments &amp; Evaluations</a:t>
            </a:r>
            <a:endParaRPr dirty="0"/>
          </a:p>
        </p:txBody>
      </p:sp>
      <p:sp>
        <p:nvSpPr>
          <p:cNvPr id="13" name="文本框 12"/>
          <p:cNvSpPr txBox="1"/>
          <p:nvPr/>
        </p:nvSpPr>
        <p:spPr>
          <a:xfrm>
            <a:off x="267753" y="1332280"/>
            <a:ext cx="9072110" cy="307777"/>
          </a:xfrm>
          <a:prstGeom prst="rect">
            <a:avLst/>
          </a:prstGeom>
          <a:noFill/>
        </p:spPr>
        <p:txBody>
          <a:bodyPr wrap="square" rtlCol="0">
            <a:spAutoFit/>
          </a:bodyPr>
          <a:lstStyle/>
          <a:p>
            <a:r>
              <a:rPr lang="en-US" altLang="zh-CN"/>
              <a:t>This time, we give out trading operations that should be executed according to SVM model:</a:t>
            </a:r>
            <a:endParaRPr lang="zh-CN" altLang="en-US"/>
          </a:p>
        </p:txBody>
      </p:sp>
      <p:sp>
        <p:nvSpPr>
          <p:cNvPr id="14" name="文本框 13"/>
          <p:cNvSpPr txBox="1"/>
          <p:nvPr/>
        </p:nvSpPr>
        <p:spPr>
          <a:xfrm>
            <a:off x="359825" y="1750963"/>
            <a:ext cx="983768" cy="307777"/>
          </a:xfrm>
          <a:prstGeom prst="rect">
            <a:avLst/>
          </a:prstGeom>
          <a:noFill/>
        </p:spPr>
        <p:txBody>
          <a:bodyPr wrap="square" rtlCol="0">
            <a:spAutoFit/>
          </a:bodyPr>
          <a:lstStyle/>
          <a:p>
            <a:r>
              <a:rPr lang="en-US" altLang="zh-CN"/>
              <a:t>600519:</a:t>
            </a:r>
            <a:endParaRPr lang="zh-CN" altLang="en-US"/>
          </a:p>
        </p:txBody>
      </p:sp>
      <p:sp>
        <p:nvSpPr>
          <p:cNvPr id="16" name="文本框 15"/>
          <p:cNvSpPr txBox="1"/>
          <p:nvPr/>
        </p:nvSpPr>
        <p:spPr>
          <a:xfrm>
            <a:off x="359825" y="2845742"/>
            <a:ext cx="983768" cy="307777"/>
          </a:xfrm>
          <a:prstGeom prst="rect">
            <a:avLst/>
          </a:prstGeom>
          <a:noFill/>
        </p:spPr>
        <p:txBody>
          <a:bodyPr wrap="square" rtlCol="0">
            <a:spAutoFit/>
          </a:bodyPr>
          <a:lstStyle/>
          <a:p>
            <a:r>
              <a:rPr lang="en-US" altLang="zh-CN"/>
              <a:t>601398:</a:t>
            </a:r>
            <a:endParaRPr lang="zh-CN" altLang="en-US"/>
          </a:p>
        </p:txBody>
      </p:sp>
      <p:sp>
        <p:nvSpPr>
          <p:cNvPr id="18" name="文本框 17"/>
          <p:cNvSpPr txBox="1"/>
          <p:nvPr/>
        </p:nvSpPr>
        <p:spPr>
          <a:xfrm>
            <a:off x="359825" y="3816566"/>
            <a:ext cx="983768" cy="307777"/>
          </a:xfrm>
          <a:prstGeom prst="rect">
            <a:avLst/>
          </a:prstGeom>
          <a:noFill/>
        </p:spPr>
        <p:txBody>
          <a:bodyPr wrap="square" rtlCol="0">
            <a:spAutoFit/>
          </a:bodyPr>
          <a:lstStyle/>
          <a:p>
            <a:r>
              <a:rPr lang="en-US" altLang="zh-CN"/>
              <a:t>600036:</a:t>
            </a:r>
            <a:endParaRPr lang="zh-CN" altLang="en-US"/>
          </a:p>
        </p:txBody>
      </p:sp>
      <p:sp>
        <p:nvSpPr>
          <p:cNvPr id="21" name="文本框 20"/>
          <p:cNvSpPr txBox="1"/>
          <p:nvPr/>
        </p:nvSpPr>
        <p:spPr>
          <a:xfrm>
            <a:off x="5059000" y="1750963"/>
            <a:ext cx="983768" cy="307777"/>
          </a:xfrm>
          <a:prstGeom prst="rect">
            <a:avLst/>
          </a:prstGeom>
          <a:noFill/>
        </p:spPr>
        <p:txBody>
          <a:bodyPr wrap="square" rtlCol="0">
            <a:spAutoFit/>
          </a:bodyPr>
          <a:lstStyle/>
          <a:p>
            <a:r>
              <a:rPr lang="en-US" altLang="zh-CN"/>
              <a:t>601288:</a:t>
            </a:r>
            <a:endParaRPr lang="zh-CN" altLang="en-US"/>
          </a:p>
        </p:txBody>
      </p:sp>
      <p:sp>
        <p:nvSpPr>
          <p:cNvPr id="22" name="文本框 21"/>
          <p:cNvSpPr txBox="1"/>
          <p:nvPr/>
        </p:nvSpPr>
        <p:spPr>
          <a:xfrm>
            <a:off x="5059000" y="2845742"/>
            <a:ext cx="983768" cy="307777"/>
          </a:xfrm>
          <a:prstGeom prst="rect">
            <a:avLst/>
          </a:prstGeom>
          <a:noFill/>
        </p:spPr>
        <p:txBody>
          <a:bodyPr wrap="square" rtlCol="0">
            <a:spAutoFit/>
          </a:bodyPr>
          <a:lstStyle/>
          <a:p>
            <a:r>
              <a:rPr lang="en-US" altLang="zh-CN"/>
              <a:t>601318:</a:t>
            </a: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36278734"/>
              </p:ext>
            </p:extLst>
          </p:nvPr>
        </p:nvGraphicFramePr>
        <p:xfrm>
          <a:off x="415645" y="2164805"/>
          <a:ext cx="3238500" cy="436246"/>
        </p:xfrm>
        <a:graphic>
          <a:graphicData uri="http://schemas.openxmlformats.org/drawingml/2006/table">
            <a:tbl>
              <a:tblPr>
                <a:tableStyleId>{08FB837D-C827-4EFA-A057-4D05807E0F7C}</a:tableStyleId>
              </a:tblPr>
              <a:tblGrid>
                <a:gridCol w="647700">
                  <a:extLst>
                    <a:ext uri="{9D8B030D-6E8A-4147-A177-3AD203B41FA5}">
                      <a16:colId xmlns:a16="http://schemas.microsoft.com/office/drawing/2014/main" val="1784013276"/>
                    </a:ext>
                  </a:extLst>
                </a:gridCol>
                <a:gridCol w="647700">
                  <a:extLst>
                    <a:ext uri="{9D8B030D-6E8A-4147-A177-3AD203B41FA5}">
                      <a16:colId xmlns:a16="http://schemas.microsoft.com/office/drawing/2014/main" val="3881468304"/>
                    </a:ext>
                  </a:extLst>
                </a:gridCol>
                <a:gridCol w="647700">
                  <a:extLst>
                    <a:ext uri="{9D8B030D-6E8A-4147-A177-3AD203B41FA5}">
                      <a16:colId xmlns:a16="http://schemas.microsoft.com/office/drawing/2014/main" val="4410173"/>
                    </a:ext>
                  </a:extLst>
                </a:gridCol>
                <a:gridCol w="647700">
                  <a:extLst>
                    <a:ext uri="{9D8B030D-6E8A-4147-A177-3AD203B41FA5}">
                      <a16:colId xmlns:a16="http://schemas.microsoft.com/office/drawing/2014/main" val="1593548175"/>
                    </a:ext>
                  </a:extLst>
                </a:gridCol>
                <a:gridCol w="647700">
                  <a:extLst>
                    <a:ext uri="{9D8B030D-6E8A-4147-A177-3AD203B41FA5}">
                      <a16:colId xmlns:a16="http://schemas.microsoft.com/office/drawing/2014/main" val="3563218331"/>
                    </a:ext>
                  </a:extLst>
                </a:gridCol>
              </a:tblGrid>
              <a:tr h="176530">
                <a:tc>
                  <a:txBody>
                    <a:bodyPr/>
                    <a:lstStyle/>
                    <a:p>
                      <a:pPr algn="l" fontAlgn="ctr"/>
                      <a:r>
                        <a:rPr lang="en-US" sz="1400" u="none" strike="noStrike">
                          <a:effectLst/>
                        </a:rPr>
                        <a:t>day1</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day2</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769688084"/>
                  </a:ext>
                </a:extLst>
              </a:tr>
              <a:tr h="176530">
                <a:tc>
                  <a:txBody>
                    <a:bodyPr/>
                    <a:lstStyle/>
                    <a:p>
                      <a:pPr algn="l" fontAlgn="ctr"/>
                      <a:r>
                        <a:rPr lang="en-US" sz="1400" u="none" strike="noStrike">
                          <a:effectLst/>
                        </a:rPr>
                        <a:t>buy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sell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949948953"/>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135959086"/>
              </p:ext>
            </p:extLst>
          </p:nvPr>
        </p:nvGraphicFramePr>
        <p:xfrm>
          <a:off x="5059000" y="2164805"/>
          <a:ext cx="3238500" cy="436246"/>
        </p:xfrm>
        <a:graphic>
          <a:graphicData uri="http://schemas.openxmlformats.org/drawingml/2006/table">
            <a:tbl>
              <a:tblPr>
                <a:tableStyleId>{08FB837D-C827-4EFA-A057-4D05807E0F7C}</a:tableStyleId>
              </a:tblPr>
              <a:tblGrid>
                <a:gridCol w="647700">
                  <a:extLst>
                    <a:ext uri="{9D8B030D-6E8A-4147-A177-3AD203B41FA5}">
                      <a16:colId xmlns:a16="http://schemas.microsoft.com/office/drawing/2014/main" val="3989498370"/>
                    </a:ext>
                  </a:extLst>
                </a:gridCol>
                <a:gridCol w="647700">
                  <a:extLst>
                    <a:ext uri="{9D8B030D-6E8A-4147-A177-3AD203B41FA5}">
                      <a16:colId xmlns:a16="http://schemas.microsoft.com/office/drawing/2014/main" val="3133586262"/>
                    </a:ext>
                  </a:extLst>
                </a:gridCol>
                <a:gridCol w="647700">
                  <a:extLst>
                    <a:ext uri="{9D8B030D-6E8A-4147-A177-3AD203B41FA5}">
                      <a16:colId xmlns:a16="http://schemas.microsoft.com/office/drawing/2014/main" val="741011190"/>
                    </a:ext>
                  </a:extLst>
                </a:gridCol>
                <a:gridCol w="647700">
                  <a:extLst>
                    <a:ext uri="{9D8B030D-6E8A-4147-A177-3AD203B41FA5}">
                      <a16:colId xmlns:a16="http://schemas.microsoft.com/office/drawing/2014/main" val="650167560"/>
                    </a:ext>
                  </a:extLst>
                </a:gridCol>
                <a:gridCol w="647700">
                  <a:extLst>
                    <a:ext uri="{9D8B030D-6E8A-4147-A177-3AD203B41FA5}">
                      <a16:colId xmlns:a16="http://schemas.microsoft.com/office/drawing/2014/main" val="3480853077"/>
                    </a:ext>
                  </a:extLst>
                </a:gridCol>
              </a:tblGrid>
              <a:tr h="176530">
                <a:tc>
                  <a:txBody>
                    <a:bodyPr/>
                    <a:lstStyle/>
                    <a:p>
                      <a:pPr algn="l" fontAlgn="ctr"/>
                      <a:r>
                        <a:rPr lang="en-US" sz="1400" u="none" strike="noStrike">
                          <a:effectLst/>
                        </a:rPr>
                        <a:t>day1</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day2</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21350509"/>
                  </a:ext>
                </a:extLst>
              </a:tr>
              <a:tr h="176530">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buy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sell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44717165"/>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640057951"/>
              </p:ext>
            </p:extLst>
          </p:nvPr>
        </p:nvGraphicFramePr>
        <p:xfrm>
          <a:off x="415645" y="3264098"/>
          <a:ext cx="3238500" cy="436246"/>
        </p:xfrm>
        <a:graphic>
          <a:graphicData uri="http://schemas.openxmlformats.org/drawingml/2006/table">
            <a:tbl>
              <a:tblPr>
                <a:tableStyleId>{08FB837D-C827-4EFA-A057-4D05807E0F7C}</a:tableStyleId>
              </a:tblPr>
              <a:tblGrid>
                <a:gridCol w="647700">
                  <a:extLst>
                    <a:ext uri="{9D8B030D-6E8A-4147-A177-3AD203B41FA5}">
                      <a16:colId xmlns:a16="http://schemas.microsoft.com/office/drawing/2014/main" val="2279021090"/>
                    </a:ext>
                  </a:extLst>
                </a:gridCol>
                <a:gridCol w="647700">
                  <a:extLst>
                    <a:ext uri="{9D8B030D-6E8A-4147-A177-3AD203B41FA5}">
                      <a16:colId xmlns:a16="http://schemas.microsoft.com/office/drawing/2014/main" val="2607350259"/>
                    </a:ext>
                  </a:extLst>
                </a:gridCol>
                <a:gridCol w="647700">
                  <a:extLst>
                    <a:ext uri="{9D8B030D-6E8A-4147-A177-3AD203B41FA5}">
                      <a16:colId xmlns:a16="http://schemas.microsoft.com/office/drawing/2014/main" val="3177810466"/>
                    </a:ext>
                  </a:extLst>
                </a:gridCol>
                <a:gridCol w="647700">
                  <a:extLst>
                    <a:ext uri="{9D8B030D-6E8A-4147-A177-3AD203B41FA5}">
                      <a16:colId xmlns:a16="http://schemas.microsoft.com/office/drawing/2014/main" val="1890720779"/>
                    </a:ext>
                  </a:extLst>
                </a:gridCol>
                <a:gridCol w="647700">
                  <a:extLst>
                    <a:ext uri="{9D8B030D-6E8A-4147-A177-3AD203B41FA5}">
                      <a16:colId xmlns:a16="http://schemas.microsoft.com/office/drawing/2014/main" val="4169571351"/>
                    </a:ext>
                  </a:extLst>
                </a:gridCol>
              </a:tblGrid>
              <a:tr h="176530">
                <a:tc>
                  <a:txBody>
                    <a:bodyPr/>
                    <a:lstStyle/>
                    <a:p>
                      <a:pPr algn="l" fontAlgn="ctr"/>
                      <a:r>
                        <a:rPr lang="en-US" sz="1400" u="none" strike="noStrike">
                          <a:effectLst/>
                        </a:rPr>
                        <a:t>day1</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day2</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34857482"/>
                  </a:ext>
                </a:extLst>
              </a:tr>
              <a:tr h="176530">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614703960"/>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3702956690"/>
              </p:ext>
            </p:extLst>
          </p:nvPr>
        </p:nvGraphicFramePr>
        <p:xfrm>
          <a:off x="5059000" y="3264098"/>
          <a:ext cx="3238500" cy="436246"/>
        </p:xfrm>
        <a:graphic>
          <a:graphicData uri="http://schemas.openxmlformats.org/drawingml/2006/table">
            <a:tbl>
              <a:tblPr>
                <a:tableStyleId>{08FB837D-C827-4EFA-A057-4D05807E0F7C}</a:tableStyleId>
              </a:tblPr>
              <a:tblGrid>
                <a:gridCol w="647700">
                  <a:extLst>
                    <a:ext uri="{9D8B030D-6E8A-4147-A177-3AD203B41FA5}">
                      <a16:colId xmlns:a16="http://schemas.microsoft.com/office/drawing/2014/main" val="2947074322"/>
                    </a:ext>
                  </a:extLst>
                </a:gridCol>
                <a:gridCol w="647700">
                  <a:extLst>
                    <a:ext uri="{9D8B030D-6E8A-4147-A177-3AD203B41FA5}">
                      <a16:colId xmlns:a16="http://schemas.microsoft.com/office/drawing/2014/main" val="2609992721"/>
                    </a:ext>
                  </a:extLst>
                </a:gridCol>
                <a:gridCol w="647700">
                  <a:extLst>
                    <a:ext uri="{9D8B030D-6E8A-4147-A177-3AD203B41FA5}">
                      <a16:colId xmlns:a16="http://schemas.microsoft.com/office/drawing/2014/main" val="1531465178"/>
                    </a:ext>
                  </a:extLst>
                </a:gridCol>
                <a:gridCol w="647700">
                  <a:extLst>
                    <a:ext uri="{9D8B030D-6E8A-4147-A177-3AD203B41FA5}">
                      <a16:colId xmlns:a16="http://schemas.microsoft.com/office/drawing/2014/main" val="338933727"/>
                    </a:ext>
                  </a:extLst>
                </a:gridCol>
                <a:gridCol w="647700">
                  <a:extLst>
                    <a:ext uri="{9D8B030D-6E8A-4147-A177-3AD203B41FA5}">
                      <a16:colId xmlns:a16="http://schemas.microsoft.com/office/drawing/2014/main" val="1001250427"/>
                    </a:ext>
                  </a:extLst>
                </a:gridCol>
              </a:tblGrid>
              <a:tr h="176530">
                <a:tc>
                  <a:txBody>
                    <a:bodyPr/>
                    <a:lstStyle/>
                    <a:p>
                      <a:pPr algn="l" fontAlgn="ctr"/>
                      <a:r>
                        <a:rPr lang="en-US" sz="1400" u="none" strike="noStrike">
                          <a:effectLst/>
                        </a:rPr>
                        <a:t>day1</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day2</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66824143"/>
                  </a:ext>
                </a:extLst>
              </a:tr>
              <a:tr h="176530">
                <a:tc>
                  <a:txBody>
                    <a:bodyPr/>
                    <a:lstStyle/>
                    <a:p>
                      <a:pPr algn="l" fontAlgn="ctr"/>
                      <a:r>
                        <a:rPr lang="en-US" sz="1400" u="none" strike="noStrike">
                          <a:effectLst/>
                        </a:rPr>
                        <a:t>buy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sell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020084493"/>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310129560"/>
              </p:ext>
            </p:extLst>
          </p:nvPr>
        </p:nvGraphicFramePr>
        <p:xfrm>
          <a:off x="415645" y="4240565"/>
          <a:ext cx="3238500" cy="436246"/>
        </p:xfrm>
        <a:graphic>
          <a:graphicData uri="http://schemas.openxmlformats.org/drawingml/2006/table">
            <a:tbl>
              <a:tblPr>
                <a:tableStyleId>{08FB837D-C827-4EFA-A057-4D05807E0F7C}</a:tableStyleId>
              </a:tblPr>
              <a:tblGrid>
                <a:gridCol w="647700">
                  <a:extLst>
                    <a:ext uri="{9D8B030D-6E8A-4147-A177-3AD203B41FA5}">
                      <a16:colId xmlns:a16="http://schemas.microsoft.com/office/drawing/2014/main" val="1053665412"/>
                    </a:ext>
                  </a:extLst>
                </a:gridCol>
                <a:gridCol w="647700">
                  <a:extLst>
                    <a:ext uri="{9D8B030D-6E8A-4147-A177-3AD203B41FA5}">
                      <a16:colId xmlns:a16="http://schemas.microsoft.com/office/drawing/2014/main" val="2371164639"/>
                    </a:ext>
                  </a:extLst>
                </a:gridCol>
                <a:gridCol w="647700">
                  <a:extLst>
                    <a:ext uri="{9D8B030D-6E8A-4147-A177-3AD203B41FA5}">
                      <a16:colId xmlns:a16="http://schemas.microsoft.com/office/drawing/2014/main" val="1483940101"/>
                    </a:ext>
                  </a:extLst>
                </a:gridCol>
                <a:gridCol w="647700">
                  <a:extLst>
                    <a:ext uri="{9D8B030D-6E8A-4147-A177-3AD203B41FA5}">
                      <a16:colId xmlns:a16="http://schemas.microsoft.com/office/drawing/2014/main" val="204269320"/>
                    </a:ext>
                  </a:extLst>
                </a:gridCol>
                <a:gridCol w="647700">
                  <a:extLst>
                    <a:ext uri="{9D8B030D-6E8A-4147-A177-3AD203B41FA5}">
                      <a16:colId xmlns:a16="http://schemas.microsoft.com/office/drawing/2014/main" val="3990324449"/>
                    </a:ext>
                  </a:extLst>
                </a:gridCol>
              </a:tblGrid>
              <a:tr h="176530">
                <a:tc>
                  <a:txBody>
                    <a:bodyPr/>
                    <a:lstStyle/>
                    <a:p>
                      <a:pPr algn="l" fontAlgn="ctr"/>
                      <a:r>
                        <a:rPr lang="en-US" sz="1400" u="none" strike="noStrike">
                          <a:effectLst/>
                        </a:rPr>
                        <a:t>day1</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day2</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222459326"/>
                  </a:ext>
                </a:extLst>
              </a:tr>
              <a:tr h="176530">
                <a:tc>
                  <a:txBody>
                    <a:bodyPr/>
                    <a:lstStyle/>
                    <a:p>
                      <a:pPr algn="l" fontAlgn="ctr"/>
                      <a:r>
                        <a:rPr lang="en-US" sz="1400" u="none" strike="noStrike">
                          <a:effectLst/>
                        </a:rPr>
                        <a:t>buy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sell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066085728"/>
                  </a:ext>
                </a:extLst>
              </a:tr>
            </a:tbl>
          </a:graphicData>
        </a:graphic>
      </p:graphicFrame>
    </p:spTree>
    <p:extLst>
      <p:ext uri="{BB962C8B-B14F-4D97-AF65-F5344CB8AC3E}">
        <p14:creationId xmlns:p14="http://schemas.microsoft.com/office/powerpoint/2010/main" val="317276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Experiments &amp; Evaluations</a:t>
            </a:r>
            <a:endParaRPr dirty="0"/>
          </a:p>
        </p:txBody>
      </p:sp>
      <p:sp>
        <p:nvSpPr>
          <p:cNvPr id="15" name="文本框 14"/>
          <p:cNvSpPr txBox="1"/>
          <p:nvPr/>
        </p:nvSpPr>
        <p:spPr>
          <a:xfrm>
            <a:off x="160176" y="1133948"/>
            <a:ext cx="9160397" cy="307777"/>
          </a:xfrm>
          <a:prstGeom prst="rect">
            <a:avLst/>
          </a:prstGeom>
          <a:noFill/>
        </p:spPr>
        <p:txBody>
          <a:bodyPr wrap="square" rtlCol="0">
            <a:spAutoFit/>
          </a:bodyPr>
          <a:lstStyle/>
          <a:p>
            <a:r>
              <a:rPr lang="en-US" altLang="zh-CN"/>
              <a:t>Take the real prices of Kweichow Moutai and ICBC to evaluate the performance of our SVM model:</a:t>
            </a:r>
            <a:endParaRPr lang="zh-CN" altLang="en-US"/>
          </a:p>
        </p:txBody>
      </p:sp>
      <p:graphicFrame>
        <p:nvGraphicFramePr>
          <p:cNvPr id="6" name="图表 5"/>
          <p:cNvGraphicFramePr>
            <a:graphicFrameLocks/>
          </p:cNvGraphicFramePr>
          <p:nvPr>
            <p:extLst>
              <p:ext uri="{D42A27DB-BD31-4B8C-83A1-F6EECF244321}">
                <p14:modId xmlns:p14="http://schemas.microsoft.com/office/powerpoint/2010/main" val="1983830033"/>
              </p:ext>
            </p:extLst>
          </p:nvPr>
        </p:nvGraphicFramePr>
        <p:xfrm>
          <a:off x="336174" y="1597211"/>
          <a:ext cx="8503025" cy="31779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114226915"/>
              </p:ext>
            </p:extLst>
          </p:nvPr>
        </p:nvGraphicFramePr>
        <p:xfrm>
          <a:off x="312457" y="5201898"/>
          <a:ext cx="4105340" cy="612165"/>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350172478"/>
                    </a:ext>
                  </a:extLst>
                </a:gridCol>
                <a:gridCol w="821068">
                  <a:extLst>
                    <a:ext uri="{9D8B030D-6E8A-4147-A177-3AD203B41FA5}">
                      <a16:colId xmlns:a16="http://schemas.microsoft.com/office/drawing/2014/main" val="1633908780"/>
                    </a:ext>
                  </a:extLst>
                </a:gridCol>
                <a:gridCol w="821068">
                  <a:extLst>
                    <a:ext uri="{9D8B030D-6E8A-4147-A177-3AD203B41FA5}">
                      <a16:colId xmlns:a16="http://schemas.microsoft.com/office/drawing/2014/main" val="2848353238"/>
                    </a:ext>
                  </a:extLst>
                </a:gridCol>
                <a:gridCol w="821068">
                  <a:extLst>
                    <a:ext uri="{9D8B030D-6E8A-4147-A177-3AD203B41FA5}">
                      <a16:colId xmlns:a16="http://schemas.microsoft.com/office/drawing/2014/main" val="3048736094"/>
                    </a:ext>
                  </a:extLst>
                </a:gridCol>
                <a:gridCol w="821068">
                  <a:extLst>
                    <a:ext uri="{9D8B030D-6E8A-4147-A177-3AD203B41FA5}">
                      <a16:colId xmlns:a16="http://schemas.microsoft.com/office/drawing/2014/main" val="3507887204"/>
                    </a:ext>
                  </a:extLst>
                </a:gridCol>
              </a:tblGrid>
              <a:tr h="204055">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294110845"/>
                  </a:ext>
                </a:extLst>
              </a:tr>
              <a:tr h="204055">
                <a:tc>
                  <a:txBody>
                    <a:bodyPr/>
                    <a:lstStyle/>
                    <a:p>
                      <a:pPr algn="r" fontAlgn="ctr"/>
                      <a:r>
                        <a:rPr lang="en-US" altLang="zh-CN" sz="1100" u="none" strike="noStrike">
                          <a:effectLst/>
                        </a:rPr>
                        <a:t>2105.601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2145.876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2245.104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2162.372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2237.245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628394986"/>
                  </a:ext>
                </a:extLst>
              </a:tr>
              <a:tr h="204055">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582851893"/>
                  </a:ext>
                </a:extLst>
              </a:tr>
            </a:tbl>
          </a:graphicData>
        </a:graphic>
      </p:graphicFrame>
      <p:sp>
        <p:nvSpPr>
          <p:cNvPr id="2" name="文本框 1"/>
          <p:cNvSpPr txBox="1"/>
          <p:nvPr/>
        </p:nvSpPr>
        <p:spPr>
          <a:xfrm>
            <a:off x="1264768" y="3774539"/>
            <a:ext cx="581961" cy="307777"/>
          </a:xfrm>
          <a:prstGeom prst="rect">
            <a:avLst/>
          </a:prstGeom>
          <a:noFill/>
        </p:spPr>
        <p:txBody>
          <a:bodyPr wrap="square" rtlCol="0">
            <a:spAutoFit/>
          </a:bodyPr>
          <a:lstStyle/>
          <a:p>
            <a:r>
              <a:rPr lang="en-US" altLang="zh-CN" b="1">
                <a:solidFill>
                  <a:schemeClr val="accent2"/>
                </a:solidFill>
              </a:rPr>
              <a:t>buy</a:t>
            </a:r>
            <a:endParaRPr lang="zh-CN" altLang="en-US" b="1">
              <a:solidFill>
                <a:schemeClr val="accent2"/>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28452336"/>
              </p:ext>
            </p:extLst>
          </p:nvPr>
        </p:nvGraphicFramePr>
        <p:xfrm>
          <a:off x="5030880" y="5201896"/>
          <a:ext cx="4265975" cy="612166"/>
        </p:xfrm>
        <a:graphic>
          <a:graphicData uri="http://schemas.openxmlformats.org/drawingml/2006/table">
            <a:tbl>
              <a:tblPr>
                <a:tableStyleId>{08FB837D-C827-4EFA-A057-4D05807E0F7C}</a:tableStyleId>
              </a:tblPr>
              <a:tblGrid>
                <a:gridCol w="853195">
                  <a:extLst>
                    <a:ext uri="{9D8B030D-6E8A-4147-A177-3AD203B41FA5}">
                      <a16:colId xmlns:a16="http://schemas.microsoft.com/office/drawing/2014/main" val="1784013276"/>
                    </a:ext>
                  </a:extLst>
                </a:gridCol>
                <a:gridCol w="853195">
                  <a:extLst>
                    <a:ext uri="{9D8B030D-6E8A-4147-A177-3AD203B41FA5}">
                      <a16:colId xmlns:a16="http://schemas.microsoft.com/office/drawing/2014/main" val="3881468304"/>
                    </a:ext>
                  </a:extLst>
                </a:gridCol>
                <a:gridCol w="853195">
                  <a:extLst>
                    <a:ext uri="{9D8B030D-6E8A-4147-A177-3AD203B41FA5}">
                      <a16:colId xmlns:a16="http://schemas.microsoft.com/office/drawing/2014/main" val="4410173"/>
                    </a:ext>
                  </a:extLst>
                </a:gridCol>
                <a:gridCol w="853195">
                  <a:extLst>
                    <a:ext uri="{9D8B030D-6E8A-4147-A177-3AD203B41FA5}">
                      <a16:colId xmlns:a16="http://schemas.microsoft.com/office/drawing/2014/main" val="1593548175"/>
                    </a:ext>
                  </a:extLst>
                </a:gridCol>
                <a:gridCol w="853195">
                  <a:extLst>
                    <a:ext uri="{9D8B030D-6E8A-4147-A177-3AD203B41FA5}">
                      <a16:colId xmlns:a16="http://schemas.microsoft.com/office/drawing/2014/main" val="3563218331"/>
                    </a:ext>
                  </a:extLst>
                </a:gridCol>
              </a:tblGrid>
              <a:tr h="306083">
                <a:tc>
                  <a:txBody>
                    <a:bodyPr/>
                    <a:lstStyle/>
                    <a:p>
                      <a:pPr algn="l" fontAlgn="ctr"/>
                      <a:r>
                        <a:rPr lang="en-US" sz="1400" u="none" strike="noStrike">
                          <a:effectLst/>
                        </a:rPr>
                        <a:t>day1</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day2</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769688084"/>
                  </a:ext>
                </a:extLst>
              </a:tr>
              <a:tr h="306083">
                <a:tc>
                  <a:txBody>
                    <a:bodyPr/>
                    <a:lstStyle/>
                    <a:p>
                      <a:pPr algn="l" fontAlgn="ctr"/>
                      <a:r>
                        <a:rPr lang="en-US" sz="1400" u="none" strike="noStrike">
                          <a:effectLst/>
                        </a:rPr>
                        <a:t>buy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sell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949948953"/>
                  </a:ext>
                </a:extLst>
              </a:tr>
            </a:tbl>
          </a:graphicData>
        </a:graphic>
      </p:graphicFrame>
      <p:sp>
        <p:nvSpPr>
          <p:cNvPr id="11" name="文本框 10"/>
          <p:cNvSpPr txBox="1"/>
          <p:nvPr/>
        </p:nvSpPr>
        <p:spPr>
          <a:xfrm>
            <a:off x="5030880" y="4930073"/>
            <a:ext cx="1277473" cy="307777"/>
          </a:xfrm>
          <a:prstGeom prst="rect">
            <a:avLst/>
          </a:prstGeom>
          <a:noFill/>
        </p:spPr>
        <p:txBody>
          <a:bodyPr wrap="square" rtlCol="0">
            <a:spAutoFit/>
          </a:bodyPr>
          <a:lstStyle/>
          <a:p>
            <a:r>
              <a:rPr lang="en-US" altLang="zh-CN" b="1">
                <a:solidFill>
                  <a:srgbClr val="FF0000"/>
                </a:solidFill>
              </a:rPr>
              <a:t>SVM:</a:t>
            </a:r>
            <a:endParaRPr lang="zh-CN" altLang="en-US" b="1">
              <a:solidFill>
                <a:srgbClr val="FF0000"/>
              </a:solidFill>
            </a:endParaRPr>
          </a:p>
        </p:txBody>
      </p:sp>
      <p:sp>
        <p:nvSpPr>
          <p:cNvPr id="12" name="文本框 11"/>
          <p:cNvSpPr txBox="1"/>
          <p:nvPr/>
        </p:nvSpPr>
        <p:spPr>
          <a:xfrm>
            <a:off x="254558" y="4926198"/>
            <a:ext cx="1277473" cy="307777"/>
          </a:xfrm>
          <a:prstGeom prst="rect">
            <a:avLst/>
          </a:prstGeom>
          <a:noFill/>
        </p:spPr>
        <p:txBody>
          <a:bodyPr wrap="square" rtlCol="0">
            <a:spAutoFit/>
          </a:bodyPr>
          <a:lstStyle/>
          <a:p>
            <a:r>
              <a:rPr lang="en-US" altLang="zh-CN" b="1">
                <a:solidFill>
                  <a:schemeClr val="accent2"/>
                </a:solidFill>
              </a:rPr>
              <a:t>LSTM:</a:t>
            </a:r>
            <a:endParaRPr lang="zh-CN" altLang="en-US" b="1">
              <a:solidFill>
                <a:schemeClr val="accent2"/>
              </a:solidFill>
            </a:endParaRPr>
          </a:p>
        </p:txBody>
      </p:sp>
      <p:sp>
        <p:nvSpPr>
          <p:cNvPr id="13" name="文本框 12"/>
          <p:cNvSpPr txBox="1"/>
          <p:nvPr/>
        </p:nvSpPr>
        <p:spPr>
          <a:xfrm>
            <a:off x="6041089" y="3774538"/>
            <a:ext cx="581961" cy="307777"/>
          </a:xfrm>
          <a:prstGeom prst="rect">
            <a:avLst/>
          </a:prstGeom>
          <a:noFill/>
        </p:spPr>
        <p:txBody>
          <a:bodyPr wrap="square" rtlCol="0">
            <a:spAutoFit/>
          </a:bodyPr>
          <a:lstStyle/>
          <a:p>
            <a:r>
              <a:rPr lang="en-US" altLang="zh-CN" b="1">
                <a:solidFill>
                  <a:schemeClr val="accent2"/>
                </a:solidFill>
              </a:rPr>
              <a:t>buy</a:t>
            </a:r>
            <a:endParaRPr lang="zh-CN" altLang="en-US" b="1">
              <a:solidFill>
                <a:schemeClr val="accent2"/>
              </a:solidFill>
            </a:endParaRPr>
          </a:p>
        </p:txBody>
      </p:sp>
      <p:sp>
        <p:nvSpPr>
          <p:cNvPr id="14" name="文本框 13"/>
          <p:cNvSpPr txBox="1"/>
          <p:nvPr/>
        </p:nvSpPr>
        <p:spPr>
          <a:xfrm>
            <a:off x="1270744" y="4080827"/>
            <a:ext cx="581961" cy="307777"/>
          </a:xfrm>
          <a:prstGeom prst="rect">
            <a:avLst/>
          </a:prstGeom>
          <a:noFill/>
        </p:spPr>
        <p:txBody>
          <a:bodyPr wrap="square" rtlCol="0">
            <a:spAutoFit/>
          </a:bodyPr>
          <a:lstStyle/>
          <a:p>
            <a:r>
              <a:rPr lang="en-US" altLang="zh-CN" b="1">
                <a:solidFill>
                  <a:srgbClr val="FF0000"/>
                </a:solidFill>
              </a:rPr>
              <a:t>buy</a:t>
            </a:r>
            <a:endParaRPr lang="zh-CN" altLang="en-US" b="1">
              <a:solidFill>
                <a:srgbClr val="FF0000"/>
              </a:solidFill>
            </a:endParaRPr>
          </a:p>
        </p:txBody>
      </p:sp>
      <p:sp>
        <p:nvSpPr>
          <p:cNvPr id="16" name="文本框 15"/>
          <p:cNvSpPr txBox="1"/>
          <p:nvPr/>
        </p:nvSpPr>
        <p:spPr>
          <a:xfrm>
            <a:off x="4467034" y="3773050"/>
            <a:ext cx="581961" cy="307777"/>
          </a:xfrm>
          <a:prstGeom prst="rect">
            <a:avLst/>
          </a:prstGeom>
          <a:noFill/>
        </p:spPr>
        <p:txBody>
          <a:bodyPr wrap="square" rtlCol="0">
            <a:spAutoFit/>
          </a:bodyPr>
          <a:lstStyle/>
          <a:p>
            <a:r>
              <a:rPr lang="en-US" altLang="zh-CN" b="1">
                <a:solidFill>
                  <a:schemeClr val="accent2"/>
                </a:solidFill>
              </a:rPr>
              <a:t>sell</a:t>
            </a:r>
            <a:endParaRPr lang="zh-CN" altLang="en-US" b="1">
              <a:solidFill>
                <a:schemeClr val="accent2"/>
              </a:solidFill>
            </a:endParaRPr>
          </a:p>
        </p:txBody>
      </p:sp>
      <p:sp>
        <p:nvSpPr>
          <p:cNvPr id="18" name="文本框 17"/>
          <p:cNvSpPr txBox="1"/>
          <p:nvPr/>
        </p:nvSpPr>
        <p:spPr>
          <a:xfrm>
            <a:off x="7615144" y="3773049"/>
            <a:ext cx="581961" cy="307777"/>
          </a:xfrm>
          <a:prstGeom prst="rect">
            <a:avLst/>
          </a:prstGeom>
          <a:noFill/>
        </p:spPr>
        <p:txBody>
          <a:bodyPr wrap="square" rtlCol="0">
            <a:spAutoFit/>
          </a:bodyPr>
          <a:lstStyle/>
          <a:p>
            <a:r>
              <a:rPr lang="en-US" altLang="zh-CN" b="1">
                <a:solidFill>
                  <a:schemeClr val="accent2"/>
                </a:solidFill>
              </a:rPr>
              <a:t>sell</a:t>
            </a:r>
            <a:endParaRPr lang="zh-CN" altLang="en-US" b="1">
              <a:solidFill>
                <a:schemeClr val="accent2"/>
              </a:solidFill>
            </a:endParaRPr>
          </a:p>
        </p:txBody>
      </p:sp>
      <p:sp>
        <p:nvSpPr>
          <p:cNvPr id="19" name="文本框 18"/>
          <p:cNvSpPr txBox="1"/>
          <p:nvPr/>
        </p:nvSpPr>
        <p:spPr>
          <a:xfrm>
            <a:off x="6041088" y="4087198"/>
            <a:ext cx="581961" cy="307777"/>
          </a:xfrm>
          <a:prstGeom prst="rect">
            <a:avLst/>
          </a:prstGeom>
          <a:noFill/>
        </p:spPr>
        <p:txBody>
          <a:bodyPr wrap="square" rtlCol="0">
            <a:spAutoFit/>
          </a:bodyPr>
          <a:lstStyle/>
          <a:p>
            <a:r>
              <a:rPr lang="en-US" altLang="zh-CN" b="1">
                <a:solidFill>
                  <a:srgbClr val="FF0000"/>
                </a:solidFill>
              </a:rPr>
              <a:t>sell</a:t>
            </a:r>
            <a:endParaRPr lang="zh-CN" altLang="en-US" b="1">
              <a:solidFill>
                <a:srgbClr val="FF0000"/>
              </a:solidFill>
            </a:endParaRPr>
          </a:p>
        </p:txBody>
      </p:sp>
      <p:sp>
        <p:nvSpPr>
          <p:cNvPr id="20" name="文本框 19"/>
          <p:cNvSpPr txBox="1"/>
          <p:nvPr/>
        </p:nvSpPr>
        <p:spPr>
          <a:xfrm>
            <a:off x="2862913" y="3773048"/>
            <a:ext cx="581961" cy="307777"/>
          </a:xfrm>
          <a:prstGeom prst="rect">
            <a:avLst/>
          </a:prstGeom>
          <a:noFill/>
        </p:spPr>
        <p:txBody>
          <a:bodyPr wrap="square" rtlCol="0">
            <a:spAutoFit/>
          </a:bodyPr>
          <a:lstStyle/>
          <a:p>
            <a:r>
              <a:rPr lang="en-US" altLang="zh-CN" b="1">
                <a:solidFill>
                  <a:schemeClr val="accent2"/>
                </a:solidFill>
              </a:rPr>
              <a:t>hold</a:t>
            </a:r>
            <a:endParaRPr lang="zh-CN" altLang="en-US" b="1">
              <a:solidFill>
                <a:schemeClr val="accent2"/>
              </a:solidFill>
            </a:endParaRPr>
          </a:p>
        </p:txBody>
      </p:sp>
      <p:sp>
        <p:nvSpPr>
          <p:cNvPr id="21" name="文本框 20"/>
          <p:cNvSpPr txBox="1"/>
          <p:nvPr/>
        </p:nvSpPr>
        <p:spPr>
          <a:xfrm>
            <a:off x="2862913" y="4080825"/>
            <a:ext cx="581961" cy="307777"/>
          </a:xfrm>
          <a:prstGeom prst="rect">
            <a:avLst/>
          </a:prstGeom>
          <a:noFill/>
        </p:spPr>
        <p:txBody>
          <a:bodyPr wrap="square" rtlCol="0">
            <a:spAutoFit/>
          </a:bodyPr>
          <a:lstStyle/>
          <a:p>
            <a:r>
              <a:rPr lang="en-US" altLang="zh-CN" b="1">
                <a:solidFill>
                  <a:srgbClr val="FF0000"/>
                </a:solidFill>
              </a:rPr>
              <a:t>hold</a:t>
            </a:r>
            <a:endParaRPr lang="zh-CN" altLang="en-US" b="1">
              <a:solidFill>
                <a:srgbClr val="FF0000"/>
              </a:solidFill>
            </a:endParaRPr>
          </a:p>
        </p:txBody>
      </p:sp>
      <p:sp>
        <p:nvSpPr>
          <p:cNvPr id="22" name="文本框 21"/>
          <p:cNvSpPr txBox="1"/>
          <p:nvPr/>
        </p:nvSpPr>
        <p:spPr>
          <a:xfrm>
            <a:off x="4448919" y="4090570"/>
            <a:ext cx="581961" cy="307777"/>
          </a:xfrm>
          <a:prstGeom prst="rect">
            <a:avLst/>
          </a:prstGeom>
          <a:noFill/>
        </p:spPr>
        <p:txBody>
          <a:bodyPr wrap="square" rtlCol="0">
            <a:spAutoFit/>
          </a:bodyPr>
          <a:lstStyle/>
          <a:p>
            <a:r>
              <a:rPr lang="en-US" altLang="zh-CN" b="1">
                <a:solidFill>
                  <a:srgbClr val="FF0000"/>
                </a:solidFill>
              </a:rPr>
              <a:t>hold</a:t>
            </a:r>
            <a:endParaRPr lang="zh-CN" altLang="en-US" b="1">
              <a:solidFill>
                <a:srgbClr val="FF0000"/>
              </a:solidFill>
            </a:endParaRPr>
          </a:p>
        </p:txBody>
      </p:sp>
      <p:sp>
        <p:nvSpPr>
          <p:cNvPr id="23" name="文本框 22"/>
          <p:cNvSpPr txBox="1"/>
          <p:nvPr/>
        </p:nvSpPr>
        <p:spPr>
          <a:xfrm>
            <a:off x="7611590" y="4087198"/>
            <a:ext cx="581961" cy="307777"/>
          </a:xfrm>
          <a:prstGeom prst="rect">
            <a:avLst/>
          </a:prstGeom>
          <a:noFill/>
        </p:spPr>
        <p:txBody>
          <a:bodyPr wrap="square" rtlCol="0">
            <a:spAutoFit/>
          </a:bodyPr>
          <a:lstStyle/>
          <a:p>
            <a:r>
              <a:rPr lang="en-US" altLang="zh-CN" b="1">
                <a:solidFill>
                  <a:srgbClr val="FF0000"/>
                </a:solidFill>
              </a:rPr>
              <a:t>hold</a:t>
            </a:r>
            <a:endParaRPr lang="zh-CN" altLang="en-US" b="1">
              <a:solidFill>
                <a:srgbClr val="FF0000"/>
              </a:solidFill>
            </a:endParaRPr>
          </a:p>
        </p:txBody>
      </p:sp>
      <p:sp>
        <p:nvSpPr>
          <p:cNvPr id="3" name="文本框 2"/>
          <p:cNvSpPr txBox="1"/>
          <p:nvPr/>
        </p:nvSpPr>
        <p:spPr>
          <a:xfrm>
            <a:off x="5048995" y="6239271"/>
            <a:ext cx="3287059" cy="307777"/>
          </a:xfrm>
          <a:prstGeom prst="rect">
            <a:avLst/>
          </a:prstGeom>
          <a:noFill/>
        </p:spPr>
        <p:txBody>
          <a:bodyPr wrap="square" rtlCol="0">
            <a:spAutoFit/>
          </a:bodyPr>
          <a:lstStyle/>
          <a:p>
            <a:r>
              <a:rPr lang="en-US" altLang="zh-CN"/>
              <a:t>correct rate: 5/5 </a:t>
            </a:r>
            <a:endParaRPr lang="zh-CN" altLang="en-US"/>
          </a:p>
        </p:txBody>
      </p:sp>
      <p:sp>
        <p:nvSpPr>
          <p:cNvPr id="24" name="文本框 23"/>
          <p:cNvSpPr txBox="1"/>
          <p:nvPr/>
        </p:nvSpPr>
        <p:spPr>
          <a:xfrm>
            <a:off x="406958" y="6239272"/>
            <a:ext cx="3287059" cy="307777"/>
          </a:xfrm>
          <a:prstGeom prst="rect">
            <a:avLst/>
          </a:prstGeom>
          <a:noFill/>
        </p:spPr>
        <p:txBody>
          <a:bodyPr wrap="square" rtlCol="0">
            <a:spAutoFit/>
          </a:bodyPr>
          <a:lstStyle/>
          <a:p>
            <a:r>
              <a:rPr lang="en-US" altLang="zh-CN"/>
              <a:t>correct rate: 2/5 </a:t>
            </a:r>
            <a:endParaRPr lang="zh-CN" altLang="en-US"/>
          </a:p>
        </p:txBody>
      </p:sp>
    </p:spTree>
    <p:extLst>
      <p:ext uri="{BB962C8B-B14F-4D97-AF65-F5344CB8AC3E}">
        <p14:creationId xmlns:p14="http://schemas.microsoft.com/office/powerpoint/2010/main" val="373841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Experiments &amp; Evaluations</a:t>
            </a:r>
            <a:endParaRPr dirty="0"/>
          </a:p>
        </p:txBody>
      </p:sp>
      <p:sp>
        <p:nvSpPr>
          <p:cNvPr id="15" name="文本框 14"/>
          <p:cNvSpPr txBox="1"/>
          <p:nvPr/>
        </p:nvSpPr>
        <p:spPr>
          <a:xfrm>
            <a:off x="160176" y="1133948"/>
            <a:ext cx="9160397" cy="307777"/>
          </a:xfrm>
          <a:prstGeom prst="rect">
            <a:avLst/>
          </a:prstGeom>
          <a:noFill/>
        </p:spPr>
        <p:txBody>
          <a:bodyPr wrap="square" rtlCol="0">
            <a:spAutoFit/>
          </a:bodyPr>
          <a:lstStyle/>
          <a:p>
            <a:r>
              <a:rPr lang="en-US" altLang="zh-CN"/>
              <a:t>Take the real prices of Kweichow Moutai and ICBC to evaluate the performance of our SVM model:</a:t>
            </a:r>
            <a:endParaRPr lang="zh-CN" altLang="en-US"/>
          </a:p>
        </p:txBody>
      </p:sp>
      <p:sp>
        <p:nvSpPr>
          <p:cNvPr id="2" name="文本框 1"/>
          <p:cNvSpPr txBox="1"/>
          <p:nvPr/>
        </p:nvSpPr>
        <p:spPr>
          <a:xfrm>
            <a:off x="1264768" y="3774539"/>
            <a:ext cx="581961" cy="307777"/>
          </a:xfrm>
          <a:prstGeom prst="rect">
            <a:avLst/>
          </a:prstGeom>
          <a:noFill/>
        </p:spPr>
        <p:txBody>
          <a:bodyPr wrap="square" rtlCol="0">
            <a:spAutoFit/>
          </a:bodyPr>
          <a:lstStyle/>
          <a:p>
            <a:r>
              <a:rPr lang="en-US" altLang="zh-CN" b="1">
                <a:solidFill>
                  <a:schemeClr val="accent2"/>
                </a:solidFill>
              </a:rPr>
              <a:t>buy</a:t>
            </a:r>
            <a:endParaRPr lang="zh-CN" altLang="en-US" b="1">
              <a:solidFill>
                <a:schemeClr val="accent2"/>
              </a:solidFill>
            </a:endParaRPr>
          </a:p>
        </p:txBody>
      </p:sp>
      <p:sp>
        <p:nvSpPr>
          <p:cNvPr id="11" name="文本框 10"/>
          <p:cNvSpPr txBox="1"/>
          <p:nvPr/>
        </p:nvSpPr>
        <p:spPr>
          <a:xfrm>
            <a:off x="5030880" y="4930073"/>
            <a:ext cx="1277473" cy="307777"/>
          </a:xfrm>
          <a:prstGeom prst="rect">
            <a:avLst/>
          </a:prstGeom>
          <a:noFill/>
        </p:spPr>
        <p:txBody>
          <a:bodyPr wrap="square" rtlCol="0">
            <a:spAutoFit/>
          </a:bodyPr>
          <a:lstStyle/>
          <a:p>
            <a:r>
              <a:rPr lang="en-US" altLang="zh-CN" b="1">
                <a:solidFill>
                  <a:srgbClr val="FF0000"/>
                </a:solidFill>
              </a:rPr>
              <a:t>SVM:</a:t>
            </a:r>
            <a:endParaRPr lang="zh-CN" altLang="en-US" b="1">
              <a:solidFill>
                <a:srgbClr val="FF0000"/>
              </a:solidFill>
            </a:endParaRPr>
          </a:p>
        </p:txBody>
      </p:sp>
      <p:sp>
        <p:nvSpPr>
          <p:cNvPr id="12" name="文本框 11"/>
          <p:cNvSpPr txBox="1"/>
          <p:nvPr/>
        </p:nvSpPr>
        <p:spPr>
          <a:xfrm>
            <a:off x="254558" y="4926198"/>
            <a:ext cx="1277473" cy="307777"/>
          </a:xfrm>
          <a:prstGeom prst="rect">
            <a:avLst/>
          </a:prstGeom>
          <a:noFill/>
        </p:spPr>
        <p:txBody>
          <a:bodyPr wrap="square" rtlCol="0">
            <a:spAutoFit/>
          </a:bodyPr>
          <a:lstStyle/>
          <a:p>
            <a:r>
              <a:rPr lang="en-US" altLang="zh-CN" b="1">
                <a:solidFill>
                  <a:schemeClr val="accent2"/>
                </a:solidFill>
              </a:rPr>
              <a:t>LSTM:</a:t>
            </a:r>
            <a:endParaRPr lang="zh-CN" altLang="en-US" b="1">
              <a:solidFill>
                <a:schemeClr val="accent2"/>
              </a:solidFill>
            </a:endParaRPr>
          </a:p>
        </p:txBody>
      </p:sp>
      <p:sp>
        <p:nvSpPr>
          <p:cNvPr id="13" name="文本框 12"/>
          <p:cNvSpPr txBox="1"/>
          <p:nvPr/>
        </p:nvSpPr>
        <p:spPr>
          <a:xfrm>
            <a:off x="6041089" y="3774538"/>
            <a:ext cx="581961" cy="307777"/>
          </a:xfrm>
          <a:prstGeom prst="rect">
            <a:avLst/>
          </a:prstGeom>
          <a:noFill/>
        </p:spPr>
        <p:txBody>
          <a:bodyPr wrap="square" rtlCol="0">
            <a:spAutoFit/>
          </a:bodyPr>
          <a:lstStyle/>
          <a:p>
            <a:r>
              <a:rPr lang="en-US" altLang="zh-CN" b="1">
                <a:solidFill>
                  <a:schemeClr val="accent2"/>
                </a:solidFill>
              </a:rPr>
              <a:t>sell</a:t>
            </a:r>
            <a:endParaRPr lang="zh-CN" altLang="en-US" b="1">
              <a:solidFill>
                <a:schemeClr val="accent2"/>
              </a:solidFill>
            </a:endParaRPr>
          </a:p>
        </p:txBody>
      </p:sp>
      <p:sp>
        <p:nvSpPr>
          <p:cNvPr id="14" name="文本框 13"/>
          <p:cNvSpPr txBox="1"/>
          <p:nvPr/>
        </p:nvSpPr>
        <p:spPr>
          <a:xfrm>
            <a:off x="1270744" y="4080827"/>
            <a:ext cx="581961" cy="307777"/>
          </a:xfrm>
          <a:prstGeom prst="rect">
            <a:avLst/>
          </a:prstGeom>
          <a:noFill/>
        </p:spPr>
        <p:txBody>
          <a:bodyPr wrap="square" rtlCol="0">
            <a:spAutoFit/>
          </a:bodyPr>
          <a:lstStyle/>
          <a:p>
            <a:r>
              <a:rPr lang="en-US" altLang="zh-CN" b="1">
                <a:solidFill>
                  <a:srgbClr val="FF0000"/>
                </a:solidFill>
              </a:rPr>
              <a:t>hold</a:t>
            </a:r>
            <a:endParaRPr lang="zh-CN" altLang="en-US" b="1">
              <a:solidFill>
                <a:srgbClr val="FF0000"/>
              </a:solidFill>
            </a:endParaRPr>
          </a:p>
        </p:txBody>
      </p:sp>
      <p:sp>
        <p:nvSpPr>
          <p:cNvPr id="16" name="文本框 15"/>
          <p:cNvSpPr txBox="1"/>
          <p:nvPr/>
        </p:nvSpPr>
        <p:spPr>
          <a:xfrm>
            <a:off x="4467034" y="3773050"/>
            <a:ext cx="581961" cy="307777"/>
          </a:xfrm>
          <a:prstGeom prst="rect">
            <a:avLst/>
          </a:prstGeom>
          <a:noFill/>
        </p:spPr>
        <p:txBody>
          <a:bodyPr wrap="square" rtlCol="0">
            <a:spAutoFit/>
          </a:bodyPr>
          <a:lstStyle/>
          <a:p>
            <a:r>
              <a:rPr lang="en-US" altLang="zh-CN" b="1">
                <a:solidFill>
                  <a:schemeClr val="accent2"/>
                </a:solidFill>
              </a:rPr>
              <a:t>hold</a:t>
            </a:r>
            <a:endParaRPr lang="zh-CN" altLang="en-US" b="1">
              <a:solidFill>
                <a:schemeClr val="accent2"/>
              </a:solidFill>
            </a:endParaRPr>
          </a:p>
        </p:txBody>
      </p:sp>
      <p:sp>
        <p:nvSpPr>
          <p:cNvPr id="18" name="文本框 17"/>
          <p:cNvSpPr txBox="1"/>
          <p:nvPr/>
        </p:nvSpPr>
        <p:spPr>
          <a:xfrm>
            <a:off x="7615144" y="3773049"/>
            <a:ext cx="581961" cy="307777"/>
          </a:xfrm>
          <a:prstGeom prst="rect">
            <a:avLst/>
          </a:prstGeom>
          <a:noFill/>
        </p:spPr>
        <p:txBody>
          <a:bodyPr wrap="square" rtlCol="0">
            <a:spAutoFit/>
          </a:bodyPr>
          <a:lstStyle/>
          <a:p>
            <a:r>
              <a:rPr lang="en-US" altLang="zh-CN" b="1">
                <a:solidFill>
                  <a:schemeClr val="accent2"/>
                </a:solidFill>
              </a:rPr>
              <a:t>hold</a:t>
            </a:r>
            <a:endParaRPr lang="zh-CN" altLang="en-US" b="1">
              <a:solidFill>
                <a:schemeClr val="accent2"/>
              </a:solidFill>
            </a:endParaRPr>
          </a:p>
        </p:txBody>
      </p:sp>
      <p:sp>
        <p:nvSpPr>
          <p:cNvPr id="19" name="文本框 18"/>
          <p:cNvSpPr txBox="1"/>
          <p:nvPr/>
        </p:nvSpPr>
        <p:spPr>
          <a:xfrm>
            <a:off x="6041088" y="4087198"/>
            <a:ext cx="581961" cy="307777"/>
          </a:xfrm>
          <a:prstGeom prst="rect">
            <a:avLst/>
          </a:prstGeom>
          <a:noFill/>
        </p:spPr>
        <p:txBody>
          <a:bodyPr wrap="square" rtlCol="0">
            <a:spAutoFit/>
          </a:bodyPr>
          <a:lstStyle/>
          <a:p>
            <a:r>
              <a:rPr lang="en-US" altLang="zh-CN" b="1">
                <a:solidFill>
                  <a:srgbClr val="FF0000"/>
                </a:solidFill>
              </a:rPr>
              <a:t>hold</a:t>
            </a:r>
            <a:endParaRPr lang="zh-CN" altLang="en-US" b="1">
              <a:solidFill>
                <a:srgbClr val="FF0000"/>
              </a:solidFill>
            </a:endParaRPr>
          </a:p>
        </p:txBody>
      </p:sp>
      <p:sp>
        <p:nvSpPr>
          <p:cNvPr id="20" name="文本框 19"/>
          <p:cNvSpPr txBox="1"/>
          <p:nvPr/>
        </p:nvSpPr>
        <p:spPr>
          <a:xfrm>
            <a:off x="2862913" y="3773048"/>
            <a:ext cx="581961" cy="307777"/>
          </a:xfrm>
          <a:prstGeom prst="rect">
            <a:avLst/>
          </a:prstGeom>
          <a:noFill/>
        </p:spPr>
        <p:txBody>
          <a:bodyPr wrap="square" rtlCol="0">
            <a:spAutoFit/>
          </a:bodyPr>
          <a:lstStyle/>
          <a:p>
            <a:r>
              <a:rPr lang="en-US" altLang="zh-CN" b="1">
                <a:solidFill>
                  <a:schemeClr val="accent2"/>
                </a:solidFill>
              </a:rPr>
              <a:t>hold</a:t>
            </a:r>
            <a:endParaRPr lang="zh-CN" altLang="en-US" b="1">
              <a:solidFill>
                <a:schemeClr val="accent2"/>
              </a:solidFill>
            </a:endParaRPr>
          </a:p>
        </p:txBody>
      </p:sp>
      <p:sp>
        <p:nvSpPr>
          <p:cNvPr id="21" name="文本框 20"/>
          <p:cNvSpPr txBox="1"/>
          <p:nvPr/>
        </p:nvSpPr>
        <p:spPr>
          <a:xfrm>
            <a:off x="2862913" y="4080825"/>
            <a:ext cx="581961" cy="307777"/>
          </a:xfrm>
          <a:prstGeom prst="rect">
            <a:avLst/>
          </a:prstGeom>
          <a:noFill/>
        </p:spPr>
        <p:txBody>
          <a:bodyPr wrap="square" rtlCol="0">
            <a:spAutoFit/>
          </a:bodyPr>
          <a:lstStyle/>
          <a:p>
            <a:r>
              <a:rPr lang="en-US" altLang="zh-CN" b="1">
                <a:solidFill>
                  <a:srgbClr val="FF0000"/>
                </a:solidFill>
              </a:rPr>
              <a:t>hold</a:t>
            </a:r>
            <a:endParaRPr lang="zh-CN" altLang="en-US" b="1">
              <a:solidFill>
                <a:srgbClr val="FF0000"/>
              </a:solidFill>
            </a:endParaRPr>
          </a:p>
        </p:txBody>
      </p:sp>
      <p:sp>
        <p:nvSpPr>
          <p:cNvPr id="22" name="文本框 21"/>
          <p:cNvSpPr txBox="1"/>
          <p:nvPr/>
        </p:nvSpPr>
        <p:spPr>
          <a:xfrm>
            <a:off x="4448919" y="4090570"/>
            <a:ext cx="581961" cy="307777"/>
          </a:xfrm>
          <a:prstGeom prst="rect">
            <a:avLst/>
          </a:prstGeom>
          <a:noFill/>
        </p:spPr>
        <p:txBody>
          <a:bodyPr wrap="square" rtlCol="0">
            <a:spAutoFit/>
          </a:bodyPr>
          <a:lstStyle/>
          <a:p>
            <a:r>
              <a:rPr lang="en-US" altLang="zh-CN" b="1">
                <a:solidFill>
                  <a:srgbClr val="FF0000"/>
                </a:solidFill>
              </a:rPr>
              <a:t>hold</a:t>
            </a:r>
            <a:endParaRPr lang="zh-CN" altLang="en-US" b="1">
              <a:solidFill>
                <a:srgbClr val="FF0000"/>
              </a:solidFill>
            </a:endParaRPr>
          </a:p>
        </p:txBody>
      </p:sp>
      <p:sp>
        <p:nvSpPr>
          <p:cNvPr id="23" name="文本框 22"/>
          <p:cNvSpPr txBox="1"/>
          <p:nvPr/>
        </p:nvSpPr>
        <p:spPr>
          <a:xfrm>
            <a:off x="7611590" y="4087198"/>
            <a:ext cx="581961" cy="307777"/>
          </a:xfrm>
          <a:prstGeom prst="rect">
            <a:avLst/>
          </a:prstGeom>
          <a:noFill/>
        </p:spPr>
        <p:txBody>
          <a:bodyPr wrap="square" rtlCol="0">
            <a:spAutoFit/>
          </a:bodyPr>
          <a:lstStyle/>
          <a:p>
            <a:r>
              <a:rPr lang="en-US" altLang="zh-CN" b="1">
                <a:solidFill>
                  <a:srgbClr val="FF0000"/>
                </a:solidFill>
              </a:rPr>
              <a:t>hold</a:t>
            </a:r>
            <a:endParaRPr lang="zh-CN" altLang="en-US" b="1">
              <a:solidFill>
                <a:srgbClr val="FF0000"/>
              </a:solidFill>
            </a:endParaRPr>
          </a:p>
        </p:txBody>
      </p:sp>
      <p:sp>
        <p:nvSpPr>
          <p:cNvPr id="3" name="文本框 2"/>
          <p:cNvSpPr txBox="1"/>
          <p:nvPr/>
        </p:nvSpPr>
        <p:spPr>
          <a:xfrm>
            <a:off x="5048995" y="6239271"/>
            <a:ext cx="3287059" cy="307777"/>
          </a:xfrm>
          <a:prstGeom prst="rect">
            <a:avLst/>
          </a:prstGeom>
          <a:noFill/>
        </p:spPr>
        <p:txBody>
          <a:bodyPr wrap="square" rtlCol="0">
            <a:spAutoFit/>
          </a:bodyPr>
          <a:lstStyle/>
          <a:p>
            <a:r>
              <a:rPr lang="en-US" altLang="zh-CN"/>
              <a:t>correct rate: 3/5 </a:t>
            </a:r>
            <a:endParaRPr lang="zh-CN" altLang="en-US"/>
          </a:p>
        </p:txBody>
      </p:sp>
      <p:sp>
        <p:nvSpPr>
          <p:cNvPr id="24" name="文本框 23"/>
          <p:cNvSpPr txBox="1"/>
          <p:nvPr/>
        </p:nvSpPr>
        <p:spPr>
          <a:xfrm>
            <a:off x="406958" y="6239272"/>
            <a:ext cx="3287059" cy="307777"/>
          </a:xfrm>
          <a:prstGeom prst="rect">
            <a:avLst/>
          </a:prstGeom>
          <a:noFill/>
        </p:spPr>
        <p:txBody>
          <a:bodyPr wrap="square" rtlCol="0">
            <a:spAutoFit/>
          </a:bodyPr>
          <a:lstStyle/>
          <a:p>
            <a:r>
              <a:rPr lang="en-US" altLang="zh-CN"/>
              <a:t>correct rate: 1/5 </a:t>
            </a:r>
            <a:endParaRPr lang="zh-CN" altLang="en-US"/>
          </a:p>
        </p:txBody>
      </p:sp>
      <p:graphicFrame>
        <p:nvGraphicFramePr>
          <p:cNvPr id="26" name="图表 25"/>
          <p:cNvGraphicFramePr>
            <a:graphicFrameLocks/>
          </p:cNvGraphicFramePr>
          <p:nvPr>
            <p:extLst>
              <p:ext uri="{D42A27DB-BD31-4B8C-83A1-F6EECF244321}">
                <p14:modId xmlns:p14="http://schemas.microsoft.com/office/powerpoint/2010/main" val="3204347793"/>
              </p:ext>
            </p:extLst>
          </p:nvPr>
        </p:nvGraphicFramePr>
        <p:xfrm>
          <a:off x="323676" y="1703198"/>
          <a:ext cx="8508082" cy="31760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1978529689"/>
              </p:ext>
            </p:extLst>
          </p:nvPr>
        </p:nvGraphicFramePr>
        <p:xfrm>
          <a:off x="312457" y="5327792"/>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2640814284"/>
                    </a:ext>
                  </a:extLst>
                </a:gridCol>
                <a:gridCol w="821068">
                  <a:extLst>
                    <a:ext uri="{9D8B030D-6E8A-4147-A177-3AD203B41FA5}">
                      <a16:colId xmlns:a16="http://schemas.microsoft.com/office/drawing/2014/main" val="3940699478"/>
                    </a:ext>
                  </a:extLst>
                </a:gridCol>
                <a:gridCol w="821068">
                  <a:extLst>
                    <a:ext uri="{9D8B030D-6E8A-4147-A177-3AD203B41FA5}">
                      <a16:colId xmlns:a16="http://schemas.microsoft.com/office/drawing/2014/main" val="3917670427"/>
                    </a:ext>
                  </a:extLst>
                </a:gridCol>
                <a:gridCol w="821068">
                  <a:extLst>
                    <a:ext uri="{9D8B030D-6E8A-4147-A177-3AD203B41FA5}">
                      <a16:colId xmlns:a16="http://schemas.microsoft.com/office/drawing/2014/main" val="3534825603"/>
                    </a:ext>
                  </a:extLst>
                </a:gridCol>
                <a:gridCol w="821068">
                  <a:extLst>
                    <a:ext uri="{9D8B030D-6E8A-4147-A177-3AD203B41FA5}">
                      <a16:colId xmlns:a16="http://schemas.microsoft.com/office/drawing/2014/main" val="955894739"/>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561147301"/>
                  </a:ext>
                </a:extLst>
              </a:tr>
              <a:tr h="176530">
                <a:tc>
                  <a:txBody>
                    <a:bodyPr/>
                    <a:lstStyle/>
                    <a:p>
                      <a:pPr algn="r" fontAlgn="ctr"/>
                      <a:r>
                        <a:rPr lang="en-US" altLang="zh-CN" sz="1100" u="none" strike="noStrike">
                          <a:effectLst/>
                        </a:rPr>
                        <a:t>5.378158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5.417605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5.439079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5.530206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5.373069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4205772466"/>
                  </a:ext>
                </a:extLst>
              </a:tr>
              <a:tr h="176530">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230946542"/>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1704541019"/>
              </p:ext>
            </p:extLst>
          </p:nvPr>
        </p:nvGraphicFramePr>
        <p:xfrm>
          <a:off x="5117907" y="5327792"/>
          <a:ext cx="3702630" cy="529590"/>
        </p:xfrm>
        <a:graphic>
          <a:graphicData uri="http://schemas.openxmlformats.org/drawingml/2006/table">
            <a:tbl>
              <a:tblPr>
                <a:tableStyleId>{08FB837D-C827-4EFA-A057-4D05807E0F7C}</a:tableStyleId>
              </a:tblPr>
              <a:tblGrid>
                <a:gridCol w="740526">
                  <a:extLst>
                    <a:ext uri="{9D8B030D-6E8A-4147-A177-3AD203B41FA5}">
                      <a16:colId xmlns:a16="http://schemas.microsoft.com/office/drawing/2014/main" val="2279021090"/>
                    </a:ext>
                  </a:extLst>
                </a:gridCol>
                <a:gridCol w="740526">
                  <a:extLst>
                    <a:ext uri="{9D8B030D-6E8A-4147-A177-3AD203B41FA5}">
                      <a16:colId xmlns:a16="http://schemas.microsoft.com/office/drawing/2014/main" val="2607350259"/>
                    </a:ext>
                  </a:extLst>
                </a:gridCol>
                <a:gridCol w="740526">
                  <a:extLst>
                    <a:ext uri="{9D8B030D-6E8A-4147-A177-3AD203B41FA5}">
                      <a16:colId xmlns:a16="http://schemas.microsoft.com/office/drawing/2014/main" val="3177810466"/>
                    </a:ext>
                  </a:extLst>
                </a:gridCol>
                <a:gridCol w="740526">
                  <a:extLst>
                    <a:ext uri="{9D8B030D-6E8A-4147-A177-3AD203B41FA5}">
                      <a16:colId xmlns:a16="http://schemas.microsoft.com/office/drawing/2014/main" val="1890720779"/>
                    </a:ext>
                  </a:extLst>
                </a:gridCol>
                <a:gridCol w="740526">
                  <a:extLst>
                    <a:ext uri="{9D8B030D-6E8A-4147-A177-3AD203B41FA5}">
                      <a16:colId xmlns:a16="http://schemas.microsoft.com/office/drawing/2014/main" val="4169571351"/>
                    </a:ext>
                  </a:extLst>
                </a:gridCol>
              </a:tblGrid>
              <a:tr h="264795">
                <a:tc>
                  <a:txBody>
                    <a:bodyPr/>
                    <a:lstStyle/>
                    <a:p>
                      <a:pPr algn="l" fontAlgn="ctr"/>
                      <a:r>
                        <a:rPr lang="en-US" sz="1400" u="none" strike="noStrike">
                          <a:effectLst/>
                        </a:rPr>
                        <a:t>day1</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day2</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34857482"/>
                  </a:ext>
                </a:extLst>
              </a:tr>
              <a:tr h="264795">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614703960"/>
                  </a:ext>
                </a:extLst>
              </a:tr>
            </a:tbl>
          </a:graphicData>
        </a:graphic>
      </p:graphicFrame>
    </p:spTree>
    <p:extLst>
      <p:ext uri="{BB962C8B-B14F-4D97-AF65-F5344CB8AC3E}">
        <p14:creationId xmlns:p14="http://schemas.microsoft.com/office/powerpoint/2010/main" val="244343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Timeline</a:t>
            </a:r>
            <a:endParaRPr dirty="0"/>
          </a:p>
        </p:txBody>
      </p:sp>
      <p:sp>
        <p:nvSpPr>
          <p:cNvPr id="25" name="Google Shape;230;p38"/>
          <p:cNvSpPr/>
          <p:nvPr/>
        </p:nvSpPr>
        <p:spPr>
          <a:xfrm>
            <a:off x="516066" y="1589148"/>
            <a:ext cx="3462509" cy="76577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Milestones 3</a:t>
            </a:r>
            <a:endParaRPr sz="1100" b="1" i="0" u="none" strike="noStrike" cap="none">
              <a:solidFill>
                <a:schemeClr val="dk2"/>
              </a:solidFill>
              <a:latin typeface="Arial"/>
              <a:ea typeface="Arial"/>
              <a:cs typeface="Arial"/>
              <a:sym typeface="Arial"/>
            </a:endParaRPr>
          </a:p>
        </p:txBody>
      </p:sp>
      <p:sp>
        <p:nvSpPr>
          <p:cNvPr id="29" name="Google Shape;231;p38"/>
          <p:cNvSpPr/>
          <p:nvPr/>
        </p:nvSpPr>
        <p:spPr>
          <a:xfrm>
            <a:off x="5592577" y="1589148"/>
            <a:ext cx="3462509" cy="76577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Final Project</a:t>
            </a:r>
            <a:endParaRPr sz="1400" b="0" i="0" u="none" strike="noStrike" cap="none">
              <a:solidFill>
                <a:srgbClr val="000000"/>
              </a:solidFill>
              <a:latin typeface="Arial"/>
              <a:ea typeface="Arial"/>
              <a:cs typeface="Arial"/>
              <a:sym typeface="Arial"/>
            </a:endParaRPr>
          </a:p>
        </p:txBody>
      </p:sp>
      <p:sp>
        <p:nvSpPr>
          <p:cNvPr id="30" name="Google Shape;232;p38"/>
          <p:cNvSpPr/>
          <p:nvPr/>
        </p:nvSpPr>
        <p:spPr>
          <a:xfrm rot="-5400000">
            <a:off x="4552385" y="1620455"/>
            <a:ext cx="553056" cy="703155"/>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31" name="Google Shape;235;p38"/>
          <p:cNvSpPr txBox="1"/>
          <p:nvPr/>
        </p:nvSpPr>
        <p:spPr>
          <a:xfrm>
            <a:off x="516066" y="2854080"/>
            <a:ext cx="3460410" cy="4462720"/>
          </a:xfrm>
          <a:prstGeom prst="rect">
            <a:avLst/>
          </a:prstGeom>
          <a:noFill/>
          <a:ln>
            <a:noFill/>
          </a:ln>
        </p:spPr>
        <p:txBody>
          <a:bodyPr spcFirstLastPara="1" wrap="square" lIns="45700" tIns="45700" rIns="45700" bIns="45700" anchor="t" anchorCtr="0">
            <a:spAutoFit/>
          </a:bodyPr>
          <a:lstStyle/>
          <a:p>
            <a:pPr marL="180975" marR="0" lvl="0" indent="-180975" algn="l" rtl="0">
              <a:lnSpc>
                <a:spcPct val="150000"/>
              </a:lnSpc>
              <a:spcBef>
                <a:spcPts val="0"/>
              </a:spcBef>
              <a:spcAft>
                <a:spcPts val="0"/>
              </a:spcAft>
              <a:buClr>
                <a:schemeClr val="lt1"/>
              </a:buClr>
              <a:buSzPts val="750"/>
              <a:buFont typeface="Arial"/>
              <a:buChar char="►"/>
            </a:pPr>
            <a:r>
              <a:rPr lang="en-US" sz="1600" b="0" i="0" u="none" strike="noStrike" cap="none" dirty="0">
                <a:solidFill>
                  <a:schemeClr val="lt1"/>
                </a:solidFill>
                <a:sym typeface="Arial"/>
              </a:rPr>
              <a:t>Model training evaluation and tuning</a:t>
            </a:r>
            <a:endParaRPr sz="1600" b="0" i="0" u="none" strike="noStrike" cap="none" dirty="0">
              <a:solidFill>
                <a:srgbClr val="000000"/>
              </a:solidFill>
              <a:sym typeface="Arial"/>
            </a:endParaRPr>
          </a:p>
          <a:p>
            <a:pPr marL="180975" marR="0" lvl="0" indent="-180975" algn="l" rtl="0">
              <a:lnSpc>
                <a:spcPct val="150000"/>
              </a:lnSpc>
              <a:spcBef>
                <a:spcPts val="600"/>
              </a:spcBef>
              <a:spcAft>
                <a:spcPts val="0"/>
              </a:spcAft>
              <a:buClr>
                <a:schemeClr val="lt1"/>
              </a:buClr>
              <a:buSzPts val="750"/>
              <a:buFont typeface="Arial"/>
              <a:buChar char="►"/>
            </a:pPr>
            <a:r>
              <a:rPr lang="en-US" sz="1600" dirty="0">
                <a:solidFill>
                  <a:schemeClr val="lt1"/>
                </a:solidFill>
              </a:rPr>
              <a:t>F</a:t>
            </a:r>
            <a:r>
              <a:rPr lang="en-US" sz="1600" b="0" i="0" u="none" strike="noStrike" cap="none" dirty="0">
                <a:solidFill>
                  <a:schemeClr val="lt1"/>
                </a:solidFill>
                <a:sym typeface="Arial"/>
              </a:rPr>
              <a:t>rontend coding</a:t>
            </a:r>
            <a:endParaRPr sz="1600" b="0" i="0" u="none" strike="noStrike" cap="none" dirty="0">
              <a:solidFill>
                <a:schemeClr val="lt1"/>
              </a:solidFill>
              <a:sym typeface="Arial"/>
            </a:endParaRPr>
          </a:p>
          <a:p>
            <a:pPr marL="180975" marR="0" lvl="0" indent="-180975" algn="l" rtl="0">
              <a:lnSpc>
                <a:spcPct val="150000"/>
              </a:lnSpc>
              <a:spcBef>
                <a:spcPts val="600"/>
              </a:spcBef>
              <a:spcAft>
                <a:spcPts val="0"/>
              </a:spcAft>
              <a:buClr>
                <a:schemeClr val="lt1"/>
              </a:buClr>
              <a:buSzPts val="750"/>
              <a:buFont typeface="Arial"/>
              <a:buChar char="►"/>
            </a:pPr>
            <a:r>
              <a:rPr lang="en-US" sz="1600" b="0" i="0" u="none" strike="noStrike" cap="none" dirty="0">
                <a:solidFill>
                  <a:schemeClr val="lt1"/>
                </a:solidFill>
                <a:sym typeface="Arial"/>
              </a:rPr>
              <a:t>Make Django web app assembled of both frontend and backend</a:t>
            </a:r>
          </a:p>
          <a:p>
            <a:pPr marL="180975" indent="-180975">
              <a:lnSpc>
                <a:spcPct val="150000"/>
              </a:lnSpc>
              <a:spcBef>
                <a:spcPts val="600"/>
              </a:spcBef>
              <a:buClr>
                <a:schemeClr val="lt1"/>
              </a:buClr>
              <a:buSzPts val="750"/>
              <a:buFont typeface="Arial"/>
              <a:buChar char="►"/>
            </a:pPr>
            <a:r>
              <a:rPr lang="en-US" altLang="zh-CN" sz="1600" dirty="0">
                <a:solidFill>
                  <a:schemeClr val="lt1"/>
                </a:solidFill>
              </a:rPr>
              <a:t>Extend the training methods to get more models, and then make operation decisions based on the prediction results of all these models together</a:t>
            </a:r>
            <a:endParaRPr sz="1600" dirty="0"/>
          </a:p>
          <a:p>
            <a:pPr marL="180975" marR="0" lvl="0" indent="-133350" algn="l" rtl="0">
              <a:lnSpc>
                <a:spcPct val="150000"/>
              </a:lnSpc>
              <a:spcBef>
                <a:spcPts val="600"/>
              </a:spcBef>
              <a:spcAft>
                <a:spcPts val="0"/>
              </a:spcAft>
              <a:buClr>
                <a:schemeClr val="lt1"/>
              </a:buClr>
              <a:buSzPts val="750"/>
              <a:buFont typeface="Arial"/>
              <a:buNone/>
            </a:pPr>
            <a:endParaRPr sz="1600" b="0" i="0" u="none" strike="noStrike" cap="none" dirty="0">
              <a:solidFill>
                <a:srgbClr val="000000"/>
              </a:solidFill>
              <a:sym typeface="Arial"/>
            </a:endParaRPr>
          </a:p>
        </p:txBody>
      </p:sp>
      <p:sp>
        <p:nvSpPr>
          <p:cNvPr id="32" name="Google Shape;236;p38"/>
          <p:cNvSpPr txBox="1"/>
          <p:nvPr/>
        </p:nvSpPr>
        <p:spPr>
          <a:xfrm>
            <a:off x="5593942" y="2825363"/>
            <a:ext cx="3460410" cy="1200288"/>
          </a:xfrm>
          <a:prstGeom prst="rect">
            <a:avLst/>
          </a:prstGeom>
          <a:noFill/>
          <a:ln>
            <a:noFill/>
          </a:ln>
        </p:spPr>
        <p:txBody>
          <a:bodyPr spcFirstLastPara="1" wrap="square" lIns="45700" tIns="45700" rIns="45700" bIns="45700" anchor="t" anchorCtr="0">
            <a:spAutoFit/>
          </a:bodyPr>
          <a:lstStyle/>
          <a:p>
            <a:pPr marL="180975" marR="0" lvl="0" indent="-180975" algn="l" rtl="0">
              <a:lnSpc>
                <a:spcPct val="150000"/>
              </a:lnSpc>
              <a:spcBef>
                <a:spcPts val="0"/>
              </a:spcBef>
              <a:spcAft>
                <a:spcPts val="0"/>
              </a:spcAft>
              <a:buClr>
                <a:schemeClr val="lt1"/>
              </a:buClr>
              <a:buSzPts val="750"/>
              <a:buFont typeface="Arial"/>
              <a:buChar char="►"/>
            </a:pPr>
            <a:r>
              <a:rPr lang="en-US" sz="1600" b="0" i="0" u="none" strike="noStrike" cap="none" dirty="0">
                <a:solidFill>
                  <a:schemeClr val="lt1"/>
                </a:solidFill>
                <a:sym typeface="Arial"/>
              </a:rPr>
              <a:t>Update data and model automatically per week</a:t>
            </a:r>
            <a:endParaRPr sz="1600" b="0" i="0" u="none" strike="noStrike" cap="none" dirty="0">
              <a:solidFill>
                <a:srgbClr val="000000"/>
              </a:solidFill>
              <a:sym typeface="Arial"/>
            </a:endParaRPr>
          </a:p>
          <a:p>
            <a:pPr marL="180975" marR="0" lvl="0" indent="-180975" algn="l" rtl="0">
              <a:lnSpc>
                <a:spcPct val="150000"/>
              </a:lnSpc>
              <a:spcBef>
                <a:spcPts val="0"/>
              </a:spcBef>
              <a:spcAft>
                <a:spcPts val="0"/>
              </a:spcAft>
              <a:buClr>
                <a:schemeClr val="lt1"/>
              </a:buClr>
              <a:buSzPts val="750"/>
              <a:buFont typeface="Arial"/>
              <a:buChar char="►"/>
            </a:pPr>
            <a:r>
              <a:rPr lang="en-US" sz="1600" b="0" i="0" u="none" strike="noStrike" cap="none" dirty="0">
                <a:solidFill>
                  <a:schemeClr val="lt1"/>
                </a:solidFill>
                <a:sym typeface="Arial"/>
              </a:rPr>
              <a:t>Deployment to the cloud, like AWS</a:t>
            </a:r>
            <a:endParaRPr sz="1600" dirty="0"/>
          </a:p>
        </p:txBody>
      </p:sp>
    </p:spTree>
    <p:extLst>
      <p:ext uri="{BB962C8B-B14F-4D97-AF65-F5344CB8AC3E}">
        <p14:creationId xmlns:p14="http://schemas.microsoft.com/office/powerpoint/2010/main" val="2672283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rgbClr val="646464"/>
              </a:buClr>
              <a:buSzPts val="1800"/>
              <a:buFont typeface="Arial"/>
              <a:buNone/>
            </a:pPr>
            <a:endParaRPr/>
          </a:p>
        </p:txBody>
      </p:sp>
      <p:sp>
        <p:nvSpPr>
          <p:cNvPr id="242" name="Google Shape;242;p39"/>
          <p:cNvSpPr/>
          <p:nvPr/>
        </p:nvSpPr>
        <p:spPr>
          <a:xfrm>
            <a:off x="123826" y="1147766"/>
            <a:ext cx="9471510" cy="4040967"/>
          </a:xfrm>
          <a:custGeom>
            <a:avLst/>
            <a:gdLst/>
            <a:ahLst/>
            <a:cxnLst/>
            <a:rect l="l" t="t" r="r" b="b"/>
            <a:pathLst>
              <a:path w="8742932" h="4040967" extrusionOk="0">
                <a:moveTo>
                  <a:pt x="7856510" y="3973328"/>
                </a:moveTo>
                <a:lnTo>
                  <a:pt x="7860944" y="3980216"/>
                </a:lnTo>
                <a:cubicBezTo>
                  <a:pt x="7859483" y="3980085"/>
                  <a:pt x="7858022" y="3980083"/>
                  <a:pt x="7856561" y="3980082"/>
                </a:cubicBezTo>
                <a:close/>
                <a:moveTo>
                  <a:pt x="0" y="0"/>
                </a:moveTo>
                <a:lnTo>
                  <a:pt x="8494285" y="0"/>
                </a:lnTo>
                <a:cubicBezTo>
                  <a:pt x="8491230" y="5421"/>
                  <a:pt x="8490879" y="12229"/>
                  <a:pt x="8488679" y="18096"/>
                </a:cubicBezTo>
                <a:cubicBezTo>
                  <a:pt x="8483876" y="30903"/>
                  <a:pt x="8479556" y="43962"/>
                  <a:pt x="8473439" y="56196"/>
                </a:cubicBezTo>
                <a:cubicBezTo>
                  <a:pt x="8460739" y="81596"/>
                  <a:pt x="8458199" y="79056"/>
                  <a:pt x="8435339" y="94296"/>
                </a:cubicBezTo>
                <a:cubicBezTo>
                  <a:pt x="8393738" y="108163"/>
                  <a:pt x="8416168" y="96141"/>
                  <a:pt x="8442959" y="109536"/>
                </a:cubicBezTo>
                <a:cubicBezTo>
                  <a:pt x="8454318" y="115216"/>
                  <a:pt x="8463279" y="124776"/>
                  <a:pt x="8473439" y="132396"/>
                </a:cubicBezTo>
                <a:cubicBezTo>
                  <a:pt x="8483106" y="135618"/>
                  <a:pt x="8523013" y="147723"/>
                  <a:pt x="8526779" y="155256"/>
                </a:cubicBezTo>
                <a:cubicBezTo>
                  <a:pt x="8535937" y="173572"/>
                  <a:pt x="8531859" y="195896"/>
                  <a:pt x="8534399" y="216216"/>
                </a:cubicBezTo>
                <a:cubicBezTo>
                  <a:pt x="8534399" y="216216"/>
                  <a:pt x="8546679" y="246147"/>
                  <a:pt x="8549639" y="261936"/>
                </a:cubicBezTo>
                <a:cubicBezTo>
                  <a:pt x="8554343" y="287025"/>
                  <a:pt x="8557259" y="312609"/>
                  <a:pt x="8557259" y="338136"/>
                </a:cubicBezTo>
                <a:cubicBezTo>
                  <a:pt x="8557259" y="474495"/>
                  <a:pt x="8564457" y="446083"/>
                  <a:pt x="8542019" y="513396"/>
                </a:cubicBezTo>
                <a:cubicBezTo>
                  <a:pt x="8548032" y="531435"/>
                  <a:pt x="8557259" y="555966"/>
                  <a:pt x="8557259" y="574356"/>
                </a:cubicBezTo>
                <a:cubicBezTo>
                  <a:pt x="8557259" y="584829"/>
                  <a:pt x="8552179" y="594676"/>
                  <a:pt x="8549639" y="604836"/>
                </a:cubicBezTo>
                <a:cubicBezTo>
                  <a:pt x="8539479" y="609916"/>
                  <a:pt x="8529022" y="614440"/>
                  <a:pt x="8519159" y="620076"/>
                </a:cubicBezTo>
                <a:cubicBezTo>
                  <a:pt x="8498839" y="631687"/>
                  <a:pt x="8465819" y="655273"/>
                  <a:pt x="8465819" y="681036"/>
                </a:cubicBezTo>
                <a:cubicBezTo>
                  <a:pt x="8465819" y="691509"/>
                  <a:pt x="8486139" y="686116"/>
                  <a:pt x="8496299" y="688656"/>
                </a:cubicBezTo>
                <a:cubicBezTo>
                  <a:pt x="8524205" y="691193"/>
                  <a:pt x="8613820" y="691877"/>
                  <a:pt x="8641079" y="719136"/>
                </a:cubicBezTo>
                <a:cubicBezTo>
                  <a:pt x="8652004" y="730061"/>
                  <a:pt x="8648699" y="749406"/>
                  <a:pt x="8648699" y="764856"/>
                </a:cubicBezTo>
                <a:cubicBezTo>
                  <a:pt x="8648699" y="797956"/>
                  <a:pt x="8621698" y="902181"/>
                  <a:pt x="8618219" y="917256"/>
                </a:cubicBezTo>
                <a:cubicBezTo>
                  <a:pt x="8610599" y="919796"/>
                  <a:pt x="8601631" y="919858"/>
                  <a:pt x="8595359" y="924876"/>
                </a:cubicBezTo>
                <a:cubicBezTo>
                  <a:pt x="8578914" y="938032"/>
                  <a:pt x="8577075" y="959913"/>
                  <a:pt x="8572499" y="978216"/>
                </a:cubicBezTo>
                <a:cubicBezTo>
                  <a:pt x="8564879" y="983296"/>
                  <a:pt x="8555502" y="986421"/>
                  <a:pt x="8549639" y="993456"/>
                </a:cubicBezTo>
                <a:cubicBezTo>
                  <a:pt x="8542367" y="1002182"/>
                  <a:pt x="8540035" y="1014073"/>
                  <a:pt x="8534399" y="1023936"/>
                </a:cubicBezTo>
                <a:cubicBezTo>
                  <a:pt x="8529855" y="1031887"/>
                  <a:pt x="8523255" y="1038605"/>
                  <a:pt x="8519159" y="1046796"/>
                </a:cubicBezTo>
                <a:cubicBezTo>
                  <a:pt x="8508999" y="1067116"/>
                  <a:pt x="8500876" y="1088589"/>
                  <a:pt x="8488679" y="1107756"/>
                </a:cubicBezTo>
                <a:cubicBezTo>
                  <a:pt x="8474935" y="1129354"/>
                  <a:pt x="8458199" y="1125567"/>
                  <a:pt x="8458199" y="1153476"/>
                </a:cubicBezTo>
                <a:cubicBezTo>
                  <a:pt x="8458199" y="1161508"/>
                  <a:pt x="8463279" y="1168716"/>
                  <a:pt x="8465819" y="1176336"/>
                </a:cubicBezTo>
                <a:cubicBezTo>
                  <a:pt x="8547972" y="1203720"/>
                  <a:pt x="8478680" y="1181922"/>
                  <a:pt x="8542019" y="1199196"/>
                </a:cubicBezTo>
                <a:cubicBezTo>
                  <a:pt x="8559859" y="1204061"/>
                  <a:pt x="8580566" y="1203341"/>
                  <a:pt x="8595359" y="1214436"/>
                </a:cubicBezTo>
                <a:cubicBezTo>
                  <a:pt x="8603737" y="1220720"/>
                  <a:pt x="8600102" y="1234846"/>
                  <a:pt x="8602979" y="1244916"/>
                </a:cubicBezTo>
                <a:cubicBezTo>
                  <a:pt x="8605186" y="1252639"/>
                  <a:pt x="8608059" y="1260156"/>
                  <a:pt x="8610599" y="1267776"/>
                </a:cubicBezTo>
                <a:cubicBezTo>
                  <a:pt x="8605519" y="1275396"/>
                  <a:pt x="8596865" y="1281603"/>
                  <a:pt x="8595359" y="1290636"/>
                </a:cubicBezTo>
                <a:cubicBezTo>
                  <a:pt x="8594039" y="1298559"/>
                  <a:pt x="8601983" y="1305526"/>
                  <a:pt x="8602979" y="1313496"/>
                </a:cubicBezTo>
                <a:cubicBezTo>
                  <a:pt x="8607087" y="1346358"/>
                  <a:pt x="8608059" y="1379536"/>
                  <a:pt x="8610599" y="1412556"/>
                </a:cubicBezTo>
                <a:cubicBezTo>
                  <a:pt x="8610599" y="1412556"/>
                  <a:pt x="8585911" y="1440900"/>
                  <a:pt x="8580119" y="1458276"/>
                </a:cubicBezTo>
                <a:cubicBezTo>
                  <a:pt x="8577579" y="1465896"/>
                  <a:pt x="8585199" y="1473516"/>
                  <a:pt x="8587739" y="1481136"/>
                </a:cubicBezTo>
                <a:cubicBezTo>
                  <a:pt x="8580087" y="1504093"/>
                  <a:pt x="8564879" y="1547768"/>
                  <a:pt x="8564879" y="1564956"/>
                </a:cubicBezTo>
                <a:cubicBezTo>
                  <a:pt x="8564879" y="1574114"/>
                  <a:pt x="8575039" y="1580196"/>
                  <a:pt x="8580119" y="1587816"/>
                </a:cubicBezTo>
                <a:cubicBezTo>
                  <a:pt x="8587739" y="1592896"/>
                  <a:pt x="8597899" y="1595436"/>
                  <a:pt x="8602979" y="1603056"/>
                </a:cubicBezTo>
                <a:cubicBezTo>
                  <a:pt x="8608788" y="1611770"/>
                  <a:pt x="8609651" y="1623106"/>
                  <a:pt x="8610599" y="1633536"/>
                </a:cubicBezTo>
                <a:cubicBezTo>
                  <a:pt x="8622697" y="1766618"/>
                  <a:pt x="8631992" y="1729378"/>
                  <a:pt x="8610599" y="1793556"/>
                </a:cubicBezTo>
                <a:cubicBezTo>
                  <a:pt x="8602979" y="1798636"/>
                  <a:pt x="8594215" y="1802320"/>
                  <a:pt x="8587739" y="1808796"/>
                </a:cubicBezTo>
                <a:cubicBezTo>
                  <a:pt x="8581263" y="1815272"/>
                  <a:pt x="8577353" y="1823890"/>
                  <a:pt x="8572499" y="1831656"/>
                </a:cubicBezTo>
                <a:cubicBezTo>
                  <a:pt x="8564649" y="1844215"/>
                  <a:pt x="8557259" y="1857056"/>
                  <a:pt x="8549639" y="1869756"/>
                </a:cubicBezTo>
                <a:cubicBezTo>
                  <a:pt x="8544927" y="1877609"/>
                  <a:pt x="8539479" y="1884996"/>
                  <a:pt x="8534399" y="1892616"/>
                </a:cubicBezTo>
                <a:lnTo>
                  <a:pt x="8503919" y="1938336"/>
                </a:lnTo>
                <a:cubicBezTo>
                  <a:pt x="8511539" y="1940876"/>
                  <a:pt x="8521099" y="1940276"/>
                  <a:pt x="8526779" y="1945956"/>
                </a:cubicBezTo>
                <a:cubicBezTo>
                  <a:pt x="8575799" y="1994976"/>
                  <a:pt x="8486043" y="1942212"/>
                  <a:pt x="8549639" y="1991676"/>
                </a:cubicBezTo>
                <a:cubicBezTo>
                  <a:pt x="8572499" y="2009456"/>
                  <a:pt x="8596790" y="2025535"/>
                  <a:pt x="8618219" y="2045016"/>
                </a:cubicBezTo>
                <a:cubicBezTo>
                  <a:pt x="8624995" y="2051176"/>
                  <a:pt x="8631238" y="2058991"/>
                  <a:pt x="8633459" y="2067876"/>
                </a:cubicBezTo>
                <a:cubicBezTo>
                  <a:pt x="8639037" y="2090190"/>
                  <a:pt x="8638539" y="2113596"/>
                  <a:pt x="8641079" y="2136456"/>
                </a:cubicBezTo>
                <a:cubicBezTo>
                  <a:pt x="8635999" y="2146616"/>
                  <a:pt x="8631475" y="2157073"/>
                  <a:pt x="8625839" y="2166936"/>
                </a:cubicBezTo>
                <a:cubicBezTo>
                  <a:pt x="8621295" y="2174887"/>
                  <a:pt x="8612395" y="2180816"/>
                  <a:pt x="8610599" y="2189796"/>
                </a:cubicBezTo>
                <a:cubicBezTo>
                  <a:pt x="8604601" y="2219788"/>
                  <a:pt x="8605519" y="2250756"/>
                  <a:pt x="8602979" y="2281236"/>
                </a:cubicBezTo>
                <a:cubicBezTo>
                  <a:pt x="8621249" y="2336046"/>
                  <a:pt x="8599083" y="2267599"/>
                  <a:pt x="8618219" y="2334576"/>
                </a:cubicBezTo>
                <a:cubicBezTo>
                  <a:pt x="8620426" y="2342299"/>
                  <a:pt x="8624264" y="2349560"/>
                  <a:pt x="8625839" y="2357436"/>
                </a:cubicBezTo>
                <a:cubicBezTo>
                  <a:pt x="8631275" y="2384618"/>
                  <a:pt x="8638438" y="2455583"/>
                  <a:pt x="8641079" y="2479356"/>
                </a:cubicBezTo>
                <a:cubicBezTo>
                  <a:pt x="8659349" y="2534166"/>
                  <a:pt x="8637183" y="2465719"/>
                  <a:pt x="8656319" y="2532696"/>
                </a:cubicBezTo>
                <a:cubicBezTo>
                  <a:pt x="8663933" y="2559346"/>
                  <a:pt x="8668977" y="2561381"/>
                  <a:pt x="8671559" y="2593656"/>
                </a:cubicBezTo>
                <a:cubicBezTo>
                  <a:pt x="8675615" y="2644357"/>
                  <a:pt x="8679179" y="2695193"/>
                  <a:pt x="8679179" y="2746056"/>
                </a:cubicBezTo>
                <a:cubicBezTo>
                  <a:pt x="8679179" y="2755624"/>
                  <a:pt x="8667532" y="2788616"/>
                  <a:pt x="8663939" y="2799396"/>
                </a:cubicBezTo>
                <a:cubicBezTo>
                  <a:pt x="8656319" y="2807016"/>
                  <a:pt x="8647057" y="2813290"/>
                  <a:pt x="8641079" y="2822256"/>
                </a:cubicBezTo>
                <a:cubicBezTo>
                  <a:pt x="8631407" y="2836765"/>
                  <a:pt x="8626484" y="2893939"/>
                  <a:pt x="8625839" y="2898456"/>
                </a:cubicBezTo>
                <a:cubicBezTo>
                  <a:pt x="8635181" y="2954506"/>
                  <a:pt x="8629712" y="2929187"/>
                  <a:pt x="8641079" y="2974656"/>
                </a:cubicBezTo>
                <a:cubicBezTo>
                  <a:pt x="8644975" y="2990241"/>
                  <a:pt x="8647408" y="3007010"/>
                  <a:pt x="8656319" y="3020376"/>
                </a:cubicBezTo>
                <a:cubicBezTo>
                  <a:pt x="8666479" y="3035616"/>
                  <a:pt x="8675554" y="3051638"/>
                  <a:pt x="8686799" y="3066096"/>
                </a:cubicBezTo>
                <a:cubicBezTo>
                  <a:pt x="8693415" y="3074602"/>
                  <a:pt x="8707321" y="3078436"/>
                  <a:pt x="8709659" y="3088956"/>
                </a:cubicBezTo>
                <a:cubicBezTo>
                  <a:pt x="8717942" y="3126231"/>
                  <a:pt x="8713062" y="3165305"/>
                  <a:pt x="8717279" y="3203256"/>
                </a:cubicBezTo>
                <a:cubicBezTo>
                  <a:pt x="8718166" y="3211239"/>
                  <a:pt x="8723579" y="3218193"/>
                  <a:pt x="8724899" y="3226116"/>
                </a:cubicBezTo>
                <a:cubicBezTo>
                  <a:pt x="8728680" y="3248804"/>
                  <a:pt x="8729979" y="3271836"/>
                  <a:pt x="8732519" y="3294696"/>
                </a:cubicBezTo>
                <a:cubicBezTo>
                  <a:pt x="8707163" y="3332730"/>
                  <a:pt x="8721392" y="3304612"/>
                  <a:pt x="8709659" y="3363276"/>
                </a:cubicBezTo>
                <a:cubicBezTo>
                  <a:pt x="8695406" y="3434542"/>
                  <a:pt x="8708944" y="3358516"/>
                  <a:pt x="8694419" y="3416616"/>
                </a:cubicBezTo>
                <a:cubicBezTo>
                  <a:pt x="8691278" y="3429181"/>
                  <a:pt x="8689940" y="3442151"/>
                  <a:pt x="8686799" y="3454716"/>
                </a:cubicBezTo>
                <a:cubicBezTo>
                  <a:pt x="8684851" y="3462508"/>
                  <a:pt x="8684859" y="3471896"/>
                  <a:pt x="8679179" y="3477576"/>
                </a:cubicBezTo>
                <a:cubicBezTo>
                  <a:pt x="8673499" y="3483256"/>
                  <a:pt x="8659302" y="3477738"/>
                  <a:pt x="8656319" y="3485196"/>
                </a:cubicBezTo>
                <a:cubicBezTo>
                  <a:pt x="8647777" y="3506552"/>
                  <a:pt x="8651239" y="3530916"/>
                  <a:pt x="8648699" y="3553776"/>
                </a:cubicBezTo>
                <a:cubicBezTo>
                  <a:pt x="8653779" y="3561396"/>
                  <a:pt x="8656173" y="3571782"/>
                  <a:pt x="8663939" y="3576636"/>
                </a:cubicBezTo>
                <a:cubicBezTo>
                  <a:pt x="8677562" y="3585150"/>
                  <a:pt x="8704352" y="3576714"/>
                  <a:pt x="8709659" y="3591876"/>
                </a:cubicBezTo>
                <a:cubicBezTo>
                  <a:pt x="8724786" y="3635096"/>
                  <a:pt x="8714739" y="3683316"/>
                  <a:pt x="8717279" y="3729036"/>
                </a:cubicBezTo>
                <a:cubicBezTo>
                  <a:pt x="8722359" y="3736656"/>
                  <a:pt x="8731428" y="3742803"/>
                  <a:pt x="8732519" y="3751896"/>
                </a:cubicBezTo>
                <a:cubicBezTo>
                  <a:pt x="8748223" y="3882761"/>
                  <a:pt x="8744458" y="3884982"/>
                  <a:pt x="8732519" y="3980496"/>
                </a:cubicBezTo>
                <a:cubicBezTo>
                  <a:pt x="8722896" y="3983704"/>
                  <a:pt x="8691344" y="3991993"/>
                  <a:pt x="8686799" y="4003356"/>
                </a:cubicBezTo>
                <a:cubicBezTo>
                  <a:pt x="8683816" y="4010814"/>
                  <a:pt x="8691879" y="4018596"/>
                  <a:pt x="8694419" y="4026216"/>
                </a:cubicBezTo>
                <a:cubicBezTo>
                  <a:pt x="8702039" y="4028756"/>
                  <a:pt x="8709758" y="4031016"/>
                  <a:pt x="8717279" y="4033836"/>
                </a:cubicBezTo>
                <a:cubicBezTo>
                  <a:pt x="8723268" y="4036082"/>
                  <a:pt x="8729149" y="4038614"/>
                  <a:pt x="8735105" y="4040967"/>
                </a:cubicBezTo>
                <a:cubicBezTo>
                  <a:pt x="8716940" y="4040225"/>
                  <a:pt x="8698941" y="4038232"/>
                  <a:pt x="8681356" y="4033836"/>
                </a:cubicBezTo>
                <a:cubicBezTo>
                  <a:pt x="8583138" y="4009282"/>
                  <a:pt x="8622656" y="4021527"/>
                  <a:pt x="8561613" y="4001179"/>
                </a:cubicBezTo>
                <a:cubicBezTo>
                  <a:pt x="8539842" y="3993922"/>
                  <a:pt x="8518936" y="3983180"/>
                  <a:pt x="8496299" y="3979407"/>
                </a:cubicBezTo>
                <a:cubicBezTo>
                  <a:pt x="8473988" y="3975689"/>
                  <a:pt x="8451439" y="3973875"/>
                  <a:pt x="8428837" y="3972486"/>
                </a:cubicBezTo>
                <a:cubicBezTo>
                  <a:pt x="8422873" y="3966654"/>
                  <a:pt x="8413441" y="3961900"/>
                  <a:pt x="8397239" y="3957636"/>
                </a:cubicBezTo>
                <a:cubicBezTo>
                  <a:pt x="8365212" y="3949208"/>
                  <a:pt x="8331199" y="3952556"/>
                  <a:pt x="8298179" y="3950016"/>
                </a:cubicBezTo>
                <a:cubicBezTo>
                  <a:pt x="8232665" y="3993692"/>
                  <a:pt x="8309763" y="3935536"/>
                  <a:pt x="8267699" y="3988116"/>
                </a:cubicBezTo>
                <a:cubicBezTo>
                  <a:pt x="8263905" y="3992859"/>
                  <a:pt x="8258183" y="3995435"/>
                  <a:pt x="8252617" y="3998171"/>
                </a:cubicBezTo>
                <a:cubicBezTo>
                  <a:pt x="8177920" y="4010938"/>
                  <a:pt x="8186971" y="4010556"/>
                  <a:pt x="8126185" y="3990293"/>
                </a:cubicBezTo>
                <a:lnTo>
                  <a:pt x="8106731" y="3989392"/>
                </a:lnTo>
                <a:lnTo>
                  <a:pt x="8100059" y="3980496"/>
                </a:lnTo>
                <a:cubicBezTo>
                  <a:pt x="8092439" y="3977956"/>
                  <a:pt x="8083369" y="3978018"/>
                  <a:pt x="8077199" y="3972876"/>
                </a:cubicBezTo>
                <a:cubicBezTo>
                  <a:pt x="8067443" y="3964746"/>
                  <a:pt x="8061959" y="3952556"/>
                  <a:pt x="8054339" y="3942396"/>
                </a:cubicBezTo>
                <a:cubicBezTo>
                  <a:pt x="8040098" y="3923407"/>
                  <a:pt x="8015218" y="3891413"/>
                  <a:pt x="7985759" y="3889056"/>
                </a:cubicBezTo>
                <a:cubicBezTo>
                  <a:pt x="7929999" y="3884595"/>
                  <a:pt x="7873999" y="3883976"/>
                  <a:pt x="7818119" y="3881436"/>
                </a:cubicBezTo>
                <a:cubicBezTo>
                  <a:pt x="7815579" y="3891596"/>
                  <a:pt x="7809018" y="3901549"/>
                  <a:pt x="7810499" y="3911916"/>
                </a:cubicBezTo>
                <a:cubicBezTo>
                  <a:pt x="7810544" y="3912233"/>
                  <a:pt x="7810600" y="3912545"/>
                  <a:pt x="7810985" y="3912785"/>
                </a:cubicBezTo>
                <a:cubicBezTo>
                  <a:pt x="7793411" y="3912959"/>
                  <a:pt x="7773173" y="3912731"/>
                  <a:pt x="7749539" y="3911916"/>
                </a:cubicBezTo>
                <a:lnTo>
                  <a:pt x="7726679" y="3919536"/>
                </a:lnTo>
                <a:lnTo>
                  <a:pt x="7680959" y="3934776"/>
                </a:lnTo>
                <a:lnTo>
                  <a:pt x="7635239" y="3950016"/>
                </a:lnTo>
                <a:cubicBezTo>
                  <a:pt x="7619999" y="3955096"/>
                  <a:pt x="7605104" y="3961360"/>
                  <a:pt x="7589519" y="3965256"/>
                </a:cubicBezTo>
                <a:cubicBezTo>
                  <a:pt x="7574530" y="3969003"/>
                  <a:pt x="7559039" y="3970336"/>
                  <a:pt x="7543799" y="3972876"/>
                </a:cubicBezTo>
                <a:cubicBezTo>
                  <a:pt x="7520481" y="3967047"/>
                  <a:pt x="7508000" y="3967557"/>
                  <a:pt x="7490459" y="3950016"/>
                </a:cubicBezTo>
                <a:cubicBezTo>
                  <a:pt x="7477861" y="3937418"/>
                  <a:pt x="7475117" y="3914354"/>
                  <a:pt x="7452359" y="3911916"/>
                </a:cubicBezTo>
                <a:cubicBezTo>
                  <a:pt x="7389170" y="3905146"/>
                  <a:pt x="7325359" y="3906836"/>
                  <a:pt x="7261859" y="3904296"/>
                </a:cubicBezTo>
                <a:cubicBezTo>
                  <a:pt x="7255201" y="3908735"/>
                  <a:pt x="7250283" y="3911984"/>
                  <a:pt x="7246692" y="3914337"/>
                </a:cubicBezTo>
                <a:cubicBezTo>
                  <a:pt x="7158214" y="3914111"/>
                  <a:pt x="7206070" y="3951921"/>
                  <a:pt x="7124699" y="3870550"/>
                </a:cubicBezTo>
                <a:cubicBezTo>
                  <a:pt x="7084785" y="3866922"/>
                  <a:pt x="7045035" y="3859665"/>
                  <a:pt x="7004956" y="3859665"/>
                </a:cubicBezTo>
                <a:cubicBezTo>
                  <a:pt x="6993482" y="3859665"/>
                  <a:pt x="6980413" y="3862436"/>
                  <a:pt x="6972299" y="3870550"/>
                </a:cubicBezTo>
                <a:cubicBezTo>
                  <a:pt x="6964185" y="3878664"/>
                  <a:pt x="6965042" y="3892321"/>
                  <a:pt x="6961413" y="3903207"/>
                </a:cubicBezTo>
                <a:cubicBezTo>
                  <a:pt x="6961385" y="3903256"/>
                  <a:pt x="6942844" y="3935765"/>
                  <a:pt x="6923889" y="3943622"/>
                </a:cubicBezTo>
                <a:lnTo>
                  <a:pt x="6896099" y="3942396"/>
                </a:lnTo>
                <a:cubicBezTo>
                  <a:pt x="6880443" y="3942396"/>
                  <a:pt x="6865144" y="3946950"/>
                  <a:pt x="6849583" y="3948884"/>
                </a:cubicBezTo>
                <a:lnTo>
                  <a:pt x="6569528" y="3957636"/>
                </a:lnTo>
                <a:cubicBezTo>
                  <a:pt x="6555014" y="3954007"/>
                  <a:pt x="6540705" y="3949426"/>
                  <a:pt x="6525985" y="3946750"/>
                </a:cubicBezTo>
                <a:lnTo>
                  <a:pt x="6523892" y="3946449"/>
                </a:lnTo>
                <a:lnTo>
                  <a:pt x="6507479" y="3919536"/>
                </a:lnTo>
                <a:cubicBezTo>
                  <a:pt x="6474459" y="3916996"/>
                  <a:pt x="6441468" y="3914048"/>
                  <a:pt x="6408419" y="3911916"/>
                </a:cubicBezTo>
                <a:cubicBezTo>
                  <a:pt x="6404907" y="3911689"/>
                  <a:pt x="6289849" y="3917401"/>
                  <a:pt x="6248399" y="3896676"/>
                </a:cubicBezTo>
                <a:cubicBezTo>
                  <a:pt x="6240208" y="3892580"/>
                  <a:pt x="6233159" y="3886516"/>
                  <a:pt x="6225539" y="3881436"/>
                </a:cubicBezTo>
                <a:cubicBezTo>
                  <a:pt x="6172655" y="3863808"/>
                  <a:pt x="6234058" y="3888062"/>
                  <a:pt x="6156959" y="3828096"/>
                </a:cubicBezTo>
                <a:cubicBezTo>
                  <a:pt x="6150619" y="3823165"/>
                  <a:pt x="6141719" y="3823016"/>
                  <a:pt x="6134099" y="3820476"/>
                </a:cubicBezTo>
                <a:cubicBezTo>
                  <a:pt x="6050539" y="3834403"/>
                  <a:pt x="6115222" y="3818484"/>
                  <a:pt x="6004559" y="3873816"/>
                </a:cubicBezTo>
                <a:cubicBezTo>
                  <a:pt x="5992325" y="3879933"/>
                  <a:pt x="5979159" y="3883976"/>
                  <a:pt x="5966459" y="3889056"/>
                </a:cubicBezTo>
                <a:cubicBezTo>
                  <a:pt x="5965345" y="3889502"/>
                  <a:pt x="5964260" y="3890006"/>
                  <a:pt x="5963460" y="3891056"/>
                </a:cubicBezTo>
                <a:cubicBezTo>
                  <a:pt x="5889785" y="3886483"/>
                  <a:pt x="5815962" y="3884643"/>
                  <a:pt x="5742213" y="3881436"/>
                </a:cubicBezTo>
                <a:cubicBezTo>
                  <a:pt x="5728268" y="3884922"/>
                  <a:pt x="5681625" y="3895401"/>
                  <a:pt x="5666013" y="3903207"/>
                </a:cubicBezTo>
                <a:cubicBezTo>
                  <a:pt x="5654311" y="3909058"/>
                  <a:pt x="5643407" y="3916603"/>
                  <a:pt x="5633356" y="3924979"/>
                </a:cubicBezTo>
                <a:cubicBezTo>
                  <a:pt x="5621530" y="3934834"/>
                  <a:pt x="5613508" y="3949097"/>
                  <a:pt x="5600699" y="3957636"/>
                </a:cubicBezTo>
                <a:cubicBezTo>
                  <a:pt x="5591152" y="3964001"/>
                  <a:pt x="5579383" y="3966777"/>
                  <a:pt x="5568042" y="3968522"/>
                </a:cubicBezTo>
                <a:lnTo>
                  <a:pt x="5532832" y="3972043"/>
                </a:lnTo>
                <a:cubicBezTo>
                  <a:pt x="5530852" y="3963918"/>
                  <a:pt x="5547569" y="3962576"/>
                  <a:pt x="5554979" y="3957636"/>
                </a:cubicBezTo>
                <a:cubicBezTo>
                  <a:pt x="5537199" y="3955096"/>
                  <a:pt x="5519355" y="3952969"/>
                  <a:pt x="5501639" y="3950016"/>
                </a:cubicBezTo>
                <a:cubicBezTo>
                  <a:pt x="5488864" y="3947887"/>
                  <a:pt x="5476314" y="3944525"/>
                  <a:pt x="5463539" y="3942396"/>
                </a:cubicBezTo>
                <a:cubicBezTo>
                  <a:pt x="5381629" y="3928744"/>
                  <a:pt x="5438237" y="3941785"/>
                  <a:pt x="5379719" y="3927156"/>
                </a:cubicBezTo>
                <a:cubicBezTo>
                  <a:pt x="5368277" y="3926116"/>
                  <a:pt x="5358602" y="3925295"/>
                  <a:pt x="5350385" y="3924684"/>
                </a:cubicBezTo>
                <a:cubicBezTo>
                  <a:pt x="5345909" y="3913777"/>
                  <a:pt x="5342769" y="3902302"/>
                  <a:pt x="5339442" y="3892322"/>
                </a:cubicBezTo>
                <a:lnTo>
                  <a:pt x="5205740" y="3889351"/>
                </a:lnTo>
                <a:cubicBezTo>
                  <a:pt x="5139407" y="3854835"/>
                  <a:pt x="5232243" y="3888158"/>
                  <a:pt x="5166359" y="3866196"/>
                </a:cubicBezTo>
                <a:cubicBezTo>
                  <a:pt x="5161478" y="3873518"/>
                  <a:pt x="5157886" y="3881896"/>
                  <a:pt x="5151723" y="3888151"/>
                </a:cubicBezTo>
                <a:cubicBezTo>
                  <a:pt x="5050982" y="3887055"/>
                  <a:pt x="4950256" y="3885165"/>
                  <a:pt x="4849585" y="3881436"/>
                </a:cubicBezTo>
                <a:cubicBezTo>
                  <a:pt x="4816749" y="3880220"/>
                  <a:pt x="4784447" y="3871813"/>
                  <a:pt x="4751613" y="3870550"/>
                </a:cubicBezTo>
                <a:cubicBezTo>
                  <a:pt x="4377332" y="3856155"/>
                  <a:pt x="4383347" y="3884653"/>
                  <a:pt x="4336723" y="3875277"/>
                </a:cubicBezTo>
                <a:lnTo>
                  <a:pt x="4335779" y="3873816"/>
                </a:lnTo>
                <a:cubicBezTo>
                  <a:pt x="4328159" y="3868736"/>
                  <a:pt x="4321110" y="3862672"/>
                  <a:pt x="4312919" y="3858576"/>
                </a:cubicBezTo>
                <a:cubicBezTo>
                  <a:pt x="4283600" y="3843917"/>
                  <a:pt x="4227654" y="3845283"/>
                  <a:pt x="4206239" y="3843336"/>
                </a:cubicBezTo>
                <a:cubicBezTo>
                  <a:pt x="4195627" y="3844397"/>
                  <a:pt x="4184985" y="3845224"/>
                  <a:pt x="4174385" y="3846522"/>
                </a:cubicBezTo>
                <a:cubicBezTo>
                  <a:pt x="3766874" y="3832269"/>
                  <a:pt x="3911539" y="3791346"/>
                  <a:pt x="3706585" y="3859665"/>
                </a:cubicBezTo>
                <a:cubicBezTo>
                  <a:pt x="3689489" y="3862514"/>
                  <a:pt x="3657498" y="3868148"/>
                  <a:pt x="3624066" y="3873037"/>
                </a:cubicBezTo>
                <a:cubicBezTo>
                  <a:pt x="3621230" y="3863920"/>
                  <a:pt x="3619453" y="3852757"/>
                  <a:pt x="3611879" y="3835716"/>
                </a:cubicBezTo>
                <a:cubicBezTo>
                  <a:pt x="3608160" y="3827347"/>
                  <a:pt x="3601719" y="3820476"/>
                  <a:pt x="3596639" y="3812856"/>
                </a:cubicBezTo>
                <a:cubicBezTo>
                  <a:pt x="3573712" y="3820498"/>
                  <a:pt x="3561951" y="3825469"/>
                  <a:pt x="3535679" y="3828096"/>
                </a:cubicBezTo>
                <a:cubicBezTo>
                  <a:pt x="3517858" y="3829878"/>
                  <a:pt x="3503396" y="3830901"/>
                  <a:pt x="3491560" y="3831356"/>
                </a:cubicBezTo>
                <a:cubicBezTo>
                  <a:pt x="3491710" y="3822083"/>
                  <a:pt x="3491078" y="3812965"/>
                  <a:pt x="3488870" y="3805236"/>
                </a:cubicBezTo>
                <a:cubicBezTo>
                  <a:pt x="3347828" y="3792415"/>
                  <a:pt x="3284134" y="3796599"/>
                  <a:pt x="3257329" y="3801896"/>
                </a:cubicBezTo>
                <a:lnTo>
                  <a:pt x="3245507" y="3799209"/>
                </a:lnTo>
                <a:cubicBezTo>
                  <a:pt x="3250961" y="3792439"/>
                  <a:pt x="3251849" y="3777507"/>
                  <a:pt x="3238499" y="3750807"/>
                </a:cubicBezTo>
                <a:cubicBezTo>
                  <a:pt x="3232648" y="3739105"/>
                  <a:pt x="3223985" y="3729036"/>
                  <a:pt x="3216728" y="3718150"/>
                </a:cubicBezTo>
                <a:cubicBezTo>
                  <a:pt x="3071585" y="3714522"/>
                  <a:pt x="2926331" y="3714011"/>
                  <a:pt x="2781299" y="3707265"/>
                </a:cubicBezTo>
                <a:cubicBezTo>
                  <a:pt x="2769837" y="3706732"/>
                  <a:pt x="2760080" y="3697294"/>
                  <a:pt x="2748642" y="3696379"/>
                </a:cubicBezTo>
                <a:cubicBezTo>
                  <a:pt x="2523735" y="3678386"/>
                  <a:pt x="2577863" y="3674041"/>
                  <a:pt x="2443842" y="3696379"/>
                </a:cubicBezTo>
                <a:cubicBezTo>
                  <a:pt x="1887498" y="3707733"/>
                  <a:pt x="2079152" y="3763504"/>
                  <a:pt x="1845128" y="3685493"/>
                </a:cubicBezTo>
                <a:cubicBezTo>
                  <a:pt x="1806317" y="3682508"/>
                  <a:pt x="1697481" y="3675330"/>
                  <a:pt x="1632822" y="3667480"/>
                </a:cubicBezTo>
                <a:lnTo>
                  <a:pt x="1623059" y="3652836"/>
                </a:lnTo>
                <a:lnTo>
                  <a:pt x="1604258" y="3647016"/>
                </a:lnTo>
                <a:cubicBezTo>
                  <a:pt x="1597884" y="3645226"/>
                  <a:pt x="1603381" y="3645919"/>
                  <a:pt x="1602797" y="3640367"/>
                </a:cubicBezTo>
                <a:lnTo>
                  <a:pt x="1592579" y="3622356"/>
                </a:lnTo>
                <a:cubicBezTo>
                  <a:pt x="1581836" y="3608927"/>
                  <a:pt x="1561918" y="3604516"/>
                  <a:pt x="1546859" y="3599496"/>
                </a:cubicBezTo>
                <a:cubicBezTo>
                  <a:pt x="1518707" y="3608880"/>
                  <a:pt x="1505683" y="3614736"/>
                  <a:pt x="1470659" y="3614736"/>
                </a:cubicBezTo>
                <a:cubicBezTo>
                  <a:pt x="1462627" y="3614736"/>
                  <a:pt x="1455419" y="3609656"/>
                  <a:pt x="1447799" y="3607116"/>
                </a:cubicBezTo>
                <a:cubicBezTo>
                  <a:pt x="1442267" y="3606194"/>
                  <a:pt x="1391725" y="3600213"/>
                  <a:pt x="1379219" y="3591876"/>
                </a:cubicBezTo>
                <a:cubicBezTo>
                  <a:pt x="1370253" y="3585898"/>
                  <a:pt x="1364638" y="3575915"/>
                  <a:pt x="1356359" y="3569016"/>
                </a:cubicBezTo>
                <a:cubicBezTo>
                  <a:pt x="1349324" y="3563153"/>
                  <a:pt x="1340825" y="3548281"/>
                  <a:pt x="1333499" y="3553776"/>
                </a:cubicBezTo>
                <a:cubicBezTo>
                  <a:pt x="1323138" y="3561547"/>
                  <a:pt x="1334170" y="3581926"/>
                  <a:pt x="1325879" y="3591876"/>
                </a:cubicBezTo>
                <a:cubicBezTo>
                  <a:pt x="1319175" y="3599921"/>
                  <a:pt x="1305559" y="3596956"/>
                  <a:pt x="1295399" y="3599496"/>
                </a:cubicBezTo>
                <a:cubicBezTo>
                  <a:pt x="1259839" y="3602036"/>
                  <a:pt x="1224315" y="3609094"/>
                  <a:pt x="1188719" y="3607116"/>
                </a:cubicBezTo>
                <a:cubicBezTo>
                  <a:pt x="1177377" y="3606486"/>
                  <a:pt x="1169119" y="3595140"/>
                  <a:pt x="1158239" y="3591876"/>
                </a:cubicBezTo>
                <a:cubicBezTo>
                  <a:pt x="1143440" y="3587436"/>
                  <a:pt x="1127759" y="3586796"/>
                  <a:pt x="1112519" y="3584256"/>
                </a:cubicBezTo>
                <a:cubicBezTo>
                  <a:pt x="1104899" y="3586796"/>
                  <a:pt x="1096843" y="3588284"/>
                  <a:pt x="1089659" y="3591876"/>
                </a:cubicBezTo>
                <a:cubicBezTo>
                  <a:pt x="1066969" y="3603221"/>
                  <a:pt x="1069476" y="3611544"/>
                  <a:pt x="1043939" y="3614736"/>
                </a:cubicBezTo>
                <a:cubicBezTo>
                  <a:pt x="1040363" y="3615183"/>
                  <a:pt x="1036784" y="3615593"/>
                  <a:pt x="1033158" y="3615566"/>
                </a:cubicBezTo>
                <a:cubicBezTo>
                  <a:pt x="1027452" y="3614855"/>
                  <a:pt x="1022473" y="3612400"/>
                  <a:pt x="1017813" y="3609293"/>
                </a:cubicBezTo>
                <a:lnTo>
                  <a:pt x="952499" y="3565750"/>
                </a:lnTo>
                <a:lnTo>
                  <a:pt x="883903" y="3563931"/>
                </a:lnTo>
                <a:lnTo>
                  <a:pt x="876299" y="3561396"/>
                </a:lnTo>
                <a:cubicBezTo>
                  <a:pt x="864875" y="3561396"/>
                  <a:pt x="853459" y="3561712"/>
                  <a:pt x="842076" y="3562822"/>
                </a:cubicBezTo>
                <a:cubicBezTo>
                  <a:pt x="805619" y="3561858"/>
                  <a:pt x="769161" y="3560969"/>
                  <a:pt x="732739" y="3559153"/>
                </a:cubicBezTo>
                <a:cubicBezTo>
                  <a:pt x="723815" y="3545508"/>
                  <a:pt x="709250" y="3524469"/>
                  <a:pt x="701039" y="3523296"/>
                </a:cubicBezTo>
                <a:cubicBezTo>
                  <a:pt x="689794" y="3521690"/>
                  <a:pt x="681195" y="3534548"/>
                  <a:pt x="670559" y="3538536"/>
                </a:cubicBezTo>
                <a:cubicBezTo>
                  <a:pt x="660753" y="3542213"/>
                  <a:pt x="650239" y="3543616"/>
                  <a:pt x="640079" y="3546156"/>
                </a:cubicBezTo>
                <a:lnTo>
                  <a:pt x="580570" y="3531279"/>
                </a:lnTo>
                <a:cubicBezTo>
                  <a:pt x="577215" y="3528521"/>
                  <a:pt x="574488" y="3525196"/>
                  <a:pt x="571499" y="3522207"/>
                </a:cubicBezTo>
                <a:cubicBezTo>
                  <a:pt x="571418" y="3522178"/>
                  <a:pt x="528305" y="3506470"/>
                  <a:pt x="506185" y="3500436"/>
                </a:cubicBezTo>
                <a:cubicBezTo>
                  <a:pt x="488335" y="3495568"/>
                  <a:pt x="469706" y="3494037"/>
                  <a:pt x="451756" y="3489550"/>
                </a:cubicBezTo>
                <a:cubicBezTo>
                  <a:pt x="440624" y="3486767"/>
                  <a:pt x="430231" y="3481448"/>
                  <a:pt x="419099" y="3478665"/>
                </a:cubicBezTo>
                <a:cubicBezTo>
                  <a:pt x="401149" y="3474178"/>
                  <a:pt x="382813" y="3471408"/>
                  <a:pt x="364670" y="3467779"/>
                </a:cubicBezTo>
                <a:lnTo>
                  <a:pt x="296285" y="3468925"/>
                </a:lnTo>
                <a:cubicBezTo>
                  <a:pt x="281451" y="3453868"/>
                  <a:pt x="270036" y="3434239"/>
                  <a:pt x="251459" y="3424236"/>
                </a:cubicBezTo>
                <a:cubicBezTo>
                  <a:pt x="235645" y="3415721"/>
                  <a:pt x="215899" y="3419156"/>
                  <a:pt x="198119" y="3416616"/>
                </a:cubicBezTo>
                <a:cubicBezTo>
                  <a:pt x="177235" y="3447942"/>
                  <a:pt x="179187" y="3457508"/>
                  <a:pt x="121919" y="3447096"/>
                </a:cubicBezTo>
                <a:cubicBezTo>
                  <a:pt x="111317" y="3445168"/>
                  <a:pt x="106679" y="3431856"/>
                  <a:pt x="99059" y="3424236"/>
                </a:cubicBezTo>
                <a:cubicBezTo>
                  <a:pt x="91439" y="3421696"/>
                  <a:pt x="83383" y="3420208"/>
                  <a:pt x="76199" y="3416616"/>
                </a:cubicBezTo>
                <a:cubicBezTo>
                  <a:pt x="68008" y="3412520"/>
                  <a:pt x="62027" y="3404272"/>
                  <a:pt x="53339" y="3401376"/>
                </a:cubicBezTo>
                <a:cubicBezTo>
                  <a:pt x="38682" y="3396490"/>
                  <a:pt x="22859" y="3396296"/>
                  <a:pt x="7619" y="3393756"/>
                </a:cubicBezTo>
                <a:cubicBezTo>
                  <a:pt x="4843" y="3394450"/>
                  <a:pt x="2314" y="3395087"/>
                  <a:pt x="0" y="3395682"/>
                </a:cubicBezTo>
                <a:close/>
              </a:path>
            </a:pathLst>
          </a:cu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3" name="Google Shape;243;p39"/>
          <p:cNvSpPr txBox="1">
            <a:spLocks noGrp="1"/>
          </p:cNvSpPr>
          <p:nvPr>
            <p:ph type="body" idx="1"/>
          </p:nvPr>
        </p:nvSpPr>
        <p:spPr>
          <a:xfrm>
            <a:off x="3505200" y="2514600"/>
            <a:ext cx="2895600" cy="1828800"/>
          </a:xfrm>
          <a:prstGeom prst="rect">
            <a:avLst/>
          </a:prstGeom>
          <a:noFill/>
          <a:ln>
            <a:noFill/>
          </a:ln>
        </p:spPr>
        <p:txBody>
          <a:bodyPr spcFirstLastPara="1" wrap="square" lIns="45700" tIns="0" rIns="0" bIns="0" anchor="t" anchorCtr="0">
            <a:noAutofit/>
          </a:bodyPr>
          <a:lstStyle/>
          <a:p>
            <a:pPr marL="0" lvl="0" indent="0" algn="ctr" rtl="0">
              <a:lnSpc>
                <a:spcPct val="100000"/>
              </a:lnSpc>
              <a:spcBef>
                <a:spcPts val="0"/>
              </a:spcBef>
              <a:spcAft>
                <a:spcPts val="0"/>
              </a:spcAft>
              <a:buSzPts val="4200"/>
              <a:buNone/>
            </a:pPr>
            <a:r>
              <a:rPr lang="en-US" sz="6000" b="1">
                <a:solidFill>
                  <a:schemeClr val="accent2"/>
                </a:solidFill>
              </a:rPr>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nSpc>
                <a:spcPct val="200000"/>
              </a:lnSpc>
              <a:spcBef>
                <a:spcPts val="0"/>
              </a:spcBef>
            </a:pPr>
            <a:r>
              <a:rPr lang="en-US" altLang="zh-CN" dirty="0"/>
              <a:t>Frontend / UI</a:t>
            </a:r>
          </a:p>
          <a:p>
            <a:pPr marL="342900" lvl="0" indent="-342900">
              <a:lnSpc>
                <a:spcPct val="200000"/>
              </a:lnSpc>
            </a:pPr>
            <a:r>
              <a:rPr lang="en-US" altLang="zh-CN" dirty="0"/>
              <a:t>Model training refinement</a:t>
            </a:r>
          </a:p>
          <a:p>
            <a:pPr marL="342900" lvl="0" indent="-342900">
              <a:lnSpc>
                <a:spcPct val="200000"/>
              </a:lnSpc>
            </a:pPr>
            <a:r>
              <a:rPr lang="en-US" altLang="zh-CN" dirty="0"/>
              <a:t>Experiments &amp; Evaluation</a:t>
            </a:r>
          </a:p>
          <a:p>
            <a:pPr marL="342900" lvl="0" indent="-342900" algn="l" rtl="0">
              <a:lnSpc>
                <a:spcPct val="200000"/>
              </a:lnSpc>
              <a:spcBef>
                <a:spcPts val="600"/>
              </a:spcBef>
              <a:spcAft>
                <a:spcPts val="0"/>
              </a:spcAft>
              <a:buSzPts val="1400"/>
              <a:buChar char="►"/>
            </a:pPr>
            <a:r>
              <a:rPr lang="en-US" dirty="0"/>
              <a:t>Timeline</a:t>
            </a:r>
            <a:endParaRPr dirty="0"/>
          </a:p>
          <a:p>
            <a:pPr marL="342900" lvl="0" indent="-342900" algn="l" rtl="0">
              <a:lnSpc>
                <a:spcPct val="200000"/>
              </a:lnSpc>
              <a:spcBef>
                <a:spcPts val="600"/>
              </a:spcBef>
              <a:spcAft>
                <a:spcPts val="0"/>
              </a:spcAft>
              <a:buSzPts val="1400"/>
              <a:buChar char="►"/>
            </a:pPr>
            <a:r>
              <a:rPr lang="en-US" dirty="0"/>
              <a:t>Q &amp; A</a:t>
            </a:r>
            <a:endParaRPr dirty="0"/>
          </a:p>
          <a:p>
            <a:pPr marL="0" lvl="0" indent="0" algn="l" rtl="0">
              <a:lnSpc>
                <a:spcPct val="200000"/>
              </a:lnSpc>
              <a:spcBef>
                <a:spcPts val="600"/>
              </a:spcBef>
              <a:spcAft>
                <a:spcPts val="0"/>
              </a:spcAft>
              <a:buSzPts val="1400"/>
              <a:buNone/>
            </a:pPr>
            <a:endParaRPr dirty="0"/>
          </a:p>
          <a:p>
            <a:pPr marL="342900" lvl="0" indent="-254000" algn="l" rtl="0">
              <a:lnSpc>
                <a:spcPct val="200000"/>
              </a:lnSpc>
              <a:spcBef>
                <a:spcPts val="600"/>
              </a:spcBef>
              <a:spcAft>
                <a:spcPts val="0"/>
              </a:spcAft>
              <a:buSzPts val="1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Frontend / UI</a:t>
            </a:r>
            <a:endParaRPr dirty="0"/>
          </a:p>
        </p:txBody>
      </p:sp>
      <p:pic>
        <p:nvPicPr>
          <p:cNvPr id="7" name="图片 6">
            <a:extLst>
              <a:ext uri="{FF2B5EF4-FFF2-40B4-BE49-F238E27FC236}">
                <a16:creationId xmlns:a16="http://schemas.microsoft.com/office/drawing/2014/main" id="{D7FF9933-160E-4439-8418-CED4F03FD853}"/>
              </a:ext>
            </a:extLst>
          </p:cNvPr>
          <p:cNvPicPr>
            <a:picLocks noChangeAspect="1"/>
          </p:cNvPicPr>
          <p:nvPr/>
        </p:nvPicPr>
        <p:blipFill>
          <a:blip r:embed="rId3"/>
          <a:stretch>
            <a:fillRect/>
          </a:stretch>
        </p:blipFill>
        <p:spPr>
          <a:xfrm>
            <a:off x="106835" y="1374884"/>
            <a:ext cx="4788000" cy="2336642"/>
          </a:xfrm>
          <a:prstGeom prst="rect">
            <a:avLst/>
          </a:prstGeom>
        </p:spPr>
      </p:pic>
      <p:pic>
        <p:nvPicPr>
          <p:cNvPr id="14" name="图片 13">
            <a:extLst>
              <a:ext uri="{FF2B5EF4-FFF2-40B4-BE49-F238E27FC236}">
                <a16:creationId xmlns:a16="http://schemas.microsoft.com/office/drawing/2014/main" id="{7C599CD4-190C-4175-A49A-E547A26BA6FA}"/>
              </a:ext>
            </a:extLst>
          </p:cNvPr>
          <p:cNvPicPr>
            <a:picLocks noChangeAspect="1"/>
          </p:cNvPicPr>
          <p:nvPr/>
        </p:nvPicPr>
        <p:blipFill>
          <a:blip r:embed="rId4"/>
          <a:stretch>
            <a:fillRect/>
          </a:stretch>
        </p:blipFill>
        <p:spPr>
          <a:xfrm>
            <a:off x="5011165" y="1374884"/>
            <a:ext cx="4788000" cy="2336642"/>
          </a:xfrm>
          <a:prstGeom prst="rect">
            <a:avLst/>
          </a:prstGeom>
        </p:spPr>
      </p:pic>
      <p:pic>
        <p:nvPicPr>
          <p:cNvPr id="16" name="图片 15">
            <a:extLst>
              <a:ext uri="{FF2B5EF4-FFF2-40B4-BE49-F238E27FC236}">
                <a16:creationId xmlns:a16="http://schemas.microsoft.com/office/drawing/2014/main" id="{BCC06C6D-94D5-49BA-8906-32EB4F215AA8}"/>
              </a:ext>
            </a:extLst>
          </p:cNvPr>
          <p:cNvPicPr>
            <a:picLocks noChangeAspect="1"/>
          </p:cNvPicPr>
          <p:nvPr/>
        </p:nvPicPr>
        <p:blipFill>
          <a:blip r:embed="rId5"/>
          <a:stretch>
            <a:fillRect/>
          </a:stretch>
        </p:blipFill>
        <p:spPr>
          <a:xfrm>
            <a:off x="106835" y="4201343"/>
            <a:ext cx="4788000" cy="2336642"/>
          </a:xfrm>
          <a:prstGeom prst="rect">
            <a:avLst/>
          </a:prstGeom>
        </p:spPr>
      </p:pic>
      <p:pic>
        <p:nvPicPr>
          <p:cNvPr id="18" name="图片 17">
            <a:extLst>
              <a:ext uri="{FF2B5EF4-FFF2-40B4-BE49-F238E27FC236}">
                <a16:creationId xmlns:a16="http://schemas.microsoft.com/office/drawing/2014/main" id="{F3BD751E-B7C8-4FEF-B8DE-DBCDE58725D2}"/>
              </a:ext>
            </a:extLst>
          </p:cNvPr>
          <p:cNvPicPr>
            <a:picLocks noChangeAspect="1"/>
          </p:cNvPicPr>
          <p:nvPr/>
        </p:nvPicPr>
        <p:blipFill>
          <a:blip r:embed="rId6"/>
          <a:stretch>
            <a:fillRect/>
          </a:stretch>
        </p:blipFill>
        <p:spPr>
          <a:xfrm>
            <a:off x="5011165" y="4201343"/>
            <a:ext cx="4788000" cy="2336642"/>
          </a:xfrm>
          <a:prstGeom prst="rect">
            <a:avLst/>
          </a:prstGeom>
        </p:spPr>
      </p:pic>
      <p:sp>
        <p:nvSpPr>
          <p:cNvPr id="20" name="文本框 19">
            <a:extLst>
              <a:ext uri="{FF2B5EF4-FFF2-40B4-BE49-F238E27FC236}">
                <a16:creationId xmlns:a16="http://schemas.microsoft.com/office/drawing/2014/main" id="{8A6630AF-0958-4FDE-BB1B-BA67F30926ED}"/>
              </a:ext>
            </a:extLst>
          </p:cNvPr>
          <p:cNvSpPr txBox="1"/>
          <p:nvPr/>
        </p:nvSpPr>
        <p:spPr>
          <a:xfrm>
            <a:off x="1520220" y="976087"/>
            <a:ext cx="1961231" cy="307777"/>
          </a:xfrm>
          <a:prstGeom prst="rect">
            <a:avLst/>
          </a:prstGeom>
          <a:noFill/>
        </p:spPr>
        <p:txBody>
          <a:bodyPr wrap="square" rtlCol="0">
            <a:spAutoFit/>
          </a:bodyPr>
          <a:lstStyle/>
          <a:p>
            <a:pPr algn="ctr"/>
            <a:r>
              <a:rPr lang="en-US" altLang="zh-CN" dirty="0"/>
              <a:t>Home page</a:t>
            </a:r>
            <a:endParaRPr lang="zh-CN" altLang="en-US" dirty="0"/>
          </a:p>
        </p:txBody>
      </p:sp>
      <p:sp>
        <p:nvSpPr>
          <p:cNvPr id="21" name="文本框 20">
            <a:extLst>
              <a:ext uri="{FF2B5EF4-FFF2-40B4-BE49-F238E27FC236}">
                <a16:creationId xmlns:a16="http://schemas.microsoft.com/office/drawing/2014/main" id="{FCDADA56-540E-4864-92A9-369BFB2DB58D}"/>
              </a:ext>
            </a:extLst>
          </p:cNvPr>
          <p:cNvSpPr txBox="1"/>
          <p:nvPr/>
        </p:nvSpPr>
        <p:spPr>
          <a:xfrm>
            <a:off x="6152261" y="976087"/>
            <a:ext cx="2505809" cy="307777"/>
          </a:xfrm>
          <a:prstGeom prst="rect">
            <a:avLst/>
          </a:prstGeom>
          <a:noFill/>
        </p:spPr>
        <p:txBody>
          <a:bodyPr wrap="square" rtlCol="0">
            <a:spAutoFit/>
          </a:bodyPr>
          <a:lstStyle/>
          <a:p>
            <a:pPr algn="ctr"/>
            <a:r>
              <a:rPr lang="en-US" altLang="zh-CN" dirty="0"/>
              <a:t>Stock list with LSTM/SVM</a:t>
            </a:r>
            <a:endParaRPr lang="zh-CN" altLang="en-US" dirty="0"/>
          </a:p>
        </p:txBody>
      </p:sp>
      <p:sp>
        <p:nvSpPr>
          <p:cNvPr id="22" name="文本框 21">
            <a:extLst>
              <a:ext uri="{FF2B5EF4-FFF2-40B4-BE49-F238E27FC236}">
                <a16:creationId xmlns:a16="http://schemas.microsoft.com/office/drawing/2014/main" id="{5F36950A-1C92-45CD-9C36-66753F70A4D7}"/>
              </a:ext>
            </a:extLst>
          </p:cNvPr>
          <p:cNvSpPr txBox="1"/>
          <p:nvPr/>
        </p:nvSpPr>
        <p:spPr>
          <a:xfrm>
            <a:off x="895814" y="3802546"/>
            <a:ext cx="3210042" cy="307777"/>
          </a:xfrm>
          <a:prstGeom prst="rect">
            <a:avLst/>
          </a:prstGeom>
          <a:noFill/>
        </p:spPr>
        <p:txBody>
          <a:bodyPr wrap="square" rtlCol="0">
            <a:spAutoFit/>
          </a:bodyPr>
          <a:lstStyle/>
          <a:p>
            <a:pPr algn="ctr"/>
            <a:r>
              <a:rPr lang="en-US" altLang="zh-CN" dirty="0"/>
              <a:t>Start LSTM trading with real-time data</a:t>
            </a:r>
            <a:endParaRPr lang="zh-CN" altLang="en-US" dirty="0"/>
          </a:p>
        </p:txBody>
      </p:sp>
      <p:sp>
        <p:nvSpPr>
          <p:cNvPr id="23" name="文本框 22">
            <a:extLst>
              <a:ext uri="{FF2B5EF4-FFF2-40B4-BE49-F238E27FC236}">
                <a16:creationId xmlns:a16="http://schemas.microsoft.com/office/drawing/2014/main" id="{2F575BD0-86E9-4C1C-8E00-0B30F3EEF7F0}"/>
              </a:ext>
            </a:extLst>
          </p:cNvPr>
          <p:cNvSpPr txBox="1"/>
          <p:nvPr/>
        </p:nvSpPr>
        <p:spPr>
          <a:xfrm>
            <a:off x="5843217" y="3802546"/>
            <a:ext cx="3123896" cy="307777"/>
          </a:xfrm>
          <a:prstGeom prst="rect">
            <a:avLst/>
          </a:prstGeom>
          <a:noFill/>
        </p:spPr>
        <p:txBody>
          <a:bodyPr wrap="square" rtlCol="0">
            <a:spAutoFit/>
          </a:bodyPr>
          <a:lstStyle/>
          <a:p>
            <a:pPr algn="ctr"/>
            <a:r>
              <a:rPr lang="en-US" altLang="zh-CN" dirty="0"/>
              <a:t>Start SVM trading with real-time data</a:t>
            </a:r>
            <a:endParaRPr lang="zh-CN" altLang="en-US" dirty="0"/>
          </a:p>
        </p:txBody>
      </p:sp>
      <p:pic>
        <p:nvPicPr>
          <p:cNvPr id="1026" name="Picture 2" descr="https://lh5.googleusercontent.com/sm-LlqAULAHXBpoQmGX56PTpExKcRR701HSMeuUN47sX8F-KnBSa6aZeuvw4JzJYfxEmdC2VWDKJABN_wcJprmhsM1FGaTGhvyxDPDpgQZo6K9RruBPlNTbGPaONc-HJDPYGsQz_MQs">
            <a:extLst>
              <a:ext uri="{FF2B5EF4-FFF2-40B4-BE49-F238E27FC236}">
                <a16:creationId xmlns:a16="http://schemas.microsoft.com/office/drawing/2014/main" id="{0EB2893A-CF81-4122-A1C5-6AFFDA9DD6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3867" y="203745"/>
            <a:ext cx="1241956" cy="5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21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Frontend / UI</a:t>
            </a:r>
            <a:endParaRPr dirty="0"/>
          </a:p>
        </p:txBody>
      </p:sp>
      <p:pic>
        <p:nvPicPr>
          <p:cNvPr id="3" name="图片 2">
            <a:extLst>
              <a:ext uri="{FF2B5EF4-FFF2-40B4-BE49-F238E27FC236}">
                <a16:creationId xmlns:a16="http://schemas.microsoft.com/office/drawing/2014/main" id="{68CA2824-D748-4279-9864-CB58C47E4D7D}"/>
              </a:ext>
            </a:extLst>
          </p:cNvPr>
          <p:cNvPicPr>
            <a:picLocks noChangeAspect="1"/>
          </p:cNvPicPr>
          <p:nvPr/>
        </p:nvPicPr>
        <p:blipFill>
          <a:blip r:embed="rId3"/>
          <a:stretch>
            <a:fillRect/>
          </a:stretch>
        </p:blipFill>
        <p:spPr>
          <a:xfrm>
            <a:off x="136901" y="978957"/>
            <a:ext cx="2786610" cy="5580000"/>
          </a:xfrm>
          <a:prstGeom prst="rect">
            <a:avLst/>
          </a:prstGeom>
        </p:spPr>
      </p:pic>
      <p:pic>
        <p:nvPicPr>
          <p:cNvPr id="5" name="图片 4">
            <a:extLst>
              <a:ext uri="{FF2B5EF4-FFF2-40B4-BE49-F238E27FC236}">
                <a16:creationId xmlns:a16="http://schemas.microsoft.com/office/drawing/2014/main" id="{125D6F9E-B130-459A-B1AA-65B98397A91E}"/>
              </a:ext>
            </a:extLst>
          </p:cNvPr>
          <p:cNvPicPr>
            <a:picLocks noChangeAspect="1"/>
          </p:cNvPicPr>
          <p:nvPr/>
        </p:nvPicPr>
        <p:blipFill>
          <a:blip r:embed="rId4"/>
          <a:stretch>
            <a:fillRect/>
          </a:stretch>
        </p:blipFill>
        <p:spPr>
          <a:xfrm>
            <a:off x="6986107" y="978957"/>
            <a:ext cx="2786610" cy="5580000"/>
          </a:xfrm>
          <a:prstGeom prst="rect">
            <a:avLst/>
          </a:prstGeom>
        </p:spPr>
      </p:pic>
      <p:sp>
        <p:nvSpPr>
          <p:cNvPr id="11" name="文本框 10">
            <a:extLst>
              <a:ext uri="{FF2B5EF4-FFF2-40B4-BE49-F238E27FC236}">
                <a16:creationId xmlns:a16="http://schemas.microsoft.com/office/drawing/2014/main" id="{A5BE7FA4-5D3F-42CA-904F-8067DA434680}"/>
              </a:ext>
            </a:extLst>
          </p:cNvPr>
          <p:cNvSpPr txBox="1"/>
          <p:nvPr/>
        </p:nvSpPr>
        <p:spPr>
          <a:xfrm>
            <a:off x="2735257" y="3507347"/>
            <a:ext cx="1961231" cy="523220"/>
          </a:xfrm>
          <a:prstGeom prst="rect">
            <a:avLst/>
          </a:prstGeom>
          <a:noFill/>
        </p:spPr>
        <p:txBody>
          <a:bodyPr wrap="square" rtlCol="0">
            <a:spAutoFit/>
          </a:bodyPr>
          <a:lstStyle/>
          <a:p>
            <a:pPr algn="ctr"/>
            <a:r>
              <a:rPr lang="en-US" altLang="zh-CN" dirty="0"/>
              <a:t>Suggested LSTM trading strategy</a:t>
            </a:r>
            <a:endParaRPr lang="zh-CN" altLang="en-US" dirty="0"/>
          </a:p>
        </p:txBody>
      </p:sp>
      <p:sp>
        <p:nvSpPr>
          <p:cNvPr id="12" name="文本框 11">
            <a:extLst>
              <a:ext uri="{FF2B5EF4-FFF2-40B4-BE49-F238E27FC236}">
                <a16:creationId xmlns:a16="http://schemas.microsoft.com/office/drawing/2014/main" id="{43A95470-8559-470D-9BCF-1C64C55E1D3D}"/>
              </a:ext>
            </a:extLst>
          </p:cNvPr>
          <p:cNvSpPr txBox="1"/>
          <p:nvPr/>
        </p:nvSpPr>
        <p:spPr>
          <a:xfrm>
            <a:off x="5288942" y="3507347"/>
            <a:ext cx="1961231" cy="523220"/>
          </a:xfrm>
          <a:prstGeom prst="rect">
            <a:avLst/>
          </a:prstGeom>
          <a:noFill/>
        </p:spPr>
        <p:txBody>
          <a:bodyPr wrap="square" rtlCol="0">
            <a:spAutoFit/>
          </a:bodyPr>
          <a:lstStyle/>
          <a:p>
            <a:pPr algn="ctr"/>
            <a:r>
              <a:rPr lang="en-US" altLang="zh-CN" dirty="0"/>
              <a:t>Suggested SVM trading strategy</a:t>
            </a:r>
            <a:endParaRPr lang="zh-CN" altLang="en-US" dirty="0"/>
          </a:p>
        </p:txBody>
      </p:sp>
      <p:pic>
        <p:nvPicPr>
          <p:cNvPr id="13" name="Picture 2" descr="https://lh5.googleusercontent.com/sm-LlqAULAHXBpoQmGX56PTpExKcRR701HSMeuUN47sX8F-KnBSa6aZeuvw4JzJYfxEmdC2VWDKJABN_wcJprmhsM1FGaTGhvyxDPDpgQZo6K9RruBPlNTbGPaONc-HJDPYGsQz_MQs">
            <a:extLst>
              <a:ext uri="{FF2B5EF4-FFF2-40B4-BE49-F238E27FC236}">
                <a16:creationId xmlns:a16="http://schemas.microsoft.com/office/drawing/2014/main" id="{56C6B9AB-7D47-4F13-8887-83BEE3F092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3867" y="203745"/>
            <a:ext cx="1241956" cy="5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58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Frontend / UI Video</a:t>
            </a:r>
            <a:endParaRPr dirty="0"/>
          </a:p>
        </p:txBody>
      </p:sp>
      <p:pic>
        <p:nvPicPr>
          <p:cNvPr id="3" name="在线媒体 2" title="EECS E6895 - Milestone 3 A-share Stock Auto Trader">
            <a:hlinkClick r:id="" action="ppaction://media"/>
            <a:extLst>
              <a:ext uri="{FF2B5EF4-FFF2-40B4-BE49-F238E27FC236}">
                <a16:creationId xmlns:a16="http://schemas.microsoft.com/office/drawing/2014/main" id="{5CFBF6E1-3C83-4CE6-AAE1-A2298F02D10F}"/>
              </a:ext>
            </a:extLst>
          </p:cNvPr>
          <p:cNvPicPr>
            <a:picLocks noRot="1" noChangeAspect="1"/>
          </p:cNvPicPr>
          <p:nvPr>
            <a:videoFile r:link="rId1"/>
          </p:nvPr>
        </p:nvPicPr>
        <p:blipFill>
          <a:blip r:embed="rId4"/>
          <a:stretch>
            <a:fillRect/>
          </a:stretch>
        </p:blipFill>
        <p:spPr>
          <a:xfrm>
            <a:off x="173210" y="1081454"/>
            <a:ext cx="9559581" cy="5401163"/>
          </a:xfrm>
          <a:prstGeom prst="rect">
            <a:avLst/>
          </a:prstGeom>
        </p:spPr>
      </p:pic>
      <p:sp>
        <p:nvSpPr>
          <p:cNvPr id="14" name="Google Shape;316;p14">
            <a:extLst>
              <a:ext uri="{FF2B5EF4-FFF2-40B4-BE49-F238E27FC236}">
                <a16:creationId xmlns:a16="http://schemas.microsoft.com/office/drawing/2014/main" id="{16EA4FF4-2E8D-489B-A0FD-D77F2DA5B62D}"/>
              </a:ext>
            </a:extLst>
          </p:cNvPr>
          <p:cNvSpPr txBox="1">
            <a:spLocks/>
          </p:cNvSpPr>
          <p:nvPr/>
        </p:nvSpPr>
        <p:spPr>
          <a:xfrm>
            <a:off x="0" y="6577014"/>
            <a:ext cx="7181850" cy="280987"/>
          </a:xfrm>
          <a:prstGeom prst="rect">
            <a:avLst/>
          </a:prstGeom>
          <a:noFill/>
          <a:ln>
            <a:noFill/>
          </a:ln>
        </p:spPr>
        <p:txBody>
          <a:bodyPr spcFirstLastPara="1" wrap="square" lIns="45700" tIns="0" rIns="0" bIns="45700"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140"/>
              </a:spcBef>
              <a:spcAft>
                <a:spcPts val="0"/>
              </a:spcAft>
              <a:buClr>
                <a:schemeClr val="lt1"/>
              </a:buClr>
              <a:buSzPts val="490"/>
              <a:buFont typeface="Arial"/>
              <a:buNone/>
              <a:defRPr sz="700" b="0" i="0" u="none" strike="noStrike" cap="none">
                <a:solidFill>
                  <a:schemeClr val="lt1"/>
                </a:solidFill>
                <a:latin typeface="Arial"/>
                <a:ea typeface="Arial"/>
                <a:cs typeface="Arial"/>
                <a:sym typeface="Arial"/>
              </a:defRPr>
            </a:lvl1pPr>
            <a:lvl2pPr marL="914400" marR="0" lvl="1" indent="-308610" algn="l" rtl="0">
              <a:lnSpc>
                <a:spcPct val="100000"/>
              </a:lnSpc>
              <a:spcBef>
                <a:spcPts val="360"/>
              </a:spcBef>
              <a:spcAft>
                <a:spcPts val="0"/>
              </a:spcAft>
              <a:buClr>
                <a:schemeClr val="lt1"/>
              </a:buClr>
              <a:buSzPts val="1260"/>
              <a:buFont typeface="Arial"/>
              <a:buChar char="►"/>
              <a:defRPr sz="1100" b="0" i="0" u="none" strike="noStrike" cap="none">
                <a:solidFill>
                  <a:schemeClr val="dk1"/>
                </a:solidFill>
                <a:latin typeface="Arial"/>
                <a:ea typeface="Arial"/>
                <a:cs typeface="Arial"/>
                <a:sym typeface="Arial"/>
              </a:defRPr>
            </a:lvl2pPr>
            <a:lvl3pPr marL="1371600" marR="0" lvl="2" indent="-308610" algn="l" rtl="0">
              <a:lnSpc>
                <a:spcPct val="100000"/>
              </a:lnSpc>
              <a:spcBef>
                <a:spcPts val="360"/>
              </a:spcBef>
              <a:spcAft>
                <a:spcPts val="0"/>
              </a:spcAft>
              <a:buClr>
                <a:schemeClr val="lt1"/>
              </a:buClr>
              <a:buSzPts val="1260"/>
              <a:buFont typeface="Arial"/>
              <a:buChar char="►"/>
              <a:defRPr sz="1100" b="0" i="0" u="none" strike="noStrike" cap="none">
                <a:solidFill>
                  <a:schemeClr val="dk1"/>
                </a:solidFill>
                <a:latin typeface="Arial"/>
                <a:ea typeface="Arial"/>
                <a:cs typeface="Arial"/>
                <a:sym typeface="Arial"/>
              </a:defRPr>
            </a:lvl3pPr>
            <a:lvl4pPr marL="1828800" marR="0" lvl="3" indent="-308610" algn="l" rtl="0">
              <a:lnSpc>
                <a:spcPct val="100000"/>
              </a:lnSpc>
              <a:spcBef>
                <a:spcPts val="360"/>
              </a:spcBef>
              <a:spcAft>
                <a:spcPts val="0"/>
              </a:spcAft>
              <a:buClr>
                <a:schemeClr val="lt1"/>
              </a:buClr>
              <a:buSzPts val="1260"/>
              <a:buFont typeface="Arial"/>
              <a:buChar char="►"/>
              <a:defRPr sz="1100" b="0" i="0" u="none" strike="noStrike" cap="none">
                <a:solidFill>
                  <a:schemeClr val="dk1"/>
                </a:solidFill>
                <a:latin typeface="Arial"/>
                <a:ea typeface="Arial"/>
                <a:cs typeface="Arial"/>
                <a:sym typeface="Arial"/>
              </a:defRPr>
            </a:lvl4pPr>
            <a:lvl5pPr marL="2286000" marR="0" lvl="4" indent="-277495"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indent="0">
              <a:spcBef>
                <a:spcPts val="0"/>
              </a:spcBef>
            </a:pPr>
            <a:r>
              <a:rPr lang="en-US" altLang="zh-CN" dirty="0"/>
              <a:t>Source: https://youtu.be/mKN3sfGr4Yw</a:t>
            </a:r>
            <a:endParaRPr lang="en-US" dirty="0"/>
          </a:p>
        </p:txBody>
      </p:sp>
      <p:pic>
        <p:nvPicPr>
          <p:cNvPr id="15" name="Picture 2" descr="https://lh5.googleusercontent.com/sm-LlqAULAHXBpoQmGX56PTpExKcRR701HSMeuUN47sX8F-KnBSa6aZeuvw4JzJYfxEmdC2VWDKJABN_wcJprmhsM1FGaTGhvyxDPDpgQZo6K9RruBPlNTbGPaONc-HJDPYGsQz_MQs">
            <a:extLst>
              <a:ext uri="{FF2B5EF4-FFF2-40B4-BE49-F238E27FC236}">
                <a16:creationId xmlns:a16="http://schemas.microsoft.com/office/drawing/2014/main" id="{C71FE416-7409-456C-AADF-1FF80B1EB2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3867" y="203745"/>
            <a:ext cx="1241956" cy="5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1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a:solidFill>
                  <a:schemeClr val="accent2"/>
                </a:solidFill>
              </a:rPr>
              <a:t>Model Training Refinement</a:t>
            </a:r>
            <a:endParaRPr dirty="0"/>
          </a:p>
        </p:txBody>
      </p:sp>
      <p:sp>
        <p:nvSpPr>
          <p:cNvPr id="15" name="文本框 14"/>
          <p:cNvSpPr txBox="1"/>
          <p:nvPr/>
        </p:nvSpPr>
        <p:spPr>
          <a:xfrm>
            <a:off x="160177" y="1143695"/>
            <a:ext cx="5498792" cy="307777"/>
          </a:xfrm>
          <a:prstGeom prst="rect">
            <a:avLst/>
          </a:prstGeom>
          <a:noFill/>
        </p:spPr>
        <p:txBody>
          <a:bodyPr wrap="square" rtlCol="0">
            <a:spAutoFit/>
          </a:bodyPr>
          <a:lstStyle/>
          <a:p>
            <a:r>
              <a:rPr lang="en-US" altLang="zh-CN"/>
              <a:t>1. About data process</a:t>
            </a:r>
            <a:endParaRPr lang="zh-CN" altLang="en-US"/>
          </a:p>
        </p:txBody>
      </p:sp>
      <p:sp>
        <p:nvSpPr>
          <p:cNvPr id="7" name="文本框 6"/>
          <p:cNvSpPr txBox="1"/>
          <p:nvPr/>
        </p:nvSpPr>
        <p:spPr>
          <a:xfrm>
            <a:off x="469181" y="5247264"/>
            <a:ext cx="8718962" cy="1169551"/>
          </a:xfrm>
          <a:prstGeom prst="rect">
            <a:avLst/>
          </a:prstGeom>
          <a:noFill/>
        </p:spPr>
        <p:txBody>
          <a:bodyPr wrap="square" rtlCol="0">
            <a:spAutoFit/>
          </a:bodyPr>
          <a:lstStyle/>
          <a:p>
            <a:r>
              <a:rPr lang="en-US" altLang="zh-CN"/>
              <a:t>This time we change all the data, now the model is not based on the absolute values of prices, but on the relation between the prices.</a:t>
            </a:r>
          </a:p>
          <a:p>
            <a:endParaRPr lang="en-US" altLang="zh-CN"/>
          </a:p>
          <a:p>
            <a:r>
              <a:rPr lang="en-US" altLang="zh-CN"/>
              <a:t>Correspondingly, our prediction result only has 3 values: 1 means the stock will rise; -1 means the stock will fall; 0 means the price dosen’t change.</a:t>
            </a:r>
            <a:endParaRPr lang="zh-CN" altLang="en-US"/>
          </a:p>
        </p:txBody>
      </p:sp>
      <p:sp>
        <p:nvSpPr>
          <p:cNvPr id="5" name="Rectangle 2"/>
          <p:cNvSpPr>
            <a:spLocks noChangeArrowheads="1"/>
          </p:cNvSpPr>
          <p:nvPr/>
        </p:nvSpPr>
        <p:spPr bwMode="auto">
          <a:xfrm>
            <a:off x="580170" y="1584452"/>
            <a:ext cx="8607973"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A9B7C6"/>
                </a:solidFill>
                <a:effectLst/>
                <a:latin typeface="Arial Unicode MS"/>
                <a:ea typeface="JetBrains Mono"/>
              </a:rPr>
              <a:t>value = pd.Series(Data[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].shift(-n)-Data[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a:t>
            </a:r>
            <a:r>
              <a:rPr kumimoji="0" lang="zh-CN" altLang="zh-CN" sz="1200" b="0" i="0" u="none" strike="noStrike" cap="none" normalizeH="0" baseline="0">
                <a:ln>
                  <a:noFill/>
                </a:ln>
                <a:solidFill>
                  <a:srgbClr val="CC7832"/>
                </a:solidFill>
                <a:effectLst/>
                <a:latin typeface="Arial Unicode MS"/>
                <a:ea typeface="JetBrains Mono"/>
              </a:rPr>
              <a:t>,</a:t>
            </a:r>
            <a:r>
              <a:rPr kumimoji="0" lang="zh-CN" altLang="zh-CN" sz="1200" b="0" i="0" u="none" strike="noStrike" cap="none" normalizeH="0" baseline="0">
                <a:ln>
                  <a:noFill/>
                </a:ln>
                <a:solidFill>
                  <a:srgbClr val="AA4926"/>
                </a:solidFill>
                <a:effectLst/>
                <a:latin typeface="Arial Unicode MS"/>
                <a:ea typeface="JetBrains Mono"/>
              </a:rPr>
              <a:t>index</a:t>
            </a:r>
            <a:r>
              <a:rPr kumimoji="0" lang="zh-CN" altLang="zh-CN" sz="1200" b="0" i="0" u="none" strike="noStrike" cap="none" normalizeH="0" baseline="0">
                <a:ln>
                  <a:noFill/>
                </a:ln>
                <a:solidFill>
                  <a:srgbClr val="A9B7C6"/>
                </a:solidFill>
                <a:effectLst/>
                <a:latin typeface="Arial Unicode MS"/>
                <a:ea typeface="JetBrains Mono"/>
              </a:rPr>
              <a:t>=Data.index) </a:t>
            </a:r>
            <a:r>
              <a:rPr kumimoji="0" lang="zh-CN" altLang="zh-CN" sz="1200" b="0" i="0" u="none" strike="noStrike" cap="none" normalizeH="0" baseline="0">
                <a:ln>
                  <a:noFill/>
                </a:ln>
                <a:solidFill>
                  <a:srgbClr val="808080"/>
                </a:solidFill>
                <a:effectLst/>
                <a:latin typeface="Arial Unicode MS"/>
                <a:ea typeface="JetBrains Mono"/>
              </a:rPr>
              <a:t>#after n days, rise or fall</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'High-Low'</a:t>
            </a:r>
            <a:r>
              <a:rPr kumimoji="0" lang="zh-CN" altLang="zh-CN" sz="1200" b="0" i="0" u="none" strike="noStrike" cap="none" normalizeH="0" baseline="0">
                <a:ln>
                  <a:noFill/>
                </a:ln>
                <a:solidFill>
                  <a:srgbClr val="A9B7C6"/>
                </a:solidFill>
                <a:effectLst/>
                <a:latin typeface="Arial Unicode MS"/>
                <a:ea typeface="JetBrains Mono"/>
              </a:rPr>
              <a:t>] = Data[</a:t>
            </a:r>
            <a:r>
              <a:rPr kumimoji="0" lang="zh-CN" altLang="zh-CN" sz="1200" b="0" i="0" u="none" strike="noStrike" cap="none" normalizeH="0" baseline="0">
                <a:ln>
                  <a:noFill/>
                </a:ln>
                <a:solidFill>
                  <a:srgbClr val="6A8759"/>
                </a:solidFill>
                <a:effectLst/>
                <a:latin typeface="Arial Unicode MS"/>
                <a:ea typeface="JetBrains Mono"/>
              </a:rPr>
              <a:t>'high'</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'low'</a:t>
            </a:r>
            <a:r>
              <a:rPr kumimoji="0" lang="zh-CN" altLang="zh-CN" sz="1200" b="0" i="0" u="none" strike="noStrike" cap="none" normalizeH="0" baseline="0">
                <a:ln>
                  <a:noFill/>
                </a:ln>
                <a:solidFill>
                  <a:srgbClr val="A9B7C6"/>
                </a:solidFill>
                <a:effectLst/>
                <a:latin typeface="Arial Unicode MS"/>
                <a:ea typeface="JetBrains Mono"/>
              </a:rPr>
              <a:t>] </a:t>
            </a:r>
            <a:r>
              <a:rPr kumimoji="0" lang="zh-CN" altLang="zh-CN" sz="1200" b="0" i="0" u="none" strike="noStrike" cap="none" normalizeH="0" baseline="0">
                <a:ln>
                  <a:noFill/>
                </a:ln>
                <a:solidFill>
                  <a:srgbClr val="808080"/>
                </a:solidFill>
                <a:effectLst/>
                <a:latin typeface="Arial Unicode MS"/>
                <a:ea typeface="JetBrains Mono"/>
              </a:rPr>
              <a:t>#Difference between High and Low</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'Open-NClose'</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'open'</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].shift(n) </a:t>
            </a:r>
            <a:r>
              <a:rPr kumimoji="0" lang="zh-CN" altLang="zh-CN" sz="1200" b="0" i="0" u="none" strike="noStrike" cap="none" normalizeH="0" baseline="0">
                <a:ln>
                  <a:noFill/>
                </a:ln>
                <a:solidFill>
                  <a:srgbClr val="808080"/>
                </a:solidFill>
                <a:effectLst/>
                <a:latin typeface="Arial Unicode MS"/>
                <a:ea typeface="JetBrains Mono"/>
              </a:rPr>
              <a:t>#today's open - close of n days before</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'Close-NClose'</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].shift(n) </a:t>
            </a:r>
            <a:r>
              <a:rPr kumimoji="0" lang="zh-CN" altLang="zh-CN" sz="1200" b="0" i="0" u="none" strike="noStrike" cap="none" normalizeH="0" baseline="0">
                <a:ln>
                  <a:noFill/>
                </a:ln>
                <a:solidFill>
                  <a:srgbClr val="808080"/>
                </a:solidFill>
                <a:effectLst/>
                <a:latin typeface="Arial Unicode MS"/>
                <a:ea typeface="JetBrains Mono"/>
              </a:rPr>
              <a:t>#Today is rise or fall comparing with n days before</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'Close-Open'</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'open'</a:t>
            </a:r>
            <a:r>
              <a:rPr kumimoji="0" lang="zh-CN" altLang="zh-CN" sz="1200" b="0" i="0" u="none" strike="noStrike" cap="none" normalizeH="0" baseline="0">
                <a:ln>
                  <a:noFill/>
                </a:ln>
                <a:solidFill>
                  <a:srgbClr val="A9B7C6"/>
                </a:solidFill>
                <a:effectLst/>
                <a:latin typeface="Arial Unicode MS"/>
                <a:ea typeface="JetBrains Mono"/>
              </a:rPr>
              <a:t>] </a:t>
            </a:r>
            <a:r>
              <a:rPr kumimoji="0" lang="zh-CN" altLang="zh-CN" sz="1200" b="0" i="0" u="none" strike="noStrike" cap="none" normalizeH="0" baseline="0">
                <a:ln>
                  <a:noFill/>
                </a:ln>
                <a:solidFill>
                  <a:srgbClr val="808080"/>
                </a:solidFill>
                <a:effectLst/>
                <a:latin typeface="Arial Unicode MS"/>
                <a:ea typeface="JetBrains Mono"/>
              </a:rPr>
              <a:t>#today's Close - Open</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'High-Close'</a:t>
            </a:r>
            <a:r>
              <a:rPr kumimoji="0" lang="zh-CN" altLang="zh-CN" sz="1200" b="0" i="0" u="none" strike="noStrike" cap="none" normalizeH="0" baseline="0">
                <a:ln>
                  <a:noFill/>
                </a:ln>
                <a:solidFill>
                  <a:srgbClr val="A9B7C6"/>
                </a:solidFill>
                <a:effectLst/>
                <a:latin typeface="Arial Unicode MS"/>
                <a:ea typeface="JetBrains Mono"/>
              </a:rPr>
              <a:t>] = Data[</a:t>
            </a:r>
            <a:r>
              <a:rPr kumimoji="0" lang="zh-CN" altLang="zh-CN" sz="1200" b="0" i="0" u="none" strike="noStrike" cap="none" normalizeH="0" baseline="0">
                <a:ln>
                  <a:noFill/>
                </a:ln>
                <a:solidFill>
                  <a:srgbClr val="6A8759"/>
                </a:solidFill>
                <a:effectLst/>
                <a:latin typeface="Arial Unicode MS"/>
                <a:ea typeface="JetBrains Mono"/>
              </a:rPr>
              <a:t>'high'</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 </a:t>
            </a:r>
            <a:r>
              <a:rPr kumimoji="0" lang="zh-CN" altLang="zh-CN" sz="1200" b="0" i="0" u="none" strike="noStrike" cap="none" normalizeH="0" baseline="0">
                <a:ln>
                  <a:noFill/>
                </a:ln>
                <a:solidFill>
                  <a:srgbClr val="808080"/>
                </a:solidFill>
                <a:effectLst/>
                <a:latin typeface="Arial Unicode MS"/>
                <a:ea typeface="JetBrains Mono"/>
              </a:rPr>
              <a:t>#today's High - Close</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'Close-Low'</a:t>
            </a:r>
            <a:r>
              <a:rPr kumimoji="0" lang="zh-CN" altLang="zh-CN" sz="1200" b="0" i="0" u="none" strike="noStrike" cap="none" normalizeH="0" baseline="0">
                <a:ln>
                  <a:noFill/>
                </a:ln>
                <a:solidFill>
                  <a:srgbClr val="A9B7C6"/>
                </a:solidFill>
                <a:effectLst/>
                <a:latin typeface="Arial Unicode MS"/>
                <a:ea typeface="JetBrains Mono"/>
              </a:rPr>
              <a:t>] = 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'low'</a:t>
            </a:r>
            <a:r>
              <a:rPr kumimoji="0" lang="zh-CN" altLang="zh-CN" sz="1200" b="0" i="0" u="none" strike="noStrike" cap="none" normalizeH="0" baseline="0">
                <a:ln>
                  <a:noFill/>
                </a:ln>
                <a:solidFill>
                  <a:srgbClr val="A9B7C6"/>
                </a:solidFill>
                <a:effectLst/>
                <a:latin typeface="Arial Unicode MS"/>
                <a:ea typeface="JetBrains Mono"/>
              </a:rPr>
              <a:t>] </a:t>
            </a:r>
            <a:r>
              <a:rPr kumimoji="0" lang="zh-CN" altLang="zh-CN" sz="1200" b="0" i="0" u="none" strike="noStrike" cap="none" normalizeH="0" baseline="0">
                <a:ln>
                  <a:noFill/>
                </a:ln>
                <a:solidFill>
                  <a:srgbClr val="808080"/>
                </a:solidFill>
                <a:effectLst/>
                <a:latin typeface="Arial Unicode MS"/>
                <a:ea typeface="JetBrains Mono"/>
              </a:rPr>
              <a:t>#today's Close - Low</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value[value&gt;</a:t>
            </a:r>
            <a:r>
              <a:rPr kumimoji="0" lang="zh-CN" altLang="zh-CN" sz="1200" b="0" i="0" u="none" strike="noStrike" cap="none" normalizeH="0" baseline="0">
                <a:ln>
                  <a:noFill/>
                </a:ln>
                <a:solidFill>
                  <a:srgbClr val="6897BB"/>
                </a:solidFill>
                <a:effectLst/>
                <a:latin typeface="Arial Unicode MS"/>
                <a:ea typeface="JetBrains Mono"/>
              </a:rPr>
              <a:t>0</a:t>
            </a:r>
            <a:r>
              <a:rPr kumimoji="0" lang="zh-CN" altLang="zh-CN" sz="1200" b="0" i="0" u="none" strike="noStrike" cap="none" normalizeH="0" baseline="0">
                <a:ln>
                  <a:noFill/>
                </a:ln>
                <a:solidFill>
                  <a:srgbClr val="A9B7C6"/>
                </a:solidFill>
                <a:effectLst/>
                <a:latin typeface="Arial Unicode MS"/>
                <a:ea typeface="JetBrains Mono"/>
              </a:rPr>
              <a:t>]=</a:t>
            </a:r>
            <a:r>
              <a:rPr kumimoji="0" lang="zh-CN" altLang="zh-CN" sz="1200" b="0" i="0" u="none" strike="noStrike" cap="none" normalizeH="0" baseline="0">
                <a:ln>
                  <a:noFill/>
                </a:ln>
                <a:solidFill>
                  <a:srgbClr val="6897BB"/>
                </a:solidFill>
                <a:effectLst/>
                <a:latin typeface="Arial Unicode MS"/>
                <a:ea typeface="JetBrains Mono"/>
              </a:rPr>
              <a:t>1 </a:t>
            </a:r>
            <a:r>
              <a:rPr kumimoji="0" lang="zh-CN" altLang="zh-CN" sz="1200" b="0" i="0" u="none" strike="noStrike" cap="none" normalizeH="0" baseline="0">
                <a:ln>
                  <a:noFill/>
                </a:ln>
                <a:solidFill>
                  <a:srgbClr val="808080"/>
                </a:solidFill>
                <a:effectLst/>
                <a:latin typeface="Arial Unicode MS"/>
                <a:ea typeface="JetBrains Mono"/>
              </a:rPr>
              <a:t>#1 means rise</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value[value==</a:t>
            </a:r>
            <a:r>
              <a:rPr kumimoji="0" lang="zh-CN" altLang="zh-CN" sz="1200" b="0" i="0" u="none" strike="noStrike" cap="none" normalizeH="0" baseline="0">
                <a:ln>
                  <a:noFill/>
                </a:ln>
                <a:solidFill>
                  <a:srgbClr val="6897BB"/>
                </a:solidFill>
                <a:effectLst/>
                <a:latin typeface="Arial Unicode MS"/>
                <a:ea typeface="JetBrains Mono"/>
              </a:rPr>
              <a:t>0</a:t>
            </a:r>
            <a:r>
              <a:rPr kumimoji="0" lang="zh-CN" altLang="zh-CN" sz="1200" b="0" i="0" u="none" strike="noStrike" cap="none" normalizeH="0" baseline="0">
                <a:ln>
                  <a:noFill/>
                </a:ln>
                <a:solidFill>
                  <a:srgbClr val="A9B7C6"/>
                </a:solidFill>
                <a:effectLst/>
                <a:latin typeface="Arial Unicode MS"/>
                <a:ea typeface="JetBrains Mono"/>
              </a:rPr>
              <a:t>]=</a:t>
            </a:r>
            <a:r>
              <a:rPr kumimoji="0" lang="zh-CN" altLang="zh-CN" sz="1200" b="0" i="0" u="none" strike="noStrike" cap="none" normalizeH="0" baseline="0">
                <a:ln>
                  <a:noFill/>
                </a:ln>
                <a:solidFill>
                  <a:srgbClr val="6897BB"/>
                </a:solidFill>
                <a:effectLst/>
                <a:latin typeface="Arial Unicode MS"/>
                <a:ea typeface="JetBrains Mono"/>
              </a:rPr>
              <a:t>0 </a:t>
            </a:r>
            <a:r>
              <a:rPr kumimoji="0" lang="zh-CN" altLang="zh-CN" sz="1200" b="0" i="0" u="none" strike="noStrike" cap="none" normalizeH="0" baseline="0">
                <a:ln>
                  <a:noFill/>
                </a:ln>
                <a:solidFill>
                  <a:srgbClr val="808080"/>
                </a:solidFill>
                <a:effectLst/>
                <a:latin typeface="Arial Unicode MS"/>
                <a:ea typeface="JetBrains Mono"/>
              </a:rPr>
              <a:t>#0 means it doesn't rise or fall</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value[value&lt;</a:t>
            </a:r>
            <a:r>
              <a:rPr kumimoji="0" lang="zh-CN" altLang="zh-CN" sz="1200" b="0" i="0" u="none" strike="noStrike" cap="none" normalizeH="0" baseline="0">
                <a:ln>
                  <a:noFill/>
                </a:ln>
                <a:solidFill>
                  <a:srgbClr val="6897BB"/>
                </a:solidFill>
                <a:effectLst/>
                <a:latin typeface="Arial Unicode MS"/>
                <a:ea typeface="JetBrains Mono"/>
              </a:rPr>
              <a:t>0</a:t>
            </a:r>
            <a:r>
              <a:rPr kumimoji="0" lang="zh-CN" altLang="zh-CN" sz="1200" b="0" i="0" u="none" strike="noStrike" cap="none" normalizeH="0" baseline="0">
                <a:ln>
                  <a:noFill/>
                </a:ln>
                <a:solidFill>
                  <a:srgbClr val="A9B7C6"/>
                </a:solidFill>
                <a:effectLst/>
                <a:latin typeface="Arial Unicode MS"/>
                <a:ea typeface="JetBrains Mono"/>
              </a:rPr>
              <a:t>]=-</a:t>
            </a:r>
            <a:r>
              <a:rPr kumimoji="0" lang="zh-CN" altLang="zh-CN" sz="1200" b="0" i="0" u="none" strike="noStrike" cap="none" normalizeH="0" baseline="0">
                <a:ln>
                  <a:noFill/>
                </a:ln>
                <a:solidFill>
                  <a:srgbClr val="6897BB"/>
                </a:solidFill>
                <a:effectLst/>
                <a:latin typeface="Arial Unicode MS"/>
                <a:ea typeface="JetBrains Mono"/>
              </a:rPr>
              <a:t>1 </a:t>
            </a:r>
            <a:r>
              <a:rPr kumimoji="0" lang="zh-CN" altLang="zh-CN" sz="1200" b="0" i="0" u="none" strike="noStrike" cap="none" normalizeH="0" baseline="0">
                <a:ln>
                  <a:noFill/>
                </a:ln>
                <a:solidFill>
                  <a:srgbClr val="808080"/>
                </a:solidFill>
                <a:effectLst/>
                <a:latin typeface="Arial Unicode MS"/>
                <a:ea typeface="JetBrains Mono"/>
              </a:rPr>
              <a:t>#-1 means fall</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Data=Data.dropna(</a:t>
            </a:r>
            <a:r>
              <a:rPr kumimoji="0" lang="zh-CN" altLang="zh-CN" sz="1200" b="0" i="0" u="none" strike="noStrike" cap="none" normalizeH="0" baseline="0">
                <a:ln>
                  <a:noFill/>
                </a:ln>
                <a:solidFill>
                  <a:srgbClr val="AA4926"/>
                </a:solidFill>
                <a:effectLst/>
                <a:latin typeface="Arial Unicode MS"/>
                <a:ea typeface="JetBrains Mono"/>
              </a:rPr>
              <a:t>how</a:t>
            </a:r>
            <a:r>
              <a:rPr kumimoji="0" lang="zh-CN" altLang="zh-CN" sz="1200" b="0" i="0" u="none" strike="noStrike" cap="none" normalizeH="0" baseline="0">
                <a:ln>
                  <a:noFill/>
                </a:ln>
                <a:solidFill>
                  <a:srgbClr val="A9B7C6"/>
                </a:solidFill>
                <a:effectLst/>
                <a:latin typeface="Arial Unicode MS"/>
                <a:ea typeface="JetBrains Mono"/>
              </a:rPr>
              <a:t>=</a:t>
            </a:r>
            <a:r>
              <a:rPr kumimoji="0" lang="zh-CN" altLang="zh-CN" sz="1200" b="0" i="0" u="none" strike="noStrike" cap="none" normalizeH="0" baseline="0">
                <a:ln>
                  <a:noFill/>
                </a:ln>
                <a:solidFill>
                  <a:srgbClr val="6A8759"/>
                </a:solidFill>
                <a:effectLst/>
                <a:latin typeface="Arial Unicode MS"/>
                <a:ea typeface="JetBrains Mono"/>
              </a:rPr>
              <a:t>'any'</a:t>
            </a:r>
            <a:r>
              <a:rPr kumimoji="0" lang="zh-CN" altLang="zh-CN" sz="1200" b="0" i="0" u="none" strike="noStrike" cap="none" normalizeH="0" baseline="0">
                <a:ln>
                  <a:noFill/>
                </a:ln>
                <a:solidFill>
                  <a:srgbClr val="A9B7C6"/>
                </a:solidFill>
                <a:effectLst/>
                <a:latin typeface="Arial Unicode MS"/>
                <a:ea typeface="JetBrains Mono"/>
              </a:rPr>
              <a:t>)</a:t>
            </a:r>
            <a:br>
              <a:rPr kumimoji="0" lang="zh-CN" altLang="zh-CN" sz="1200" b="0" i="0" u="none" strike="noStrike" cap="none" normalizeH="0" baseline="0">
                <a:ln>
                  <a:noFill/>
                </a:ln>
                <a:solidFill>
                  <a:srgbClr val="A9B7C6"/>
                </a:solidFill>
                <a:effectLst/>
                <a:latin typeface="Arial Unicode MS"/>
                <a:ea typeface="JetBrains Mono"/>
              </a:rPr>
            </a:br>
            <a:r>
              <a:rPr kumimoji="0" lang="zh-CN" altLang="zh-CN" sz="1200" b="0" i="0" u="none" strike="noStrike" cap="none" normalizeH="0" baseline="0">
                <a:ln>
                  <a:noFill/>
                </a:ln>
                <a:solidFill>
                  <a:srgbClr val="CC7832"/>
                </a:solidFill>
                <a:effectLst/>
                <a:latin typeface="Arial Unicode MS"/>
                <a:ea typeface="JetBrains Mono"/>
              </a:rPr>
              <a:t>del</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'open'</a:t>
            </a:r>
            <a:r>
              <a:rPr kumimoji="0" lang="zh-CN" altLang="zh-CN" sz="1200" b="0" i="0" u="none" strike="noStrike" cap="none" normalizeH="0" baseline="0">
                <a:ln>
                  <a:noFill/>
                </a:ln>
                <a:solidFill>
                  <a:srgbClr val="A9B7C6"/>
                </a:solidFill>
                <a:effectLst/>
                <a:latin typeface="Arial Unicode MS"/>
                <a:ea typeface="JetBrains Mono"/>
              </a:rPr>
              <a:t>])</a:t>
            </a:r>
            <a:br>
              <a:rPr kumimoji="0" lang="zh-CN" altLang="zh-CN" sz="1200" b="0" i="0" u="none" strike="noStrike" cap="none" normalizeH="0" baseline="0">
                <a:ln>
                  <a:noFill/>
                </a:ln>
                <a:solidFill>
                  <a:srgbClr val="A9B7C6"/>
                </a:solidFill>
                <a:effectLst/>
                <a:latin typeface="Arial Unicode MS"/>
                <a:ea typeface="JetBrains Mono"/>
              </a:rPr>
            </a:br>
            <a:r>
              <a:rPr kumimoji="0" lang="zh-CN" altLang="zh-CN" sz="1200" b="0" i="0" u="none" strike="noStrike" cap="none" normalizeH="0" baseline="0">
                <a:ln>
                  <a:noFill/>
                </a:ln>
                <a:solidFill>
                  <a:srgbClr val="CC7832"/>
                </a:solidFill>
                <a:effectLst/>
                <a:latin typeface="Arial Unicode MS"/>
                <a:ea typeface="JetBrains Mono"/>
              </a:rPr>
              <a:t>del</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'close'</a:t>
            </a:r>
            <a:r>
              <a:rPr kumimoji="0" lang="zh-CN" altLang="zh-CN" sz="1200" b="0" i="0" u="none" strike="noStrike" cap="none" normalizeH="0" baseline="0">
                <a:ln>
                  <a:noFill/>
                </a:ln>
                <a:solidFill>
                  <a:srgbClr val="A9B7C6"/>
                </a:solidFill>
                <a:effectLst/>
                <a:latin typeface="Arial Unicode MS"/>
                <a:ea typeface="JetBrains Mono"/>
              </a:rPr>
              <a:t>])</a:t>
            </a:r>
            <a:br>
              <a:rPr kumimoji="0" lang="zh-CN" altLang="zh-CN" sz="1200" b="0" i="0" u="none" strike="noStrike" cap="none" normalizeH="0" baseline="0">
                <a:ln>
                  <a:noFill/>
                </a:ln>
                <a:solidFill>
                  <a:srgbClr val="A9B7C6"/>
                </a:solidFill>
                <a:effectLst/>
                <a:latin typeface="Arial Unicode MS"/>
                <a:ea typeface="JetBrains Mono"/>
              </a:rPr>
            </a:br>
            <a:r>
              <a:rPr kumimoji="0" lang="zh-CN" altLang="zh-CN" sz="1200" b="0" i="0" u="none" strike="noStrike" cap="none" normalizeH="0" baseline="0">
                <a:ln>
                  <a:noFill/>
                </a:ln>
                <a:solidFill>
                  <a:srgbClr val="CC7832"/>
                </a:solidFill>
                <a:effectLst/>
                <a:latin typeface="Arial Unicode MS"/>
                <a:ea typeface="JetBrains Mono"/>
              </a:rPr>
              <a:t>del</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'high'</a:t>
            </a:r>
            <a:r>
              <a:rPr kumimoji="0" lang="zh-CN" altLang="zh-CN" sz="1200" b="0" i="0" u="none" strike="noStrike" cap="none" normalizeH="0" baseline="0">
                <a:ln>
                  <a:noFill/>
                </a:ln>
                <a:solidFill>
                  <a:srgbClr val="A9B7C6"/>
                </a:solidFill>
                <a:effectLst/>
                <a:latin typeface="Arial Unicode MS"/>
                <a:ea typeface="JetBrains Mono"/>
              </a:rPr>
              <a:t>])</a:t>
            </a:r>
            <a:br>
              <a:rPr kumimoji="0" lang="zh-CN" altLang="zh-CN" sz="1200" b="0" i="0" u="none" strike="noStrike" cap="none" normalizeH="0" baseline="0">
                <a:ln>
                  <a:noFill/>
                </a:ln>
                <a:solidFill>
                  <a:srgbClr val="A9B7C6"/>
                </a:solidFill>
                <a:effectLst/>
                <a:latin typeface="Arial Unicode MS"/>
                <a:ea typeface="JetBrains Mono"/>
              </a:rPr>
            </a:br>
            <a:r>
              <a:rPr kumimoji="0" lang="zh-CN" altLang="zh-CN" sz="1200" b="0" i="0" u="none" strike="noStrike" cap="none" normalizeH="0" baseline="0">
                <a:ln>
                  <a:noFill/>
                </a:ln>
                <a:solidFill>
                  <a:srgbClr val="CC7832"/>
                </a:solidFill>
                <a:effectLst/>
                <a:latin typeface="Arial Unicode MS"/>
                <a:ea typeface="JetBrains Mono"/>
              </a:rPr>
              <a:t>del</a:t>
            </a: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'low'</a:t>
            </a:r>
            <a:r>
              <a:rPr kumimoji="0" lang="zh-CN" altLang="zh-CN" sz="1200" b="0" i="0" u="none" strike="noStrike" cap="none" normalizeH="0" baseline="0">
                <a:ln>
                  <a:noFill/>
                </a:ln>
                <a:solidFill>
                  <a:srgbClr val="A9B7C6"/>
                </a:solidFill>
                <a:effectLst/>
                <a:latin typeface="Arial Unicode MS"/>
                <a:ea typeface="JetBrains Mono"/>
              </a:rPr>
              <a:t>])</a:t>
            </a:r>
            <a:br>
              <a:rPr kumimoji="0" lang="zh-CN" altLang="zh-CN" sz="1200" b="0" i="0" u="none" strike="noStrike" cap="none" normalizeH="0" baseline="0">
                <a:ln>
                  <a:noFill/>
                </a:ln>
                <a:solidFill>
                  <a:srgbClr val="A9B7C6"/>
                </a:solidFill>
                <a:effectLst/>
                <a:latin typeface="Arial Unicode MS"/>
                <a:ea typeface="JetBrains Mono"/>
              </a:rPr>
            </a:br>
            <a:r>
              <a:rPr kumimoji="0" lang="zh-CN" altLang="zh-CN" sz="1200" b="0" i="0" u="none" strike="noStrike" cap="none" normalizeH="0" baseline="0">
                <a:ln>
                  <a:noFill/>
                </a:ln>
                <a:solidFill>
                  <a:srgbClr val="8888C6"/>
                </a:solidFill>
                <a:effectLst/>
                <a:latin typeface="Arial Unicode MS"/>
                <a:ea typeface="JetBrains Mono"/>
              </a:rPr>
              <a:t>print</a:t>
            </a:r>
            <a:r>
              <a:rPr kumimoji="0" lang="zh-CN" altLang="zh-CN" sz="1200" b="0" i="0" u="none" strike="noStrike" cap="none" normalizeH="0" baseline="0">
                <a:ln>
                  <a:noFill/>
                </a:ln>
                <a:solidFill>
                  <a:srgbClr val="A9B7C6"/>
                </a:solidFill>
                <a:effectLst/>
                <a:latin typeface="Arial Unicode MS"/>
                <a:ea typeface="JetBrains Mono"/>
              </a:rPr>
              <a:t>(Data)</a:t>
            </a:r>
            <a:br>
              <a:rPr kumimoji="0" lang="zh-CN" altLang="zh-CN" sz="1200" b="0" i="0" u="none" strike="noStrike" cap="none" normalizeH="0" baseline="0">
                <a:ln>
                  <a:noFill/>
                </a:ln>
                <a:solidFill>
                  <a:srgbClr val="A9B7C6"/>
                </a:solidFill>
                <a:effectLst/>
                <a:latin typeface="Arial Unicode MS"/>
                <a:ea typeface="JetBrains Mono"/>
              </a:rPr>
            </a:br>
            <a:r>
              <a:rPr kumimoji="0" lang="zh-CN" altLang="zh-CN" sz="1200" b="0" i="0" u="none" strike="noStrike" cap="none" normalizeH="0" baseline="0">
                <a:ln>
                  <a:noFill/>
                </a:ln>
                <a:solidFill>
                  <a:srgbClr val="808080"/>
                </a:solidFill>
                <a:effectLst/>
                <a:latin typeface="Arial Unicode MS"/>
                <a:ea typeface="JetBrains Mono"/>
              </a:rPr>
              <a:t>#print(type(Data))</a:t>
            </a:r>
            <a:br>
              <a:rPr kumimoji="0" lang="zh-CN" altLang="zh-CN" sz="1200" b="0" i="0" u="none" strike="noStrike" cap="none" normalizeH="0" baseline="0">
                <a:ln>
                  <a:noFill/>
                </a:ln>
                <a:solidFill>
                  <a:srgbClr val="808080"/>
                </a:solidFill>
                <a:effectLst/>
                <a:latin typeface="Arial Unicode MS"/>
                <a:ea typeface="JetBrains Mono"/>
              </a:rPr>
            </a:br>
            <a:r>
              <a:rPr kumimoji="0" lang="zh-CN" altLang="zh-CN" sz="1200" b="0" i="0" u="none" strike="noStrike" cap="none" normalizeH="0" baseline="0">
                <a:ln>
                  <a:noFill/>
                </a:ln>
                <a:solidFill>
                  <a:srgbClr val="A9B7C6"/>
                </a:solidFill>
                <a:effectLst/>
                <a:latin typeface="Arial Unicode MS"/>
                <a:ea typeface="JetBrains Mono"/>
              </a:rPr>
              <a:t>Data[</a:t>
            </a:r>
            <a:r>
              <a:rPr kumimoji="0" lang="zh-CN" altLang="zh-CN" sz="1200" b="0" i="0" u="none" strike="noStrike" cap="none" normalizeH="0" baseline="0">
                <a:ln>
                  <a:noFill/>
                </a:ln>
                <a:solidFill>
                  <a:srgbClr val="6A8759"/>
                </a:solidFill>
                <a:effectLst/>
                <a:latin typeface="Arial Unicode MS"/>
                <a:ea typeface="JetBrains Mono"/>
              </a:rPr>
              <a:t>'Value'</a:t>
            </a:r>
            <a:r>
              <a:rPr kumimoji="0" lang="zh-CN" altLang="zh-CN" sz="1200" b="0" i="0" u="none" strike="noStrike" cap="none" normalizeH="0" baseline="0">
                <a:ln>
                  <a:noFill/>
                </a:ln>
                <a:solidFill>
                  <a:srgbClr val="A9B7C6"/>
                </a:solidFill>
                <a:effectLst/>
                <a:latin typeface="Arial Unicode MS"/>
                <a:ea typeface="JetBrains Mono"/>
              </a:rPr>
              <a:t>]=value</a:t>
            </a:r>
            <a:endParaRPr kumimoji="0" lang="zh-CN" altLang="zh-CN"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32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a:solidFill>
                  <a:schemeClr val="accent2"/>
                </a:solidFill>
              </a:rPr>
              <a:t>Model Training Refinement</a:t>
            </a:r>
            <a:endParaRPr dirty="0"/>
          </a:p>
        </p:txBody>
      </p:sp>
      <p:sp>
        <p:nvSpPr>
          <p:cNvPr id="15" name="文本框 14"/>
          <p:cNvSpPr txBox="1"/>
          <p:nvPr/>
        </p:nvSpPr>
        <p:spPr>
          <a:xfrm>
            <a:off x="160177" y="1143695"/>
            <a:ext cx="5498792" cy="307777"/>
          </a:xfrm>
          <a:prstGeom prst="rect">
            <a:avLst/>
          </a:prstGeom>
          <a:noFill/>
        </p:spPr>
        <p:txBody>
          <a:bodyPr wrap="square" rtlCol="0">
            <a:spAutoFit/>
          </a:bodyPr>
          <a:lstStyle/>
          <a:p>
            <a:r>
              <a:rPr lang="en-US" altLang="zh-CN"/>
              <a:t>2. About model training</a:t>
            </a:r>
            <a:endParaRPr lang="zh-CN" altLang="en-US"/>
          </a:p>
        </p:txBody>
      </p:sp>
      <p:sp>
        <p:nvSpPr>
          <p:cNvPr id="7" name="文本框 6"/>
          <p:cNvSpPr txBox="1"/>
          <p:nvPr/>
        </p:nvSpPr>
        <p:spPr>
          <a:xfrm>
            <a:off x="403597" y="1539214"/>
            <a:ext cx="8718962" cy="307777"/>
          </a:xfrm>
          <a:prstGeom prst="rect">
            <a:avLst/>
          </a:prstGeom>
          <a:noFill/>
        </p:spPr>
        <p:txBody>
          <a:bodyPr wrap="square" rtlCol="0">
            <a:spAutoFit/>
          </a:bodyPr>
          <a:lstStyle/>
          <a:p>
            <a:r>
              <a:rPr lang="en-US" altLang="zh-CN"/>
              <a:t>This time we change training method from lstm to SVM.</a:t>
            </a:r>
            <a:endParaRPr lang="zh-CN" altLang="en-US"/>
          </a:p>
        </p:txBody>
      </p:sp>
      <p:sp>
        <p:nvSpPr>
          <p:cNvPr id="3" name="文本框 2"/>
          <p:cNvSpPr txBox="1"/>
          <p:nvPr/>
        </p:nvSpPr>
        <p:spPr>
          <a:xfrm>
            <a:off x="96485" y="6454877"/>
            <a:ext cx="9333186" cy="276999"/>
          </a:xfrm>
          <a:prstGeom prst="rect">
            <a:avLst/>
          </a:prstGeom>
          <a:noFill/>
        </p:spPr>
        <p:txBody>
          <a:bodyPr wrap="square" rtlCol="0">
            <a:spAutoFit/>
          </a:bodyPr>
          <a:lstStyle/>
          <a:p>
            <a:r>
              <a:rPr lang="en-US" altLang="zh-CN" sz="1200">
                <a:solidFill>
                  <a:schemeClr val="bg1">
                    <a:lumMod val="60000"/>
                    <a:lumOff val="40000"/>
                  </a:schemeClr>
                </a:solidFill>
              </a:rPr>
              <a:t>https://static.packt-cdn.com/products/9781789345070/graphics/6a831600-9a0d-429f-9d34-d957c45b9517.png</a:t>
            </a:r>
            <a:endParaRPr lang="zh-CN" altLang="en-US" sz="1200">
              <a:solidFill>
                <a:schemeClr val="bg1">
                  <a:lumMod val="60000"/>
                  <a:lumOff val="4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96" y="1953039"/>
            <a:ext cx="4464795" cy="2596871"/>
          </a:xfrm>
          <a:prstGeom prst="rect">
            <a:avLst/>
          </a:prstGeom>
        </p:spPr>
      </p:pic>
      <p:sp>
        <p:nvSpPr>
          <p:cNvPr id="10" name="Rectangle 1"/>
          <p:cNvSpPr>
            <a:spLocks noChangeArrowheads="1"/>
          </p:cNvSpPr>
          <p:nvPr/>
        </p:nvSpPr>
        <p:spPr bwMode="auto">
          <a:xfrm>
            <a:off x="5192531" y="2128089"/>
            <a:ext cx="4367680"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A9B7C6"/>
                </a:solidFill>
                <a:effectLst/>
                <a:latin typeface="Arial Unicode MS"/>
                <a:ea typeface="JetBrains Mono"/>
              </a:rPr>
              <a:t>classifier = svm.SVC(</a:t>
            </a:r>
            <a:r>
              <a:rPr kumimoji="0" lang="zh-CN" altLang="zh-CN" b="0" i="0" u="none" strike="noStrike" cap="none" normalizeH="0" baseline="0">
                <a:ln>
                  <a:noFill/>
                </a:ln>
                <a:solidFill>
                  <a:srgbClr val="AA4926"/>
                </a:solidFill>
                <a:effectLst/>
                <a:latin typeface="Arial Unicode MS"/>
                <a:ea typeface="JetBrains Mono"/>
              </a:rPr>
              <a:t>kernel</a:t>
            </a:r>
            <a:r>
              <a:rPr kumimoji="0" lang="zh-CN" altLang="zh-CN" b="0" i="0" u="none" strike="noStrike" cap="none" normalizeH="0" baseline="0">
                <a:ln>
                  <a:noFill/>
                </a:ln>
                <a:solidFill>
                  <a:srgbClr val="A9B7C6"/>
                </a:solidFill>
                <a:effectLst/>
                <a:latin typeface="Arial Unicode MS"/>
                <a:ea typeface="JetBrains Mono"/>
              </a:rPr>
              <a:t>=</a:t>
            </a:r>
            <a:r>
              <a:rPr kumimoji="0" lang="zh-CN" altLang="zh-CN" b="0" i="0" u="none" strike="noStrike" cap="none" normalizeH="0" baseline="0">
                <a:ln>
                  <a:noFill/>
                </a:ln>
                <a:solidFill>
                  <a:srgbClr val="6A8759"/>
                </a:solidFill>
                <a:effectLst/>
                <a:latin typeface="Arial Unicode MS"/>
                <a:ea typeface="JetBrains Mono"/>
              </a:rPr>
              <a:t>'poly'</a:t>
            </a:r>
            <a:r>
              <a:rPr kumimoji="0" lang="zh-CN" altLang="zh-CN" b="0" i="0" u="none" strike="noStrike" cap="none" normalizeH="0" baseline="0">
                <a:ln>
                  <a:noFill/>
                </a:ln>
                <a:solidFill>
                  <a:srgbClr val="CC7832"/>
                </a:solidFill>
                <a:effectLst/>
                <a:latin typeface="Arial Unicode MS"/>
                <a:ea typeface="JetBrains Mono"/>
              </a:rPr>
              <a:t>,</a:t>
            </a:r>
            <a:r>
              <a:rPr kumimoji="0" lang="zh-CN" altLang="zh-CN" b="0" i="0" u="none" strike="noStrike" cap="none" normalizeH="0" baseline="0">
                <a:ln>
                  <a:noFill/>
                </a:ln>
                <a:solidFill>
                  <a:srgbClr val="AA4926"/>
                </a:solidFill>
                <a:effectLst/>
                <a:latin typeface="Arial Unicode MS"/>
                <a:ea typeface="JetBrains Mono"/>
              </a:rPr>
              <a:t>degree</a:t>
            </a:r>
            <a:r>
              <a:rPr kumimoji="0" lang="zh-CN" altLang="zh-CN" b="0" i="0" u="none" strike="noStrike" cap="none" normalizeH="0" baseline="0">
                <a:ln>
                  <a:noFill/>
                </a:ln>
                <a:solidFill>
                  <a:srgbClr val="A9B7C6"/>
                </a:solidFill>
                <a:effectLst/>
                <a:latin typeface="Arial Unicode MS"/>
                <a:ea typeface="JetBrains Mono"/>
              </a:rPr>
              <a:t>=</a:t>
            </a:r>
            <a:r>
              <a:rPr kumimoji="0" lang="zh-CN" altLang="zh-CN" b="0" i="0" u="none" strike="noStrike" cap="none" normalizeH="0" baseline="0">
                <a:ln>
                  <a:noFill/>
                </a:ln>
                <a:solidFill>
                  <a:srgbClr val="6897BB"/>
                </a:solidFill>
                <a:effectLst/>
                <a:latin typeface="Arial Unicode MS"/>
                <a:ea typeface="JetBrains Mono"/>
              </a:rPr>
              <a:t>20</a:t>
            </a:r>
            <a:r>
              <a:rPr kumimoji="0" lang="zh-CN" altLang="zh-CN" b="0" i="0" u="none" strike="noStrike" cap="none" normalizeH="0" baseline="0">
                <a:ln>
                  <a:noFill/>
                </a:ln>
                <a:solidFill>
                  <a:srgbClr val="A9B7C6"/>
                </a:solidFill>
                <a:effectLst/>
                <a:latin typeface="Arial Unicode MS"/>
                <a:ea typeface="JetBrains Mono"/>
              </a:rPr>
              <a:t>)  </a:t>
            </a:r>
            <a:r>
              <a:rPr kumimoji="0" lang="zh-CN" altLang="zh-CN" b="0" i="0" u="none" strike="noStrike" cap="none" normalizeH="0" baseline="0">
                <a:ln>
                  <a:noFill/>
                </a:ln>
                <a:solidFill>
                  <a:srgbClr val="808080"/>
                </a:solidFill>
                <a:effectLst/>
                <a:latin typeface="Arial Unicode MS"/>
                <a:ea typeface="JetBrains Mono"/>
              </a:rPr>
              <a:t>#kernel='poly',(gamma*u'*v + coef0)^degree</a:t>
            </a:r>
            <a:br>
              <a:rPr kumimoji="0" lang="zh-CN" altLang="zh-CN" b="0" i="0" u="none" strike="noStrike" cap="none" normalizeH="0" baseline="0">
                <a:ln>
                  <a:noFill/>
                </a:ln>
                <a:solidFill>
                  <a:srgbClr val="808080"/>
                </a:solidFill>
                <a:effectLst/>
                <a:latin typeface="Arial Unicode MS"/>
                <a:ea typeface="JetBrains Mono"/>
              </a:rPr>
            </a:br>
            <a:r>
              <a:rPr kumimoji="0" lang="zh-CN" altLang="zh-CN" b="0" i="0" u="none" strike="noStrike" cap="none" normalizeH="0" baseline="0">
                <a:ln>
                  <a:noFill/>
                </a:ln>
                <a:solidFill>
                  <a:srgbClr val="A9B7C6"/>
                </a:solidFill>
                <a:effectLst/>
                <a:latin typeface="Arial Unicode MS"/>
                <a:ea typeface="JetBrains Mono"/>
              </a:rPr>
              <a:t>classifier.fit(Data_train</a:t>
            </a:r>
            <a:r>
              <a:rPr kumimoji="0" lang="zh-CN" altLang="zh-CN" b="0" i="0" u="none" strike="noStrike" cap="none" normalizeH="0" baseline="0">
                <a:ln>
                  <a:noFill/>
                </a:ln>
                <a:solidFill>
                  <a:srgbClr val="CC7832"/>
                </a:solidFill>
                <a:effectLst/>
                <a:latin typeface="Arial Unicode MS"/>
                <a:ea typeface="JetBrains Mono"/>
              </a:rPr>
              <a:t>,</a:t>
            </a:r>
            <a:r>
              <a:rPr kumimoji="0" lang="zh-CN" altLang="zh-CN" b="0" i="0" u="none" strike="noStrike" cap="none" normalizeH="0" baseline="0">
                <a:ln>
                  <a:noFill/>
                </a:ln>
                <a:solidFill>
                  <a:srgbClr val="A9B7C6"/>
                </a:solidFill>
                <a:effectLst/>
                <a:latin typeface="Arial Unicode MS"/>
                <a:ea typeface="JetBrains Mono"/>
              </a:rPr>
              <a:t>value_train)</a:t>
            </a:r>
            <a:br>
              <a:rPr kumimoji="0" lang="zh-CN" altLang="zh-CN" b="0" i="0" u="none" strike="noStrike" cap="none" normalizeH="0" baseline="0">
                <a:ln>
                  <a:noFill/>
                </a:ln>
                <a:solidFill>
                  <a:srgbClr val="A9B7C6"/>
                </a:solidFill>
                <a:effectLst/>
                <a:latin typeface="Arial Unicode MS"/>
                <a:ea typeface="JetBrains Mono"/>
              </a:rPr>
            </a:br>
            <a:br>
              <a:rPr kumimoji="0" lang="zh-CN" altLang="zh-CN" b="0" i="0" u="none" strike="noStrike" cap="none" normalizeH="0" baseline="0">
                <a:ln>
                  <a:noFill/>
                </a:ln>
                <a:solidFill>
                  <a:srgbClr val="A9B7C6"/>
                </a:solidFill>
                <a:effectLst/>
                <a:latin typeface="Arial Unicode MS"/>
                <a:ea typeface="JetBrains Mono"/>
              </a:rPr>
            </a:br>
            <a:r>
              <a:rPr kumimoji="0" lang="zh-CN" altLang="zh-CN" b="0" i="0" u="none" strike="noStrike" cap="none" normalizeH="0" baseline="0">
                <a:ln>
                  <a:noFill/>
                </a:ln>
                <a:solidFill>
                  <a:srgbClr val="A9B7C6"/>
                </a:solidFill>
                <a:effectLst/>
                <a:latin typeface="Arial Unicode MS"/>
                <a:ea typeface="JetBrains Mono"/>
              </a:rPr>
              <a:t>value_predict=classifier.predict(Data_predict)</a:t>
            </a:r>
            <a:br>
              <a:rPr kumimoji="0" lang="zh-CN" altLang="zh-CN" b="0" i="0" u="none" strike="noStrike" cap="none" normalizeH="0" baseline="0">
                <a:ln>
                  <a:noFill/>
                </a:ln>
                <a:solidFill>
                  <a:srgbClr val="A9B7C6"/>
                </a:solidFill>
                <a:effectLst/>
                <a:latin typeface="Arial Unicode MS"/>
                <a:ea typeface="JetBrains Mono"/>
              </a:rPr>
            </a:br>
            <a:br>
              <a:rPr kumimoji="0" lang="zh-CN" altLang="zh-CN" b="0" i="0" u="none" strike="noStrike" cap="none" normalizeH="0" baseline="0">
                <a:ln>
                  <a:noFill/>
                </a:ln>
                <a:solidFill>
                  <a:srgbClr val="A9B7C6"/>
                </a:solidFill>
                <a:effectLst/>
                <a:latin typeface="Arial Unicode MS"/>
                <a:ea typeface="JetBrains Mono"/>
              </a:rPr>
            </a:br>
            <a:r>
              <a:rPr kumimoji="0" lang="zh-CN" altLang="zh-CN" b="0" i="0" u="none" strike="noStrike" cap="none" normalizeH="0" baseline="0">
                <a:ln>
                  <a:noFill/>
                </a:ln>
                <a:solidFill>
                  <a:srgbClr val="8888C6"/>
                </a:solidFill>
                <a:effectLst/>
                <a:latin typeface="Arial Unicode MS"/>
                <a:ea typeface="JetBrains Mono"/>
              </a:rPr>
              <a:t>print</a:t>
            </a:r>
            <a:r>
              <a:rPr kumimoji="0" lang="zh-CN" altLang="zh-CN" b="0" i="0" u="none" strike="noStrike" cap="none" normalizeH="0" baseline="0">
                <a:ln>
                  <a:noFill/>
                </a:ln>
                <a:solidFill>
                  <a:srgbClr val="A9B7C6"/>
                </a:solidFill>
                <a:effectLst/>
                <a:latin typeface="Arial Unicode MS"/>
                <a:ea typeface="JetBrains Mono"/>
              </a:rPr>
              <a:t>(</a:t>
            </a:r>
            <a:r>
              <a:rPr kumimoji="0" lang="zh-CN" altLang="zh-CN" b="0" i="0" u="none" strike="noStrike" cap="none" normalizeH="0" baseline="0">
                <a:ln>
                  <a:noFill/>
                </a:ln>
                <a:solidFill>
                  <a:srgbClr val="6A8759"/>
                </a:solidFill>
                <a:effectLst/>
                <a:latin typeface="Arial Unicode MS"/>
                <a:ea typeface="JetBrains Mono"/>
              </a:rPr>
              <a:t>"value_real: "</a:t>
            </a:r>
            <a:r>
              <a:rPr kumimoji="0" lang="zh-CN" altLang="zh-CN" b="0" i="0" u="none" strike="noStrike" cap="none" normalizeH="0" baseline="0">
                <a:ln>
                  <a:noFill/>
                </a:ln>
                <a:solidFill>
                  <a:srgbClr val="CC7832"/>
                </a:solidFill>
                <a:effectLst/>
                <a:latin typeface="Arial Unicode MS"/>
                <a:ea typeface="JetBrains Mono"/>
              </a:rPr>
              <a:t>, </a:t>
            </a:r>
            <a:r>
              <a:rPr kumimoji="0" lang="zh-CN" altLang="zh-CN" b="0" i="0" u="none" strike="noStrike" cap="none" normalizeH="0" baseline="0">
                <a:ln>
                  <a:noFill/>
                </a:ln>
                <a:solidFill>
                  <a:srgbClr val="A9B7C6"/>
                </a:solidFill>
                <a:effectLst/>
                <a:latin typeface="Arial Unicode MS"/>
                <a:ea typeface="JetBrains Mono"/>
              </a:rPr>
              <a:t>value_real)</a:t>
            </a:r>
            <a:br>
              <a:rPr kumimoji="0" lang="zh-CN" altLang="zh-CN" b="0" i="0" u="none" strike="noStrike" cap="none" normalizeH="0" baseline="0">
                <a:ln>
                  <a:noFill/>
                </a:ln>
                <a:solidFill>
                  <a:srgbClr val="A9B7C6"/>
                </a:solidFill>
                <a:effectLst/>
                <a:latin typeface="Arial Unicode MS"/>
                <a:ea typeface="JetBrains Mono"/>
              </a:rPr>
            </a:br>
            <a:r>
              <a:rPr kumimoji="0" lang="zh-CN" altLang="zh-CN" b="0" i="0" u="none" strike="noStrike" cap="none" normalizeH="0" baseline="0">
                <a:ln>
                  <a:noFill/>
                </a:ln>
                <a:solidFill>
                  <a:srgbClr val="8888C6"/>
                </a:solidFill>
                <a:effectLst/>
                <a:latin typeface="Arial Unicode MS"/>
                <a:ea typeface="JetBrains Mono"/>
              </a:rPr>
              <a:t>print</a:t>
            </a:r>
            <a:r>
              <a:rPr kumimoji="0" lang="zh-CN" altLang="zh-CN" b="0" i="0" u="none" strike="noStrike" cap="none" normalizeH="0" baseline="0">
                <a:ln>
                  <a:noFill/>
                </a:ln>
                <a:solidFill>
                  <a:srgbClr val="A9B7C6"/>
                </a:solidFill>
                <a:effectLst/>
                <a:latin typeface="Arial Unicode MS"/>
                <a:ea typeface="JetBrains Mono"/>
              </a:rPr>
              <a:t>(</a:t>
            </a:r>
            <a:r>
              <a:rPr kumimoji="0" lang="zh-CN" altLang="zh-CN" b="0" i="0" u="none" strike="noStrike" cap="none" normalizeH="0" baseline="0">
                <a:ln>
                  <a:noFill/>
                </a:ln>
                <a:solidFill>
                  <a:srgbClr val="6A8759"/>
                </a:solidFill>
                <a:effectLst/>
                <a:latin typeface="Arial Unicode MS"/>
                <a:ea typeface="JetBrains Mono"/>
              </a:rPr>
              <a:t>"value_predict: "</a:t>
            </a:r>
            <a:r>
              <a:rPr kumimoji="0" lang="zh-CN" altLang="zh-CN" b="0" i="0" u="none" strike="noStrike" cap="none" normalizeH="0" baseline="0">
                <a:ln>
                  <a:noFill/>
                </a:ln>
                <a:solidFill>
                  <a:srgbClr val="CC7832"/>
                </a:solidFill>
                <a:effectLst/>
                <a:latin typeface="Arial Unicode MS"/>
                <a:ea typeface="JetBrains Mono"/>
              </a:rPr>
              <a:t>, </a:t>
            </a:r>
            <a:r>
              <a:rPr kumimoji="0" lang="zh-CN" altLang="zh-CN" b="0" i="0" u="none" strike="noStrike" cap="none" normalizeH="0" baseline="0">
                <a:ln>
                  <a:noFill/>
                </a:ln>
                <a:solidFill>
                  <a:srgbClr val="A9B7C6"/>
                </a:solidFill>
                <a:effectLst/>
                <a:latin typeface="Arial Unicode MS"/>
                <a:ea typeface="JetBrains Mono"/>
              </a:rPr>
              <a:t>value_predict)</a:t>
            </a:r>
            <a:br>
              <a:rPr kumimoji="0" lang="zh-CN" altLang="zh-CN" b="0" i="0" u="none" strike="noStrike" cap="none" normalizeH="0" baseline="0">
                <a:ln>
                  <a:noFill/>
                </a:ln>
                <a:solidFill>
                  <a:srgbClr val="A9B7C6"/>
                </a:solidFill>
                <a:effectLst/>
                <a:latin typeface="Arial Unicode MS"/>
                <a:ea typeface="JetBrains Mono"/>
              </a:rPr>
            </a:br>
            <a:r>
              <a:rPr kumimoji="0" lang="zh-CN" altLang="zh-CN" b="0" i="0" u="none" strike="noStrike" cap="none" normalizeH="0" baseline="0">
                <a:ln>
                  <a:noFill/>
                </a:ln>
                <a:solidFill>
                  <a:srgbClr val="CC7832"/>
                </a:solidFill>
                <a:effectLst/>
                <a:latin typeface="Arial Unicode MS"/>
                <a:ea typeface="JetBrains Mono"/>
              </a:rPr>
              <a:t>if</a:t>
            </a:r>
            <a:r>
              <a:rPr kumimoji="0" lang="zh-CN" altLang="zh-CN" b="0" i="0" u="none" strike="noStrike" cap="none" normalizeH="0" baseline="0">
                <a:ln>
                  <a:noFill/>
                </a:ln>
                <a:solidFill>
                  <a:srgbClr val="A9B7C6"/>
                </a:solidFill>
                <a:effectLst/>
                <a:latin typeface="Arial Unicode MS"/>
                <a:ea typeface="JetBrains Mono"/>
              </a:rPr>
              <a:t>(</a:t>
            </a:r>
            <a:r>
              <a:rPr kumimoji="0" lang="zh-CN" altLang="zh-CN" b="0" i="0" u="none" strike="noStrike" cap="none" normalizeH="0" baseline="0">
                <a:ln>
                  <a:noFill/>
                </a:ln>
                <a:solidFill>
                  <a:srgbClr val="8888C6"/>
                </a:solidFill>
                <a:effectLst/>
                <a:latin typeface="Arial Unicode MS"/>
                <a:ea typeface="JetBrains Mono"/>
              </a:rPr>
              <a:t>int</a:t>
            </a:r>
            <a:r>
              <a:rPr kumimoji="0" lang="zh-CN" altLang="zh-CN" b="0" i="0" u="none" strike="noStrike" cap="none" normalizeH="0" baseline="0">
                <a:ln>
                  <a:noFill/>
                </a:ln>
                <a:solidFill>
                  <a:srgbClr val="A9B7C6"/>
                </a:solidFill>
                <a:effectLst/>
                <a:latin typeface="Arial Unicode MS"/>
                <a:ea typeface="JetBrains Mono"/>
              </a:rPr>
              <a:t>(value_real)==</a:t>
            </a:r>
            <a:r>
              <a:rPr kumimoji="0" lang="zh-CN" altLang="zh-CN" b="0" i="0" u="none" strike="noStrike" cap="none" normalizeH="0" baseline="0">
                <a:ln>
                  <a:noFill/>
                </a:ln>
                <a:solidFill>
                  <a:srgbClr val="8888C6"/>
                </a:solidFill>
                <a:effectLst/>
                <a:latin typeface="Arial Unicode MS"/>
                <a:ea typeface="JetBrains Mono"/>
              </a:rPr>
              <a:t>int</a:t>
            </a:r>
            <a:r>
              <a:rPr kumimoji="0" lang="zh-CN" altLang="zh-CN" b="0" i="0" u="none" strike="noStrike" cap="none" normalizeH="0" baseline="0">
                <a:ln>
                  <a:noFill/>
                </a:ln>
                <a:solidFill>
                  <a:srgbClr val="A9B7C6"/>
                </a:solidFill>
                <a:effectLst/>
                <a:latin typeface="Arial Unicode MS"/>
                <a:ea typeface="JetBrains Mono"/>
              </a:rPr>
              <a:t>(value_predict)):</a:t>
            </a:r>
            <a:br>
              <a:rPr kumimoji="0" lang="zh-CN" altLang="zh-CN" b="0" i="0" u="none" strike="noStrike" cap="none" normalizeH="0" baseline="0">
                <a:ln>
                  <a:noFill/>
                </a:ln>
                <a:solidFill>
                  <a:srgbClr val="A9B7C6"/>
                </a:solidFill>
                <a:effectLst/>
                <a:latin typeface="Arial Unicode MS"/>
                <a:ea typeface="JetBrains Mono"/>
              </a:rPr>
            </a:br>
            <a:r>
              <a:rPr kumimoji="0" lang="zh-CN" altLang="zh-CN" b="0" i="0" u="none" strike="noStrike" cap="none" normalizeH="0" baseline="0">
                <a:ln>
                  <a:noFill/>
                </a:ln>
                <a:solidFill>
                  <a:srgbClr val="A9B7C6"/>
                </a:solidFill>
                <a:effectLst/>
                <a:latin typeface="Arial Unicode MS"/>
                <a:ea typeface="JetBrains Mono"/>
              </a:rPr>
              <a:t>    correct=correct+</a:t>
            </a:r>
            <a:r>
              <a:rPr kumimoji="0" lang="zh-CN" altLang="zh-CN" b="0" i="0" u="none" strike="noStrike" cap="none" normalizeH="0" baseline="0">
                <a:ln>
                  <a:noFill/>
                </a:ln>
                <a:solidFill>
                  <a:srgbClr val="6897BB"/>
                </a:solidFill>
                <a:effectLst/>
                <a:latin typeface="Arial Unicode MS"/>
                <a:ea typeface="JetBrains Mono"/>
              </a:rPr>
              <a:t>1</a:t>
            </a:r>
            <a:endParaRPr kumimoji="0" lang="zh-CN" altLang="zh-CN" sz="3600" b="0" i="0" u="none" strike="noStrike" cap="none" normalizeH="0" baseline="0">
              <a:ln>
                <a:noFill/>
              </a:ln>
              <a:solidFill>
                <a:schemeClr val="tx1"/>
              </a:solidFill>
              <a:effectLst/>
              <a:latin typeface="Arial" panose="020B0604020202020204" pitchFamily="34" charset="0"/>
            </a:endParaRPr>
          </a:p>
        </p:txBody>
      </p:sp>
      <p:sp>
        <p:nvSpPr>
          <p:cNvPr id="11" name="文本框 10"/>
          <p:cNvSpPr txBox="1"/>
          <p:nvPr/>
        </p:nvSpPr>
        <p:spPr>
          <a:xfrm>
            <a:off x="403596" y="5051477"/>
            <a:ext cx="8718962" cy="738664"/>
          </a:xfrm>
          <a:prstGeom prst="rect">
            <a:avLst/>
          </a:prstGeom>
          <a:noFill/>
        </p:spPr>
        <p:txBody>
          <a:bodyPr wrap="square" rtlCol="0">
            <a:spAutoFit/>
          </a:bodyPr>
          <a:lstStyle/>
          <a:p>
            <a:r>
              <a:rPr lang="en-US" altLang="zh-CN"/>
              <a:t>classifier = svm.SVC(kernel='poly',degree=20)</a:t>
            </a:r>
          </a:p>
          <a:p>
            <a:endParaRPr lang="en-US" altLang="zh-CN"/>
          </a:p>
          <a:p>
            <a:r>
              <a:rPr lang="en-US" altLang="zh-CN"/>
              <a:t>Here we choose kernel equals poly and degree equals 20 according to experiment results.</a:t>
            </a:r>
            <a:endParaRPr lang="zh-CN" altLang="en-US"/>
          </a:p>
        </p:txBody>
      </p:sp>
    </p:spTree>
    <p:extLst>
      <p:ext uri="{BB962C8B-B14F-4D97-AF65-F5344CB8AC3E}">
        <p14:creationId xmlns:p14="http://schemas.microsoft.com/office/powerpoint/2010/main" val="384982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a:solidFill>
                  <a:schemeClr val="accent2"/>
                </a:solidFill>
              </a:rPr>
              <a:t>Model Training Refinement</a:t>
            </a:r>
            <a:endParaRPr dirty="0"/>
          </a:p>
        </p:txBody>
      </p:sp>
      <p:sp>
        <p:nvSpPr>
          <p:cNvPr id="15" name="文本框 14"/>
          <p:cNvSpPr txBox="1"/>
          <p:nvPr/>
        </p:nvSpPr>
        <p:spPr>
          <a:xfrm>
            <a:off x="160177" y="1143695"/>
            <a:ext cx="5498792" cy="307777"/>
          </a:xfrm>
          <a:prstGeom prst="rect">
            <a:avLst/>
          </a:prstGeom>
          <a:noFill/>
        </p:spPr>
        <p:txBody>
          <a:bodyPr wrap="square" rtlCol="0">
            <a:spAutoFit/>
          </a:bodyPr>
          <a:lstStyle/>
          <a:p>
            <a:r>
              <a:rPr lang="en-US" altLang="zh-CN"/>
              <a:t>2. About model training</a:t>
            </a:r>
            <a:endParaRPr lang="zh-CN" altLang="en-US"/>
          </a:p>
        </p:txBody>
      </p:sp>
      <p:sp>
        <p:nvSpPr>
          <p:cNvPr id="7" name="文本框 6"/>
          <p:cNvSpPr txBox="1"/>
          <p:nvPr/>
        </p:nvSpPr>
        <p:spPr>
          <a:xfrm>
            <a:off x="403597" y="1539214"/>
            <a:ext cx="8718962" cy="307777"/>
          </a:xfrm>
          <a:prstGeom prst="rect">
            <a:avLst/>
          </a:prstGeom>
          <a:noFill/>
        </p:spPr>
        <p:txBody>
          <a:bodyPr wrap="square" rtlCol="0">
            <a:spAutoFit/>
          </a:bodyPr>
          <a:lstStyle/>
          <a:p>
            <a:r>
              <a:rPr lang="en-US" altLang="zh-CN"/>
              <a:t>Take 600519 as an example, the training result is:</a:t>
            </a:r>
            <a:endParaRPr lang="zh-CN" altLang="en-US"/>
          </a:p>
        </p:txBody>
      </p:sp>
      <p:sp>
        <p:nvSpPr>
          <p:cNvPr id="11" name="文本框 10"/>
          <p:cNvSpPr txBox="1"/>
          <p:nvPr/>
        </p:nvSpPr>
        <p:spPr>
          <a:xfrm>
            <a:off x="403597" y="4313499"/>
            <a:ext cx="8718962" cy="1600438"/>
          </a:xfrm>
          <a:prstGeom prst="rect">
            <a:avLst/>
          </a:prstGeom>
          <a:noFill/>
        </p:spPr>
        <p:txBody>
          <a:bodyPr wrap="square" rtlCol="0">
            <a:spAutoFit/>
          </a:bodyPr>
          <a:lstStyle/>
          <a:p>
            <a:r>
              <a:rPr lang="en-US" altLang="zh-CN"/>
              <a:t>There will be 3 prediction results: 1, 0, and -1.</a:t>
            </a:r>
          </a:p>
          <a:p>
            <a:endParaRPr lang="en-US" altLang="zh-CN"/>
          </a:p>
          <a:p>
            <a:r>
              <a:rPr lang="en-US" altLang="zh-CN"/>
              <a:t>1 means this stock will rise.</a:t>
            </a:r>
          </a:p>
          <a:p>
            <a:r>
              <a:rPr lang="en-US" altLang="zh-CN"/>
              <a:t>0 means this stock will fall.</a:t>
            </a:r>
          </a:p>
          <a:p>
            <a:r>
              <a:rPr lang="en-US" altLang="zh-CN"/>
              <a:t>-1 means this stock won’t change.</a:t>
            </a:r>
          </a:p>
          <a:p>
            <a:endParaRPr lang="en-US" altLang="zh-CN"/>
          </a:p>
          <a:p>
            <a:r>
              <a:rPr lang="en-US" altLang="zh-CN"/>
              <a:t>And we will give out our operations according to the prediction:</a:t>
            </a:r>
            <a:endParaRPr lang="zh-CN" altLang="en-US"/>
          </a:p>
        </p:txBody>
      </p:sp>
      <p:pic>
        <p:nvPicPr>
          <p:cNvPr id="2" name="图片 1"/>
          <p:cNvPicPr>
            <a:picLocks noChangeAspect="1"/>
          </p:cNvPicPr>
          <p:nvPr/>
        </p:nvPicPr>
        <p:blipFill>
          <a:blip r:embed="rId3"/>
          <a:stretch>
            <a:fillRect/>
          </a:stretch>
        </p:blipFill>
        <p:spPr>
          <a:xfrm>
            <a:off x="514022" y="2046862"/>
            <a:ext cx="3350509" cy="179854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786" y="1844971"/>
            <a:ext cx="3402986" cy="2268657"/>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248938013"/>
              </p:ext>
            </p:extLst>
          </p:nvPr>
        </p:nvGraphicFramePr>
        <p:xfrm>
          <a:off x="916113" y="5987261"/>
          <a:ext cx="3939665" cy="649300"/>
        </p:xfrm>
        <a:graphic>
          <a:graphicData uri="http://schemas.openxmlformats.org/drawingml/2006/table">
            <a:tbl>
              <a:tblPr>
                <a:tableStyleId>{08FB837D-C827-4EFA-A057-4D05807E0F7C}</a:tableStyleId>
              </a:tblPr>
              <a:tblGrid>
                <a:gridCol w="787933">
                  <a:extLst>
                    <a:ext uri="{9D8B030D-6E8A-4147-A177-3AD203B41FA5}">
                      <a16:colId xmlns:a16="http://schemas.microsoft.com/office/drawing/2014/main" val="1279665295"/>
                    </a:ext>
                  </a:extLst>
                </a:gridCol>
                <a:gridCol w="787933">
                  <a:extLst>
                    <a:ext uri="{9D8B030D-6E8A-4147-A177-3AD203B41FA5}">
                      <a16:colId xmlns:a16="http://schemas.microsoft.com/office/drawing/2014/main" val="1819503954"/>
                    </a:ext>
                  </a:extLst>
                </a:gridCol>
                <a:gridCol w="787933">
                  <a:extLst>
                    <a:ext uri="{9D8B030D-6E8A-4147-A177-3AD203B41FA5}">
                      <a16:colId xmlns:a16="http://schemas.microsoft.com/office/drawing/2014/main" val="2167133210"/>
                    </a:ext>
                  </a:extLst>
                </a:gridCol>
                <a:gridCol w="787933">
                  <a:extLst>
                    <a:ext uri="{9D8B030D-6E8A-4147-A177-3AD203B41FA5}">
                      <a16:colId xmlns:a16="http://schemas.microsoft.com/office/drawing/2014/main" val="1648078061"/>
                    </a:ext>
                  </a:extLst>
                </a:gridCol>
                <a:gridCol w="787933">
                  <a:extLst>
                    <a:ext uri="{9D8B030D-6E8A-4147-A177-3AD203B41FA5}">
                      <a16:colId xmlns:a16="http://schemas.microsoft.com/office/drawing/2014/main" val="3732754144"/>
                    </a:ext>
                  </a:extLst>
                </a:gridCol>
              </a:tblGrid>
              <a:tr h="324650">
                <a:tc>
                  <a:txBody>
                    <a:bodyPr/>
                    <a:lstStyle/>
                    <a:p>
                      <a:pPr algn="l" fontAlgn="ctr"/>
                      <a:r>
                        <a:rPr lang="en-US" sz="1400" u="none" strike="noStrike">
                          <a:effectLst/>
                        </a:rPr>
                        <a:t>day1</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day2</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day5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857376576"/>
                  </a:ext>
                </a:extLst>
              </a:tr>
              <a:tr h="324650">
                <a:tc>
                  <a:txBody>
                    <a:bodyPr/>
                    <a:lstStyle/>
                    <a:p>
                      <a:pPr algn="l" fontAlgn="ctr"/>
                      <a:r>
                        <a:rPr lang="en-US" sz="1400" b="0" i="0" u="none" strike="noStrike">
                          <a:solidFill>
                            <a:schemeClr val="dk1"/>
                          </a:solidFill>
                          <a:effectLst/>
                          <a:latin typeface="+mn-lt"/>
                          <a:ea typeface="+mn-ea"/>
                        </a:rPr>
                        <a:t>buy</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u="none" strike="noStrike">
                          <a:effectLst/>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b="0" i="0" u="none" strike="noStrike">
                          <a:solidFill>
                            <a:schemeClr val="dk1"/>
                          </a:solidFill>
                          <a:effectLst/>
                          <a:latin typeface="+mn-lt"/>
                          <a:ea typeface="+mn-ea"/>
                        </a:rPr>
                        <a:t>sell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400" b="0" i="0" u="none" strike="noStrike">
                          <a:solidFill>
                            <a:schemeClr val="dk1"/>
                          </a:solidFill>
                          <a:effectLst/>
                          <a:latin typeface="+mn-lt"/>
                          <a:ea typeface="+mn-ea"/>
                        </a:rPr>
                        <a:t>hold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474611994"/>
                  </a:ext>
                </a:extLst>
              </a:tr>
            </a:tbl>
          </a:graphicData>
        </a:graphic>
      </p:graphicFrame>
    </p:spTree>
    <p:extLst>
      <p:ext uri="{BB962C8B-B14F-4D97-AF65-F5344CB8AC3E}">
        <p14:creationId xmlns:p14="http://schemas.microsoft.com/office/powerpoint/2010/main" val="253844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Experiments &amp; Evaluations</a:t>
            </a:r>
            <a:endParaRPr dirty="0"/>
          </a:p>
        </p:txBody>
      </p:sp>
      <p:sp>
        <p:nvSpPr>
          <p:cNvPr id="7" name="文本框 6"/>
          <p:cNvSpPr txBox="1"/>
          <p:nvPr/>
        </p:nvSpPr>
        <p:spPr>
          <a:xfrm>
            <a:off x="160177" y="1021606"/>
            <a:ext cx="9072110" cy="307777"/>
          </a:xfrm>
          <a:prstGeom prst="rect">
            <a:avLst/>
          </a:prstGeom>
          <a:noFill/>
        </p:spPr>
        <p:txBody>
          <a:bodyPr wrap="square" rtlCol="0">
            <a:spAutoFit/>
          </a:bodyPr>
          <a:lstStyle/>
          <a:p>
            <a:r>
              <a:rPr lang="en-US" altLang="zh-CN"/>
              <a:t>We still selecte top 5 stocks by market capitalization to test our model.</a:t>
            </a:r>
            <a:endParaRPr lang="zh-CN" altLang="en-US"/>
          </a:p>
        </p:txBody>
      </p:sp>
      <p:grpSp>
        <p:nvGrpSpPr>
          <p:cNvPr id="5" name="组合 4"/>
          <p:cNvGrpSpPr/>
          <p:nvPr/>
        </p:nvGrpSpPr>
        <p:grpSpPr>
          <a:xfrm>
            <a:off x="160177" y="1425203"/>
            <a:ext cx="7649430" cy="1605210"/>
            <a:chOff x="160177" y="1425203"/>
            <a:chExt cx="7649430" cy="160521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019" t="36897"/>
            <a:stretch/>
          </p:blipFill>
          <p:spPr>
            <a:xfrm>
              <a:off x="160177" y="1425203"/>
              <a:ext cx="7649430" cy="1605210"/>
            </a:xfrm>
            <a:prstGeom prst="rect">
              <a:avLst/>
            </a:prstGeom>
          </p:spPr>
        </p:pic>
        <p:sp>
          <p:nvSpPr>
            <p:cNvPr id="4" name="文本框 3"/>
            <p:cNvSpPr txBox="1"/>
            <p:nvPr/>
          </p:nvSpPr>
          <p:spPr>
            <a:xfrm>
              <a:off x="252249" y="1465295"/>
              <a:ext cx="599089" cy="215444"/>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Ranking</a:t>
              </a:r>
              <a:endParaRPr lang="zh-CN" altLang="en-US" sz="800">
                <a:solidFill>
                  <a:schemeClr val="bg1"/>
                </a:solidFill>
              </a:endParaRPr>
            </a:p>
          </p:txBody>
        </p:sp>
        <p:sp>
          <p:nvSpPr>
            <p:cNvPr id="8" name="文本框 7"/>
            <p:cNvSpPr txBox="1"/>
            <p:nvPr/>
          </p:nvSpPr>
          <p:spPr>
            <a:xfrm>
              <a:off x="1085719" y="1471601"/>
              <a:ext cx="875511" cy="215444"/>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Stock code</a:t>
              </a:r>
              <a:endParaRPr lang="zh-CN" altLang="en-US" sz="800">
                <a:solidFill>
                  <a:schemeClr val="bg1"/>
                </a:solidFill>
              </a:endParaRPr>
            </a:p>
          </p:txBody>
        </p:sp>
        <p:sp>
          <p:nvSpPr>
            <p:cNvPr id="9" name="文本框 8"/>
            <p:cNvSpPr txBox="1"/>
            <p:nvPr/>
          </p:nvSpPr>
          <p:spPr>
            <a:xfrm>
              <a:off x="2195611" y="1466346"/>
              <a:ext cx="1039473" cy="214393"/>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Stock abbreviation</a:t>
              </a:r>
              <a:endParaRPr lang="zh-CN" altLang="en-US" sz="800">
                <a:solidFill>
                  <a:schemeClr val="bg1"/>
                </a:solidFill>
              </a:endParaRPr>
            </a:p>
          </p:txBody>
        </p:sp>
        <p:sp>
          <p:nvSpPr>
            <p:cNvPr id="10" name="文本框 9"/>
            <p:cNvSpPr txBox="1"/>
            <p:nvPr/>
          </p:nvSpPr>
          <p:spPr>
            <a:xfrm>
              <a:off x="3405562" y="1465295"/>
              <a:ext cx="1979940" cy="215444"/>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Total market value (ten thousand yuan)</a:t>
              </a:r>
              <a:endParaRPr lang="zh-CN" altLang="en-US" sz="800">
                <a:solidFill>
                  <a:schemeClr val="bg1"/>
                </a:solidFill>
              </a:endParaRPr>
            </a:p>
          </p:txBody>
        </p:sp>
        <p:sp>
          <p:nvSpPr>
            <p:cNvPr id="12" name="文本框 11"/>
            <p:cNvSpPr txBox="1"/>
            <p:nvPr/>
          </p:nvSpPr>
          <p:spPr>
            <a:xfrm>
              <a:off x="5945492" y="1465295"/>
              <a:ext cx="1304124" cy="215444"/>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Total market share (%)</a:t>
              </a:r>
              <a:endParaRPr lang="zh-CN" altLang="en-US" sz="800">
                <a:solidFill>
                  <a:schemeClr val="bg1"/>
                </a:solidFill>
              </a:endParaRPr>
            </a:p>
          </p:txBody>
        </p:sp>
      </p:grpSp>
      <p:sp>
        <p:nvSpPr>
          <p:cNvPr id="13" name="文本框 12"/>
          <p:cNvSpPr txBox="1"/>
          <p:nvPr/>
        </p:nvSpPr>
        <p:spPr>
          <a:xfrm>
            <a:off x="160177" y="3286586"/>
            <a:ext cx="9072110" cy="307777"/>
          </a:xfrm>
          <a:prstGeom prst="rect">
            <a:avLst/>
          </a:prstGeom>
          <a:noFill/>
        </p:spPr>
        <p:txBody>
          <a:bodyPr wrap="square" rtlCol="0">
            <a:spAutoFit/>
          </a:bodyPr>
          <a:lstStyle/>
          <a:p>
            <a:r>
              <a:rPr lang="en-US" altLang="zh-CN"/>
              <a:t>Last time, we give out trading operations that should be executed according to LSTM model:</a:t>
            </a:r>
            <a:endParaRPr lang="zh-CN" altLang="en-US"/>
          </a:p>
        </p:txBody>
      </p:sp>
      <p:graphicFrame>
        <p:nvGraphicFramePr>
          <p:cNvPr id="6" name="表格 5"/>
          <p:cNvGraphicFramePr>
            <a:graphicFrameLocks noGrp="1"/>
          </p:cNvGraphicFramePr>
          <p:nvPr>
            <p:extLst/>
          </p:nvPr>
        </p:nvGraphicFramePr>
        <p:xfrm>
          <a:off x="252249" y="4054427"/>
          <a:ext cx="4105340" cy="612165"/>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350172478"/>
                    </a:ext>
                  </a:extLst>
                </a:gridCol>
                <a:gridCol w="821068">
                  <a:extLst>
                    <a:ext uri="{9D8B030D-6E8A-4147-A177-3AD203B41FA5}">
                      <a16:colId xmlns:a16="http://schemas.microsoft.com/office/drawing/2014/main" val="1633908780"/>
                    </a:ext>
                  </a:extLst>
                </a:gridCol>
                <a:gridCol w="821068">
                  <a:extLst>
                    <a:ext uri="{9D8B030D-6E8A-4147-A177-3AD203B41FA5}">
                      <a16:colId xmlns:a16="http://schemas.microsoft.com/office/drawing/2014/main" val="2848353238"/>
                    </a:ext>
                  </a:extLst>
                </a:gridCol>
                <a:gridCol w="821068">
                  <a:extLst>
                    <a:ext uri="{9D8B030D-6E8A-4147-A177-3AD203B41FA5}">
                      <a16:colId xmlns:a16="http://schemas.microsoft.com/office/drawing/2014/main" val="3048736094"/>
                    </a:ext>
                  </a:extLst>
                </a:gridCol>
                <a:gridCol w="821068">
                  <a:extLst>
                    <a:ext uri="{9D8B030D-6E8A-4147-A177-3AD203B41FA5}">
                      <a16:colId xmlns:a16="http://schemas.microsoft.com/office/drawing/2014/main" val="3507887204"/>
                    </a:ext>
                  </a:extLst>
                </a:gridCol>
              </a:tblGrid>
              <a:tr h="204055">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294110845"/>
                  </a:ext>
                </a:extLst>
              </a:tr>
              <a:tr h="204055">
                <a:tc>
                  <a:txBody>
                    <a:bodyPr/>
                    <a:lstStyle/>
                    <a:p>
                      <a:pPr algn="r" fontAlgn="ctr"/>
                      <a:r>
                        <a:rPr lang="en-US" altLang="zh-CN" sz="1100" u="none" strike="noStrike">
                          <a:effectLst/>
                        </a:rPr>
                        <a:t>2105.601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2145.876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2245.104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2162.372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2237.245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628394986"/>
                  </a:ext>
                </a:extLst>
              </a:tr>
              <a:tr h="204055">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582851893"/>
                  </a:ext>
                </a:extLst>
              </a:tr>
            </a:tbl>
          </a:graphicData>
        </a:graphic>
      </p:graphicFrame>
      <p:sp>
        <p:nvSpPr>
          <p:cNvPr id="14" name="文本框 13"/>
          <p:cNvSpPr txBox="1"/>
          <p:nvPr/>
        </p:nvSpPr>
        <p:spPr>
          <a:xfrm>
            <a:off x="252249" y="3705269"/>
            <a:ext cx="983768" cy="307777"/>
          </a:xfrm>
          <a:prstGeom prst="rect">
            <a:avLst/>
          </a:prstGeom>
          <a:noFill/>
        </p:spPr>
        <p:txBody>
          <a:bodyPr wrap="square" rtlCol="0">
            <a:spAutoFit/>
          </a:bodyPr>
          <a:lstStyle/>
          <a:p>
            <a:r>
              <a:rPr lang="en-US" altLang="zh-CN"/>
              <a:t>600519:</a:t>
            </a:r>
            <a:endParaRPr lang="zh-CN" altLang="en-US"/>
          </a:p>
        </p:txBody>
      </p:sp>
      <p:sp>
        <p:nvSpPr>
          <p:cNvPr id="16" name="文本框 15"/>
          <p:cNvSpPr txBox="1"/>
          <p:nvPr/>
        </p:nvSpPr>
        <p:spPr>
          <a:xfrm>
            <a:off x="252249" y="4800048"/>
            <a:ext cx="983768" cy="307777"/>
          </a:xfrm>
          <a:prstGeom prst="rect">
            <a:avLst/>
          </a:prstGeom>
          <a:noFill/>
        </p:spPr>
        <p:txBody>
          <a:bodyPr wrap="square" rtlCol="0">
            <a:spAutoFit/>
          </a:bodyPr>
          <a:lstStyle/>
          <a:p>
            <a:r>
              <a:rPr lang="en-US" altLang="zh-CN"/>
              <a:t>601398:</a:t>
            </a:r>
            <a:endParaRPr lang="zh-CN" altLang="en-US"/>
          </a:p>
        </p:txBody>
      </p:sp>
      <p:graphicFrame>
        <p:nvGraphicFramePr>
          <p:cNvPr id="15" name="表格 14"/>
          <p:cNvGraphicFramePr>
            <a:graphicFrameLocks noGrp="1"/>
          </p:cNvGraphicFramePr>
          <p:nvPr>
            <p:extLst/>
          </p:nvPr>
        </p:nvGraphicFramePr>
        <p:xfrm>
          <a:off x="252249" y="5107825"/>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2640814284"/>
                    </a:ext>
                  </a:extLst>
                </a:gridCol>
                <a:gridCol w="821068">
                  <a:extLst>
                    <a:ext uri="{9D8B030D-6E8A-4147-A177-3AD203B41FA5}">
                      <a16:colId xmlns:a16="http://schemas.microsoft.com/office/drawing/2014/main" val="3940699478"/>
                    </a:ext>
                  </a:extLst>
                </a:gridCol>
                <a:gridCol w="821068">
                  <a:extLst>
                    <a:ext uri="{9D8B030D-6E8A-4147-A177-3AD203B41FA5}">
                      <a16:colId xmlns:a16="http://schemas.microsoft.com/office/drawing/2014/main" val="3917670427"/>
                    </a:ext>
                  </a:extLst>
                </a:gridCol>
                <a:gridCol w="821068">
                  <a:extLst>
                    <a:ext uri="{9D8B030D-6E8A-4147-A177-3AD203B41FA5}">
                      <a16:colId xmlns:a16="http://schemas.microsoft.com/office/drawing/2014/main" val="3534825603"/>
                    </a:ext>
                  </a:extLst>
                </a:gridCol>
                <a:gridCol w="821068">
                  <a:extLst>
                    <a:ext uri="{9D8B030D-6E8A-4147-A177-3AD203B41FA5}">
                      <a16:colId xmlns:a16="http://schemas.microsoft.com/office/drawing/2014/main" val="955894739"/>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561147301"/>
                  </a:ext>
                </a:extLst>
              </a:tr>
              <a:tr h="176530">
                <a:tc>
                  <a:txBody>
                    <a:bodyPr/>
                    <a:lstStyle/>
                    <a:p>
                      <a:pPr algn="r" fontAlgn="ctr"/>
                      <a:r>
                        <a:rPr lang="en-US" altLang="zh-CN" sz="1100" u="none" strike="noStrike">
                          <a:effectLst/>
                        </a:rPr>
                        <a:t>5.378158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5.417605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5.439079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5.530206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5.373069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4205772466"/>
                  </a:ext>
                </a:extLst>
              </a:tr>
              <a:tr h="176530">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230946542"/>
                  </a:ext>
                </a:extLst>
              </a:tr>
            </a:tbl>
          </a:graphicData>
        </a:graphic>
      </p:graphicFrame>
      <p:sp>
        <p:nvSpPr>
          <p:cNvPr id="18" name="文本框 17"/>
          <p:cNvSpPr txBox="1"/>
          <p:nvPr/>
        </p:nvSpPr>
        <p:spPr>
          <a:xfrm>
            <a:off x="252249" y="5770872"/>
            <a:ext cx="983768" cy="307777"/>
          </a:xfrm>
          <a:prstGeom prst="rect">
            <a:avLst/>
          </a:prstGeom>
          <a:noFill/>
        </p:spPr>
        <p:txBody>
          <a:bodyPr wrap="square" rtlCol="0">
            <a:spAutoFit/>
          </a:bodyPr>
          <a:lstStyle/>
          <a:p>
            <a:r>
              <a:rPr lang="en-US" altLang="zh-CN"/>
              <a:t>600036:</a:t>
            </a:r>
            <a:endParaRPr lang="zh-CN" altLang="en-US"/>
          </a:p>
        </p:txBody>
      </p:sp>
      <p:graphicFrame>
        <p:nvGraphicFramePr>
          <p:cNvPr id="17" name="表格 16"/>
          <p:cNvGraphicFramePr>
            <a:graphicFrameLocks noGrp="1"/>
          </p:cNvGraphicFramePr>
          <p:nvPr>
            <p:extLst/>
          </p:nvPr>
        </p:nvGraphicFramePr>
        <p:xfrm>
          <a:off x="252249" y="6134590"/>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3767840467"/>
                    </a:ext>
                  </a:extLst>
                </a:gridCol>
                <a:gridCol w="821068">
                  <a:extLst>
                    <a:ext uri="{9D8B030D-6E8A-4147-A177-3AD203B41FA5}">
                      <a16:colId xmlns:a16="http://schemas.microsoft.com/office/drawing/2014/main" val="3107589094"/>
                    </a:ext>
                  </a:extLst>
                </a:gridCol>
                <a:gridCol w="821068">
                  <a:extLst>
                    <a:ext uri="{9D8B030D-6E8A-4147-A177-3AD203B41FA5}">
                      <a16:colId xmlns:a16="http://schemas.microsoft.com/office/drawing/2014/main" val="905134868"/>
                    </a:ext>
                  </a:extLst>
                </a:gridCol>
                <a:gridCol w="821068">
                  <a:extLst>
                    <a:ext uri="{9D8B030D-6E8A-4147-A177-3AD203B41FA5}">
                      <a16:colId xmlns:a16="http://schemas.microsoft.com/office/drawing/2014/main" val="3689066469"/>
                    </a:ext>
                  </a:extLst>
                </a:gridCol>
                <a:gridCol w="821068">
                  <a:extLst>
                    <a:ext uri="{9D8B030D-6E8A-4147-A177-3AD203B41FA5}">
                      <a16:colId xmlns:a16="http://schemas.microsoft.com/office/drawing/2014/main" val="2786367647"/>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642238289"/>
                  </a:ext>
                </a:extLst>
              </a:tr>
              <a:tr h="176530">
                <a:tc>
                  <a:txBody>
                    <a:bodyPr/>
                    <a:lstStyle/>
                    <a:p>
                      <a:pPr algn="r" fontAlgn="ctr"/>
                      <a:r>
                        <a:rPr lang="en-US" altLang="zh-CN" sz="1100" u="none" strike="noStrike">
                          <a:effectLst/>
                        </a:rPr>
                        <a:t>53.55167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54.04567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54.48933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55.10054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55.49297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10539006"/>
                  </a:ext>
                </a:extLst>
              </a:tr>
              <a:tr h="176530">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250204655"/>
                  </a:ext>
                </a:extLst>
              </a:tr>
            </a:tbl>
          </a:graphicData>
        </a:graphic>
      </p:graphicFrame>
      <p:sp>
        <p:nvSpPr>
          <p:cNvPr id="21" name="文本框 20"/>
          <p:cNvSpPr txBox="1"/>
          <p:nvPr/>
        </p:nvSpPr>
        <p:spPr>
          <a:xfrm>
            <a:off x="4951424" y="3705269"/>
            <a:ext cx="983768" cy="307777"/>
          </a:xfrm>
          <a:prstGeom prst="rect">
            <a:avLst/>
          </a:prstGeom>
          <a:noFill/>
        </p:spPr>
        <p:txBody>
          <a:bodyPr wrap="square" rtlCol="0">
            <a:spAutoFit/>
          </a:bodyPr>
          <a:lstStyle/>
          <a:p>
            <a:r>
              <a:rPr lang="en-US" altLang="zh-CN"/>
              <a:t>601288:</a:t>
            </a:r>
            <a:endParaRPr lang="zh-CN" altLang="en-US"/>
          </a:p>
        </p:txBody>
      </p:sp>
      <p:sp>
        <p:nvSpPr>
          <p:cNvPr id="22" name="文本框 21"/>
          <p:cNvSpPr txBox="1"/>
          <p:nvPr/>
        </p:nvSpPr>
        <p:spPr>
          <a:xfrm>
            <a:off x="4951424" y="4800048"/>
            <a:ext cx="983768" cy="307777"/>
          </a:xfrm>
          <a:prstGeom prst="rect">
            <a:avLst/>
          </a:prstGeom>
          <a:noFill/>
        </p:spPr>
        <p:txBody>
          <a:bodyPr wrap="square" rtlCol="0">
            <a:spAutoFit/>
          </a:bodyPr>
          <a:lstStyle/>
          <a:p>
            <a:r>
              <a:rPr lang="en-US" altLang="zh-CN"/>
              <a:t>601318:</a:t>
            </a:r>
            <a:endParaRPr lang="zh-CN" altLang="en-US"/>
          </a:p>
        </p:txBody>
      </p:sp>
      <p:graphicFrame>
        <p:nvGraphicFramePr>
          <p:cNvPr id="19" name="表格 18"/>
          <p:cNvGraphicFramePr>
            <a:graphicFrameLocks noGrp="1"/>
          </p:cNvGraphicFramePr>
          <p:nvPr>
            <p:extLst/>
          </p:nvPr>
        </p:nvGraphicFramePr>
        <p:xfrm>
          <a:off x="4951424" y="4030846"/>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2278016122"/>
                    </a:ext>
                  </a:extLst>
                </a:gridCol>
                <a:gridCol w="821068">
                  <a:extLst>
                    <a:ext uri="{9D8B030D-6E8A-4147-A177-3AD203B41FA5}">
                      <a16:colId xmlns:a16="http://schemas.microsoft.com/office/drawing/2014/main" val="567966534"/>
                    </a:ext>
                  </a:extLst>
                </a:gridCol>
                <a:gridCol w="821068">
                  <a:extLst>
                    <a:ext uri="{9D8B030D-6E8A-4147-A177-3AD203B41FA5}">
                      <a16:colId xmlns:a16="http://schemas.microsoft.com/office/drawing/2014/main" val="2555540659"/>
                    </a:ext>
                  </a:extLst>
                </a:gridCol>
                <a:gridCol w="821068">
                  <a:extLst>
                    <a:ext uri="{9D8B030D-6E8A-4147-A177-3AD203B41FA5}">
                      <a16:colId xmlns:a16="http://schemas.microsoft.com/office/drawing/2014/main" val="375920041"/>
                    </a:ext>
                  </a:extLst>
                </a:gridCol>
                <a:gridCol w="821068">
                  <a:extLst>
                    <a:ext uri="{9D8B030D-6E8A-4147-A177-3AD203B41FA5}">
                      <a16:colId xmlns:a16="http://schemas.microsoft.com/office/drawing/2014/main" val="2371186127"/>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8008950"/>
                  </a:ext>
                </a:extLst>
              </a:tr>
              <a:tr h="176530">
                <a:tc>
                  <a:txBody>
                    <a:bodyPr/>
                    <a:lstStyle/>
                    <a:p>
                      <a:pPr algn="r" fontAlgn="ctr"/>
                      <a:r>
                        <a:rPr lang="en-US" altLang="zh-CN" sz="1100" u="none" strike="noStrike">
                          <a:effectLst/>
                        </a:rPr>
                        <a:t>3.075491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3.022646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3.562933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3.529859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3.536449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3014817"/>
                  </a:ext>
                </a:extLst>
              </a:tr>
              <a:tr h="176530">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4124956849"/>
                  </a:ext>
                </a:extLst>
              </a:tr>
            </a:tbl>
          </a:graphicData>
        </a:graphic>
      </p:graphicFrame>
      <p:graphicFrame>
        <p:nvGraphicFramePr>
          <p:cNvPr id="24" name="表格 23"/>
          <p:cNvGraphicFramePr>
            <a:graphicFrameLocks noGrp="1"/>
          </p:cNvGraphicFramePr>
          <p:nvPr>
            <p:extLst/>
          </p:nvPr>
        </p:nvGraphicFramePr>
        <p:xfrm>
          <a:off x="4951424" y="5107825"/>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115027281"/>
                    </a:ext>
                  </a:extLst>
                </a:gridCol>
                <a:gridCol w="821068">
                  <a:extLst>
                    <a:ext uri="{9D8B030D-6E8A-4147-A177-3AD203B41FA5}">
                      <a16:colId xmlns:a16="http://schemas.microsoft.com/office/drawing/2014/main" val="3796343547"/>
                    </a:ext>
                  </a:extLst>
                </a:gridCol>
                <a:gridCol w="821068">
                  <a:extLst>
                    <a:ext uri="{9D8B030D-6E8A-4147-A177-3AD203B41FA5}">
                      <a16:colId xmlns:a16="http://schemas.microsoft.com/office/drawing/2014/main" val="2017927916"/>
                    </a:ext>
                  </a:extLst>
                </a:gridCol>
                <a:gridCol w="821068">
                  <a:extLst>
                    <a:ext uri="{9D8B030D-6E8A-4147-A177-3AD203B41FA5}">
                      <a16:colId xmlns:a16="http://schemas.microsoft.com/office/drawing/2014/main" val="87340797"/>
                    </a:ext>
                  </a:extLst>
                </a:gridCol>
                <a:gridCol w="821068">
                  <a:extLst>
                    <a:ext uri="{9D8B030D-6E8A-4147-A177-3AD203B41FA5}">
                      <a16:colId xmlns:a16="http://schemas.microsoft.com/office/drawing/2014/main" val="246737661"/>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030187613"/>
                  </a:ext>
                </a:extLst>
              </a:tr>
              <a:tr h="176530">
                <a:tc>
                  <a:txBody>
                    <a:bodyPr/>
                    <a:lstStyle/>
                    <a:p>
                      <a:pPr algn="r" fontAlgn="ctr"/>
                      <a:r>
                        <a:rPr lang="en-US" altLang="zh-CN" sz="1100" u="none" strike="noStrike">
                          <a:effectLst/>
                        </a:rPr>
                        <a:t>86.36325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83.28569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85.2497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87.23275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86.70916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967448438"/>
                  </a:ext>
                </a:extLst>
              </a:tr>
              <a:tr h="176530">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87028396"/>
                  </a:ext>
                </a:extLst>
              </a:tr>
            </a:tbl>
          </a:graphicData>
        </a:graphic>
      </p:graphicFrame>
    </p:spTree>
    <p:extLst>
      <p:ext uri="{BB962C8B-B14F-4D97-AF65-F5344CB8AC3E}">
        <p14:creationId xmlns:p14="http://schemas.microsoft.com/office/powerpoint/2010/main" val="1123486388"/>
      </p:ext>
    </p:extLst>
  </p:cSld>
  <p:clrMapOvr>
    <a:masterClrMapping/>
  </p:clrMapOvr>
</p:sld>
</file>

<file path=ppt/theme/theme1.xml><?xml version="1.0" encoding="utf-8"?>
<a:theme xmlns:a="http://schemas.openxmlformats.org/drawingml/2006/main" name="Parthenon-EY_regular_presentation_2016">
  <a:themeElements>
    <a:clrScheme name="Parthenon-EY colors">
      <a:dk1>
        <a:srgbClr val="000000"/>
      </a:dk1>
      <a:lt1>
        <a:srgbClr val="646464"/>
      </a:lt1>
      <a:dk2>
        <a:srgbClr val="FFFFFF"/>
      </a:dk2>
      <a:lt2>
        <a:srgbClr val="646464"/>
      </a:lt2>
      <a:accent1>
        <a:srgbClr val="808080"/>
      </a:accent1>
      <a:accent2>
        <a:srgbClr val="6AADE4"/>
      </a:accent2>
      <a:accent3>
        <a:srgbClr val="999999"/>
      </a:accent3>
      <a:accent4>
        <a:srgbClr val="F0F0F0"/>
      </a:accent4>
      <a:accent5>
        <a:srgbClr val="264C63"/>
      </a:accent5>
      <a:accent6>
        <a:srgbClr val="C0C0C0"/>
      </a:accent6>
      <a:hlink>
        <a:srgbClr val="3366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thenon-EY_regular_presentation_2016">
  <a:themeElements>
    <a:clrScheme name="Parthenon-EY colors">
      <a:dk1>
        <a:srgbClr val="000000"/>
      </a:dk1>
      <a:lt1>
        <a:srgbClr val="646464"/>
      </a:lt1>
      <a:dk2>
        <a:srgbClr val="FFFFFF"/>
      </a:dk2>
      <a:lt2>
        <a:srgbClr val="646464"/>
      </a:lt2>
      <a:accent1>
        <a:srgbClr val="808080"/>
      </a:accent1>
      <a:accent2>
        <a:srgbClr val="6AADE4"/>
      </a:accent2>
      <a:accent3>
        <a:srgbClr val="999999"/>
      </a:accent3>
      <a:accent4>
        <a:srgbClr val="F0F0F0"/>
      </a:accent4>
      <a:accent5>
        <a:srgbClr val="264C63"/>
      </a:accent5>
      <a:accent6>
        <a:srgbClr val="C0C0C0"/>
      </a:accent6>
      <a:hlink>
        <a:srgbClr val="3366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793</Words>
  <Application>Microsoft Office PowerPoint</Application>
  <PresentationFormat>A4 纸张(210x297 毫米)</PresentationFormat>
  <Paragraphs>293</Paragraphs>
  <Slides>14</Slides>
  <Notes>14</Notes>
  <HiddenSlides>0</HiddenSlides>
  <MMClips>1</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Arial Unicode MS</vt:lpstr>
      <vt:lpstr>Noto Sans Symbols</vt:lpstr>
      <vt:lpstr>等线</vt:lpstr>
      <vt:lpstr>Arial</vt:lpstr>
      <vt:lpstr>Parthenon-EY_regular_presentation_2016</vt:lpstr>
      <vt:lpstr>Parthenon-EY_regular_presentation_2016</vt:lpstr>
      <vt:lpstr>EECS E6895 - Milestone 3  A-share Stock Auto Trader</vt:lpstr>
      <vt:lpstr>PowerPoint 演示文稿</vt:lpstr>
      <vt:lpstr>Frontend / UI</vt:lpstr>
      <vt:lpstr>Frontend / UI</vt:lpstr>
      <vt:lpstr>Frontend / UI Video</vt:lpstr>
      <vt:lpstr>Model Training Refinement</vt:lpstr>
      <vt:lpstr>Model Training Refinement</vt:lpstr>
      <vt:lpstr>Model Training Refinement</vt:lpstr>
      <vt:lpstr>Experiments &amp; Evaluations</vt:lpstr>
      <vt:lpstr>Experiments &amp; Evaluations</vt:lpstr>
      <vt:lpstr>Experiments &amp; Evaluations</vt:lpstr>
      <vt:lpstr>Experiments &amp; Evaluations</vt:lpstr>
      <vt:lpstr>Timeline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E6895 - Milestone 3  A-share Stock Auto Trader</dc:title>
  <cp:lastModifiedBy>MAC</cp:lastModifiedBy>
  <cp:revision>18</cp:revision>
  <dcterms:modified xsi:type="dcterms:W3CDTF">2021-04-02T21:52:31Z</dcterms:modified>
</cp:coreProperties>
</file>