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73" r:id="rId6"/>
    <p:sldId id="275" r:id="rId7"/>
    <p:sldId id="274" r:id="rId8"/>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W0WibYvVZeAAInAyqcBciwEGd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608" y="102"/>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93" name="Google Shape;93;p2: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94" name="Google Shape;94;p2: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13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1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128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8"/>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8"/>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0" name="Google Shape;20;p18"/>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pic>
        <p:nvPicPr>
          <p:cNvPr id="21" name="Google Shape;21;p18"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27"/>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28"/>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28"/>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28"/>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9"/>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29"/>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9"/>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30"/>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spcBef>
                <a:spcPts val="220"/>
              </a:spcBef>
              <a:spcAft>
                <a:spcPts val="0"/>
              </a:spcAft>
              <a:buSzPts val="770"/>
              <a:buNone/>
              <a:defRPr/>
            </a:lvl2pPr>
            <a:lvl3pPr marL="1371600" lvl="2" indent="-228600" algn="l">
              <a:spcBef>
                <a:spcPts val="220"/>
              </a:spcBef>
              <a:spcAft>
                <a:spcPts val="0"/>
              </a:spcAft>
              <a:buSzPts val="770"/>
              <a:buNone/>
              <a:defRPr/>
            </a:lvl3pPr>
            <a:lvl4pPr marL="1828800" lvl="3" indent="-228600" algn="l">
              <a:spcBef>
                <a:spcPts val="220"/>
              </a:spcBef>
              <a:spcAft>
                <a:spcPts val="0"/>
              </a:spcAft>
              <a:buSzPts val="770"/>
              <a:buNone/>
              <a:defRPr/>
            </a:lvl4pPr>
            <a:lvl5pPr marL="2286000" lvl="4" indent="-228600" algn="l">
              <a:spcBef>
                <a:spcPts val="220"/>
              </a:spcBef>
              <a:spcAft>
                <a:spcPts val="0"/>
              </a:spcAft>
              <a:buSzPts val="77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31"/>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spcBef>
                <a:spcPts val="0"/>
              </a:spcBef>
              <a:spcAft>
                <a:spcPts val="0"/>
              </a:spcAft>
              <a:buNone/>
            </a:pPr>
            <a:r>
              <a:rPr lang="en-US" sz="1000" b="1">
                <a:solidFill>
                  <a:srgbClr val="646464"/>
                </a:solidFill>
                <a:latin typeface="Arial"/>
                <a:ea typeface="Arial"/>
                <a:cs typeface="Arial"/>
                <a:sym typeface="Arial"/>
              </a:rPr>
              <a:t>EY</a:t>
            </a:r>
            <a:r>
              <a:rPr lang="en-US" sz="1000">
                <a:solidFill>
                  <a:srgbClr val="646464"/>
                </a:solidFill>
                <a:latin typeface="Arial"/>
                <a:ea typeface="Arial"/>
                <a:cs typeface="Arial"/>
                <a:sym typeface="Arial"/>
              </a:rPr>
              <a:t> | Assurance | Tax | Transactions | Advisory</a:t>
            </a:r>
            <a:endParaRPr/>
          </a:p>
          <a:p>
            <a:pPr marL="0" marR="0" lvl="0" indent="0" algn="l" rtl="0">
              <a:spcBef>
                <a:spcPts val="600"/>
              </a:spcBef>
              <a:spcAft>
                <a:spcPts val="0"/>
              </a:spcAft>
              <a:buNone/>
            </a:pPr>
            <a:endParaRPr sz="700" b="1">
              <a:solidFill>
                <a:srgbClr val="646464"/>
              </a:solidFill>
              <a:latin typeface="Arial"/>
              <a:ea typeface="Arial"/>
              <a:cs typeface="Arial"/>
              <a:sym typeface="Arial"/>
            </a:endParaRPr>
          </a:p>
          <a:p>
            <a:pPr marL="0" marR="0" lvl="0" indent="0" algn="l" rtl="0">
              <a:spcBef>
                <a:spcPts val="0"/>
              </a:spcBef>
              <a:spcAft>
                <a:spcPts val="0"/>
              </a:spcAft>
              <a:buNone/>
            </a:pPr>
            <a:r>
              <a:rPr lang="en-US" sz="800" b="1">
                <a:solidFill>
                  <a:srgbClr val="646464"/>
                </a:solidFill>
                <a:latin typeface="Arial"/>
                <a:ea typeface="Arial"/>
                <a:cs typeface="Arial"/>
                <a:sym typeface="Arial"/>
              </a:rPr>
              <a:t>About EY</a:t>
            </a:r>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Ernst &amp; Young LLP is a client-serving member firm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Global Limited operating in the US.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EY-Parthenon refers to the combined group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LLP and other EY member firm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professionals providing strategy services worldwide.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Visit parthenon.ey.com for more information.</a:t>
            </a:r>
            <a:br>
              <a:rPr lang="en-US" sz="800">
                <a:solidFill>
                  <a:schemeClr val="lt1"/>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800">
                <a:solidFill>
                  <a:srgbClr val="646464"/>
                </a:solidFill>
                <a:latin typeface="Arial"/>
                <a:ea typeface="Arial"/>
                <a:cs typeface="Arial"/>
                <a:sym typeface="Arial"/>
              </a:rPr>
              <a:t>© 2017 Ernst &amp; Young LLP.</a:t>
            </a:r>
            <a:endParaRPr/>
          </a:p>
          <a:p>
            <a:pPr marL="0" marR="0" lvl="0" indent="0" algn="l" rtl="0">
              <a:spcBef>
                <a:spcPts val="0"/>
              </a:spcBef>
              <a:spcAft>
                <a:spcPts val="0"/>
              </a:spcAft>
              <a:buNone/>
            </a:pPr>
            <a:r>
              <a:rPr lang="en-US" sz="800">
                <a:solidFill>
                  <a:srgbClr val="646464"/>
                </a:solidFill>
                <a:latin typeface="Arial"/>
                <a:ea typeface="Arial"/>
                <a:cs typeface="Arial"/>
                <a:sym typeface="Arial"/>
              </a:rPr>
              <a:t>All Rights Reserved.</a:t>
            </a:r>
            <a:endParaRPr/>
          </a:p>
          <a:p>
            <a:pPr marL="0" marR="0" lvl="0" indent="0" algn="l" rtl="0">
              <a:spcBef>
                <a:spcPts val="0"/>
              </a:spcBef>
              <a:spcAft>
                <a:spcPts val="0"/>
              </a:spcAft>
              <a:buNone/>
            </a:pPr>
            <a:br>
              <a:rPr lang="en-US" sz="800">
                <a:solidFill>
                  <a:srgbClr val="646464"/>
                </a:solidFill>
                <a:latin typeface="Arial"/>
                <a:ea typeface="Arial"/>
                <a:cs typeface="Arial"/>
                <a:sym typeface="Arial"/>
              </a:rPr>
            </a:br>
            <a:br>
              <a:rPr lang="en-US" sz="800">
                <a:solidFill>
                  <a:srgbClr val="646464"/>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600">
                <a:solidFill>
                  <a:srgbClr val="646464"/>
                </a:solidFill>
                <a:latin typeface="Arial"/>
                <a:ea typeface="Arial"/>
                <a:cs typeface="Arial"/>
                <a:sym typeface="Arial"/>
              </a:rPr>
              <a:t>This material has been prepared for general informational purposes</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only and is not intended to be relied upon as accounting, tax or other</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professional advice. Please refer to your advisors for specific advice.</a:t>
            </a:r>
            <a:endParaRPr/>
          </a:p>
          <a:p>
            <a:pPr marL="0" marR="0" lvl="0" indent="0" algn="l" rtl="0">
              <a:spcBef>
                <a:spcPts val="0"/>
              </a:spcBef>
              <a:spcAft>
                <a:spcPts val="0"/>
              </a:spcAft>
              <a:buNone/>
            </a:pPr>
            <a:endParaRPr sz="600">
              <a:solidFill>
                <a:srgbClr val="646464"/>
              </a:solidFill>
              <a:latin typeface="Arial"/>
              <a:ea typeface="Arial"/>
              <a:cs typeface="Arial"/>
              <a:sym typeface="Arial"/>
            </a:endParaRPr>
          </a:p>
          <a:p>
            <a:pPr marL="0" marR="0" lvl="0" indent="0" algn="l" rtl="0">
              <a:spcBef>
                <a:spcPts val="0"/>
              </a:spcBef>
              <a:spcAft>
                <a:spcPts val="0"/>
              </a:spcAft>
              <a:buNone/>
            </a:pPr>
            <a:r>
              <a:rPr lang="en-US" sz="1000">
                <a:solidFill>
                  <a:srgbClr val="646464"/>
                </a:solidFill>
                <a:latin typeface="Arial"/>
                <a:ea typeface="Arial"/>
                <a:cs typeface="Arial"/>
                <a:sym typeface="Arial"/>
              </a:rPr>
              <a:t>ey.com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19"/>
          <p:cNvGrpSpPr/>
          <p:nvPr/>
        </p:nvGrpSpPr>
        <p:grpSpPr>
          <a:xfrm>
            <a:off x="590551" y="1414244"/>
            <a:ext cx="2344310" cy="745281"/>
            <a:chOff x="590551" y="2521676"/>
            <a:chExt cx="2344310" cy="745281"/>
          </a:xfrm>
        </p:grpSpPr>
        <p:sp>
          <p:nvSpPr>
            <p:cNvPr id="24" name="Google Shape;24;p19"/>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5" name="Google Shape;25;p19"/>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6" name="Google Shape;26;p19"/>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Arial"/>
                  <a:ea typeface="Arial"/>
                  <a:cs typeface="Arial"/>
                  <a:sym typeface="Arial"/>
                </a:rPr>
                <a:t>Agenda</a:t>
              </a:r>
              <a:endParaRPr/>
            </a:p>
          </p:txBody>
        </p:sp>
      </p:grpSp>
      <p:sp>
        <p:nvSpPr>
          <p:cNvPr id="27" name="Google Shape;27;p19"/>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9"/>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20"/>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0"/>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21"/>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2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dk2"/>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22"/>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dk2"/>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dk2"/>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2" name="Google Shape;42;p2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43" name="Google Shape;43;p22"/>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23"/>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23"/>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23"/>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23"/>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23"/>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1" name="Google Shape;51;p23"/>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52" name="Google Shape;52;p23"/>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7" name="Google Shape;57;p24"/>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61" name="Google Shape;61;p25"/>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7"/>
          <p:cNvCxnSpPr/>
          <p:nvPr/>
        </p:nvCxnSpPr>
        <p:spPr>
          <a:xfrm>
            <a:off x="113823" y="869427"/>
            <a:ext cx="9658350" cy="0"/>
          </a:xfrm>
          <a:prstGeom prst="straightConnector1">
            <a:avLst/>
          </a:prstGeom>
          <a:noFill/>
          <a:ln w="9525"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lvl="0"/>
            <a:r>
              <a:rPr lang="en-US"/>
              <a:t>EECS E6895 - </a:t>
            </a:r>
            <a:r>
              <a:rPr lang="en-US" altLang="zh-CN"/>
              <a:t>Progress</a:t>
            </a:r>
            <a:r>
              <a:rPr lang="en-US"/>
              <a:t> 1 </a:t>
            </a:r>
            <a:br>
              <a:rPr lang="en-US"/>
            </a:br>
            <a:r>
              <a:rPr lang="en-US"/>
              <a:t>COVID-19 Risk Prediction via Bayesian Network </a:t>
            </a:r>
            <a:endParaRPr/>
          </a:p>
        </p:txBody>
      </p:sp>
      <p:sp>
        <p:nvSpPr>
          <p:cNvPr id="88" name="Google Shape;88;p1"/>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lgn="l" rtl="0">
              <a:spcBef>
                <a:spcPts val="0"/>
              </a:spcBef>
              <a:spcAft>
                <a:spcPts val="0"/>
              </a:spcAft>
              <a:buSzPts val="1680"/>
              <a:buNone/>
            </a:pPr>
            <a:r>
              <a:rPr lang="en-US"/>
              <a:t>A11: Reasoning (Understanding Causalities via Bayesian Network and/or others)</a:t>
            </a:r>
            <a:endParaRPr/>
          </a:p>
          <a:p>
            <a:pPr marL="0" lvl="0" indent="0" algn="l" rtl="0">
              <a:spcBef>
                <a:spcPts val="480"/>
              </a:spcBef>
              <a:spcAft>
                <a:spcPts val="0"/>
              </a:spcAft>
              <a:buSzPts val="1680"/>
              <a:buNone/>
            </a:pPr>
            <a:endParaRPr/>
          </a:p>
        </p:txBody>
      </p:sp>
      <p:sp>
        <p:nvSpPr>
          <p:cNvPr id="89" name="Google Shape;89;p1"/>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spcBef>
                <a:spcPts val="0"/>
              </a:spcBef>
              <a:spcAft>
                <a:spcPts val="0"/>
              </a:spcAft>
              <a:buSzPts val="1400"/>
              <a:buNone/>
            </a:pPr>
            <a:r>
              <a:rPr lang="en-US"/>
              <a:t>Yiwen Fang (yf2560) | Guoshiwen Han (gh2567)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200000"/>
              </a:lnSpc>
              <a:spcBef>
                <a:spcPts val="0"/>
              </a:spcBef>
              <a:spcAft>
                <a:spcPts val="0"/>
              </a:spcAft>
              <a:buSzPts val="1400"/>
              <a:buChar char="►"/>
            </a:pPr>
            <a:r>
              <a:rPr lang="en-US" dirty="0"/>
              <a:t>D</a:t>
            </a:r>
            <a:r>
              <a:rPr lang="en-US" altLang="zh-CN" dirty="0"/>
              <a:t>ata collection</a:t>
            </a:r>
            <a:endParaRPr dirty="0"/>
          </a:p>
          <a:p>
            <a:pPr marL="342900" lvl="0" indent="-342900" algn="l" rtl="0">
              <a:lnSpc>
                <a:spcPct val="200000"/>
              </a:lnSpc>
              <a:spcBef>
                <a:spcPts val="600"/>
              </a:spcBef>
              <a:spcAft>
                <a:spcPts val="0"/>
              </a:spcAft>
              <a:buSzPts val="1400"/>
              <a:buChar char="►"/>
            </a:pPr>
            <a:r>
              <a:rPr lang="en-US" dirty="0"/>
              <a:t>Structured node &amp; primary code</a:t>
            </a:r>
          </a:p>
          <a:p>
            <a:pPr marL="342900" lvl="0" indent="-342900" algn="l" rtl="0">
              <a:lnSpc>
                <a:spcPct val="200000"/>
              </a:lnSpc>
              <a:spcBef>
                <a:spcPts val="600"/>
              </a:spcBef>
              <a:spcAft>
                <a:spcPts val="0"/>
              </a:spcAft>
              <a:buSzPts val="1400"/>
              <a:buChar char="►"/>
            </a:pPr>
            <a:r>
              <a:rPr lang="en-US" altLang="zh-CN" dirty="0"/>
              <a:t>Issues on Data</a:t>
            </a:r>
            <a:endParaRPr dirty="0"/>
          </a:p>
          <a:p>
            <a:pPr marL="342900" lvl="0" indent="-342900" algn="l" rtl="0">
              <a:lnSpc>
                <a:spcPct val="200000"/>
              </a:lnSpc>
              <a:spcBef>
                <a:spcPts val="600"/>
              </a:spcBef>
              <a:spcAft>
                <a:spcPts val="0"/>
              </a:spcAft>
              <a:buSzPts val="1400"/>
              <a:buChar char="►"/>
            </a:pPr>
            <a:r>
              <a:rPr lang="en-US" dirty="0"/>
              <a:t>Frontend / UI</a:t>
            </a:r>
            <a:endParaRPr dirty="0"/>
          </a:p>
          <a:p>
            <a:pPr marL="342900" lvl="0" indent="-342900" algn="l" rtl="0">
              <a:lnSpc>
                <a:spcPct val="200000"/>
              </a:lnSpc>
              <a:spcBef>
                <a:spcPts val="600"/>
              </a:spcBef>
              <a:spcAft>
                <a:spcPts val="0"/>
              </a:spcAft>
              <a:buSzPts val="1400"/>
              <a:buChar char="►"/>
            </a:pPr>
            <a:r>
              <a:rPr lang="en-US" dirty="0"/>
              <a:t>Q &amp; 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dirty="0">
                <a:solidFill>
                  <a:schemeClr val="accent2"/>
                </a:solidFill>
              </a:rPr>
              <a:t>Data collection</a:t>
            </a:r>
            <a:br>
              <a:rPr lang="en-US" dirty="0">
                <a:solidFill>
                  <a:schemeClr val="accent2"/>
                </a:solidFill>
              </a:rPr>
            </a:br>
            <a:r>
              <a:rPr lang="en-US" dirty="0"/>
              <a:t>Take Germany as an example. We get the confirmed cases from WHO, and gender and age distribution</a:t>
            </a:r>
            <a:r>
              <a:rPr lang="en-US" altLang="zh-CN" dirty="0"/>
              <a:t>s</a:t>
            </a:r>
            <a:endParaRPr dirty="0"/>
          </a:p>
        </p:txBody>
      </p:sp>
      <p:sp>
        <p:nvSpPr>
          <p:cNvPr id="102" name="Google Shape;102;p3"/>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dirty="0"/>
          </a:p>
          <a:p>
            <a:pPr marL="0" lvl="0" indent="0"/>
            <a:r>
              <a:rPr lang="en-US" dirty="0"/>
              <a:t>Source: https://covid19.who.int/table</a:t>
            </a:r>
          </a:p>
          <a:p>
            <a:pPr marL="0" lvl="0" indent="0"/>
            <a:r>
              <a:rPr lang="en-US" dirty="0"/>
              <a:t>https://www.statista.com/statistics/1105512/coronavirus-covid-19-deaths-by-gender-germany/</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7" y="1077778"/>
            <a:ext cx="6121594" cy="2056407"/>
          </a:xfrm>
          <a:prstGeom prst="rect">
            <a:avLst/>
          </a:prstGeom>
        </p:spPr>
      </p:pic>
      <p:grpSp>
        <p:nvGrpSpPr>
          <p:cNvPr id="6" name="组合 5"/>
          <p:cNvGrpSpPr/>
          <p:nvPr/>
        </p:nvGrpSpPr>
        <p:grpSpPr>
          <a:xfrm>
            <a:off x="208787" y="3467339"/>
            <a:ext cx="6261381" cy="2964992"/>
            <a:chOff x="208787" y="3467339"/>
            <a:chExt cx="6261381" cy="2964992"/>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87" y="3467339"/>
              <a:ext cx="6121594" cy="2776521"/>
            </a:xfrm>
            <a:prstGeom prst="rect">
              <a:avLst/>
            </a:prstGeom>
          </p:spPr>
        </p:pic>
        <p:sp>
          <p:nvSpPr>
            <p:cNvPr id="5" name="矩形 4"/>
            <p:cNvSpPr/>
            <p:nvPr/>
          </p:nvSpPr>
          <p:spPr>
            <a:xfrm>
              <a:off x="4666593" y="3695437"/>
              <a:ext cx="1803575" cy="27368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2152" y="1077778"/>
            <a:ext cx="2428785" cy="5104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chemeClr val="accent2"/>
              </a:buClr>
              <a:buSzPts val="1800"/>
              <a:buFont typeface="Arial"/>
              <a:buNone/>
            </a:pPr>
            <a:r>
              <a:rPr lang="en-US" altLang="zh-CN" dirty="0">
                <a:solidFill>
                  <a:schemeClr val="accent2"/>
                </a:solidFill>
              </a:rPr>
              <a:t>Issues</a:t>
            </a:r>
            <a:r>
              <a:rPr lang="zh-CN" altLang="en-US" dirty="0">
                <a:solidFill>
                  <a:schemeClr val="accent2"/>
                </a:solidFill>
              </a:rPr>
              <a:t> </a:t>
            </a:r>
            <a:r>
              <a:rPr lang="en-US" altLang="zh-CN" dirty="0">
                <a:solidFill>
                  <a:schemeClr val="accent2"/>
                </a:solidFill>
              </a:rPr>
              <a:t>on</a:t>
            </a:r>
            <a:r>
              <a:rPr lang="zh-CN" altLang="en-US" dirty="0">
                <a:solidFill>
                  <a:schemeClr val="accent2"/>
                </a:solidFill>
              </a:rPr>
              <a:t> </a:t>
            </a:r>
            <a:r>
              <a:rPr lang="en-US" altLang="zh-CN" dirty="0">
                <a:solidFill>
                  <a:schemeClr val="accent2"/>
                </a:solidFill>
              </a:rPr>
              <a:t>data</a:t>
            </a:r>
            <a:br>
              <a:rPr lang="en-US" dirty="0">
                <a:solidFill>
                  <a:schemeClr val="accent2"/>
                </a:solidFill>
              </a:rPr>
            </a:br>
            <a:r>
              <a:rPr lang="en-US" dirty="0"/>
              <a:t>Three issues on manipulating data: coverage of areas, co-existence of attributes, and destruction of summarized data</a:t>
            </a:r>
            <a:endParaRPr dirty="0"/>
          </a:p>
        </p:txBody>
      </p:sp>
      <p:sp>
        <p:nvSpPr>
          <p:cNvPr id="129" name="Google Shape;129;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spcBef>
                <a:spcPts val="0"/>
              </a:spcBef>
            </a:pPr>
            <a:r>
              <a:rPr lang="en-US" altLang="zh-CN" dirty="0"/>
              <a:t>Source:</a:t>
            </a:r>
            <a:r>
              <a:rPr lang="zh-CN" altLang="en-US" dirty="0"/>
              <a:t> </a:t>
            </a:r>
            <a:r>
              <a:rPr lang="en-US" altLang="zh-CN" dirty="0"/>
              <a:t>NYC </a:t>
            </a:r>
            <a:r>
              <a:rPr lang="en-GB" altLang="zh-CN" dirty="0"/>
              <a:t>Health Department</a:t>
            </a:r>
          </a:p>
          <a:p>
            <a:pPr marL="0" lvl="0" indent="0">
              <a:spcBef>
                <a:spcPts val="0"/>
              </a:spcBef>
            </a:pPr>
            <a:r>
              <a:rPr lang="en-GB" dirty="0"/>
              <a:t>https://globalhealth5050.org/the-sex-gender-and-covid-19-project/dataset/</a:t>
            </a:r>
            <a:endParaRPr dirty="0"/>
          </a:p>
        </p:txBody>
      </p:sp>
      <p:sp>
        <p:nvSpPr>
          <p:cNvPr id="136" name="Google Shape;136;p4"/>
          <p:cNvSpPr/>
          <p:nvPr/>
        </p:nvSpPr>
        <p:spPr>
          <a:xfrm>
            <a:off x="152400" y="1237060"/>
            <a:ext cx="370114" cy="1656000"/>
          </a:xfrm>
          <a:prstGeom prst="rect">
            <a:avLst/>
          </a:prstGeom>
          <a:solidFill>
            <a:schemeClr val="accent3"/>
          </a:solidFill>
          <a:ln>
            <a:noFill/>
          </a:ln>
        </p:spPr>
        <p:txBody>
          <a:bodyPr spcFirstLastPara="1" vert="vert270"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rPr>
              <a:t>Coverage of Areas</a:t>
            </a:r>
            <a:endParaRPr dirty="0"/>
          </a:p>
        </p:txBody>
      </p:sp>
      <p:sp>
        <p:nvSpPr>
          <p:cNvPr id="137" name="Google Shape;137;p4"/>
          <p:cNvSpPr/>
          <p:nvPr/>
        </p:nvSpPr>
        <p:spPr>
          <a:xfrm>
            <a:off x="152400" y="2983710"/>
            <a:ext cx="370114" cy="1656000"/>
          </a:xfrm>
          <a:prstGeom prst="rect">
            <a:avLst/>
          </a:prstGeom>
          <a:solidFill>
            <a:schemeClr val="accent3"/>
          </a:solidFill>
          <a:ln>
            <a:noFill/>
          </a:ln>
        </p:spPr>
        <p:txBody>
          <a:bodyPr spcFirstLastPara="1" vert="vert270"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Co-existence of Attributes</a:t>
            </a:r>
            <a:endParaRPr dirty="0"/>
          </a:p>
        </p:txBody>
      </p:sp>
      <p:sp>
        <p:nvSpPr>
          <p:cNvPr id="138" name="Google Shape;138;p4"/>
          <p:cNvSpPr/>
          <p:nvPr/>
        </p:nvSpPr>
        <p:spPr>
          <a:xfrm>
            <a:off x="152400" y="4730359"/>
            <a:ext cx="370114" cy="1656000"/>
          </a:xfrm>
          <a:prstGeom prst="rect">
            <a:avLst/>
          </a:prstGeom>
          <a:solidFill>
            <a:schemeClr val="accent3"/>
          </a:solidFill>
          <a:ln>
            <a:noFill/>
          </a:ln>
        </p:spPr>
        <p:txBody>
          <a:bodyPr spcFirstLastPara="1" vert="vert270"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Destruction of Summarized Data</a:t>
            </a:r>
            <a:endParaRPr dirty="0"/>
          </a:p>
        </p:txBody>
      </p:sp>
      <p:sp>
        <p:nvSpPr>
          <p:cNvPr id="139" name="Google Shape;139;p4"/>
          <p:cNvSpPr txBox="1"/>
          <p:nvPr/>
        </p:nvSpPr>
        <p:spPr>
          <a:xfrm>
            <a:off x="641869" y="1691901"/>
            <a:ext cx="2160000" cy="746318"/>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The comprehensive COVID-19 data, with compulsive attributes for Bayesian network, may not be available for all the countries, states, provinces, cities</a:t>
            </a:r>
            <a:endParaRPr sz="1000" dirty="0">
              <a:solidFill>
                <a:schemeClr val="lt1"/>
              </a:solidFill>
              <a:latin typeface="Arial"/>
              <a:ea typeface="Arial"/>
              <a:cs typeface="Arial"/>
              <a:sym typeface="Arial"/>
            </a:endParaRPr>
          </a:p>
        </p:txBody>
      </p:sp>
      <p:sp>
        <p:nvSpPr>
          <p:cNvPr id="140" name="Google Shape;140;p4"/>
          <p:cNvSpPr txBox="1"/>
          <p:nvPr/>
        </p:nvSpPr>
        <p:spPr>
          <a:xfrm>
            <a:off x="641869" y="3503954"/>
            <a:ext cx="2160000" cy="615513"/>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rPr>
              <a:t>The conditional probabilities in Bayesian network require the co-existence of attributes in the dataset</a:t>
            </a:r>
            <a:endParaRPr dirty="0"/>
          </a:p>
        </p:txBody>
      </p:sp>
      <p:sp>
        <p:nvSpPr>
          <p:cNvPr id="141" name="Google Shape;141;p4"/>
          <p:cNvSpPr txBox="1"/>
          <p:nvPr/>
        </p:nvSpPr>
        <p:spPr>
          <a:xfrm>
            <a:off x="666750" y="5175608"/>
            <a:ext cx="2160000" cy="1138733"/>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rPr>
              <a:t>Ideally the training dataset needs a set of individual data entries</a:t>
            </a:r>
          </a:p>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The individual dataset must be reconstructed since COVID-19 only has summarized statistical dataset</a:t>
            </a:r>
            <a:endParaRPr sz="1000" dirty="0">
              <a:solidFill>
                <a:schemeClr val="lt1"/>
              </a:solidFill>
              <a:latin typeface="Arial"/>
              <a:ea typeface="Arial"/>
              <a:cs typeface="Arial"/>
              <a:sym typeface="Arial"/>
            </a:endParaRPr>
          </a:p>
        </p:txBody>
      </p:sp>
      <p:grpSp>
        <p:nvGrpSpPr>
          <p:cNvPr id="13" name="组合 12">
            <a:extLst>
              <a:ext uri="{FF2B5EF4-FFF2-40B4-BE49-F238E27FC236}">
                <a16:creationId xmlns:a16="http://schemas.microsoft.com/office/drawing/2014/main" id="{A8CD5E14-120F-4672-9660-9F04BADED0D1}"/>
              </a:ext>
            </a:extLst>
          </p:cNvPr>
          <p:cNvGrpSpPr/>
          <p:nvPr/>
        </p:nvGrpSpPr>
        <p:grpSpPr>
          <a:xfrm>
            <a:off x="3198653" y="1528450"/>
            <a:ext cx="6452700" cy="1073221"/>
            <a:chOff x="3198653" y="1320532"/>
            <a:chExt cx="6452700" cy="1073221"/>
          </a:xfrm>
        </p:grpSpPr>
        <p:pic>
          <p:nvPicPr>
            <p:cNvPr id="11" name="图片 10">
              <a:extLst>
                <a:ext uri="{FF2B5EF4-FFF2-40B4-BE49-F238E27FC236}">
                  <a16:creationId xmlns:a16="http://schemas.microsoft.com/office/drawing/2014/main" id="{EAA24F6B-AE8A-4577-A085-8392AC2C934D}"/>
                </a:ext>
              </a:extLst>
            </p:cNvPr>
            <p:cNvPicPr>
              <a:picLocks noChangeAspect="1"/>
            </p:cNvPicPr>
            <p:nvPr/>
          </p:nvPicPr>
          <p:blipFill rotWithShape="1">
            <a:blip r:embed="rId3"/>
            <a:srcRect r="34861"/>
            <a:stretch/>
          </p:blipFill>
          <p:spPr>
            <a:xfrm>
              <a:off x="3198653" y="1320532"/>
              <a:ext cx="6452700" cy="1073221"/>
            </a:xfrm>
            <a:prstGeom prst="rect">
              <a:avLst/>
            </a:prstGeom>
          </p:spPr>
        </p:pic>
        <p:sp>
          <p:nvSpPr>
            <p:cNvPr id="12" name="矩形 11">
              <a:extLst>
                <a:ext uri="{FF2B5EF4-FFF2-40B4-BE49-F238E27FC236}">
                  <a16:creationId xmlns:a16="http://schemas.microsoft.com/office/drawing/2014/main" id="{0C28D238-AC09-4035-B7D9-3B2D0B24540D}"/>
                </a:ext>
              </a:extLst>
            </p:cNvPr>
            <p:cNvSpPr/>
            <p:nvPr/>
          </p:nvSpPr>
          <p:spPr>
            <a:xfrm>
              <a:off x="3198653" y="1320532"/>
              <a:ext cx="1130751" cy="107322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853F525-8AB7-42BB-980F-4139D11BC9F0}"/>
              </a:ext>
            </a:extLst>
          </p:cNvPr>
          <p:cNvGrpSpPr/>
          <p:nvPr/>
        </p:nvGrpSpPr>
        <p:grpSpPr>
          <a:xfrm>
            <a:off x="2945948" y="3139396"/>
            <a:ext cx="6705405" cy="1344629"/>
            <a:chOff x="2945948" y="3071436"/>
            <a:chExt cx="6705405" cy="1344629"/>
          </a:xfrm>
        </p:grpSpPr>
        <p:pic>
          <p:nvPicPr>
            <p:cNvPr id="8" name="图片 7">
              <a:extLst>
                <a:ext uri="{FF2B5EF4-FFF2-40B4-BE49-F238E27FC236}">
                  <a16:creationId xmlns:a16="http://schemas.microsoft.com/office/drawing/2014/main" id="{08169DAD-AF18-4939-B8F0-C1E40BBA0F13}"/>
                </a:ext>
              </a:extLst>
            </p:cNvPr>
            <p:cNvPicPr>
              <a:picLocks noChangeAspect="1"/>
            </p:cNvPicPr>
            <p:nvPr/>
          </p:nvPicPr>
          <p:blipFill rotWithShape="1">
            <a:blip r:embed="rId4"/>
            <a:srcRect r="32310"/>
            <a:stretch/>
          </p:blipFill>
          <p:spPr>
            <a:xfrm>
              <a:off x="2945948" y="3071436"/>
              <a:ext cx="6705405" cy="1344629"/>
            </a:xfrm>
            <a:prstGeom prst="rect">
              <a:avLst/>
            </a:prstGeom>
          </p:spPr>
        </p:pic>
        <p:sp>
          <p:nvSpPr>
            <p:cNvPr id="39" name="矩形 38">
              <a:extLst>
                <a:ext uri="{FF2B5EF4-FFF2-40B4-BE49-F238E27FC236}">
                  <a16:creationId xmlns:a16="http://schemas.microsoft.com/office/drawing/2014/main" id="{0A53AE49-9826-4A3E-A4A5-73B4CD50CCF4}"/>
                </a:ext>
              </a:extLst>
            </p:cNvPr>
            <p:cNvSpPr/>
            <p:nvPr/>
          </p:nvSpPr>
          <p:spPr>
            <a:xfrm>
              <a:off x="2945948" y="3071436"/>
              <a:ext cx="1130751" cy="134462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E4F1538-F74A-4D8B-94C7-7F8A048ADA72}"/>
                </a:ext>
              </a:extLst>
            </p:cNvPr>
            <p:cNvSpPr/>
            <p:nvPr/>
          </p:nvSpPr>
          <p:spPr>
            <a:xfrm>
              <a:off x="4458444" y="3085617"/>
              <a:ext cx="5192909" cy="24622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FA95F599-A3A1-4917-BF5A-0455D94FCC74}"/>
              </a:ext>
            </a:extLst>
          </p:cNvPr>
          <p:cNvGrpSpPr/>
          <p:nvPr/>
        </p:nvGrpSpPr>
        <p:grpSpPr>
          <a:xfrm>
            <a:off x="3300900" y="4835402"/>
            <a:ext cx="6350453" cy="1445915"/>
            <a:chOff x="3300900" y="4907402"/>
            <a:chExt cx="6350453" cy="1445915"/>
          </a:xfrm>
        </p:grpSpPr>
        <p:pic>
          <p:nvPicPr>
            <p:cNvPr id="10" name="图片 9">
              <a:extLst>
                <a:ext uri="{FF2B5EF4-FFF2-40B4-BE49-F238E27FC236}">
                  <a16:creationId xmlns:a16="http://schemas.microsoft.com/office/drawing/2014/main" id="{5D4AB721-4821-4F1A-8E2E-7C33588A63FA}"/>
                </a:ext>
              </a:extLst>
            </p:cNvPr>
            <p:cNvPicPr>
              <a:picLocks noChangeAspect="1"/>
            </p:cNvPicPr>
            <p:nvPr/>
          </p:nvPicPr>
          <p:blipFill rotWithShape="1">
            <a:blip r:embed="rId5"/>
            <a:srcRect r="50775"/>
            <a:stretch/>
          </p:blipFill>
          <p:spPr>
            <a:xfrm>
              <a:off x="3300900" y="4907402"/>
              <a:ext cx="6350453" cy="1445915"/>
            </a:xfrm>
            <a:prstGeom prst="rect">
              <a:avLst/>
            </a:prstGeom>
          </p:spPr>
        </p:pic>
        <p:sp>
          <p:nvSpPr>
            <p:cNvPr id="41" name="矩形 40">
              <a:extLst>
                <a:ext uri="{FF2B5EF4-FFF2-40B4-BE49-F238E27FC236}">
                  <a16:creationId xmlns:a16="http://schemas.microsoft.com/office/drawing/2014/main" id="{AD0B6053-6434-41C9-AC00-57DFC86E29FF}"/>
                </a:ext>
              </a:extLst>
            </p:cNvPr>
            <p:cNvSpPr/>
            <p:nvPr/>
          </p:nvSpPr>
          <p:spPr>
            <a:xfrm>
              <a:off x="7325894" y="4982547"/>
              <a:ext cx="1622163" cy="36389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AFC4E6B7-1C6A-48B9-A7D7-263AD330051A}"/>
                </a:ext>
              </a:extLst>
            </p:cNvPr>
            <p:cNvSpPr/>
            <p:nvPr/>
          </p:nvSpPr>
          <p:spPr>
            <a:xfrm>
              <a:off x="4076699" y="4982547"/>
              <a:ext cx="691244" cy="134534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Google Shape;227;p8">
            <a:extLst>
              <a:ext uri="{FF2B5EF4-FFF2-40B4-BE49-F238E27FC236}">
                <a16:creationId xmlns:a16="http://schemas.microsoft.com/office/drawing/2014/main" id="{7F47FDE5-B1F4-4DD5-9473-C7CEAA15BAA1}"/>
              </a:ext>
            </a:extLst>
          </p:cNvPr>
          <p:cNvCxnSpPr/>
          <p:nvPr/>
        </p:nvCxnSpPr>
        <p:spPr>
          <a:xfrm>
            <a:off x="562553" y="2933989"/>
            <a:ext cx="9088800" cy="8792"/>
          </a:xfrm>
          <a:prstGeom prst="straightConnector1">
            <a:avLst/>
          </a:prstGeom>
          <a:noFill/>
          <a:ln w="9525" cap="flat" cmpd="sng">
            <a:solidFill>
              <a:schemeClr val="accent1"/>
            </a:solidFill>
            <a:prstDash val="dash"/>
            <a:round/>
            <a:headEnd type="none" w="sm" len="sm"/>
            <a:tailEnd type="none" w="sm" len="sm"/>
          </a:ln>
        </p:spPr>
      </p:cxnSp>
      <p:cxnSp>
        <p:nvCxnSpPr>
          <p:cNvPr id="44" name="Google Shape;227;p8">
            <a:extLst>
              <a:ext uri="{FF2B5EF4-FFF2-40B4-BE49-F238E27FC236}">
                <a16:creationId xmlns:a16="http://schemas.microsoft.com/office/drawing/2014/main" id="{5BD6E9F4-9B06-4CC2-AC65-4341C79F10F0}"/>
              </a:ext>
            </a:extLst>
          </p:cNvPr>
          <p:cNvCxnSpPr/>
          <p:nvPr/>
        </p:nvCxnSpPr>
        <p:spPr>
          <a:xfrm>
            <a:off x="562553" y="4680639"/>
            <a:ext cx="9088800" cy="8792"/>
          </a:xfrm>
          <a:prstGeom prst="straightConnector1">
            <a:avLst/>
          </a:prstGeom>
          <a:noFill/>
          <a:ln w="9525" cap="flat" cmpd="sng">
            <a:solidFill>
              <a:schemeClr val="accent1"/>
            </a:solidFill>
            <a:prstDash val="dash"/>
            <a:round/>
            <a:headEnd type="none" w="sm" len="sm"/>
            <a:tailEnd type="none" w="sm" len="sm"/>
          </a:ln>
        </p:spPr>
      </p:cxnSp>
      <p:sp>
        <p:nvSpPr>
          <p:cNvPr id="45" name="Google Shape;223;p8">
            <a:extLst>
              <a:ext uri="{FF2B5EF4-FFF2-40B4-BE49-F238E27FC236}">
                <a16:creationId xmlns:a16="http://schemas.microsoft.com/office/drawing/2014/main" id="{AD3A7423-FE1A-4B1C-ACDF-20CF94010C8C}"/>
              </a:ext>
            </a:extLst>
          </p:cNvPr>
          <p:cNvSpPr/>
          <p:nvPr/>
        </p:nvSpPr>
        <p:spPr>
          <a:xfrm>
            <a:off x="608049" y="945127"/>
            <a:ext cx="2160000" cy="297521"/>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rPr>
              <a:t>Situation</a:t>
            </a:r>
            <a:endParaRPr dirty="0"/>
          </a:p>
        </p:txBody>
      </p:sp>
      <p:sp>
        <p:nvSpPr>
          <p:cNvPr id="46" name="Google Shape;224;p8">
            <a:extLst>
              <a:ext uri="{FF2B5EF4-FFF2-40B4-BE49-F238E27FC236}">
                <a16:creationId xmlns:a16="http://schemas.microsoft.com/office/drawing/2014/main" id="{46725EF0-872B-4C74-A9D7-81AF030CDC4C}"/>
              </a:ext>
            </a:extLst>
          </p:cNvPr>
          <p:cNvSpPr/>
          <p:nvPr/>
        </p:nvSpPr>
        <p:spPr>
          <a:xfrm>
            <a:off x="2826750" y="945127"/>
            <a:ext cx="6824603" cy="297521"/>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rPr>
              <a:t>Sample Data</a:t>
            </a:r>
            <a:endParaRPr sz="1100" b="1"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Structured node &amp; primary code</a:t>
            </a:r>
            <a:endParaRPr dirty="0"/>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11415" t="5850" r="9683"/>
          <a:stretch/>
        </p:blipFill>
        <p:spPr>
          <a:xfrm>
            <a:off x="451793" y="1326052"/>
            <a:ext cx="2919775" cy="4205896"/>
          </a:xfrm>
          <a:prstGeom prst="rect">
            <a:avLst/>
          </a:prstGeom>
        </p:spPr>
      </p:pic>
      <p:sp>
        <p:nvSpPr>
          <p:cNvPr id="11" name="Rectangle 7">
            <a:extLst>
              <a:ext uri="{FF2B5EF4-FFF2-40B4-BE49-F238E27FC236}">
                <a16:creationId xmlns:a16="http://schemas.microsoft.com/office/drawing/2014/main" id="{500A5329-50AD-44E8-B83F-F6D2F8D00FBB}"/>
              </a:ext>
            </a:extLst>
          </p:cNvPr>
          <p:cNvSpPr>
            <a:spLocks noChangeArrowheads="1"/>
          </p:cNvSpPr>
          <p:nvPr/>
        </p:nvSpPr>
        <p:spPr bwMode="auto">
          <a:xfrm>
            <a:off x="4117099" y="2586331"/>
            <a:ext cx="5374432" cy="16853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CC7832"/>
                </a:solidFill>
                <a:effectLst/>
                <a:latin typeface="Consolas" panose="020B0609020204030204" pitchFamily="49" charset="0"/>
              </a:rPr>
              <a:t>from </a:t>
            </a:r>
            <a:r>
              <a:rPr kumimoji="0" lang="zh-CN" altLang="zh-CN" sz="1000" b="0" i="0" u="none" strike="noStrike" cap="none" normalizeH="0" baseline="0" dirty="0">
                <a:ln>
                  <a:noFill/>
                </a:ln>
                <a:solidFill>
                  <a:srgbClr val="A9B7C6"/>
                </a:solidFill>
                <a:effectLst/>
                <a:latin typeface="Consolas" panose="020B0609020204030204" pitchFamily="49" charset="0"/>
              </a:rPr>
              <a:t>pgmpy.models </a:t>
            </a:r>
            <a:r>
              <a:rPr kumimoji="0" lang="zh-CN" altLang="zh-CN" sz="1000" b="0" i="0" u="none" strike="noStrike" cap="none" normalizeH="0" baseline="0" dirty="0">
                <a:ln>
                  <a:noFill/>
                </a:ln>
                <a:solidFill>
                  <a:srgbClr val="CC7832"/>
                </a:solidFill>
                <a:effectLst/>
                <a:latin typeface="Consolas" panose="020B0609020204030204" pitchFamily="49" charset="0"/>
              </a:rPr>
              <a:t>import </a:t>
            </a:r>
            <a:r>
              <a:rPr kumimoji="0" lang="zh-CN" altLang="zh-CN" sz="1000" b="0" i="0" u="none" strike="noStrike" cap="none" normalizeH="0" baseline="0" dirty="0">
                <a:ln>
                  <a:noFill/>
                </a:ln>
                <a:solidFill>
                  <a:srgbClr val="A9B7C6"/>
                </a:solidFill>
                <a:effectLst/>
                <a:latin typeface="Consolas" panose="020B0609020204030204" pitchFamily="49" charset="0"/>
              </a:rPr>
              <a:t>BayesianModel</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from </a:t>
            </a:r>
            <a:r>
              <a:rPr kumimoji="0" lang="zh-CN" altLang="zh-CN" sz="1000" b="0" i="0" u="none" strike="noStrike" cap="none" normalizeH="0" baseline="0" dirty="0">
                <a:ln>
                  <a:noFill/>
                </a:ln>
                <a:solidFill>
                  <a:srgbClr val="A9B7C6"/>
                </a:solidFill>
                <a:effectLst/>
                <a:latin typeface="Consolas" panose="020B0609020204030204" pitchFamily="49" charset="0"/>
              </a:rPr>
              <a:t>pgmpy.estimators </a:t>
            </a:r>
            <a:r>
              <a:rPr kumimoji="0" lang="zh-CN" altLang="zh-CN" sz="1000" b="0" i="0" u="none" strike="noStrike" cap="none" normalizeH="0" baseline="0" dirty="0">
                <a:ln>
                  <a:noFill/>
                </a:ln>
                <a:solidFill>
                  <a:srgbClr val="CC7832"/>
                </a:solidFill>
                <a:effectLst/>
                <a:latin typeface="Consolas" panose="020B0609020204030204" pitchFamily="49" charset="0"/>
              </a:rPr>
              <a:t>import </a:t>
            </a:r>
            <a:r>
              <a:rPr kumimoji="0" lang="zh-CN" altLang="zh-CN" sz="1000" b="0" i="0" u="none" strike="noStrike" cap="none" normalizeH="0" baseline="0" dirty="0">
                <a:ln>
                  <a:noFill/>
                </a:ln>
                <a:solidFill>
                  <a:srgbClr val="A9B7C6"/>
                </a:solidFill>
                <a:effectLst/>
                <a:latin typeface="Consolas" panose="020B0609020204030204" pitchFamily="49" charset="0"/>
              </a:rPr>
              <a:t>BayesianEstimator</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train = pd.read_csv(</a:t>
            </a:r>
            <a:r>
              <a:rPr kumimoji="0" lang="zh-CN" altLang="zh-CN" sz="1000" b="0" i="0" u="none" strike="noStrike" cap="none" normalizeH="0" baseline="0" dirty="0">
                <a:ln>
                  <a:noFill/>
                </a:ln>
                <a:solidFill>
                  <a:srgbClr val="6A8759"/>
                </a:solidFill>
                <a:effectLst/>
                <a:latin typeface="Consolas" panose="020B0609020204030204" pitchFamily="49" charset="0"/>
              </a:rPr>
              <a:t>'./train.csv'</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test = pd.read_csv(</a:t>
            </a:r>
            <a:r>
              <a:rPr kumimoji="0" lang="zh-CN" altLang="zh-CN" sz="1000" b="0" i="0" u="none" strike="noStrike" cap="none" normalizeH="0" baseline="0" dirty="0">
                <a:ln>
                  <a:noFill/>
                </a:ln>
                <a:solidFill>
                  <a:srgbClr val="6A8759"/>
                </a:solidFill>
                <a:effectLst/>
                <a:latin typeface="Consolas" panose="020B0609020204030204" pitchFamily="49" charset="0"/>
              </a:rPr>
              <a:t>'./test.csv'</a:t>
            </a:r>
            <a:r>
              <a:rPr kumimoji="0" lang="zh-CN" altLang="zh-CN" sz="1000" b="0" i="0" u="none" strike="noStrike" cap="none" normalizeH="0" baseline="0" dirty="0">
                <a:ln>
                  <a:noFill/>
                </a:ln>
                <a:solidFill>
                  <a:srgbClr val="A9B7C6"/>
                </a:solidFill>
                <a:effectLst/>
                <a:latin typeface="Consolas" panose="020B0609020204030204" pitchFamily="49" charset="0"/>
              </a:rPr>
              <a:t>)</a:t>
            </a:r>
            <a:br>
              <a:rPr kumimoji="0" lang="zh-CN" altLang="zh-CN" sz="1000" b="0" i="0" u="none" strike="noStrike" cap="none" normalizeH="0" baseline="0" dirty="0">
                <a:ln>
                  <a:noFill/>
                </a:ln>
                <a:solidFill>
                  <a:srgbClr val="A9B7C6"/>
                </a:solidFill>
                <a:effectLst/>
                <a:latin typeface="Consolas" panose="020B0609020204030204" pitchFamily="49" charset="0"/>
              </a:rPr>
            </a:b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model = BayesianModel(</a:t>
            </a:r>
            <a:br>
              <a:rPr kumimoji="0" lang="zh-CN" altLang="zh-CN" sz="1000" b="0" i="0" u="none" strike="noStrike" cap="none" normalizeH="0" baseline="0" dirty="0">
                <a:ln>
                  <a:noFill/>
                </a:ln>
                <a:solidFill>
                  <a:srgbClr val="A9B7C6"/>
                </a:solidFill>
                <a:effectLst/>
                <a:latin typeface="Consolas" panose="020B0609020204030204" pitchFamily="49" charset="0"/>
              </a:rPr>
            </a:br>
            <a:r>
              <a:rPr kumimoji="0" lang="zh-CN" altLang="zh-CN" sz="1000" b="0" i="0" u="none" strike="noStrike" cap="none" normalizeH="0" baseline="0" dirty="0">
                <a:ln>
                  <a:noFill/>
                </a:ln>
                <a:solidFill>
                  <a:srgbClr val="A9B7C6"/>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'location'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'infection'</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A8759"/>
                </a:solidFill>
                <a:effectLst/>
                <a:latin typeface="Consolas" panose="020B0609020204030204" pitchFamily="49" charset="0"/>
              </a:rPr>
              <a:t>'infection'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'gender'</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A8759"/>
                </a:solidFill>
                <a:effectLst/>
                <a:latin typeface="Consolas" panose="020B0609020204030204" pitchFamily="49" charset="0"/>
              </a:rPr>
              <a:t>'infection'</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'age'</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a:t>
            </a:r>
            <a:br>
              <a:rPr kumimoji="0" lang="zh-CN" altLang="zh-CN" sz="1000" b="0" i="0" u="none" strike="noStrike" cap="none" normalizeH="0" baseline="0" dirty="0">
                <a:ln>
                  <a:noFill/>
                </a:ln>
                <a:solidFill>
                  <a:srgbClr val="CC7832"/>
                </a:solidFill>
                <a:effectLst/>
                <a:latin typeface="Consolas" panose="020B0609020204030204" pitchFamily="49" charset="0"/>
              </a:rPr>
            </a:b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A8759"/>
                </a:solidFill>
                <a:effectLst/>
                <a:latin typeface="Consolas" panose="020B0609020204030204" pitchFamily="49" charset="0"/>
              </a:rPr>
              <a:t>'Age'</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'death'</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A9B7C6"/>
                </a:solidFill>
                <a:effectLst/>
                <a:latin typeface="Consolas" panose="020B0609020204030204" pitchFamily="49" charset="0"/>
              </a:rPr>
              <a:t>(</a:t>
            </a:r>
            <a:r>
              <a:rPr kumimoji="0" lang="zh-CN" altLang="zh-CN" sz="1000" b="0" i="0" u="none" strike="noStrike" cap="none" normalizeH="0" baseline="0" dirty="0">
                <a:ln>
                  <a:noFill/>
                </a:ln>
                <a:solidFill>
                  <a:srgbClr val="6A8759"/>
                </a:solidFill>
                <a:effectLst/>
                <a:latin typeface="Consolas" panose="020B0609020204030204" pitchFamily="49" charset="0"/>
              </a:rPr>
              <a:t>'Gender'</a:t>
            </a:r>
            <a:r>
              <a:rPr kumimoji="0" lang="zh-CN" altLang="zh-CN" sz="1000" b="0" i="0" u="none" strike="noStrike" cap="none" normalizeH="0" baseline="0" dirty="0">
                <a:ln>
                  <a:noFill/>
                </a:ln>
                <a:solidFill>
                  <a:srgbClr val="CC7832"/>
                </a:solidFill>
                <a:effectLst/>
                <a:latin typeface="Consolas" panose="020B0609020204030204" pitchFamily="49" charset="0"/>
              </a:rPr>
              <a:t>, </a:t>
            </a:r>
            <a:r>
              <a:rPr kumimoji="0" lang="zh-CN" altLang="zh-CN" sz="1000" b="0" i="0" u="none" strike="noStrike" cap="none" normalizeH="0" baseline="0" dirty="0">
                <a:ln>
                  <a:noFill/>
                </a:ln>
                <a:solidFill>
                  <a:srgbClr val="6A8759"/>
                </a:solidFill>
                <a:effectLst/>
                <a:latin typeface="Consolas" panose="020B0609020204030204" pitchFamily="49" charset="0"/>
              </a:rPr>
              <a:t>'death</a:t>
            </a:r>
            <a:r>
              <a:rPr kumimoji="0" lang="zh-CN" altLang="en-US" sz="1000" b="0" i="0" u="none" strike="noStrike" cap="none" normalizeH="0" baseline="0" dirty="0">
                <a:ln>
                  <a:noFill/>
                </a:ln>
                <a:solidFill>
                  <a:srgbClr val="6A8759"/>
                </a:solidFill>
                <a:effectLst/>
                <a:latin typeface="Consolas" panose="020B0609020204030204" pitchFamily="49" charset="0"/>
              </a:rPr>
              <a:t>’</a:t>
            </a:r>
            <a:r>
              <a:rPr kumimoji="0" lang="zh-CN" altLang="zh-CN" sz="10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542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Frontend / UI</a:t>
            </a:r>
            <a:endParaRPr dirty="0"/>
          </a:p>
        </p:txBody>
      </p:sp>
      <p:pic>
        <p:nvPicPr>
          <p:cNvPr id="3" name="图片 2">
            <a:extLst>
              <a:ext uri="{FF2B5EF4-FFF2-40B4-BE49-F238E27FC236}">
                <a16:creationId xmlns:a16="http://schemas.microsoft.com/office/drawing/2014/main" id="{673FDAD2-0F0D-49AA-B42E-0324D6589E2A}"/>
              </a:ext>
            </a:extLst>
          </p:cNvPr>
          <p:cNvPicPr>
            <a:picLocks noChangeAspect="1"/>
          </p:cNvPicPr>
          <p:nvPr/>
        </p:nvPicPr>
        <p:blipFill>
          <a:blip r:embed="rId3"/>
          <a:stretch>
            <a:fillRect/>
          </a:stretch>
        </p:blipFill>
        <p:spPr>
          <a:xfrm>
            <a:off x="181947" y="1051557"/>
            <a:ext cx="9542106" cy="5367435"/>
          </a:xfrm>
          <a:prstGeom prst="rect">
            <a:avLst/>
          </a:prstGeom>
        </p:spPr>
      </p:pic>
    </p:spTree>
    <p:extLst>
      <p:ext uri="{BB962C8B-B14F-4D97-AF65-F5344CB8AC3E}">
        <p14:creationId xmlns:p14="http://schemas.microsoft.com/office/powerpoint/2010/main" val="417848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343" name="Google Shape;343;p16"/>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2"/>
              </a:solidFill>
              <a:latin typeface="Arial"/>
              <a:ea typeface="Arial"/>
              <a:cs typeface="Arial"/>
              <a:sym typeface="Arial"/>
            </a:endParaRPr>
          </a:p>
        </p:txBody>
      </p:sp>
      <p:sp>
        <p:nvSpPr>
          <p:cNvPr id="344" name="Google Shape;344;p16"/>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spcBef>
                <a:spcPts val="0"/>
              </a:spcBef>
              <a:spcAft>
                <a:spcPts val="0"/>
              </a:spcAft>
              <a:buSzPts val="4200"/>
              <a:buNone/>
            </a:pPr>
            <a:r>
              <a:rPr lang="en-US" sz="6000" b="1" dirty="0">
                <a:solidFill>
                  <a:schemeClr val="accent2"/>
                </a:solidFill>
              </a:rPr>
              <a:t>Q &amp; A</a:t>
            </a:r>
            <a:endParaRPr dirty="0"/>
          </a:p>
        </p:txBody>
      </p:sp>
    </p:spTree>
    <p:extLst>
      <p:ext uri="{BB962C8B-B14F-4D97-AF65-F5344CB8AC3E}">
        <p14:creationId xmlns:p14="http://schemas.microsoft.com/office/powerpoint/2010/main" val="1208136982"/>
      </p:ext>
    </p:extLst>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190</Words>
  <Application>Microsoft Office PowerPoint</Application>
  <PresentationFormat>A4 纸张(210x297 毫米)</PresentationFormat>
  <Paragraphs>30</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Noto Sans Symbols</vt:lpstr>
      <vt:lpstr>Arial</vt:lpstr>
      <vt:lpstr>Consolas</vt:lpstr>
      <vt:lpstr>Parthenon-EY_regular_presentation_2016</vt:lpstr>
      <vt:lpstr>EECS E6895 - Progress 1  COVID-19 Risk Prediction via Bayesian Network </vt:lpstr>
      <vt:lpstr>PowerPoint 演示文稿</vt:lpstr>
      <vt:lpstr>Data collection Take Germany as an example. We get the confirmed cases from WHO, and gender and age distributions</vt:lpstr>
      <vt:lpstr>Issues on data Three issues on manipulating data: coverage of areas, co-existence of attributes, and destruction of summarized data</vt:lpstr>
      <vt:lpstr>Structured node &amp; primary code</vt:lpstr>
      <vt:lpstr>Frontend / UI</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Progress 1  COVID-19 Risk Prediction via Bayesian Network</dc:title>
  <dc:creator>Guoshiwen Han</dc:creator>
  <cp:lastModifiedBy>MAC</cp:lastModifiedBy>
  <cp:revision>22</cp:revision>
  <dcterms:created xsi:type="dcterms:W3CDTF">2013-05-31T15:26:26Z</dcterms:created>
  <dcterms:modified xsi:type="dcterms:W3CDTF">2021-02-12T21:01:37Z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0x010100826318CDA76982469C2C3CD2CD5847410101006261C47C86829A4E9151A07D8C63FAD2</vt:lpwstr>
  </property>
  <property fmtid="{D5CDD505-2E9C-101B-9397-08002B2CF9AE}" pid="3" name="GeographicApplicability">
    <vt:lpwstr>3;#Global|500f1427-2ec5-408e-9c7e-c7ecab3f14e9</vt:lpwstr>
  </property>
  <property fmtid="{D5CDD505-2E9C-101B-9397-08002B2CF9AE}" pid="4" name="ServiceLineFunction">
    <vt:lpwstr>2;#Corporate Finance Strategy - Buy-Side|57fa9ec0-7e77-4e38-9b80-f6898f4447da</vt:lpwstr>
  </property>
  <property fmtid="{D5CDD505-2E9C-101B-9397-08002B2CF9AE}" pid="5" name="_dlc_DocIdItemGuid">
    <vt:lpwstr>9a6af36a-3e0e-46b6-8a1b-1009778c2ed1</vt:lpwstr>
  </property>
  <property fmtid="{D5CDD505-2E9C-101B-9397-08002B2CF9AE}" pid="6" name="Sector">
    <vt:lpwstr>11;#All Sectors|32600395-49d1-4199-adb5-3693fcec9e59</vt:lpwstr>
  </property>
  <property fmtid="{D5CDD505-2E9C-101B-9397-08002B2CF9AE}" pid="7" name="ContentLanguage">
    <vt:lpwstr>1;#English|556a818d-2fa5-4ece-a7c0-2ca1d2dc5c77</vt:lpwstr>
  </property>
  <property fmtid="{D5CDD505-2E9C-101B-9397-08002B2CF9AE}" pid="8" name="WppReportDate">
    <vt:lpwstr/>
  </property>
  <property fmtid="{D5CDD505-2E9C-101B-9397-08002B2CF9AE}" pid="9" name="WppReportVersion">
    <vt:lpwstr>Version 1.0</vt:lpwstr>
  </property>
  <property fmtid="{D5CDD505-2E9C-101B-9397-08002B2CF9AE}" pid="10" name="WppReportDraft">
    <vt:lpwstr>(Draft)</vt:lpwstr>
  </property>
  <property fmtid="{D5CDD505-2E9C-101B-9397-08002B2CF9AE}" pid="11" name="WppReportCurrencySymbol">
    <vt:lpwstr>$</vt:lpwstr>
  </property>
  <property fmtid="{D5CDD505-2E9C-101B-9397-08002B2CF9AE}" pid="12" name="WppReportDashboardTitleText">
    <vt:lpwstr>Dashboard</vt:lpwstr>
  </property>
  <property fmtid="{D5CDD505-2E9C-101B-9397-08002B2CF9AE}" pid="13" name="WppReportShortPageNumberFormat">
    <vt:lpwstr>Page &lt;#&gt;</vt:lpwstr>
  </property>
  <property fmtid="{D5CDD505-2E9C-101B-9397-08002B2CF9AE}" pid="14" name="WppReportLongPageNumberFormat">
    <vt:lpwstr>Page &lt;#&gt; of &lt;PageCount&gt;</vt:lpwstr>
  </property>
  <property fmtid="{D5CDD505-2E9C-101B-9397-08002B2CF9AE}" pid="15" name="WppReportTocTitleText">
    <vt:lpwstr>Table of contents</vt:lpwstr>
  </property>
  <property fmtid="{D5CDD505-2E9C-101B-9397-08002B2CF9AE}" pid="16" name="WppReportIsTocUpdateRecommended">
    <vt:bool>true</vt:bool>
  </property>
  <property fmtid="{D5CDD505-2E9C-101B-9397-08002B2CF9AE}" pid="17" name="WppReportPropertiesLastWrittenToDocument">
    <vt:filetime>2018-07-12T02:18:10Z</vt:filetime>
  </property>
</Properties>
</file>