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75" r:id="rId4"/>
    <p:sldId id="276" r:id="rId5"/>
    <p:sldId id="278" r:id="rId6"/>
    <p:sldId id="279" r:id="rId7"/>
    <p:sldId id="277" r:id="rId8"/>
    <p:sldId id="274" r:id="rId9"/>
  </p:sldIdLst>
  <p:sldSz cx="9906000" cy="6858000" type="A4"/>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p15:clr>
            <a:srgbClr val="A4A3A4"/>
          </p15:clr>
        </p15:guide>
        <p15:guide id="2" orient="horz" pos="660">
          <p15:clr>
            <a:srgbClr val="A4A3A4"/>
          </p15:clr>
        </p15:guide>
        <p15:guide id="3" orient="horz" pos="3456">
          <p15:clr>
            <a:srgbClr val="A4A3A4"/>
          </p15:clr>
        </p15:guide>
        <p15:guide id="4" orient="horz" pos="4128">
          <p15:clr>
            <a:srgbClr val="A4A3A4"/>
          </p15:clr>
        </p15:guide>
        <p15:guide id="5" pos="3120">
          <p15:clr>
            <a:srgbClr val="A4A3A4"/>
          </p15:clr>
        </p15:guide>
        <p15:guide id="6" pos="69">
          <p15:clr>
            <a:srgbClr val="A4A3A4"/>
          </p15:clr>
        </p15:guide>
        <p15:guide id="7" pos="617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W0WibYvVZeAAInAyqcBciwEGd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608" y="102"/>
      </p:cViewPr>
      <p:guideLst>
        <p:guide orient="horz" pos="1008"/>
        <p:guide orient="horz" pos="660"/>
        <p:guide orient="horz" pos="3456"/>
        <p:guide orient="horz" pos="4128"/>
        <p:guide pos="3120"/>
        <p:guide pos="69"/>
        <p:guide pos="617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istrator\Desktop\c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tendency of 600519</a:t>
            </a:r>
            <a:r>
              <a:rPr lang="en-US" altLang="zh-CN" baseline="0"/>
              <a:t> in 5 days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014551959692508"/>
          <c:y val="0.16712962962962963"/>
          <c:w val="0.86597031407684311"/>
          <c:h val="0.62949292796733747"/>
        </c:manualLayout>
      </c:layout>
      <c:lineChart>
        <c:grouping val="standard"/>
        <c:varyColors val="0"/>
        <c:ser>
          <c:idx val="0"/>
          <c:order val="0"/>
          <c:tx>
            <c:strRef>
              <c:f>Sheet1!$A$1</c:f>
              <c:strCache>
                <c:ptCount val="1"/>
                <c:pt idx="0">
                  <c:v>real</c:v>
                </c:pt>
              </c:strCache>
            </c:strRef>
          </c:tx>
          <c:spPr>
            <a:ln w="28575" cap="rnd">
              <a:solidFill>
                <a:schemeClr val="accent1"/>
              </a:solidFill>
              <a:round/>
            </a:ln>
            <a:effectLst/>
          </c:spPr>
          <c:marker>
            <c:symbol val="none"/>
          </c:marker>
          <c:val>
            <c:numRef>
              <c:f>Sheet1!$B$1:$F$1</c:f>
              <c:numCache>
                <c:formatCode>General</c:formatCode>
                <c:ptCount val="5"/>
                <c:pt idx="0">
                  <c:v>1975.44995117187</c:v>
                </c:pt>
                <c:pt idx="1">
                  <c:v>2010.5</c:v>
                </c:pt>
                <c:pt idx="2">
                  <c:v>2030.35998535156</c:v>
                </c:pt>
                <c:pt idx="3">
                  <c:v>2069.69995117187</c:v>
                </c:pt>
                <c:pt idx="4">
                  <c:v>2000.16003417968</c:v>
                </c:pt>
              </c:numCache>
            </c:numRef>
          </c:val>
          <c:smooth val="0"/>
          <c:extLst>
            <c:ext xmlns:c16="http://schemas.microsoft.com/office/drawing/2014/chart" uri="{C3380CC4-5D6E-409C-BE32-E72D297353CC}">
              <c16:uniqueId val="{00000000-BA3D-4FB2-BE76-EA315AF07691}"/>
            </c:ext>
          </c:extLst>
        </c:ser>
        <c:ser>
          <c:idx val="1"/>
          <c:order val="1"/>
          <c:tx>
            <c:strRef>
              <c:f>Sheet1!$A$2</c:f>
              <c:strCache>
                <c:ptCount val="1"/>
                <c:pt idx="0">
                  <c:v>predict</c:v>
                </c:pt>
              </c:strCache>
            </c:strRef>
          </c:tx>
          <c:spPr>
            <a:ln w="28575" cap="rnd">
              <a:solidFill>
                <a:schemeClr val="accent2"/>
              </a:solidFill>
              <a:round/>
            </a:ln>
            <a:effectLst/>
          </c:spPr>
          <c:marker>
            <c:symbol val="none"/>
          </c:marker>
          <c:val>
            <c:numRef>
              <c:f>Sheet1!$B$2:$F$2</c:f>
              <c:numCache>
                <c:formatCode>General</c:formatCode>
                <c:ptCount val="5"/>
                <c:pt idx="0">
                  <c:v>2134.2539999999999</c:v>
                </c:pt>
                <c:pt idx="1">
                  <c:v>2121.1518999999998</c:v>
                </c:pt>
                <c:pt idx="2">
                  <c:v>2235.7357999999999</c:v>
                </c:pt>
                <c:pt idx="3">
                  <c:v>2181.9539</c:v>
                </c:pt>
                <c:pt idx="4">
                  <c:v>2247.0585999999998</c:v>
                </c:pt>
              </c:numCache>
            </c:numRef>
          </c:val>
          <c:smooth val="0"/>
          <c:extLst>
            <c:ext xmlns:c16="http://schemas.microsoft.com/office/drawing/2014/chart" uri="{C3380CC4-5D6E-409C-BE32-E72D297353CC}">
              <c16:uniqueId val="{00000001-BA3D-4FB2-BE76-EA315AF07691}"/>
            </c:ext>
          </c:extLst>
        </c:ser>
        <c:dLbls>
          <c:showLegendKey val="0"/>
          <c:showVal val="0"/>
          <c:showCatName val="0"/>
          <c:showSerName val="0"/>
          <c:showPercent val="0"/>
          <c:showBubbleSize val="0"/>
        </c:dLbls>
        <c:smooth val="0"/>
        <c:axId val="369539200"/>
        <c:axId val="369538216"/>
      </c:lineChart>
      <c:catAx>
        <c:axId val="3695392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538216"/>
        <c:crosses val="autoZero"/>
        <c:auto val="1"/>
        <c:lblAlgn val="ctr"/>
        <c:lblOffset val="100"/>
        <c:noMultiLvlLbl val="0"/>
      </c:catAx>
      <c:valAx>
        <c:axId val="369538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53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tendency of 600519 in 30 days</a:t>
            </a:r>
            <a:endParaRPr lang="zh-CN" altLang="zh-CN"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Sheet2!$A$1</c:f>
              <c:strCache>
                <c:ptCount val="1"/>
                <c:pt idx="0">
                  <c:v>real</c:v>
                </c:pt>
              </c:strCache>
            </c:strRef>
          </c:tx>
          <c:spPr>
            <a:ln w="28575" cap="rnd">
              <a:solidFill>
                <a:schemeClr val="accent1"/>
              </a:solidFill>
              <a:round/>
            </a:ln>
            <a:effectLst/>
          </c:spPr>
          <c:marker>
            <c:symbol val="none"/>
          </c:marker>
          <c:val>
            <c:numRef>
              <c:f>Sheet2!$B$1:$AE$1</c:f>
              <c:numCache>
                <c:formatCode>General</c:formatCode>
                <c:ptCount val="30"/>
                <c:pt idx="0">
                  <c:v>2109.320068</c:v>
                </c:pt>
                <c:pt idx="1">
                  <c:v>2145</c:v>
                </c:pt>
                <c:pt idx="2">
                  <c:v>2189.9099120000001</c:v>
                </c:pt>
                <c:pt idx="3">
                  <c:v>2320.8500979999999</c:v>
                </c:pt>
                <c:pt idx="4">
                  <c:v>2313</c:v>
                </c:pt>
                <c:pt idx="5">
                  <c:v>2368.8000489999999</c:v>
                </c:pt>
                <c:pt idx="6">
                  <c:v>2456.429932</c:v>
                </c:pt>
                <c:pt idx="7">
                  <c:v>2601</c:v>
                </c:pt>
                <c:pt idx="8">
                  <c:v>2471</c:v>
                </c:pt>
                <c:pt idx="9">
                  <c:v>2460</c:v>
                </c:pt>
                <c:pt idx="10">
                  <c:v>2288.0200199999999</c:v>
                </c:pt>
                <c:pt idx="11">
                  <c:v>2307</c:v>
                </c:pt>
                <c:pt idx="12">
                  <c:v>2189</c:v>
                </c:pt>
                <c:pt idx="13">
                  <c:v>2150</c:v>
                </c:pt>
                <c:pt idx="14">
                  <c:v>2122.780029</c:v>
                </c:pt>
                <c:pt idx="15">
                  <c:v>2158</c:v>
                </c:pt>
                <c:pt idx="16">
                  <c:v>2058</c:v>
                </c:pt>
                <c:pt idx="17">
                  <c:v>2140</c:v>
                </c:pt>
                <c:pt idx="18">
                  <c:v>2033</c:v>
                </c:pt>
                <c:pt idx="19">
                  <c:v>2060.110107</c:v>
                </c:pt>
                <c:pt idx="20">
                  <c:v>1960</c:v>
                </c:pt>
                <c:pt idx="21">
                  <c:v>1936.98999</c:v>
                </c:pt>
                <c:pt idx="22">
                  <c:v>1970.01001</c:v>
                </c:pt>
                <c:pt idx="23">
                  <c:v>2048</c:v>
                </c:pt>
                <c:pt idx="24">
                  <c:v>2026</c:v>
                </c:pt>
                <c:pt idx="25">
                  <c:v>1975.4499510000001</c:v>
                </c:pt>
                <c:pt idx="26">
                  <c:v>2010.5</c:v>
                </c:pt>
                <c:pt idx="27">
                  <c:v>2030.3599850000001</c:v>
                </c:pt>
                <c:pt idx="28">
                  <c:v>2069.6999510000001</c:v>
                </c:pt>
                <c:pt idx="29">
                  <c:v>2000.160034</c:v>
                </c:pt>
              </c:numCache>
            </c:numRef>
          </c:val>
          <c:smooth val="0"/>
          <c:extLst>
            <c:ext xmlns:c16="http://schemas.microsoft.com/office/drawing/2014/chart" uri="{C3380CC4-5D6E-409C-BE32-E72D297353CC}">
              <c16:uniqueId val="{00000000-0E2F-4749-A929-170FAAEE467B}"/>
            </c:ext>
          </c:extLst>
        </c:ser>
        <c:ser>
          <c:idx val="1"/>
          <c:order val="1"/>
          <c:tx>
            <c:strRef>
              <c:f>Sheet2!$A$2</c:f>
              <c:strCache>
                <c:ptCount val="1"/>
                <c:pt idx="0">
                  <c:v>predict</c:v>
                </c:pt>
              </c:strCache>
            </c:strRef>
          </c:tx>
          <c:spPr>
            <a:ln w="28575" cap="rnd">
              <a:solidFill>
                <a:schemeClr val="accent2"/>
              </a:solidFill>
              <a:round/>
            </a:ln>
            <a:effectLst/>
          </c:spPr>
          <c:marker>
            <c:symbol val="none"/>
          </c:marker>
          <c:val>
            <c:numRef>
              <c:f>Sheet2!$B$2:$AE$2</c:f>
              <c:numCache>
                <c:formatCode>General</c:formatCode>
                <c:ptCount val="30"/>
                <c:pt idx="0">
                  <c:v>2134.2539999999999</c:v>
                </c:pt>
                <c:pt idx="1">
                  <c:v>2121.1518999999998</c:v>
                </c:pt>
                <c:pt idx="2">
                  <c:v>2235.7357999999999</c:v>
                </c:pt>
                <c:pt idx="3">
                  <c:v>2181.9539</c:v>
                </c:pt>
                <c:pt idx="4">
                  <c:v>2247.0585999999998</c:v>
                </c:pt>
                <c:pt idx="5">
                  <c:v>2297.7997999999998</c:v>
                </c:pt>
                <c:pt idx="6">
                  <c:v>2422.2946999999999</c:v>
                </c:pt>
                <c:pt idx="7">
                  <c:v>2495.36</c:v>
                </c:pt>
                <c:pt idx="8">
                  <c:v>2535.2035999999998</c:v>
                </c:pt>
                <c:pt idx="9">
                  <c:v>2558.9477999999999</c:v>
                </c:pt>
                <c:pt idx="10">
                  <c:v>2688.143</c:v>
                </c:pt>
                <c:pt idx="11">
                  <c:v>2625.509</c:v>
                </c:pt>
                <c:pt idx="12">
                  <c:v>2578.5571</c:v>
                </c:pt>
                <c:pt idx="13">
                  <c:v>2518.4463000000001</c:v>
                </c:pt>
                <c:pt idx="14">
                  <c:v>2528.8595999999998</c:v>
                </c:pt>
                <c:pt idx="15">
                  <c:v>2092.9843999999998</c:v>
                </c:pt>
                <c:pt idx="16">
                  <c:v>2111.9036000000001</c:v>
                </c:pt>
                <c:pt idx="17">
                  <c:v>2132.5727999999999</c:v>
                </c:pt>
                <c:pt idx="18">
                  <c:v>2183.8103000000001</c:v>
                </c:pt>
                <c:pt idx="19">
                  <c:v>2189.1106</c:v>
                </c:pt>
                <c:pt idx="20">
                  <c:v>2177.7058000000002</c:v>
                </c:pt>
                <c:pt idx="21">
                  <c:v>2300.6714000000002</c:v>
                </c:pt>
                <c:pt idx="22">
                  <c:v>2373.5214999999998</c:v>
                </c:pt>
                <c:pt idx="23">
                  <c:v>2362.0056</c:v>
                </c:pt>
                <c:pt idx="24">
                  <c:v>2478.1098999999999</c:v>
                </c:pt>
                <c:pt idx="25">
                  <c:v>2360.2485000000001</c:v>
                </c:pt>
                <c:pt idx="26">
                  <c:v>2520.9087</c:v>
                </c:pt>
                <c:pt idx="27">
                  <c:v>2498.0385999999999</c:v>
                </c:pt>
                <c:pt idx="28">
                  <c:v>2612.5967000000001</c:v>
                </c:pt>
                <c:pt idx="29">
                  <c:v>2666.0010000000002</c:v>
                </c:pt>
              </c:numCache>
            </c:numRef>
          </c:val>
          <c:smooth val="0"/>
          <c:extLst>
            <c:ext xmlns:c16="http://schemas.microsoft.com/office/drawing/2014/chart" uri="{C3380CC4-5D6E-409C-BE32-E72D297353CC}">
              <c16:uniqueId val="{00000001-0E2F-4749-A929-170FAAEE467B}"/>
            </c:ext>
          </c:extLst>
        </c:ser>
        <c:dLbls>
          <c:showLegendKey val="0"/>
          <c:showVal val="0"/>
          <c:showCatName val="0"/>
          <c:showSerName val="0"/>
          <c:showPercent val="0"/>
          <c:showBubbleSize val="0"/>
        </c:dLbls>
        <c:smooth val="0"/>
        <c:axId val="499185128"/>
        <c:axId val="499188408"/>
      </c:lineChart>
      <c:catAx>
        <c:axId val="4991851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9188408"/>
        <c:crosses val="autoZero"/>
        <c:auto val="1"/>
        <c:lblAlgn val="ctr"/>
        <c:lblOffset val="100"/>
        <c:noMultiLvlLbl val="0"/>
      </c:catAx>
      <c:valAx>
        <c:axId val="499188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9185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tendency of 600519</a:t>
            </a:r>
            <a:r>
              <a:rPr lang="en-US" altLang="zh-CN" baseline="0"/>
              <a:t> in 5 days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014551959692508"/>
          <c:y val="0.16712962962962963"/>
          <c:w val="0.86597031407684311"/>
          <c:h val="0.62949292796733747"/>
        </c:manualLayout>
      </c:layout>
      <c:lineChart>
        <c:grouping val="standard"/>
        <c:varyColors val="0"/>
        <c:ser>
          <c:idx val="0"/>
          <c:order val="0"/>
          <c:tx>
            <c:strRef>
              <c:f>Sheet1!$A$1</c:f>
              <c:strCache>
                <c:ptCount val="1"/>
                <c:pt idx="0">
                  <c:v>real</c:v>
                </c:pt>
              </c:strCache>
            </c:strRef>
          </c:tx>
          <c:spPr>
            <a:ln w="28575" cap="rnd">
              <a:solidFill>
                <a:schemeClr val="accent1"/>
              </a:solidFill>
              <a:round/>
            </a:ln>
            <a:effectLst/>
          </c:spPr>
          <c:marker>
            <c:symbol val="none"/>
          </c:marker>
          <c:val>
            <c:numRef>
              <c:f>Sheet1!$B$1:$F$1</c:f>
              <c:numCache>
                <c:formatCode>General</c:formatCode>
                <c:ptCount val="5"/>
                <c:pt idx="0">
                  <c:v>1975.44995117187</c:v>
                </c:pt>
                <c:pt idx="1">
                  <c:v>2010.5</c:v>
                </c:pt>
                <c:pt idx="2">
                  <c:v>2030.35998535156</c:v>
                </c:pt>
                <c:pt idx="3">
                  <c:v>2069.69995117187</c:v>
                </c:pt>
                <c:pt idx="4">
                  <c:v>2000.16003417968</c:v>
                </c:pt>
              </c:numCache>
            </c:numRef>
          </c:val>
          <c:smooth val="0"/>
          <c:extLst>
            <c:ext xmlns:c16="http://schemas.microsoft.com/office/drawing/2014/chart" uri="{C3380CC4-5D6E-409C-BE32-E72D297353CC}">
              <c16:uniqueId val="{00000000-F8E6-4C79-AC37-0E8936A4FB4B}"/>
            </c:ext>
          </c:extLst>
        </c:ser>
        <c:ser>
          <c:idx val="1"/>
          <c:order val="1"/>
          <c:tx>
            <c:strRef>
              <c:f>Sheet1!$A$2</c:f>
              <c:strCache>
                <c:ptCount val="1"/>
                <c:pt idx="0">
                  <c:v>predict</c:v>
                </c:pt>
              </c:strCache>
            </c:strRef>
          </c:tx>
          <c:spPr>
            <a:ln w="28575" cap="rnd">
              <a:solidFill>
                <a:schemeClr val="accent2"/>
              </a:solidFill>
              <a:round/>
            </a:ln>
            <a:effectLst/>
          </c:spPr>
          <c:marker>
            <c:symbol val="none"/>
          </c:marker>
          <c:val>
            <c:numRef>
              <c:f>Sheet1!$B$2:$F$2</c:f>
              <c:numCache>
                <c:formatCode>General</c:formatCode>
                <c:ptCount val="5"/>
                <c:pt idx="0">
                  <c:v>2134.2539999999999</c:v>
                </c:pt>
                <c:pt idx="1">
                  <c:v>2121.1518999999998</c:v>
                </c:pt>
                <c:pt idx="2">
                  <c:v>2235.7357999999999</c:v>
                </c:pt>
                <c:pt idx="3">
                  <c:v>2181.9539</c:v>
                </c:pt>
                <c:pt idx="4">
                  <c:v>2247.0585999999998</c:v>
                </c:pt>
              </c:numCache>
            </c:numRef>
          </c:val>
          <c:smooth val="0"/>
          <c:extLst>
            <c:ext xmlns:c16="http://schemas.microsoft.com/office/drawing/2014/chart" uri="{C3380CC4-5D6E-409C-BE32-E72D297353CC}">
              <c16:uniqueId val="{00000001-F8E6-4C79-AC37-0E8936A4FB4B}"/>
            </c:ext>
          </c:extLst>
        </c:ser>
        <c:dLbls>
          <c:showLegendKey val="0"/>
          <c:showVal val="0"/>
          <c:showCatName val="0"/>
          <c:showSerName val="0"/>
          <c:showPercent val="0"/>
          <c:showBubbleSize val="0"/>
        </c:dLbls>
        <c:smooth val="0"/>
        <c:axId val="369539200"/>
        <c:axId val="369538216"/>
      </c:lineChart>
      <c:catAx>
        <c:axId val="3695392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538216"/>
        <c:crosses val="autoZero"/>
        <c:auto val="1"/>
        <c:lblAlgn val="ctr"/>
        <c:lblOffset val="100"/>
        <c:noMultiLvlLbl val="0"/>
      </c:catAx>
      <c:valAx>
        <c:axId val="369538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9539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7840" cy="464820"/>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1"/>
            <a:ext cx="5608320" cy="4183380"/>
          </a:xfrm>
          <a:prstGeom prst="rect">
            <a:avLst/>
          </a:prstGeom>
          <a:noFill/>
          <a:ln>
            <a:noFill/>
          </a:ln>
        </p:spPr>
        <p:txBody>
          <a:bodyPr spcFirstLastPara="1" wrap="square" lIns="93150" tIns="46575" rIns="93150" bIns="4657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3500" y="2032000"/>
            <a:ext cx="6878638" cy="4764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701273" y="4416196"/>
            <a:ext cx="5607856" cy="4182169"/>
          </a:xfrm>
          <a:prstGeom prst="rect">
            <a:avLst/>
          </a:prstGeom>
          <a:noFill/>
          <a:ln>
            <a:noFill/>
          </a:ln>
        </p:spPr>
        <p:txBody>
          <a:bodyPr spcFirstLastPara="1" wrap="square" lIns="93150" tIns="46575" rIns="93150" bIns="46575" anchor="t" anchorCtr="0">
            <a:normAutofit/>
          </a:bodyPr>
          <a:lstStyle/>
          <a:p>
            <a:pPr marL="0" lvl="0" indent="0" algn="l" rtl="0">
              <a:spcBef>
                <a:spcPts val="0"/>
              </a:spcBef>
              <a:spcAft>
                <a:spcPts val="0"/>
              </a:spcAft>
              <a:buNone/>
            </a:pPr>
            <a:endParaRPr/>
          </a:p>
        </p:txBody>
      </p:sp>
      <p:sp>
        <p:nvSpPr>
          <p:cNvPr id="93" name="Google Shape;93;p2:notes"/>
          <p:cNvSpPr txBox="1">
            <a:spLocks noGrp="1"/>
          </p:cNvSpPr>
          <p:nvPr>
            <p:ph type="dt" idx="10"/>
          </p:nvPr>
        </p:nvSpPr>
        <p:spPr>
          <a:xfrm>
            <a:off x="3970938" y="1"/>
            <a:ext cx="3037840" cy="464820"/>
          </a:xfrm>
          <a:prstGeom prst="rect">
            <a:avLst/>
          </a:prstGeom>
          <a:noFill/>
          <a:ln>
            <a:noFill/>
          </a:ln>
        </p:spPr>
        <p:txBody>
          <a:bodyPr spcFirstLastPara="1" wrap="square" lIns="93150" tIns="46575" rIns="93150" bIns="46575" anchor="t" anchorCtr="0">
            <a:noAutofit/>
          </a:bodyPr>
          <a:lstStyle/>
          <a:p>
            <a:pPr marL="0" lvl="0" indent="0" algn="r" rtl="0">
              <a:spcBef>
                <a:spcPts val="0"/>
              </a:spcBef>
              <a:spcAft>
                <a:spcPts val="0"/>
              </a:spcAft>
              <a:buNone/>
            </a:pPr>
            <a:r>
              <a:rPr lang="en-US"/>
              <a:t>29 January, 2021</a:t>
            </a:r>
            <a:endParaRPr/>
          </a:p>
        </p:txBody>
      </p:sp>
      <p:sp>
        <p:nvSpPr>
          <p:cNvPr id="94" name="Google Shape;94;p2:notes"/>
          <p:cNvSpPr txBox="1">
            <a:spLocks noGrp="1"/>
          </p:cNvSpPr>
          <p:nvPr>
            <p:ph type="sldNum" idx="12"/>
          </p:nvPr>
        </p:nvSpPr>
        <p:spPr>
          <a:xfrm>
            <a:off x="3970938" y="8829967"/>
            <a:ext cx="3037840" cy="464820"/>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02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30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49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7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701040" y="4415791"/>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987425" y="698500"/>
            <a:ext cx="503555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128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standard for all client decks">
  <p:cSld name="Cover, standard for all client decks">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8"/>
          <p:cNvSpPr txBox="1">
            <a:spLocks noGrp="1"/>
          </p:cNvSpPr>
          <p:nvPr>
            <p:ph type="body" idx="3"/>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8"/>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0" name="Google Shape;20;p18"/>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pic>
        <p:nvPicPr>
          <p:cNvPr id="21" name="Google Shape;21;p18" descr="https://engineering.columbia.edu/files/engineering/NewEngineeringDkBlue.png"/>
          <p:cNvPicPr preferRelativeResize="0"/>
          <p:nvPr/>
        </p:nvPicPr>
        <p:blipFill rotWithShape="1">
          <a:blip r:embed="rId2">
            <a:alphaModFix/>
          </a:blip>
          <a:srcRect/>
          <a:stretch/>
        </p:blipFill>
        <p:spPr>
          <a:xfrm>
            <a:off x="685799" y="457200"/>
            <a:ext cx="6126543" cy="745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5"/>
        <p:cNvGrpSpPr/>
        <p:nvPr/>
      </p:nvGrpSpPr>
      <p:grpSpPr>
        <a:xfrm>
          <a:off x="0" y="0"/>
          <a:ext cx="0" cy="0"/>
          <a:chOff x="0" y="0"/>
          <a:chExt cx="0" cy="0"/>
        </a:xfrm>
      </p:grpSpPr>
      <p:sp>
        <p:nvSpPr>
          <p:cNvPr id="66" name="Google Shape;66;p27"/>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no headings">
  <p:cSld name="Two columns, no headings">
    <p:spTree>
      <p:nvGrpSpPr>
        <p:cNvPr id="1" name="Shape 67"/>
        <p:cNvGrpSpPr/>
        <p:nvPr/>
      </p:nvGrpSpPr>
      <p:grpSpPr>
        <a:xfrm>
          <a:off x="0" y="0"/>
          <a:ext cx="0" cy="0"/>
          <a:chOff x="0" y="0"/>
          <a:chExt cx="0" cy="0"/>
        </a:xfrm>
      </p:grpSpPr>
      <p:sp>
        <p:nvSpPr>
          <p:cNvPr id="68" name="Google Shape;68;p28"/>
          <p:cNvSpPr txBox="1">
            <a:spLocks noGrp="1"/>
          </p:cNvSpPr>
          <p:nvPr>
            <p:ph type="body" idx="1"/>
          </p:nvPr>
        </p:nvSpPr>
        <p:spPr>
          <a:xfrm>
            <a:off x="118872"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28"/>
          <p:cNvSpPr txBox="1">
            <a:spLocks noGrp="1"/>
          </p:cNvSpPr>
          <p:nvPr>
            <p:ph type="body" idx="2"/>
          </p:nvPr>
        </p:nvSpPr>
        <p:spPr>
          <a:xfrm>
            <a:off x="5024001" y="1051560"/>
            <a:ext cx="4754880"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28"/>
          <p:cNvSpPr txBox="1">
            <a:spLocks noGrp="1"/>
          </p:cNvSpPr>
          <p:nvPr>
            <p:ph type="body" idx="3"/>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8"/>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with blue headings">
  <p:cSld name="Two columns, with blue headings">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a:off x="1188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9"/>
          <p:cNvSpPr txBox="1">
            <a:spLocks noGrp="1"/>
          </p:cNvSpPr>
          <p:nvPr>
            <p:ph type="body" idx="2"/>
          </p:nvPr>
        </p:nvSpPr>
        <p:spPr>
          <a:xfrm>
            <a:off x="5020072" y="1812229"/>
            <a:ext cx="4754880" cy="4479035"/>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sz="1100">
                <a:solidFill>
                  <a:schemeClr val="dk1"/>
                </a:solidFill>
              </a:defRPr>
            </a:lvl1pPr>
            <a:lvl2pPr marL="914400" lvl="1" indent="-277494" algn="l">
              <a:spcBef>
                <a:spcPts val="220"/>
              </a:spcBef>
              <a:spcAft>
                <a:spcPts val="0"/>
              </a:spcAft>
              <a:buClr>
                <a:schemeClr val="lt1"/>
              </a:buClr>
              <a:buSzPts val="770"/>
              <a:buChar char="►"/>
              <a:defRPr sz="1100">
                <a:solidFill>
                  <a:schemeClr val="dk1"/>
                </a:solidFill>
              </a:defRPr>
            </a:lvl2pPr>
            <a:lvl3pPr marL="1371600" lvl="2" indent="-277494" algn="l">
              <a:spcBef>
                <a:spcPts val="220"/>
              </a:spcBef>
              <a:spcAft>
                <a:spcPts val="0"/>
              </a:spcAft>
              <a:buClr>
                <a:schemeClr val="lt1"/>
              </a:buClr>
              <a:buSzPts val="770"/>
              <a:buChar char="►"/>
              <a:defRPr sz="1100">
                <a:solidFill>
                  <a:schemeClr val="dk1"/>
                </a:solidFill>
              </a:defRPr>
            </a:lvl3pPr>
            <a:lvl4pPr marL="1828800" lvl="3" indent="-277494" algn="l">
              <a:spcBef>
                <a:spcPts val="220"/>
              </a:spcBef>
              <a:spcAft>
                <a:spcPts val="0"/>
              </a:spcAft>
              <a:buClr>
                <a:schemeClr val="lt1"/>
              </a:buClr>
              <a:buSzPts val="770"/>
              <a:buChar char="►"/>
              <a:defRPr sz="1100">
                <a:solidFill>
                  <a:schemeClr val="dk1"/>
                </a:solidFill>
              </a:defRPr>
            </a:lvl4pPr>
            <a:lvl5pPr marL="2286000" lvl="4" indent="-277495" algn="l">
              <a:spcBef>
                <a:spcPts val="220"/>
              </a:spcBef>
              <a:spcAft>
                <a:spcPts val="0"/>
              </a:spcAft>
              <a:buClr>
                <a:schemeClr val="lt1"/>
              </a:buClr>
              <a:buSzPts val="770"/>
              <a:buChar char="►"/>
              <a:defRPr sz="11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6" name="Google Shape;76;p29"/>
          <p:cNvSpPr txBox="1">
            <a:spLocks noGrp="1"/>
          </p:cNvSpPr>
          <p:nvPr>
            <p:ph type="body" idx="3"/>
          </p:nvPr>
        </p:nvSpPr>
        <p:spPr>
          <a:xfrm>
            <a:off x="1188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body" idx="4"/>
          </p:nvPr>
        </p:nvSpPr>
        <p:spPr>
          <a:xfrm>
            <a:off x="5020072" y="1051560"/>
            <a:ext cx="4754880" cy="640800"/>
          </a:xfrm>
          <a:prstGeom prst="rect">
            <a:avLst/>
          </a:prstGeom>
          <a:noFill/>
          <a:ln>
            <a:noFill/>
          </a:ln>
        </p:spPr>
        <p:txBody>
          <a:bodyPr spcFirstLastPara="1" wrap="square" lIns="45700" tIns="0" rIns="0" bIns="0" anchor="b" anchorCtr="0">
            <a:noAutofit/>
          </a:bodyPr>
          <a:lstStyle>
            <a:lvl1pPr marL="457200" lvl="0" indent="-228600" algn="l">
              <a:spcBef>
                <a:spcPts val="320"/>
              </a:spcBef>
              <a:spcAft>
                <a:spcPts val="0"/>
              </a:spcAft>
              <a:buSzPts val="1120"/>
              <a:buNone/>
              <a:defRPr sz="1600" b="1">
                <a:solidFill>
                  <a:schemeClr val="accent2"/>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9"/>
          <p:cNvSpPr txBox="1">
            <a:spLocks noGrp="1"/>
          </p:cNvSpPr>
          <p:nvPr>
            <p:ph type="body" idx="5"/>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79"/>
        <p:cNvGrpSpPr/>
        <p:nvPr/>
      </p:nvGrpSpPr>
      <p:grpSpPr>
        <a:xfrm>
          <a:off x="0" y="0"/>
          <a:ext cx="0" cy="0"/>
          <a:chOff x="0" y="0"/>
          <a:chExt cx="0" cy="0"/>
        </a:xfrm>
      </p:grpSpPr>
      <p:sp>
        <p:nvSpPr>
          <p:cNvPr id="80" name="Google Shape;80;p30"/>
          <p:cNvSpPr txBox="1">
            <a:spLocks noGrp="1"/>
          </p:cNvSpPr>
          <p:nvPr>
            <p:ph type="body" idx="1"/>
          </p:nvPr>
        </p:nvSpPr>
        <p:spPr>
          <a:xfrm>
            <a:off x="493582" y="1051561"/>
            <a:ext cx="8915400" cy="1643063"/>
          </a:xfrm>
          <a:prstGeom prst="rect">
            <a:avLst/>
          </a:prstGeom>
          <a:noFill/>
          <a:ln>
            <a:noFill/>
          </a:ln>
        </p:spPr>
        <p:txBody>
          <a:bodyPr spcFirstLastPara="1" wrap="square" lIns="45700" tIns="0" rIns="0" bIns="0" anchor="t" anchorCtr="0">
            <a:noAutofit/>
          </a:bodyPr>
          <a:lstStyle>
            <a:lvl1pPr marL="457200" lvl="0" indent="-228600" algn="l">
              <a:lnSpc>
                <a:spcPct val="85000"/>
              </a:lnSpc>
              <a:spcBef>
                <a:spcPts val="0"/>
              </a:spcBef>
              <a:spcAft>
                <a:spcPts val="0"/>
              </a:spcAft>
              <a:buSzPts val="3500"/>
              <a:buNone/>
              <a:defRPr sz="5000" b="1">
                <a:solidFill>
                  <a:schemeClr val="lt2"/>
                </a:solidFill>
                <a:latin typeface="Arial"/>
                <a:ea typeface="Arial"/>
                <a:cs typeface="Arial"/>
                <a:sym typeface="Arial"/>
              </a:defRPr>
            </a:lvl1pPr>
            <a:lvl2pPr marL="914400" lvl="1" indent="-228600" algn="l">
              <a:spcBef>
                <a:spcPts val="220"/>
              </a:spcBef>
              <a:spcAft>
                <a:spcPts val="0"/>
              </a:spcAft>
              <a:buSzPts val="770"/>
              <a:buNone/>
              <a:defRPr/>
            </a:lvl2pPr>
            <a:lvl3pPr marL="1371600" lvl="2" indent="-228600" algn="l">
              <a:spcBef>
                <a:spcPts val="220"/>
              </a:spcBef>
              <a:spcAft>
                <a:spcPts val="0"/>
              </a:spcAft>
              <a:buSzPts val="770"/>
              <a:buNone/>
              <a:defRPr/>
            </a:lvl3pPr>
            <a:lvl4pPr marL="1828800" lvl="3" indent="-228600" algn="l">
              <a:spcBef>
                <a:spcPts val="220"/>
              </a:spcBef>
              <a:spcAft>
                <a:spcPts val="0"/>
              </a:spcAft>
              <a:buSzPts val="770"/>
              <a:buNone/>
              <a:defRPr/>
            </a:lvl4pPr>
            <a:lvl5pPr marL="2286000" lvl="4" indent="-228600" algn="l">
              <a:spcBef>
                <a:spcPts val="220"/>
              </a:spcBef>
              <a:spcAft>
                <a:spcPts val="0"/>
              </a:spcAft>
              <a:buSzPts val="77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Boilerplate text">
  <p:cSld name="Boilerplate text">
    <p:spTree>
      <p:nvGrpSpPr>
        <p:cNvPr id="1" name="Shape 81"/>
        <p:cNvGrpSpPr/>
        <p:nvPr/>
      </p:nvGrpSpPr>
      <p:grpSpPr>
        <a:xfrm>
          <a:off x="0" y="0"/>
          <a:ext cx="0" cy="0"/>
          <a:chOff x="0" y="0"/>
          <a:chExt cx="0" cy="0"/>
        </a:xfrm>
      </p:grpSpPr>
      <p:sp>
        <p:nvSpPr>
          <p:cNvPr id="82" name="Google Shape;82;p31"/>
          <p:cNvSpPr/>
          <p:nvPr/>
        </p:nvSpPr>
        <p:spPr>
          <a:xfrm>
            <a:off x="479822" y="572806"/>
            <a:ext cx="3384550" cy="4614337"/>
          </a:xfrm>
          <a:prstGeom prst="rect">
            <a:avLst/>
          </a:prstGeom>
          <a:solidFill>
            <a:srgbClr val="F0F0F0"/>
          </a:solidFill>
          <a:ln>
            <a:noFill/>
          </a:ln>
        </p:spPr>
        <p:txBody>
          <a:bodyPr spcFirstLastPara="1" wrap="square" lIns="137150" tIns="137150" rIns="137150" bIns="137150" anchor="t" anchorCtr="0">
            <a:noAutofit/>
          </a:bodyPr>
          <a:lstStyle/>
          <a:p>
            <a:pPr marL="0" marR="0" lvl="0" indent="0" algn="l" rtl="0">
              <a:spcBef>
                <a:spcPts val="0"/>
              </a:spcBef>
              <a:spcAft>
                <a:spcPts val="0"/>
              </a:spcAft>
              <a:buNone/>
            </a:pPr>
            <a:r>
              <a:rPr lang="en-US" sz="1000" b="1">
                <a:solidFill>
                  <a:srgbClr val="646464"/>
                </a:solidFill>
                <a:latin typeface="Arial"/>
                <a:ea typeface="Arial"/>
                <a:cs typeface="Arial"/>
                <a:sym typeface="Arial"/>
              </a:rPr>
              <a:t>EY</a:t>
            </a:r>
            <a:r>
              <a:rPr lang="en-US" sz="1000">
                <a:solidFill>
                  <a:srgbClr val="646464"/>
                </a:solidFill>
                <a:latin typeface="Arial"/>
                <a:ea typeface="Arial"/>
                <a:cs typeface="Arial"/>
                <a:sym typeface="Arial"/>
              </a:rPr>
              <a:t> | Assurance | Tax | Transactions | Advisory</a:t>
            </a:r>
            <a:endParaRPr/>
          </a:p>
          <a:p>
            <a:pPr marL="0" marR="0" lvl="0" indent="0" algn="l" rtl="0">
              <a:spcBef>
                <a:spcPts val="600"/>
              </a:spcBef>
              <a:spcAft>
                <a:spcPts val="0"/>
              </a:spcAft>
              <a:buNone/>
            </a:pPr>
            <a:endParaRPr sz="700" b="1">
              <a:solidFill>
                <a:srgbClr val="646464"/>
              </a:solidFill>
              <a:latin typeface="Arial"/>
              <a:ea typeface="Arial"/>
              <a:cs typeface="Arial"/>
              <a:sym typeface="Arial"/>
            </a:endParaRPr>
          </a:p>
          <a:p>
            <a:pPr marL="0" marR="0" lvl="0" indent="0" algn="l" rtl="0">
              <a:spcBef>
                <a:spcPts val="0"/>
              </a:spcBef>
              <a:spcAft>
                <a:spcPts val="0"/>
              </a:spcAft>
              <a:buNone/>
            </a:pPr>
            <a:r>
              <a:rPr lang="en-US" sz="800" b="1">
                <a:solidFill>
                  <a:srgbClr val="646464"/>
                </a:solidFill>
                <a:latin typeface="Arial"/>
                <a:ea typeface="Arial"/>
                <a:cs typeface="Arial"/>
                <a:sym typeface="Arial"/>
              </a:rPr>
              <a:t>About EY</a:t>
            </a:r>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Ernst &amp; Young LLP is a client-serving member firm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Global Limited operating in the US. </a:t>
            </a:r>
            <a:endParaRPr/>
          </a:p>
          <a:p>
            <a:pPr marL="0" marR="0" lvl="0" indent="0" algn="l" rtl="0">
              <a:spcBef>
                <a:spcPts val="0"/>
              </a:spcBef>
              <a:spcAft>
                <a:spcPts val="0"/>
              </a:spcAft>
              <a:buNone/>
            </a:pPr>
            <a:endParaRPr sz="800">
              <a:solidFill>
                <a:schemeClr val="lt1"/>
              </a:solidFill>
              <a:latin typeface="Arial"/>
              <a:ea typeface="Arial"/>
              <a:cs typeface="Arial"/>
              <a:sym typeface="Arial"/>
            </a:endParaRPr>
          </a:p>
          <a:p>
            <a:pPr marL="0" marR="0" lvl="0" indent="0" algn="l" rtl="0">
              <a:spcBef>
                <a:spcPts val="0"/>
              </a:spcBef>
              <a:spcAft>
                <a:spcPts val="0"/>
              </a:spcAft>
              <a:buNone/>
            </a:pPr>
            <a:r>
              <a:rPr lang="en-US" sz="800">
                <a:solidFill>
                  <a:schemeClr val="lt1"/>
                </a:solidFill>
                <a:latin typeface="Arial"/>
                <a:ea typeface="Arial"/>
                <a:cs typeface="Arial"/>
                <a:sym typeface="Arial"/>
              </a:rPr>
              <a:t>EY-Parthenon refers to the combined group of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Ernst &amp; Young LLP and other EY member firm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professionals providing strategy services worldwide. </a:t>
            </a:r>
            <a:br>
              <a:rPr lang="en-US" sz="800">
                <a:solidFill>
                  <a:schemeClr val="lt1"/>
                </a:solidFill>
                <a:latin typeface="Arial"/>
                <a:ea typeface="Arial"/>
                <a:cs typeface="Arial"/>
                <a:sym typeface="Arial"/>
              </a:rPr>
            </a:br>
            <a:r>
              <a:rPr lang="en-US" sz="800">
                <a:solidFill>
                  <a:schemeClr val="lt1"/>
                </a:solidFill>
                <a:latin typeface="Arial"/>
                <a:ea typeface="Arial"/>
                <a:cs typeface="Arial"/>
                <a:sym typeface="Arial"/>
              </a:rPr>
              <a:t>Visit parthenon.ey.com for more information.</a:t>
            </a:r>
            <a:br>
              <a:rPr lang="en-US" sz="800">
                <a:solidFill>
                  <a:schemeClr val="lt1"/>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800">
                <a:solidFill>
                  <a:srgbClr val="646464"/>
                </a:solidFill>
                <a:latin typeface="Arial"/>
                <a:ea typeface="Arial"/>
                <a:cs typeface="Arial"/>
                <a:sym typeface="Arial"/>
              </a:rPr>
              <a:t>© 2017 Ernst &amp; Young LLP.</a:t>
            </a:r>
            <a:endParaRPr/>
          </a:p>
          <a:p>
            <a:pPr marL="0" marR="0" lvl="0" indent="0" algn="l" rtl="0">
              <a:spcBef>
                <a:spcPts val="0"/>
              </a:spcBef>
              <a:spcAft>
                <a:spcPts val="0"/>
              </a:spcAft>
              <a:buNone/>
            </a:pPr>
            <a:r>
              <a:rPr lang="en-US" sz="800">
                <a:solidFill>
                  <a:srgbClr val="646464"/>
                </a:solidFill>
                <a:latin typeface="Arial"/>
                <a:ea typeface="Arial"/>
                <a:cs typeface="Arial"/>
                <a:sym typeface="Arial"/>
              </a:rPr>
              <a:t>All Rights Reserved.</a:t>
            </a:r>
            <a:endParaRPr/>
          </a:p>
          <a:p>
            <a:pPr marL="0" marR="0" lvl="0" indent="0" algn="l" rtl="0">
              <a:spcBef>
                <a:spcPts val="0"/>
              </a:spcBef>
              <a:spcAft>
                <a:spcPts val="0"/>
              </a:spcAft>
              <a:buNone/>
            </a:pPr>
            <a:br>
              <a:rPr lang="en-US" sz="800">
                <a:solidFill>
                  <a:srgbClr val="646464"/>
                </a:solidFill>
                <a:latin typeface="Arial"/>
                <a:ea typeface="Arial"/>
                <a:cs typeface="Arial"/>
                <a:sym typeface="Arial"/>
              </a:rPr>
            </a:br>
            <a:br>
              <a:rPr lang="en-US" sz="800">
                <a:solidFill>
                  <a:srgbClr val="646464"/>
                </a:solidFill>
                <a:latin typeface="Arial"/>
                <a:ea typeface="Arial"/>
                <a:cs typeface="Arial"/>
                <a:sym typeface="Arial"/>
              </a:rPr>
            </a:br>
            <a:endParaRPr sz="800">
              <a:solidFill>
                <a:srgbClr val="646464"/>
              </a:solidFill>
              <a:latin typeface="Arial"/>
              <a:ea typeface="Arial"/>
              <a:cs typeface="Arial"/>
              <a:sym typeface="Arial"/>
            </a:endParaRPr>
          </a:p>
          <a:p>
            <a:pPr marL="0" marR="0" lvl="0" indent="0" algn="l" rtl="0">
              <a:spcBef>
                <a:spcPts val="0"/>
              </a:spcBef>
              <a:spcAft>
                <a:spcPts val="0"/>
              </a:spcAft>
              <a:buNone/>
            </a:pPr>
            <a:r>
              <a:rPr lang="en-US" sz="600">
                <a:solidFill>
                  <a:srgbClr val="646464"/>
                </a:solidFill>
                <a:latin typeface="Arial"/>
                <a:ea typeface="Arial"/>
                <a:cs typeface="Arial"/>
                <a:sym typeface="Arial"/>
              </a:rPr>
              <a:t>This material has been prepared for general informational purposes</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only and is not intended to be relied upon as accounting, tax or other</a:t>
            </a:r>
            <a:endParaRPr/>
          </a:p>
          <a:p>
            <a:pPr marL="0" marR="0" lvl="0" indent="0" algn="l" rtl="0">
              <a:spcBef>
                <a:spcPts val="0"/>
              </a:spcBef>
              <a:spcAft>
                <a:spcPts val="0"/>
              </a:spcAft>
              <a:buNone/>
            </a:pPr>
            <a:r>
              <a:rPr lang="en-US" sz="600">
                <a:solidFill>
                  <a:srgbClr val="646464"/>
                </a:solidFill>
                <a:latin typeface="Arial"/>
                <a:ea typeface="Arial"/>
                <a:cs typeface="Arial"/>
                <a:sym typeface="Arial"/>
              </a:rPr>
              <a:t>professional advice. Please refer to your advisors for specific advice.</a:t>
            </a:r>
            <a:endParaRPr/>
          </a:p>
          <a:p>
            <a:pPr marL="0" marR="0" lvl="0" indent="0" algn="l" rtl="0">
              <a:spcBef>
                <a:spcPts val="0"/>
              </a:spcBef>
              <a:spcAft>
                <a:spcPts val="0"/>
              </a:spcAft>
              <a:buNone/>
            </a:pPr>
            <a:endParaRPr sz="600">
              <a:solidFill>
                <a:srgbClr val="646464"/>
              </a:solidFill>
              <a:latin typeface="Arial"/>
              <a:ea typeface="Arial"/>
              <a:cs typeface="Arial"/>
              <a:sym typeface="Arial"/>
            </a:endParaRPr>
          </a:p>
          <a:p>
            <a:pPr marL="0" marR="0" lvl="0" indent="0" algn="l" rtl="0">
              <a:spcBef>
                <a:spcPts val="0"/>
              </a:spcBef>
              <a:spcAft>
                <a:spcPts val="0"/>
              </a:spcAft>
              <a:buNone/>
            </a:pPr>
            <a:r>
              <a:rPr lang="en-US" sz="1000">
                <a:solidFill>
                  <a:srgbClr val="646464"/>
                </a:solidFill>
                <a:latin typeface="Arial"/>
                <a:ea typeface="Arial"/>
                <a:cs typeface="Arial"/>
                <a:sym typeface="Arial"/>
              </a:rPr>
              <a:t>ey.com</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
        <p:cNvGrpSpPr/>
        <p:nvPr/>
      </p:nvGrpSpPr>
      <p:grpSpPr>
        <a:xfrm>
          <a:off x="0" y="0"/>
          <a:ext cx="0" cy="0"/>
          <a:chOff x="0" y="0"/>
          <a:chExt cx="0" cy="0"/>
        </a:xfrm>
      </p:grpSpPr>
      <p:grpSp>
        <p:nvGrpSpPr>
          <p:cNvPr id="23" name="Google Shape;23;p19"/>
          <p:cNvGrpSpPr/>
          <p:nvPr/>
        </p:nvGrpSpPr>
        <p:grpSpPr>
          <a:xfrm>
            <a:off x="590551" y="1414244"/>
            <a:ext cx="2344310" cy="745281"/>
            <a:chOff x="590551" y="2521676"/>
            <a:chExt cx="2344310" cy="745281"/>
          </a:xfrm>
        </p:grpSpPr>
        <p:sp>
          <p:nvSpPr>
            <p:cNvPr id="24" name="Google Shape;24;p19"/>
            <p:cNvSpPr/>
            <p:nvPr/>
          </p:nvSpPr>
          <p:spPr>
            <a:xfrm rot="10800000">
              <a:off x="590551"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5" name="Google Shape;25;p19"/>
            <p:cNvSpPr/>
            <p:nvPr/>
          </p:nvSpPr>
          <p:spPr>
            <a:xfrm rot="10800000">
              <a:off x="2625056" y="2521676"/>
              <a:ext cx="122226" cy="74528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6" name="Google Shape;26;p19"/>
            <p:cNvSpPr txBox="1"/>
            <p:nvPr/>
          </p:nvSpPr>
          <p:spPr>
            <a:xfrm>
              <a:off x="735016" y="2550334"/>
              <a:ext cx="21998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Arial"/>
                  <a:ea typeface="Arial"/>
                  <a:cs typeface="Arial"/>
                  <a:sym typeface="Arial"/>
                </a:rPr>
                <a:t>Agenda</a:t>
              </a:r>
              <a:endParaRPr/>
            </a:p>
          </p:txBody>
        </p:sp>
      </p:grpSp>
      <p:sp>
        <p:nvSpPr>
          <p:cNvPr id="27" name="Google Shape;27;p19"/>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lvl1pPr marL="457200" lvl="0" indent="-317500" algn="l">
              <a:lnSpc>
                <a:spcPct val="100000"/>
              </a:lnSpc>
              <a:spcBef>
                <a:spcPts val="600"/>
              </a:spcBef>
              <a:spcAft>
                <a:spcPts val="0"/>
              </a:spcAft>
              <a:buClr>
                <a:srgbClr val="808080"/>
              </a:buClr>
              <a:buSzPts val="1400"/>
              <a:buFont typeface="Arial"/>
              <a:buChar char="►"/>
              <a:defRPr sz="2000" b="0">
                <a:solidFill>
                  <a:schemeClr val="lt1"/>
                </a:solidFill>
                <a:latin typeface="Arial"/>
                <a:ea typeface="Arial"/>
                <a:cs typeface="Arial"/>
                <a:sym typeface="Arial"/>
              </a:defRPr>
            </a:lvl1pPr>
            <a:lvl2pPr marL="914400" lvl="1" indent="-299719" algn="l">
              <a:lnSpc>
                <a:spcPct val="100000"/>
              </a:lnSpc>
              <a:spcBef>
                <a:spcPts val="300"/>
              </a:spcBef>
              <a:spcAft>
                <a:spcPts val="0"/>
              </a:spcAft>
              <a:buClr>
                <a:srgbClr val="808080"/>
              </a:buClr>
              <a:buSzPts val="1120"/>
              <a:buFont typeface="Arial"/>
              <a:buChar char="►"/>
              <a:defRPr sz="1600" b="0">
                <a:solidFill>
                  <a:schemeClr val="lt1"/>
                </a:solidFill>
                <a:latin typeface="Arial"/>
                <a:ea typeface="Arial"/>
                <a:cs typeface="Arial"/>
                <a:sym typeface="Arial"/>
              </a:defRPr>
            </a:lvl2pPr>
            <a:lvl3pPr marL="1371600" lvl="2"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3pPr>
            <a:lvl4pPr marL="1828800" lvl="3"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4pPr>
            <a:lvl5pPr marL="2286000" lvl="4" indent="-381000" algn="l">
              <a:lnSpc>
                <a:spcPct val="150000"/>
              </a:lnSpc>
              <a:spcBef>
                <a:spcPts val="0"/>
              </a:spcBef>
              <a:spcAft>
                <a:spcPts val="0"/>
              </a:spcAft>
              <a:buClr>
                <a:schemeClr val="accent2"/>
              </a:buClr>
              <a:buSzPts val="2400"/>
              <a:buFont typeface="Noto Sans Symbols"/>
              <a:buChar char="🞂"/>
              <a:defRPr sz="2400" b="1">
                <a:solidFill>
                  <a:srgbClr val="76B3DF"/>
                </a:solidFill>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9"/>
          <p:cNvSpPr/>
          <p:nvPr/>
        </p:nvSpPr>
        <p:spPr>
          <a:xfrm>
            <a:off x="0" y="698269"/>
            <a:ext cx="9906000" cy="415636"/>
          </a:xfrm>
          <a:prstGeom prst="rect">
            <a:avLst/>
          </a:prstGeom>
          <a:solidFill>
            <a:schemeClr val="dk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29"/>
        <p:cNvGrpSpPr/>
        <p:nvPr/>
      </p:nvGrpSpPr>
      <p:grpSpPr>
        <a:xfrm>
          <a:off x="0" y="0"/>
          <a:ext cx="0" cy="0"/>
          <a:chOff x="0" y="0"/>
          <a:chExt cx="0" cy="0"/>
        </a:xfrm>
      </p:grpSpPr>
      <p:sp>
        <p:nvSpPr>
          <p:cNvPr id="30" name="Google Shape;30;p20"/>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0"/>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0"/>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ingle bullet list">
  <p:cSld name="Title and single bullet list">
    <p:spTree>
      <p:nvGrpSpPr>
        <p:cNvPr id="1" name="Shape 33"/>
        <p:cNvGrpSpPr/>
        <p:nvPr/>
      </p:nvGrpSpPr>
      <p:grpSpPr>
        <a:xfrm>
          <a:off x="0" y="0"/>
          <a:ext cx="0" cy="0"/>
          <a:chOff x="0" y="0"/>
          <a:chExt cx="0" cy="0"/>
        </a:xfrm>
      </p:grpSpPr>
      <p:sp>
        <p:nvSpPr>
          <p:cNvPr id="34" name="Google Shape;34;p21"/>
          <p:cNvSpPr txBox="1">
            <a:spLocks noGrp="1"/>
          </p:cNvSpPr>
          <p:nvPr>
            <p:ph type="body" idx="1"/>
          </p:nvPr>
        </p:nvSpPr>
        <p:spPr>
          <a:xfrm>
            <a:off x="99060" y="1060704"/>
            <a:ext cx="9641840" cy="5166360"/>
          </a:xfrm>
          <a:prstGeom prst="rect">
            <a:avLst/>
          </a:prstGeom>
          <a:noFill/>
          <a:ln>
            <a:noFill/>
          </a:ln>
        </p:spPr>
        <p:txBody>
          <a:bodyPr spcFirstLastPara="1" wrap="square" lIns="4570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21"/>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rgbClr val="64646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ver, Parthenon gray background">
  <p:cSld name="Cover, Parthenon gray background">
    <p:bg>
      <p:bgPr>
        <a:solidFill>
          <a:schemeClr val="accent1"/>
        </a:solidFill>
        <a:effectLst/>
      </p:bgPr>
    </p:bg>
    <p:spTree>
      <p:nvGrpSpPr>
        <p:cNvPr id="1" name="Shape 36"/>
        <p:cNvGrpSpPr/>
        <p:nvPr/>
      </p:nvGrpSpPr>
      <p:grpSpPr>
        <a:xfrm>
          <a:off x="0" y="0"/>
          <a:ext cx="0" cy="0"/>
          <a:chOff x="0" y="0"/>
          <a:chExt cx="0" cy="0"/>
        </a:xfrm>
      </p:grpSpPr>
      <p:sp>
        <p:nvSpPr>
          <p:cNvPr id="37" name="Google Shape;37;p22"/>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dk2"/>
              </a:buClr>
              <a:buSzPts val="3000"/>
              <a:buFont typeface="Arial"/>
              <a:buNone/>
              <a:defRPr sz="300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dk2"/>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22"/>
          <p:cNvSpPr txBox="1">
            <a:spLocks noGrp="1"/>
          </p:cNvSpPr>
          <p:nvPr>
            <p:ph type="body" idx="2"/>
          </p:nvPr>
        </p:nvSpPr>
        <p:spPr>
          <a:xfrm>
            <a:off x="1371600" y="4607819"/>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dk2"/>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1371600" y="4931380"/>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dk2"/>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22"/>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2" name="Google Shape;42;p22"/>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43" name="Google Shape;43;p22"/>
          <p:cNvPicPr preferRelativeResize="0"/>
          <p:nvPr/>
        </p:nvPicPr>
        <p:blipFill rotWithShape="1">
          <a:blip r:embed="rId2">
            <a:alphaModFix/>
          </a:blip>
          <a:srcRect/>
          <a:stretch/>
        </p:blipFill>
        <p:spPr>
          <a:xfrm>
            <a:off x="685800" y="457199"/>
            <a:ext cx="2286000" cy="74555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Cover, standard for all client decks">
  <p:cSld name="1_Cover, standard for all client decks">
    <p:spTree>
      <p:nvGrpSpPr>
        <p:cNvPr id="1" name="Shape 44"/>
        <p:cNvGrpSpPr/>
        <p:nvPr/>
      </p:nvGrpSpPr>
      <p:grpSpPr>
        <a:xfrm>
          <a:off x="0" y="0"/>
          <a:ext cx="0" cy="0"/>
          <a:chOff x="0" y="0"/>
          <a:chExt cx="0" cy="0"/>
        </a:xfrm>
      </p:grpSpPr>
      <p:sp>
        <p:nvSpPr>
          <p:cNvPr id="45" name="Google Shape;45;p23"/>
          <p:cNvSpPr>
            <a:spLocks noGrp="1"/>
          </p:cNvSpPr>
          <p:nvPr>
            <p:ph type="pic" idx="2"/>
          </p:nvPr>
        </p:nvSpPr>
        <p:spPr>
          <a:xfrm>
            <a:off x="0" y="1447800"/>
            <a:ext cx="9906000" cy="4148138"/>
          </a:xfrm>
          <a:prstGeom prst="rect">
            <a:avLst/>
          </a:prstGeom>
          <a:noFill/>
          <a:ln>
            <a:noFill/>
          </a:ln>
        </p:spPr>
        <p:txBody>
          <a:bodyPr spcFirstLastPara="1" wrap="square" lIns="45700" tIns="0" rIns="0" bIns="0" anchor="t" anchorCtr="0">
            <a:noAutofit/>
          </a:bodyPr>
          <a:lstStyle>
            <a:lvl1pPr marR="0" lvl="0" algn="l" rtl="0">
              <a:spcBef>
                <a:spcPts val="220"/>
              </a:spcBef>
              <a:spcAft>
                <a:spcPts val="0"/>
              </a:spcAft>
              <a:buClr>
                <a:schemeClr val="lt1"/>
              </a:buClr>
              <a:buSzPts val="770"/>
              <a:buFont typeface="Arial"/>
              <a:buNone/>
              <a:defRPr sz="1100" b="0" i="0" u="none" strike="noStrike" cap="none">
                <a:solidFill>
                  <a:schemeClr val="dk1"/>
                </a:solidFill>
                <a:latin typeface="Arial"/>
                <a:ea typeface="Arial"/>
                <a:cs typeface="Arial"/>
                <a:sym typeface="Arial"/>
              </a:defRPr>
            </a:lvl1pPr>
            <a:lvl2pPr marR="0" lvl="1"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R="0" lvl="2"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R="0" lvl="3"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R="0" lvl="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23"/>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lvl1pPr lvl="0" algn="l">
              <a:lnSpc>
                <a:spcPct val="85000"/>
              </a:lnSpc>
              <a:spcBef>
                <a:spcPts val="0"/>
              </a:spcBef>
              <a:spcAft>
                <a:spcPts val="0"/>
              </a:spcAft>
              <a:buClr>
                <a:schemeClr val="lt1"/>
              </a:buClr>
              <a:buSzPts val="3000"/>
              <a:buFont typeface="Arial"/>
              <a:buNone/>
              <a:defRPr sz="3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subTitle" idx="1"/>
          </p:nvPr>
        </p:nvSpPr>
        <p:spPr>
          <a:xfrm>
            <a:off x="1371600" y="3155865"/>
            <a:ext cx="7162800" cy="709368"/>
          </a:xfrm>
          <a:prstGeom prst="rect">
            <a:avLst/>
          </a:prstGeom>
          <a:noFill/>
          <a:ln>
            <a:noFill/>
          </a:ln>
        </p:spPr>
        <p:txBody>
          <a:bodyPr spcFirstLastPara="1" wrap="square" lIns="45700" tIns="0" rIns="0" bIns="0" anchor="t" anchorCtr="0">
            <a:noAutofit/>
          </a:bodyPr>
          <a:lstStyle>
            <a:lvl1pPr lvl="0" algn="l">
              <a:spcBef>
                <a:spcPts val="480"/>
              </a:spcBef>
              <a:spcAft>
                <a:spcPts val="0"/>
              </a:spcAft>
              <a:buSzPts val="1680"/>
              <a:buNone/>
              <a:defRPr sz="2400">
                <a:solidFill>
                  <a:schemeClr val="lt1"/>
                </a:solidFill>
                <a:latin typeface="Arial"/>
                <a:ea typeface="Arial"/>
                <a:cs typeface="Arial"/>
                <a:sym typeface="Arial"/>
              </a:defRPr>
            </a:lvl1pPr>
            <a:lvl2pPr lvl="1" algn="l">
              <a:spcBef>
                <a:spcPts val="320"/>
              </a:spcBef>
              <a:spcAft>
                <a:spcPts val="0"/>
              </a:spcAft>
              <a:buSzPts val="1120"/>
              <a:buNone/>
              <a:defRPr sz="1600">
                <a:solidFill>
                  <a:srgbClr val="888888"/>
                </a:solidFill>
              </a:defRPr>
            </a:lvl2pPr>
            <a:lvl3pPr lvl="2" algn="ctr">
              <a:spcBef>
                <a:spcPts val="220"/>
              </a:spcBef>
              <a:spcAft>
                <a:spcPts val="0"/>
              </a:spcAft>
              <a:buSzPts val="770"/>
              <a:buNone/>
              <a:defRPr>
                <a:solidFill>
                  <a:srgbClr val="888888"/>
                </a:solidFill>
              </a:defRPr>
            </a:lvl3pPr>
            <a:lvl4pPr lvl="3" algn="ctr">
              <a:spcBef>
                <a:spcPts val="220"/>
              </a:spcBef>
              <a:spcAft>
                <a:spcPts val="0"/>
              </a:spcAft>
              <a:buSzPts val="770"/>
              <a:buNone/>
              <a:defRPr>
                <a:solidFill>
                  <a:srgbClr val="888888"/>
                </a:solidFill>
              </a:defRPr>
            </a:lvl4pPr>
            <a:lvl5pPr lvl="4" algn="ctr">
              <a:spcBef>
                <a:spcPts val="220"/>
              </a:spcBef>
              <a:spcAft>
                <a:spcPts val="0"/>
              </a:spcAft>
              <a:buSzPts val="77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23"/>
          <p:cNvSpPr txBox="1">
            <a:spLocks noGrp="1"/>
          </p:cNvSpPr>
          <p:nvPr>
            <p:ph type="body" idx="3"/>
          </p:nvPr>
        </p:nvSpPr>
        <p:spPr>
          <a:xfrm>
            <a:off x="1376078" y="4572651"/>
            <a:ext cx="7162800" cy="323850"/>
          </a:xfrm>
          <a:prstGeom prst="rect">
            <a:avLst/>
          </a:prstGeom>
          <a:noFill/>
          <a:ln>
            <a:noFill/>
          </a:ln>
        </p:spPr>
        <p:txBody>
          <a:bodyPr spcFirstLastPara="1" wrap="square" lIns="45700" tIns="0" rIns="0" bIns="0" anchor="b" anchorCtr="0">
            <a:noAutofit/>
          </a:bodyPr>
          <a:lstStyle>
            <a:lvl1pPr marL="457200" lvl="0" indent="-228600" algn="l">
              <a:spcBef>
                <a:spcPts val="400"/>
              </a:spcBef>
              <a:spcAft>
                <a:spcPts val="0"/>
              </a:spcAft>
              <a:buSzPts val="1400"/>
              <a:buNone/>
              <a:defRPr sz="2000">
                <a:solidFill>
                  <a:schemeClr val="lt1"/>
                </a:solidFill>
              </a:defRPr>
            </a:lvl1pPr>
            <a:lvl2pPr marL="914400" lvl="1" indent="-228600" algn="l">
              <a:spcBef>
                <a:spcPts val="280"/>
              </a:spcBef>
              <a:spcAft>
                <a:spcPts val="0"/>
              </a:spcAft>
              <a:buSzPts val="980"/>
              <a:buNone/>
              <a:defRPr sz="1400"/>
            </a:lvl2pPr>
            <a:lvl3pPr marL="1371600" lvl="2" indent="-228600" algn="l">
              <a:spcBef>
                <a:spcPts val="240"/>
              </a:spcBef>
              <a:spcAft>
                <a:spcPts val="0"/>
              </a:spcAft>
              <a:buSzPts val="840"/>
              <a:buNone/>
              <a:defRPr sz="12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23"/>
          <p:cNvSpPr txBox="1">
            <a:spLocks noGrp="1"/>
          </p:cNvSpPr>
          <p:nvPr>
            <p:ph type="body" idx="4"/>
          </p:nvPr>
        </p:nvSpPr>
        <p:spPr>
          <a:xfrm>
            <a:off x="1376078" y="4896212"/>
            <a:ext cx="7162800" cy="307975"/>
          </a:xfrm>
          <a:prstGeom prst="rect">
            <a:avLst/>
          </a:prstGeom>
          <a:noFill/>
          <a:ln>
            <a:noFill/>
          </a:ln>
        </p:spPr>
        <p:txBody>
          <a:bodyPr spcFirstLastPara="1" wrap="square" lIns="4570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220"/>
              </a:spcBef>
              <a:spcAft>
                <a:spcPts val="0"/>
              </a:spcAft>
              <a:buSzPts val="770"/>
              <a:buNone/>
              <a:defRPr sz="1100"/>
            </a:lvl2pPr>
            <a:lvl3pPr marL="1371600" lvl="2" indent="-228600" algn="l">
              <a:spcBef>
                <a:spcPts val="220"/>
              </a:spcBef>
              <a:spcAft>
                <a:spcPts val="0"/>
              </a:spcAft>
              <a:buSzPts val="770"/>
              <a:buNone/>
              <a:defRPr sz="1100"/>
            </a:lvl3pPr>
            <a:lvl4pPr marL="1828800" lvl="3" indent="-228600" algn="l">
              <a:spcBef>
                <a:spcPts val="220"/>
              </a:spcBef>
              <a:spcAft>
                <a:spcPts val="0"/>
              </a:spcAft>
              <a:buSzPts val="770"/>
              <a:buNone/>
              <a:defRPr sz="1100"/>
            </a:lvl4pPr>
            <a:lvl5pPr marL="2286000" lvl="4" indent="-228600" algn="l">
              <a:spcBef>
                <a:spcPts val="220"/>
              </a:spcBef>
              <a:spcAft>
                <a:spcPts val="0"/>
              </a:spcAft>
              <a:buSzPts val="770"/>
              <a:buNone/>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23"/>
          <p:cNvSpPr/>
          <p:nvPr/>
        </p:nvSpPr>
        <p:spPr>
          <a:xfrm rot="10800000">
            <a:off x="685800"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51" name="Google Shape;51;p23"/>
          <p:cNvSpPr/>
          <p:nvPr/>
        </p:nvSpPr>
        <p:spPr>
          <a:xfrm rot="10800000">
            <a:off x="8845296" y="2283551"/>
            <a:ext cx="374904" cy="2286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52" name="Google Shape;52;p23"/>
          <p:cNvPicPr preferRelativeResize="0"/>
          <p:nvPr/>
        </p:nvPicPr>
        <p:blipFill rotWithShape="1">
          <a:blip r:embed="rId2">
            <a:alphaModFix/>
          </a:blip>
          <a:srcRect/>
          <a:stretch/>
        </p:blipFill>
        <p:spPr>
          <a:xfrm>
            <a:off x="685799" y="457200"/>
            <a:ext cx="2286000" cy="74555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with legend">
  <p:cSld name="Standard slide with legend">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lvl="0" indent="-277495" algn="l">
              <a:spcBef>
                <a:spcPts val="220"/>
              </a:spcBef>
              <a:spcAft>
                <a:spcPts val="0"/>
              </a:spcAft>
              <a:buClr>
                <a:schemeClr val="lt1"/>
              </a:buClr>
              <a:buSzPts val="770"/>
              <a:buChar char="►"/>
              <a:defRPr>
                <a:solidFill>
                  <a:schemeClr val="dk1"/>
                </a:solidFill>
              </a:defRPr>
            </a:lvl1pPr>
            <a:lvl2pPr marL="914400" lvl="1" indent="-277494" algn="l">
              <a:spcBef>
                <a:spcPts val="220"/>
              </a:spcBef>
              <a:spcAft>
                <a:spcPts val="0"/>
              </a:spcAft>
              <a:buClr>
                <a:schemeClr val="lt1"/>
              </a:buClr>
              <a:buSzPts val="770"/>
              <a:buFont typeface="Arial"/>
              <a:buChar char="►"/>
              <a:defRPr>
                <a:solidFill>
                  <a:schemeClr val="dk1"/>
                </a:solidFill>
              </a:defRPr>
            </a:lvl2pPr>
            <a:lvl3pPr marL="1371600" lvl="2" indent="-277494" algn="l">
              <a:spcBef>
                <a:spcPts val="220"/>
              </a:spcBef>
              <a:spcAft>
                <a:spcPts val="0"/>
              </a:spcAft>
              <a:buClr>
                <a:schemeClr val="lt1"/>
              </a:buClr>
              <a:buSzPts val="770"/>
              <a:buFont typeface="Arial"/>
              <a:buChar char="►"/>
              <a:defRPr>
                <a:solidFill>
                  <a:schemeClr val="dk1"/>
                </a:solidFill>
              </a:defRPr>
            </a:lvl3pPr>
            <a:lvl4pPr marL="1828800" lvl="3" indent="-277494" algn="l">
              <a:spcBef>
                <a:spcPts val="220"/>
              </a:spcBef>
              <a:spcAft>
                <a:spcPts val="0"/>
              </a:spcAft>
              <a:buClr>
                <a:schemeClr val="lt1"/>
              </a:buClr>
              <a:buSzPts val="770"/>
              <a:buFont typeface="Arial"/>
              <a:buChar char="►"/>
              <a:defRPr>
                <a:solidFill>
                  <a:schemeClr val="dk1"/>
                </a:solidFill>
              </a:defRPr>
            </a:lvl4pPr>
            <a:lvl5pPr marL="2286000" lvl="4" indent="-277495" algn="l">
              <a:spcBef>
                <a:spcPts val="220"/>
              </a:spcBef>
              <a:spcAft>
                <a:spcPts val="0"/>
              </a:spcAft>
              <a:buClr>
                <a:schemeClr val="lt1"/>
              </a:buClr>
              <a:buSzPts val="770"/>
              <a:buFont typeface="Arial"/>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7" name="Google Shape;57;p24"/>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Standard slide with legend (no click here box)">
  <p:cSld name="1_Standard slide with legend (no click here box)">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109728" y="10401"/>
            <a:ext cx="7068027"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61" name="Google Shape;61;p25"/>
          <p:cNvCxnSpPr/>
          <p:nvPr/>
        </p:nvCxnSpPr>
        <p:spPr>
          <a:xfrm>
            <a:off x="7276408" y="49874"/>
            <a:ext cx="0" cy="777240"/>
          </a:xfrm>
          <a:prstGeom prst="straightConnector1">
            <a:avLst/>
          </a:prstGeom>
          <a:noFill/>
          <a:ln w="9525" cap="flat" cmpd="sng">
            <a:solidFill>
              <a:srgbClr val="C1C1C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lvl="0" algn="l">
              <a:lnSpc>
                <a:spcPct val="85000"/>
              </a:lnSpc>
              <a:spcBef>
                <a:spcPts val="0"/>
              </a:spcBef>
              <a:spcAft>
                <a:spcPts val="0"/>
              </a:spcAft>
              <a:buClr>
                <a:schemeClr val="lt1"/>
              </a:buClr>
              <a:buSzPts val="1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0" y="6577014"/>
            <a:ext cx="7181850" cy="280987"/>
          </a:xfrm>
          <a:prstGeom prst="rect">
            <a:avLst/>
          </a:prstGeom>
          <a:noFill/>
          <a:ln>
            <a:noFill/>
          </a:ln>
        </p:spPr>
        <p:txBody>
          <a:bodyPr spcFirstLastPara="1" wrap="square" lIns="45700" tIns="0" rIns="0" bIns="45700" anchor="b" anchorCtr="0">
            <a:noAutofit/>
          </a:bodyPr>
          <a:lstStyle>
            <a:lvl1pPr marL="457200" lvl="0" indent="-228600" algn="l">
              <a:spcBef>
                <a:spcPts val="140"/>
              </a:spcBef>
              <a:spcAft>
                <a:spcPts val="0"/>
              </a:spcAft>
              <a:buSzPts val="490"/>
              <a:buNone/>
              <a:defRPr sz="7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77495" algn="l">
              <a:spcBef>
                <a:spcPts val="220"/>
              </a:spcBef>
              <a:spcAft>
                <a:spcPts val="0"/>
              </a:spcAft>
              <a:buSzPts val="77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lvl1pPr marR="0" lvl="0" algn="l" rtl="0">
              <a:lnSpc>
                <a:spcPct val="85000"/>
              </a:lnSpc>
              <a:spcBef>
                <a:spcPts val="0"/>
              </a:spcBef>
              <a:spcAft>
                <a:spcPts val="0"/>
              </a:spcAft>
              <a:buClr>
                <a:srgbClr val="646464"/>
              </a:buClr>
              <a:buSzPts val="1800"/>
              <a:buFont typeface="Arial"/>
              <a:buNone/>
              <a:defRPr sz="1800" b="1" i="0" u="none" strike="noStrike" cap="none">
                <a:solidFill>
                  <a:srgbClr val="64646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109728" y="1051560"/>
            <a:ext cx="9683496" cy="5166360"/>
          </a:xfrm>
          <a:prstGeom prst="rect">
            <a:avLst/>
          </a:prstGeom>
          <a:noFill/>
          <a:ln>
            <a:noFill/>
          </a:ln>
        </p:spPr>
        <p:txBody>
          <a:bodyPr spcFirstLastPara="1" wrap="square" lIns="45700" tIns="0" rIns="0" bIns="0" anchor="t" anchorCtr="0">
            <a:noAutofit/>
          </a:bodyPr>
          <a:lstStyle>
            <a:lvl1pPr marL="457200" marR="0" lvl="0"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1pPr>
            <a:lvl2pPr marL="914400" marR="0" lvl="1"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2pPr>
            <a:lvl3pPr marL="1371600" marR="0" lvl="2"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3pPr>
            <a:lvl4pPr marL="1828800" marR="0" lvl="3" indent="-277494"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4pPr>
            <a:lvl5pPr marL="2286000" marR="0" lvl="4" indent="-277495" algn="l" rtl="0">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p:nvPr/>
        </p:nvSpPr>
        <p:spPr>
          <a:xfrm>
            <a:off x="7457017" y="6573702"/>
            <a:ext cx="2319404" cy="19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lt1"/>
              </a:buClr>
              <a:buSzPts val="900"/>
              <a:buFont typeface="Arial"/>
              <a:buNone/>
            </a:pPr>
            <a:r>
              <a:rPr lang="en-US" sz="900" b="0" i="0" u="none" strike="noStrike" cap="none">
                <a:solidFill>
                  <a:schemeClr val="lt1"/>
                </a:solidFill>
                <a:latin typeface="Arial"/>
                <a:ea typeface="Arial"/>
                <a:cs typeface="Arial"/>
                <a:sym typeface="Arial"/>
              </a:rPr>
              <a:t>Page </a:t>
            </a:r>
            <a:fld id="{00000000-1234-1234-1234-123412341234}" type="slidenum">
              <a:rPr lang="en-US" sz="900" b="0" i="0" u="none" strike="noStrike" cap="none">
                <a:solidFill>
                  <a:schemeClr val="lt1"/>
                </a:solidFill>
                <a:latin typeface="Arial"/>
                <a:ea typeface="Arial"/>
                <a:cs typeface="Arial"/>
                <a:sym typeface="Arial"/>
              </a:rPr>
              <a:t>‹#›</a:t>
            </a:fld>
            <a:endParaRPr sz="900" b="0" i="0" u="none" strike="noStrike" cap="none">
              <a:solidFill>
                <a:schemeClr val="lt1"/>
              </a:solidFill>
              <a:latin typeface="Arial"/>
              <a:ea typeface="Arial"/>
              <a:cs typeface="Arial"/>
              <a:sym typeface="Arial"/>
            </a:endParaRPr>
          </a:p>
        </p:txBody>
      </p:sp>
      <p:cxnSp>
        <p:nvCxnSpPr>
          <p:cNvPr id="13" name="Google Shape;13;p17"/>
          <p:cNvCxnSpPr/>
          <p:nvPr/>
        </p:nvCxnSpPr>
        <p:spPr>
          <a:xfrm>
            <a:off x="113823" y="869427"/>
            <a:ext cx="9658350" cy="0"/>
          </a:xfrm>
          <a:prstGeom prst="straightConnector1">
            <a:avLst/>
          </a:prstGeom>
          <a:noFill/>
          <a:ln w="9525" cap="flat" cmpd="sng">
            <a:solidFill>
              <a:schemeClr val="lt2"/>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0MoqGz_pCF4?feature=oembed"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hart" Target="../charts/char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371600" y="2283551"/>
            <a:ext cx="7162800" cy="860400"/>
          </a:xfrm>
          <a:prstGeom prst="rect">
            <a:avLst/>
          </a:prstGeom>
          <a:noFill/>
          <a:ln>
            <a:noFill/>
          </a:ln>
        </p:spPr>
        <p:txBody>
          <a:bodyPr spcFirstLastPara="1" wrap="square" lIns="45700" tIns="0" rIns="0" bIns="0" anchor="t" anchorCtr="0">
            <a:noAutofit/>
          </a:bodyPr>
          <a:lstStyle/>
          <a:p>
            <a:pPr lvl="0"/>
            <a:r>
              <a:rPr lang="en-US"/>
              <a:t>EECS E6895 - </a:t>
            </a:r>
            <a:r>
              <a:rPr lang="en-US" altLang="zh-CN"/>
              <a:t>Progress</a:t>
            </a:r>
            <a:r>
              <a:rPr lang="en-US"/>
              <a:t> </a:t>
            </a:r>
            <a:r>
              <a:rPr lang="en-US" altLang="zh-CN"/>
              <a:t>2</a:t>
            </a:r>
            <a:r>
              <a:rPr lang="en-US"/>
              <a:t> </a:t>
            </a:r>
            <a:br>
              <a:rPr lang="en-US"/>
            </a:br>
            <a:r>
              <a:rPr lang="en-US" altLang="zh-CN"/>
              <a:t>A-share Stock Auto Trader</a:t>
            </a:r>
            <a:br>
              <a:rPr lang="en-US" altLang="zh-CN"/>
            </a:br>
            <a:endParaRPr/>
          </a:p>
        </p:txBody>
      </p:sp>
      <p:sp>
        <p:nvSpPr>
          <p:cNvPr id="88" name="Google Shape;88;p1"/>
          <p:cNvSpPr txBox="1">
            <a:spLocks noGrp="1"/>
          </p:cNvSpPr>
          <p:nvPr>
            <p:ph type="subTitle" idx="1"/>
          </p:nvPr>
        </p:nvSpPr>
        <p:spPr>
          <a:xfrm>
            <a:off x="1371600" y="3557832"/>
            <a:ext cx="7162800" cy="709368"/>
          </a:xfrm>
          <a:prstGeom prst="rect">
            <a:avLst/>
          </a:prstGeom>
          <a:noFill/>
          <a:ln>
            <a:noFill/>
          </a:ln>
        </p:spPr>
        <p:txBody>
          <a:bodyPr spcFirstLastPara="1" wrap="square" lIns="45700" tIns="0" rIns="0" bIns="0" anchor="t" anchorCtr="0">
            <a:noAutofit/>
          </a:bodyPr>
          <a:lstStyle/>
          <a:p>
            <a:pPr marL="0" lvl="0" indent="0">
              <a:spcBef>
                <a:spcPts val="0"/>
              </a:spcBef>
            </a:pPr>
            <a:r>
              <a:rPr lang="en-US" altLang="zh-CN"/>
              <a:t>B9: Investment Strategy - AI Trader (CN/HK/TW/JP)</a:t>
            </a:r>
            <a:endParaRPr/>
          </a:p>
        </p:txBody>
      </p:sp>
      <p:sp>
        <p:nvSpPr>
          <p:cNvPr id="89" name="Google Shape;89;p1"/>
          <p:cNvSpPr txBox="1">
            <a:spLocks noGrp="1"/>
          </p:cNvSpPr>
          <p:nvPr>
            <p:ph type="body" idx="2"/>
          </p:nvPr>
        </p:nvSpPr>
        <p:spPr>
          <a:xfrm>
            <a:off x="1376078" y="4572651"/>
            <a:ext cx="7162800" cy="323850"/>
          </a:xfrm>
          <a:prstGeom prst="rect">
            <a:avLst/>
          </a:prstGeom>
          <a:noFill/>
          <a:ln>
            <a:noFill/>
          </a:ln>
        </p:spPr>
        <p:txBody>
          <a:bodyPr spcFirstLastPara="1" wrap="square" lIns="45700" tIns="0" rIns="0" bIns="0" anchor="b" anchorCtr="0">
            <a:noAutofit/>
          </a:bodyPr>
          <a:lstStyle/>
          <a:p>
            <a:pPr marL="0" lvl="0" indent="0" algn="l" rtl="0">
              <a:spcBef>
                <a:spcPts val="0"/>
              </a:spcBef>
              <a:spcAft>
                <a:spcPts val="0"/>
              </a:spcAft>
              <a:buSzPts val="1400"/>
              <a:buNone/>
            </a:pPr>
            <a:r>
              <a:rPr lang="en-US"/>
              <a:t>Yiwen Fang (yf2560) | Guoshiwen Han (gh2567)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body" idx="1"/>
          </p:nvPr>
        </p:nvSpPr>
        <p:spPr>
          <a:xfrm>
            <a:off x="1499616" y="2318316"/>
            <a:ext cx="7623632" cy="4158685"/>
          </a:xfrm>
          <a:prstGeom prst="rect">
            <a:avLst/>
          </a:prstGeom>
          <a:noFill/>
          <a:ln>
            <a:noFill/>
          </a:ln>
        </p:spPr>
        <p:txBody>
          <a:bodyPr spcFirstLastPara="1" wrap="square" lIns="45700" tIns="0" rIns="0" bIns="0" anchor="t" anchorCtr="0">
            <a:noAutofit/>
          </a:bodyPr>
          <a:lstStyle/>
          <a:p>
            <a:pPr marL="342900" lvl="0" indent="-342900">
              <a:lnSpc>
                <a:spcPct val="200000"/>
              </a:lnSpc>
              <a:spcBef>
                <a:spcPts val="0"/>
              </a:spcBef>
            </a:pPr>
            <a:r>
              <a:rPr lang="en-US" dirty="0"/>
              <a:t>Web Application</a:t>
            </a:r>
            <a:endParaRPr dirty="0"/>
          </a:p>
          <a:p>
            <a:pPr marL="342900" lvl="0" indent="-342900" algn="l" rtl="0">
              <a:lnSpc>
                <a:spcPct val="200000"/>
              </a:lnSpc>
              <a:spcBef>
                <a:spcPts val="600"/>
              </a:spcBef>
              <a:spcAft>
                <a:spcPts val="0"/>
              </a:spcAft>
              <a:buSzPts val="1400"/>
              <a:buChar char="►"/>
            </a:pPr>
            <a:r>
              <a:rPr lang="en-US" dirty="0"/>
              <a:t>M</a:t>
            </a:r>
            <a:r>
              <a:rPr lang="en-US" altLang="zh-CN" dirty="0"/>
              <a:t>odel training</a:t>
            </a:r>
            <a:endParaRPr lang="en-US" dirty="0"/>
          </a:p>
          <a:p>
            <a:pPr marL="342900" lvl="0" indent="-342900" algn="l" rtl="0">
              <a:lnSpc>
                <a:spcPct val="200000"/>
              </a:lnSpc>
              <a:spcBef>
                <a:spcPts val="600"/>
              </a:spcBef>
              <a:spcAft>
                <a:spcPts val="0"/>
              </a:spcAft>
              <a:buSzPts val="1400"/>
              <a:buChar char="►"/>
            </a:pPr>
            <a:r>
              <a:rPr lang="en-US" altLang="zh-CN" dirty="0"/>
              <a:t>Experiments</a:t>
            </a:r>
            <a:endParaRPr dirty="0"/>
          </a:p>
          <a:p>
            <a:pPr marL="342900" lvl="0" indent="-342900" algn="l" rtl="0">
              <a:lnSpc>
                <a:spcPct val="200000"/>
              </a:lnSpc>
              <a:spcBef>
                <a:spcPts val="600"/>
              </a:spcBef>
              <a:spcAft>
                <a:spcPts val="0"/>
              </a:spcAft>
              <a:buSzPts val="1400"/>
              <a:buChar char="►"/>
            </a:pPr>
            <a:r>
              <a:rPr lang="en-US" dirty="0"/>
              <a:t>Q &amp; 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dirty="0">
                <a:solidFill>
                  <a:schemeClr val="accent2"/>
                </a:solidFill>
              </a:rPr>
              <a:t>Web Application by Django Framework</a:t>
            </a:r>
            <a:endParaRPr dirty="0"/>
          </a:p>
        </p:txBody>
      </p:sp>
      <p:pic>
        <p:nvPicPr>
          <p:cNvPr id="3" name="在线媒体 2" title="EECS E6895 - Progress 2 A-share Stock Auto Trader">
            <a:hlinkClick r:id="" action="ppaction://media"/>
            <a:extLst>
              <a:ext uri="{FF2B5EF4-FFF2-40B4-BE49-F238E27FC236}">
                <a16:creationId xmlns:a16="http://schemas.microsoft.com/office/drawing/2014/main" id="{E5F6E3AF-4180-466D-8F74-A7C2CCAE0080}"/>
              </a:ext>
            </a:extLst>
          </p:cNvPr>
          <p:cNvPicPr>
            <a:picLocks noRot="1" noChangeAspect="1"/>
          </p:cNvPicPr>
          <p:nvPr>
            <a:videoFile r:link="rId1"/>
          </p:nvPr>
        </p:nvPicPr>
        <p:blipFill>
          <a:blip r:embed="rId4"/>
          <a:stretch>
            <a:fillRect/>
          </a:stretch>
        </p:blipFill>
        <p:spPr>
          <a:xfrm>
            <a:off x="160510" y="985286"/>
            <a:ext cx="9584981" cy="5415514"/>
          </a:xfrm>
          <a:prstGeom prst="rect">
            <a:avLst/>
          </a:prstGeom>
        </p:spPr>
      </p:pic>
      <p:sp>
        <p:nvSpPr>
          <p:cNvPr id="15" name="Google Shape;316;p14">
            <a:extLst>
              <a:ext uri="{FF2B5EF4-FFF2-40B4-BE49-F238E27FC236}">
                <a16:creationId xmlns:a16="http://schemas.microsoft.com/office/drawing/2014/main" id="{23762D22-7A0D-4500-802E-30902B217BBA}"/>
              </a:ext>
            </a:extLst>
          </p:cNvPr>
          <p:cNvSpPr txBox="1">
            <a:spLocks/>
          </p:cNvSpPr>
          <p:nvPr/>
        </p:nvSpPr>
        <p:spPr>
          <a:xfrm>
            <a:off x="0" y="6577014"/>
            <a:ext cx="7181850" cy="280987"/>
          </a:xfrm>
          <a:prstGeom prst="rect">
            <a:avLst/>
          </a:prstGeom>
          <a:noFill/>
          <a:ln>
            <a:noFill/>
          </a:ln>
        </p:spPr>
        <p:txBody>
          <a:bodyPr spcFirstLastPara="1" wrap="square" lIns="45700" tIns="0" rIns="0" bIns="45700"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140"/>
              </a:spcBef>
              <a:spcAft>
                <a:spcPts val="0"/>
              </a:spcAft>
              <a:buClr>
                <a:schemeClr val="lt1"/>
              </a:buClr>
              <a:buSzPts val="490"/>
              <a:buFont typeface="Arial"/>
              <a:buNone/>
              <a:defRPr sz="700" b="0" i="0" u="none" strike="noStrike" cap="none">
                <a:solidFill>
                  <a:schemeClr val="lt1"/>
                </a:solidFill>
                <a:latin typeface="Arial"/>
                <a:ea typeface="Arial"/>
                <a:cs typeface="Arial"/>
                <a:sym typeface="Arial"/>
              </a:defRPr>
            </a:lvl1pPr>
            <a:lvl2pPr marL="914400" marR="0" lvl="1" indent="-308610" algn="l" rtl="0">
              <a:lnSpc>
                <a:spcPct val="100000"/>
              </a:lnSpc>
              <a:spcBef>
                <a:spcPts val="360"/>
              </a:spcBef>
              <a:spcAft>
                <a:spcPts val="0"/>
              </a:spcAft>
              <a:buClr>
                <a:schemeClr val="lt1"/>
              </a:buClr>
              <a:buSzPts val="1260"/>
              <a:buFont typeface="Arial"/>
              <a:buChar char="►"/>
              <a:defRPr sz="1100" b="0" i="0" u="none" strike="noStrike" cap="none">
                <a:solidFill>
                  <a:schemeClr val="dk1"/>
                </a:solidFill>
                <a:latin typeface="Arial"/>
                <a:ea typeface="Arial"/>
                <a:cs typeface="Arial"/>
                <a:sym typeface="Arial"/>
              </a:defRPr>
            </a:lvl2pPr>
            <a:lvl3pPr marL="1371600" marR="0" lvl="2" indent="-308610" algn="l" rtl="0">
              <a:lnSpc>
                <a:spcPct val="100000"/>
              </a:lnSpc>
              <a:spcBef>
                <a:spcPts val="360"/>
              </a:spcBef>
              <a:spcAft>
                <a:spcPts val="0"/>
              </a:spcAft>
              <a:buClr>
                <a:schemeClr val="lt1"/>
              </a:buClr>
              <a:buSzPts val="1260"/>
              <a:buFont typeface="Arial"/>
              <a:buChar char="►"/>
              <a:defRPr sz="1100" b="0" i="0" u="none" strike="noStrike" cap="none">
                <a:solidFill>
                  <a:schemeClr val="dk1"/>
                </a:solidFill>
                <a:latin typeface="Arial"/>
                <a:ea typeface="Arial"/>
                <a:cs typeface="Arial"/>
                <a:sym typeface="Arial"/>
              </a:defRPr>
            </a:lvl3pPr>
            <a:lvl4pPr marL="1828800" marR="0" lvl="3" indent="-308610" algn="l" rtl="0">
              <a:lnSpc>
                <a:spcPct val="100000"/>
              </a:lnSpc>
              <a:spcBef>
                <a:spcPts val="360"/>
              </a:spcBef>
              <a:spcAft>
                <a:spcPts val="0"/>
              </a:spcAft>
              <a:buClr>
                <a:schemeClr val="lt1"/>
              </a:buClr>
              <a:buSzPts val="1260"/>
              <a:buFont typeface="Arial"/>
              <a:buChar char="►"/>
              <a:defRPr sz="1100" b="0" i="0" u="none" strike="noStrike" cap="none">
                <a:solidFill>
                  <a:schemeClr val="dk1"/>
                </a:solidFill>
                <a:latin typeface="Arial"/>
                <a:ea typeface="Arial"/>
                <a:cs typeface="Arial"/>
                <a:sym typeface="Arial"/>
              </a:defRPr>
            </a:lvl4pPr>
            <a:lvl5pPr marL="2286000" marR="0" lvl="4" indent="-277495" algn="l" rtl="0">
              <a:lnSpc>
                <a:spcPct val="100000"/>
              </a:lnSpc>
              <a:spcBef>
                <a:spcPts val="220"/>
              </a:spcBef>
              <a:spcAft>
                <a:spcPts val="0"/>
              </a:spcAft>
              <a:buClr>
                <a:schemeClr val="lt1"/>
              </a:buClr>
              <a:buSzPts val="770"/>
              <a:buFont typeface="Arial"/>
              <a:buChar char="►"/>
              <a:defRPr sz="11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indent="0">
              <a:spcBef>
                <a:spcPts val="0"/>
              </a:spcBef>
            </a:pPr>
            <a:r>
              <a:rPr lang="en-US" altLang="zh-CN" dirty="0"/>
              <a:t>Source: https://youtu.be/0MoqGz_pCF4</a:t>
            </a:r>
            <a:endParaRPr lang="en-US" dirty="0"/>
          </a:p>
        </p:txBody>
      </p:sp>
    </p:spTree>
    <p:extLst>
      <p:ext uri="{BB962C8B-B14F-4D97-AF65-F5344CB8AC3E}">
        <p14:creationId xmlns:p14="http://schemas.microsoft.com/office/powerpoint/2010/main" val="417848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Model Training</a:t>
            </a:r>
            <a:endParaRPr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50" y="1185142"/>
            <a:ext cx="5498792" cy="3441796"/>
          </a:xfrm>
          <a:prstGeom prst="rect">
            <a:avLst/>
          </a:prstGeom>
        </p:spPr>
      </p:pic>
      <p:sp>
        <p:nvSpPr>
          <p:cNvPr id="15" name="文本框 14"/>
          <p:cNvSpPr txBox="1"/>
          <p:nvPr/>
        </p:nvSpPr>
        <p:spPr>
          <a:xfrm>
            <a:off x="437650" y="5022012"/>
            <a:ext cx="5498792" cy="1169551"/>
          </a:xfrm>
          <a:prstGeom prst="rect">
            <a:avLst/>
          </a:prstGeom>
          <a:noFill/>
        </p:spPr>
        <p:txBody>
          <a:bodyPr wrap="square" rtlCol="0">
            <a:spAutoFit/>
          </a:bodyPr>
          <a:lstStyle/>
          <a:p>
            <a:r>
              <a:rPr lang="en-US" altLang="zh-CN"/>
              <a:t>According to input stock code, we will collect latest data of this stock and use the data to train LSTM model. </a:t>
            </a:r>
          </a:p>
          <a:p>
            <a:endParaRPr lang="en-US" altLang="zh-CN"/>
          </a:p>
          <a:p>
            <a:r>
              <a:rPr lang="en-US" altLang="zh-CN"/>
              <a:t>We train models for the next 5 days to predict the closing prices of the stock in the next 5 days.</a:t>
            </a:r>
            <a:endParaRPr lang="zh-CN" altLang="en-US"/>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2306" y="1185142"/>
            <a:ext cx="2537369" cy="5190658"/>
          </a:xfrm>
          <a:prstGeom prst="rect">
            <a:avLst/>
          </a:prstGeom>
        </p:spPr>
      </p:pic>
    </p:spTree>
    <p:extLst>
      <p:ext uri="{BB962C8B-B14F-4D97-AF65-F5344CB8AC3E}">
        <p14:creationId xmlns:p14="http://schemas.microsoft.com/office/powerpoint/2010/main" val="264969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Model Training</a:t>
            </a:r>
            <a:endParaRPr dirty="0"/>
          </a:p>
        </p:txBody>
      </p:sp>
      <p:sp>
        <p:nvSpPr>
          <p:cNvPr id="15" name="文本框 14"/>
          <p:cNvSpPr txBox="1"/>
          <p:nvPr/>
        </p:nvSpPr>
        <p:spPr>
          <a:xfrm>
            <a:off x="4477163" y="3076260"/>
            <a:ext cx="5498792" cy="954107"/>
          </a:xfrm>
          <a:prstGeom prst="rect">
            <a:avLst/>
          </a:prstGeom>
          <a:noFill/>
        </p:spPr>
        <p:txBody>
          <a:bodyPr wrap="square" rtlCol="0">
            <a:spAutoFit/>
          </a:bodyPr>
          <a:lstStyle/>
          <a:p>
            <a:r>
              <a:rPr lang="en-US" altLang="zh-CN"/>
              <a:t>Based on prediction result, we can get the tendency of next week, and we will be able to get a trading strategy  according to it. </a:t>
            </a:r>
          </a:p>
          <a:p>
            <a:endParaRPr lang="en-US" altLang="zh-CN"/>
          </a:p>
          <a:p>
            <a:r>
              <a:rPr lang="en-US" altLang="zh-CN"/>
              <a:t>Compare to real value:</a:t>
            </a:r>
            <a:endParaRPr lang="zh-CN" altLang="en-US"/>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06" y="1109467"/>
            <a:ext cx="2537369" cy="5190658"/>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163" y="896165"/>
            <a:ext cx="3210104" cy="2227342"/>
          </a:xfrm>
          <a:prstGeom prst="rect">
            <a:avLst/>
          </a:prstGeom>
        </p:spPr>
      </p:pic>
      <p:sp>
        <p:nvSpPr>
          <p:cNvPr id="4" name="下箭头 3"/>
          <p:cNvSpPr/>
          <p:nvPr/>
        </p:nvSpPr>
        <p:spPr>
          <a:xfrm rot="15404632">
            <a:off x="3016101" y="1597361"/>
            <a:ext cx="396514" cy="2014521"/>
          </a:xfrm>
          <a:prstGeom prst="downArrow">
            <a:avLst>
              <a:gd name="adj1" fmla="val 45232"/>
              <a:gd name="adj2" fmla="val 10721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aphicFrame>
        <p:nvGraphicFramePr>
          <p:cNvPr id="7" name="图表 6"/>
          <p:cNvGraphicFramePr>
            <a:graphicFrameLocks/>
          </p:cNvGraphicFramePr>
          <p:nvPr>
            <p:extLst>
              <p:ext uri="{D42A27DB-BD31-4B8C-83A1-F6EECF244321}">
                <p14:modId xmlns:p14="http://schemas.microsoft.com/office/powerpoint/2010/main" val="3805004043"/>
              </p:ext>
            </p:extLst>
          </p:nvPr>
        </p:nvGraphicFramePr>
        <p:xfrm>
          <a:off x="4401734" y="3979249"/>
          <a:ext cx="4288632"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1419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Model Training</a:t>
            </a:r>
            <a:endParaRPr dirty="0"/>
          </a:p>
        </p:txBody>
      </p:sp>
      <p:sp>
        <p:nvSpPr>
          <p:cNvPr id="15" name="文本框 14"/>
          <p:cNvSpPr txBox="1"/>
          <p:nvPr/>
        </p:nvSpPr>
        <p:spPr>
          <a:xfrm>
            <a:off x="160176" y="1133948"/>
            <a:ext cx="9160397" cy="523220"/>
          </a:xfrm>
          <a:prstGeom prst="rect">
            <a:avLst/>
          </a:prstGeom>
          <a:noFill/>
        </p:spPr>
        <p:txBody>
          <a:bodyPr wrap="square" rtlCol="0">
            <a:spAutoFit/>
          </a:bodyPr>
          <a:lstStyle/>
          <a:p>
            <a:r>
              <a:rPr lang="en-US" altLang="zh-CN"/>
              <a:t>We tried a longer period: 30 days, and then found that the trend looks more accurate, but because of the long training time, our trading strategy this time is still based on the 5-day forecast.</a:t>
            </a:r>
            <a:endParaRPr lang="zh-CN" altLang="en-US"/>
          </a:p>
        </p:txBody>
      </p:sp>
      <p:graphicFrame>
        <p:nvGraphicFramePr>
          <p:cNvPr id="8" name="图表 7"/>
          <p:cNvGraphicFramePr>
            <a:graphicFrameLocks/>
          </p:cNvGraphicFramePr>
          <p:nvPr>
            <p:extLst>
              <p:ext uri="{D42A27DB-BD31-4B8C-83A1-F6EECF244321}">
                <p14:modId xmlns:p14="http://schemas.microsoft.com/office/powerpoint/2010/main" val="3232250032"/>
              </p:ext>
            </p:extLst>
          </p:nvPr>
        </p:nvGraphicFramePr>
        <p:xfrm>
          <a:off x="4740374" y="2297441"/>
          <a:ext cx="4910642" cy="30691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a:graphicFrameLocks/>
          </p:cNvGraphicFramePr>
          <p:nvPr>
            <p:extLst>
              <p:ext uri="{D42A27DB-BD31-4B8C-83A1-F6EECF244321}">
                <p14:modId xmlns:p14="http://schemas.microsoft.com/office/powerpoint/2010/main" val="2268115127"/>
              </p:ext>
            </p:extLst>
          </p:nvPr>
        </p:nvGraphicFramePr>
        <p:xfrm>
          <a:off x="160176" y="2297441"/>
          <a:ext cx="4657766" cy="306914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5225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60177" y="299043"/>
            <a:ext cx="9683496" cy="383819"/>
          </a:xfrm>
          <a:prstGeom prst="rect">
            <a:avLst/>
          </a:prstGeom>
          <a:noFill/>
          <a:ln>
            <a:noFill/>
          </a:ln>
        </p:spPr>
        <p:txBody>
          <a:bodyPr spcFirstLastPara="1" wrap="square" lIns="45700" tIns="0" rIns="0" bIns="0" anchor="b" anchorCtr="0">
            <a:noAutofit/>
          </a:bodyPr>
          <a:lstStyle/>
          <a:p>
            <a:pPr>
              <a:buClr>
                <a:schemeClr val="accent2"/>
              </a:buClr>
            </a:pPr>
            <a:r>
              <a:rPr lang="en-US" altLang="zh-CN">
                <a:solidFill>
                  <a:schemeClr val="accent2"/>
                </a:solidFill>
              </a:rPr>
              <a:t>Experiment</a:t>
            </a:r>
            <a:endParaRPr dirty="0"/>
          </a:p>
        </p:txBody>
      </p:sp>
      <p:sp>
        <p:nvSpPr>
          <p:cNvPr id="7" name="文本框 6"/>
          <p:cNvSpPr txBox="1"/>
          <p:nvPr/>
        </p:nvSpPr>
        <p:spPr>
          <a:xfrm>
            <a:off x="160177" y="1021606"/>
            <a:ext cx="9072110" cy="307777"/>
          </a:xfrm>
          <a:prstGeom prst="rect">
            <a:avLst/>
          </a:prstGeom>
          <a:noFill/>
        </p:spPr>
        <p:txBody>
          <a:bodyPr wrap="square" rtlCol="0">
            <a:spAutoFit/>
          </a:bodyPr>
          <a:lstStyle/>
          <a:p>
            <a:r>
              <a:rPr lang="en-US" altLang="zh-CN"/>
              <a:t>We selected top 5 stocks by market capitalization to test our model.</a:t>
            </a:r>
            <a:endParaRPr lang="zh-CN" altLang="en-US"/>
          </a:p>
        </p:txBody>
      </p:sp>
      <p:grpSp>
        <p:nvGrpSpPr>
          <p:cNvPr id="5" name="组合 4"/>
          <p:cNvGrpSpPr/>
          <p:nvPr/>
        </p:nvGrpSpPr>
        <p:grpSpPr>
          <a:xfrm>
            <a:off x="160177" y="1425203"/>
            <a:ext cx="7649430" cy="1605210"/>
            <a:chOff x="160177" y="1425203"/>
            <a:chExt cx="7649430" cy="160521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019" t="36897"/>
            <a:stretch/>
          </p:blipFill>
          <p:spPr>
            <a:xfrm>
              <a:off x="160177" y="1425203"/>
              <a:ext cx="7649430" cy="1605210"/>
            </a:xfrm>
            <a:prstGeom prst="rect">
              <a:avLst/>
            </a:prstGeom>
          </p:spPr>
        </p:pic>
        <p:sp>
          <p:nvSpPr>
            <p:cNvPr id="4" name="文本框 3"/>
            <p:cNvSpPr txBox="1"/>
            <p:nvPr/>
          </p:nvSpPr>
          <p:spPr>
            <a:xfrm>
              <a:off x="252249" y="1465295"/>
              <a:ext cx="599089"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Ranking</a:t>
              </a:r>
              <a:endParaRPr lang="zh-CN" altLang="en-US" sz="800">
                <a:solidFill>
                  <a:schemeClr val="bg1"/>
                </a:solidFill>
              </a:endParaRPr>
            </a:p>
          </p:txBody>
        </p:sp>
        <p:sp>
          <p:nvSpPr>
            <p:cNvPr id="8" name="文本框 7"/>
            <p:cNvSpPr txBox="1"/>
            <p:nvPr/>
          </p:nvSpPr>
          <p:spPr>
            <a:xfrm>
              <a:off x="1085719" y="1471601"/>
              <a:ext cx="875511"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Stock code</a:t>
              </a:r>
              <a:endParaRPr lang="zh-CN" altLang="en-US" sz="800">
                <a:solidFill>
                  <a:schemeClr val="bg1"/>
                </a:solidFill>
              </a:endParaRPr>
            </a:p>
          </p:txBody>
        </p:sp>
        <p:sp>
          <p:nvSpPr>
            <p:cNvPr id="9" name="文本框 8"/>
            <p:cNvSpPr txBox="1"/>
            <p:nvPr/>
          </p:nvSpPr>
          <p:spPr>
            <a:xfrm>
              <a:off x="2195611" y="1466346"/>
              <a:ext cx="1039473" cy="214393"/>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Stock abbreviation</a:t>
              </a:r>
              <a:endParaRPr lang="zh-CN" altLang="en-US" sz="800">
                <a:solidFill>
                  <a:schemeClr val="bg1"/>
                </a:solidFill>
              </a:endParaRPr>
            </a:p>
          </p:txBody>
        </p:sp>
        <p:sp>
          <p:nvSpPr>
            <p:cNvPr id="10" name="文本框 9"/>
            <p:cNvSpPr txBox="1"/>
            <p:nvPr/>
          </p:nvSpPr>
          <p:spPr>
            <a:xfrm>
              <a:off x="3405562" y="1465295"/>
              <a:ext cx="1979940"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Total market value (ten thousand yuan)</a:t>
              </a:r>
              <a:endParaRPr lang="zh-CN" altLang="en-US" sz="800">
                <a:solidFill>
                  <a:schemeClr val="bg1"/>
                </a:solidFill>
              </a:endParaRPr>
            </a:p>
          </p:txBody>
        </p:sp>
        <p:sp>
          <p:nvSpPr>
            <p:cNvPr id="12" name="文本框 11"/>
            <p:cNvSpPr txBox="1"/>
            <p:nvPr/>
          </p:nvSpPr>
          <p:spPr>
            <a:xfrm>
              <a:off x="5945492" y="1465295"/>
              <a:ext cx="1304124" cy="215444"/>
            </a:xfrm>
            <a:prstGeom prst="rect">
              <a:avLst/>
            </a:prstGeom>
            <a:solidFill>
              <a:schemeClr val="bg1">
                <a:lumMod val="20000"/>
                <a:lumOff val="80000"/>
              </a:schemeClr>
            </a:solidFill>
          </p:spPr>
          <p:txBody>
            <a:bodyPr wrap="square" rtlCol="0">
              <a:spAutoFit/>
            </a:bodyPr>
            <a:lstStyle/>
            <a:p>
              <a:r>
                <a:rPr lang="en-US" altLang="zh-CN" sz="800">
                  <a:solidFill>
                    <a:schemeClr val="bg1"/>
                  </a:solidFill>
                </a:rPr>
                <a:t>Total market share (%)</a:t>
              </a:r>
              <a:endParaRPr lang="zh-CN" altLang="en-US" sz="800">
                <a:solidFill>
                  <a:schemeClr val="bg1"/>
                </a:solidFill>
              </a:endParaRPr>
            </a:p>
          </p:txBody>
        </p:sp>
      </p:grpSp>
      <p:sp>
        <p:nvSpPr>
          <p:cNvPr id="13" name="文本框 12"/>
          <p:cNvSpPr txBox="1"/>
          <p:nvPr/>
        </p:nvSpPr>
        <p:spPr>
          <a:xfrm>
            <a:off x="160177" y="3286586"/>
            <a:ext cx="9072110" cy="307777"/>
          </a:xfrm>
          <a:prstGeom prst="rect">
            <a:avLst/>
          </a:prstGeom>
          <a:noFill/>
        </p:spPr>
        <p:txBody>
          <a:bodyPr wrap="square" rtlCol="0">
            <a:spAutoFit/>
          </a:bodyPr>
          <a:lstStyle/>
          <a:p>
            <a:r>
              <a:rPr lang="en-US" altLang="zh-CN"/>
              <a:t>According to our model, we give out trading operations that should be executed this week.</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014900246"/>
              </p:ext>
            </p:extLst>
          </p:nvPr>
        </p:nvGraphicFramePr>
        <p:xfrm>
          <a:off x="252249" y="4054427"/>
          <a:ext cx="4105340" cy="612165"/>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350172478"/>
                    </a:ext>
                  </a:extLst>
                </a:gridCol>
                <a:gridCol w="821068">
                  <a:extLst>
                    <a:ext uri="{9D8B030D-6E8A-4147-A177-3AD203B41FA5}">
                      <a16:colId xmlns:a16="http://schemas.microsoft.com/office/drawing/2014/main" val="1633908780"/>
                    </a:ext>
                  </a:extLst>
                </a:gridCol>
                <a:gridCol w="821068">
                  <a:extLst>
                    <a:ext uri="{9D8B030D-6E8A-4147-A177-3AD203B41FA5}">
                      <a16:colId xmlns:a16="http://schemas.microsoft.com/office/drawing/2014/main" val="2848353238"/>
                    </a:ext>
                  </a:extLst>
                </a:gridCol>
                <a:gridCol w="821068">
                  <a:extLst>
                    <a:ext uri="{9D8B030D-6E8A-4147-A177-3AD203B41FA5}">
                      <a16:colId xmlns:a16="http://schemas.microsoft.com/office/drawing/2014/main" val="3048736094"/>
                    </a:ext>
                  </a:extLst>
                </a:gridCol>
                <a:gridCol w="821068">
                  <a:extLst>
                    <a:ext uri="{9D8B030D-6E8A-4147-A177-3AD203B41FA5}">
                      <a16:colId xmlns:a16="http://schemas.microsoft.com/office/drawing/2014/main" val="3507887204"/>
                    </a:ext>
                  </a:extLst>
                </a:gridCol>
              </a:tblGrid>
              <a:tr h="204055">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294110845"/>
                  </a:ext>
                </a:extLst>
              </a:tr>
              <a:tr h="204055">
                <a:tc>
                  <a:txBody>
                    <a:bodyPr/>
                    <a:lstStyle/>
                    <a:p>
                      <a:pPr algn="r" fontAlgn="ctr"/>
                      <a:r>
                        <a:rPr lang="en-US" altLang="zh-CN" sz="1100" u="none" strike="noStrike">
                          <a:effectLst/>
                        </a:rPr>
                        <a:t>2105.601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2145.876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2245.104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2162.372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2237.245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628394986"/>
                  </a:ext>
                </a:extLst>
              </a:tr>
              <a:tr h="204055">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582851893"/>
                  </a:ext>
                </a:extLst>
              </a:tr>
            </a:tbl>
          </a:graphicData>
        </a:graphic>
      </p:graphicFrame>
      <p:sp>
        <p:nvSpPr>
          <p:cNvPr id="14" name="文本框 13"/>
          <p:cNvSpPr txBox="1"/>
          <p:nvPr/>
        </p:nvSpPr>
        <p:spPr>
          <a:xfrm>
            <a:off x="252249" y="3705269"/>
            <a:ext cx="983768" cy="307777"/>
          </a:xfrm>
          <a:prstGeom prst="rect">
            <a:avLst/>
          </a:prstGeom>
          <a:noFill/>
        </p:spPr>
        <p:txBody>
          <a:bodyPr wrap="square" rtlCol="0">
            <a:spAutoFit/>
          </a:bodyPr>
          <a:lstStyle/>
          <a:p>
            <a:r>
              <a:rPr lang="en-US" altLang="zh-CN"/>
              <a:t>600519:</a:t>
            </a:r>
            <a:endParaRPr lang="zh-CN" altLang="en-US"/>
          </a:p>
        </p:txBody>
      </p:sp>
      <p:sp>
        <p:nvSpPr>
          <p:cNvPr id="16" name="文本框 15"/>
          <p:cNvSpPr txBox="1"/>
          <p:nvPr/>
        </p:nvSpPr>
        <p:spPr>
          <a:xfrm>
            <a:off x="252249" y="4800048"/>
            <a:ext cx="983768" cy="307777"/>
          </a:xfrm>
          <a:prstGeom prst="rect">
            <a:avLst/>
          </a:prstGeom>
          <a:noFill/>
        </p:spPr>
        <p:txBody>
          <a:bodyPr wrap="square" rtlCol="0">
            <a:spAutoFit/>
          </a:bodyPr>
          <a:lstStyle/>
          <a:p>
            <a:r>
              <a:rPr lang="en-US" altLang="zh-CN"/>
              <a:t>601398:</a:t>
            </a:r>
            <a:endParaRPr lang="zh-CN" altLang="en-US"/>
          </a:p>
        </p:txBody>
      </p:sp>
      <p:graphicFrame>
        <p:nvGraphicFramePr>
          <p:cNvPr id="15" name="表格 14"/>
          <p:cNvGraphicFramePr>
            <a:graphicFrameLocks noGrp="1"/>
          </p:cNvGraphicFramePr>
          <p:nvPr>
            <p:extLst>
              <p:ext uri="{D42A27DB-BD31-4B8C-83A1-F6EECF244321}">
                <p14:modId xmlns:p14="http://schemas.microsoft.com/office/powerpoint/2010/main" val="705593360"/>
              </p:ext>
            </p:extLst>
          </p:nvPr>
        </p:nvGraphicFramePr>
        <p:xfrm>
          <a:off x="252249" y="5107825"/>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2640814284"/>
                    </a:ext>
                  </a:extLst>
                </a:gridCol>
                <a:gridCol w="821068">
                  <a:extLst>
                    <a:ext uri="{9D8B030D-6E8A-4147-A177-3AD203B41FA5}">
                      <a16:colId xmlns:a16="http://schemas.microsoft.com/office/drawing/2014/main" val="3940699478"/>
                    </a:ext>
                  </a:extLst>
                </a:gridCol>
                <a:gridCol w="821068">
                  <a:extLst>
                    <a:ext uri="{9D8B030D-6E8A-4147-A177-3AD203B41FA5}">
                      <a16:colId xmlns:a16="http://schemas.microsoft.com/office/drawing/2014/main" val="3917670427"/>
                    </a:ext>
                  </a:extLst>
                </a:gridCol>
                <a:gridCol w="821068">
                  <a:extLst>
                    <a:ext uri="{9D8B030D-6E8A-4147-A177-3AD203B41FA5}">
                      <a16:colId xmlns:a16="http://schemas.microsoft.com/office/drawing/2014/main" val="3534825603"/>
                    </a:ext>
                  </a:extLst>
                </a:gridCol>
                <a:gridCol w="821068">
                  <a:extLst>
                    <a:ext uri="{9D8B030D-6E8A-4147-A177-3AD203B41FA5}">
                      <a16:colId xmlns:a16="http://schemas.microsoft.com/office/drawing/2014/main" val="955894739"/>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561147301"/>
                  </a:ext>
                </a:extLst>
              </a:tr>
              <a:tr h="176530">
                <a:tc>
                  <a:txBody>
                    <a:bodyPr/>
                    <a:lstStyle/>
                    <a:p>
                      <a:pPr algn="r" fontAlgn="ctr"/>
                      <a:r>
                        <a:rPr lang="en-US" altLang="zh-CN" sz="1100" u="none" strike="noStrike">
                          <a:effectLst/>
                        </a:rPr>
                        <a:t>5.378158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5.417605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5.439079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5.530206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5.373069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205772466"/>
                  </a:ext>
                </a:extLst>
              </a:tr>
              <a:tr h="176530">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230946542"/>
                  </a:ext>
                </a:extLst>
              </a:tr>
            </a:tbl>
          </a:graphicData>
        </a:graphic>
      </p:graphicFrame>
      <p:sp>
        <p:nvSpPr>
          <p:cNvPr id="18" name="文本框 17"/>
          <p:cNvSpPr txBox="1"/>
          <p:nvPr/>
        </p:nvSpPr>
        <p:spPr>
          <a:xfrm>
            <a:off x="252249" y="5770872"/>
            <a:ext cx="983768" cy="307777"/>
          </a:xfrm>
          <a:prstGeom prst="rect">
            <a:avLst/>
          </a:prstGeom>
          <a:noFill/>
        </p:spPr>
        <p:txBody>
          <a:bodyPr wrap="square" rtlCol="0">
            <a:spAutoFit/>
          </a:bodyPr>
          <a:lstStyle/>
          <a:p>
            <a:r>
              <a:rPr lang="en-US" altLang="zh-CN"/>
              <a:t>600036:</a:t>
            </a:r>
            <a:endParaRPr lang="zh-CN" altLang="en-US"/>
          </a:p>
        </p:txBody>
      </p:sp>
      <p:graphicFrame>
        <p:nvGraphicFramePr>
          <p:cNvPr id="17" name="表格 16"/>
          <p:cNvGraphicFramePr>
            <a:graphicFrameLocks noGrp="1"/>
          </p:cNvGraphicFramePr>
          <p:nvPr>
            <p:extLst>
              <p:ext uri="{D42A27DB-BD31-4B8C-83A1-F6EECF244321}">
                <p14:modId xmlns:p14="http://schemas.microsoft.com/office/powerpoint/2010/main" val="588510390"/>
              </p:ext>
            </p:extLst>
          </p:nvPr>
        </p:nvGraphicFramePr>
        <p:xfrm>
          <a:off x="252249" y="6134590"/>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3767840467"/>
                    </a:ext>
                  </a:extLst>
                </a:gridCol>
                <a:gridCol w="821068">
                  <a:extLst>
                    <a:ext uri="{9D8B030D-6E8A-4147-A177-3AD203B41FA5}">
                      <a16:colId xmlns:a16="http://schemas.microsoft.com/office/drawing/2014/main" val="3107589094"/>
                    </a:ext>
                  </a:extLst>
                </a:gridCol>
                <a:gridCol w="821068">
                  <a:extLst>
                    <a:ext uri="{9D8B030D-6E8A-4147-A177-3AD203B41FA5}">
                      <a16:colId xmlns:a16="http://schemas.microsoft.com/office/drawing/2014/main" val="905134868"/>
                    </a:ext>
                  </a:extLst>
                </a:gridCol>
                <a:gridCol w="821068">
                  <a:extLst>
                    <a:ext uri="{9D8B030D-6E8A-4147-A177-3AD203B41FA5}">
                      <a16:colId xmlns:a16="http://schemas.microsoft.com/office/drawing/2014/main" val="3689066469"/>
                    </a:ext>
                  </a:extLst>
                </a:gridCol>
                <a:gridCol w="821068">
                  <a:extLst>
                    <a:ext uri="{9D8B030D-6E8A-4147-A177-3AD203B41FA5}">
                      <a16:colId xmlns:a16="http://schemas.microsoft.com/office/drawing/2014/main" val="2786367647"/>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642238289"/>
                  </a:ext>
                </a:extLst>
              </a:tr>
              <a:tr h="176530">
                <a:tc>
                  <a:txBody>
                    <a:bodyPr/>
                    <a:lstStyle/>
                    <a:p>
                      <a:pPr algn="r" fontAlgn="ctr"/>
                      <a:r>
                        <a:rPr lang="en-US" altLang="zh-CN" sz="1100" u="none" strike="noStrike">
                          <a:effectLst/>
                        </a:rPr>
                        <a:t>53.55167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54.04567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54.48933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55.10054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55.49297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10539006"/>
                  </a:ext>
                </a:extLst>
              </a:tr>
              <a:tr h="176530">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250204655"/>
                  </a:ext>
                </a:extLst>
              </a:tr>
            </a:tbl>
          </a:graphicData>
        </a:graphic>
      </p:graphicFrame>
      <p:sp>
        <p:nvSpPr>
          <p:cNvPr id="21" name="文本框 20"/>
          <p:cNvSpPr txBox="1"/>
          <p:nvPr/>
        </p:nvSpPr>
        <p:spPr>
          <a:xfrm>
            <a:off x="4951424" y="3705269"/>
            <a:ext cx="983768" cy="307777"/>
          </a:xfrm>
          <a:prstGeom prst="rect">
            <a:avLst/>
          </a:prstGeom>
          <a:noFill/>
        </p:spPr>
        <p:txBody>
          <a:bodyPr wrap="square" rtlCol="0">
            <a:spAutoFit/>
          </a:bodyPr>
          <a:lstStyle/>
          <a:p>
            <a:r>
              <a:rPr lang="en-US" altLang="zh-CN"/>
              <a:t>601288:</a:t>
            </a:r>
            <a:endParaRPr lang="zh-CN" altLang="en-US"/>
          </a:p>
        </p:txBody>
      </p:sp>
      <p:sp>
        <p:nvSpPr>
          <p:cNvPr id="22" name="文本框 21"/>
          <p:cNvSpPr txBox="1"/>
          <p:nvPr/>
        </p:nvSpPr>
        <p:spPr>
          <a:xfrm>
            <a:off x="4951424" y="4800048"/>
            <a:ext cx="983768" cy="307777"/>
          </a:xfrm>
          <a:prstGeom prst="rect">
            <a:avLst/>
          </a:prstGeom>
          <a:noFill/>
        </p:spPr>
        <p:txBody>
          <a:bodyPr wrap="square" rtlCol="0">
            <a:spAutoFit/>
          </a:bodyPr>
          <a:lstStyle/>
          <a:p>
            <a:r>
              <a:rPr lang="en-US" altLang="zh-CN"/>
              <a:t>601318:</a:t>
            </a:r>
            <a:endParaRPr lang="zh-CN" altLang="en-US"/>
          </a:p>
        </p:txBody>
      </p:sp>
      <p:graphicFrame>
        <p:nvGraphicFramePr>
          <p:cNvPr id="19" name="表格 18"/>
          <p:cNvGraphicFramePr>
            <a:graphicFrameLocks noGrp="1"/>
          </p:cNvGraphicFramePr>
          <p:nvPr>
            <p:extLst>
              <p:ext uri="{D42A27DB-BD31-4B8C-83A1-F6EECF244321}">
                <p14:modId xmlns:p14="http://schemas.microsoft.com/office/powerpoint/2010/main" val="776060155"/>
              </p:ext>
            </p:extLst>
          </p:nvPr>
        </p:nvGraphicFramePr>
        <p:xfrm>
          <a:off x="4951424" y="4030846"/>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2278016122"/>
                    </a:ext>
                  </a:extLst>
                </a:gridCol>
                <a:gridCol w="821068">
                  <a:extLst>
                    <a:ext uri="{9D8B030D-6E8A-4147-A177-3AD203B41FA5}">
                      <a16:colId xmlns:a16="http://schemas.microsoft.com/office/drawing/2014/main" val="567966534"/>
                    </a:ext>
                  </a:extLst>
                </a:gridCol>
                <a:gridCol w="821068">
                  <a:extLst>
                    <a:ext uri="{9D8B030D-6E8A-4147-A177-3AD203B41FA5}">
                      <a16:colId xmlns:a16="http://schemas.microsoft.com/office/drawing/2014/main" val="2555540659"/>
                    </a:ext>
                  </a:extLst>
                </a:gridCol>
                <a:gridCol w="821068">
                  <a:extLst>
                    <a:ext uri="{9D8B030D-6E8A-4147-A177-3AD203B41FA5}">
                      <a16:colId xmlns:a16="http://schemas.microsoft.com/office/drawing/2014/main" val="375920041"/>
                    </a:ext>
                  </a:extLst>
                </a:gridCol>
                <a:gridCol w="821068">
                  <a:extLst>
                    <a:ext uri="{9D8B030D-6E8A-4147-A177-3AD203B41FA5}">
                      <a16:colId xmlns:a16="http://schemas.microsoft.com/office/drawing/2014/main" val="2371186127"/>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8008950"/>
                  </a:ext>
                </a:extLst>
              </a:tr>
              <a:tr h="176530">
                <a:tc>
                  <a:txBody>
                    <a:bodyPr/>
                    <a:lstStyle/>
                    <a:p>
                      <a:pPr algn="r" fontAlgn="ctr"/>
                      <a:r>
                        <a:rPr lang="en-US" altLang="zh-CN" sz="1100" u="none" strike="noStrike">
                          <a:effectLst/>
                        </a:rPr>
                        <a:t>3.075491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3.022646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3.562933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3.529859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3.536449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3014817"/>
                  </a:ext>
                </a:extLst>
              </a:tr>
              <a:tr h="176530">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124956849"/>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2390140332"/>
              </p:ext>
            </p:extLst>
          </p:nvPr>
        </p:nvGraphicFramePr>
        <p:xfrm>
          <a:off x="4951424" y="5107825"/>
          <a:ext cx="4105340" cy="529590"/>
        </p:xfrm>
        <a:graphic>
          <a:graphicData uri="http://schemas.openxmlformats.org/drawingml/2006/table">
            <a:tbl>
              <a:tblPr>
                <a:tableStyleId>{775DCB02-9BB8-47FD-8907-85C794F793BA}</a:tableStyleId>
              </a:tblPr>
              <a:tblGrid>
                <a:gridCol w="821068">
                  <a:extLst>
                    <a:ext uri="{9D8B030D-6E8A-4147-A177-3AD203B41FA5}">
                      <a16:colId xmlns:a16="http://schemas.microsoft.com/office/drawing/2014/main" val="115027281"/>
                    </a:ext>
                  </a:extLst>
                </a:gridCol>
                <a:gridCol w="821068">
                  <a:extLst>
                    <a:ext uri="{9D8B030D-6E8A-4147-A177-3AD203B41FA5}">
                      <a16:colId xmlns:a16="http://schemas.microsoft.com/office/drawing/2014/main" val="3796343547"/>
                    </a:ext>
                  </a:extLst>
                </a:gridCol>
                <a:gridCol w="821068">
                  <a:extLst>
                    <a:ext uri="{9D8B030D-6E8A-4147-A177-3AD203B41FA5}">
                      <a16:colId xmlns:a16="http://schemas.microsoft.com/office/drawing/2014/main" val="2017927916"/>
                    </a:ext>
                  </a:extLst>
                </a:gridCol>
                <a:gridCol w="821068">
                  <a:extLst>
                    <a:ext uri="{9D8B030D-6E8A-4147-A177-3AD203B41FA5}">
                      <a16:colId xmlns:a16="http://schemas.microsoft.com/office/drawing/2014/main" val="87340797"/>
                    </a:ext>
                  </a:extLst>
                </a:gridCol>
                <a:gridCol w="821068">
                  <a:extLst>
                    <a:ext uri="{9D8B030D-6E8A-4147-A177-3AD203B41FA5}">
                      <a16:colId xmlns:a16="http://schemas.microsoft.com/office/drawing/2014/main" val="246737661"/>
                    </a:ext>
                  </a:extLst>
                </a:gridCol>
              </a:tblGrid>
              <a:tr h="176530">
                <a:tc>
                  <a:txBody>
                    <a:bodyPr/>
                    <a:lstStyle/>
                    <a:p>
                      <a:pPr algn="l" fontAlgn="ctr"/>
                      <a:r>
                        <a:rPr lang="en-US" sz="1100" u="none" strike="noStrike">
                          <a:effectLst/>
                        </a:rPr>
                        <a:t>day1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day4</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day5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30187613"/>
                  </a:ext>
                </a:extLst>
              </a:tr>
              <a:tr h="176530">
                <a:tc>
                  <a:txBody>
                    <a:bodyPr/>
                    <a:lstStyle/>
                    <a:p>
                      <a:pPr algn="r" fontAlgn="ctr"/>
                      <a:r>
                        <a:rPr lang="en-US" altLang="zh-CN" sz="1100" u="none" strike="noStrike">
                          <a:effectLst/>
                        </a:rPr>
                        <a:t>86.36325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83.28569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85.2497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87.23275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r" fontAlgn="ctr"/>
                      <a:r>
                        <a:rPr lang="en-US" altLang="zh-CN" sz="1100" u="none" strike="noStrike">
                          <a:effectLst/>
                        </a:rPr>
                        <a:t>86.70916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967448438"/>
                  </a:ext>
                </a:extLst>
              </a:tr>
              <a:tr h="176530">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buy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sell</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a:effectLst/>
                        </a:rPr>
                        <a:t>hold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87028396"/>
                  </a:ext>
                </a:extLst>
              </a:tr>
            </a:tbl>
          </a:graphicData>
        </a:graphic>
      </p:graphicFrame>
    </p:spTree>
    <p:extLst>
      <p:ext uri="{BB962C8B-B14F-4D97-AF65-F5344CB8AC3E}">
        <p14:creationId xmlns:p14="http://schemas.microsoft.com/office/powerpoint/2010/main" val="381063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109728" y="10401"/>
            <a:ext cx="9683496" cy="795934"/>
          </a:xfrm>
          <a:prstGeom prst="rect">
            <a:avLst/>
          </a:prstGeom>
          <a:noFill/>
          <a:ln>
            <a:noFill/>
          </a:ln>
        </p:spPr>
        <p:txBody>
          <a:bodyPr spcFirstLastPara="1" wrap="square" lIns="45700" tIns="0" rIns="0" bIns="0" anchor="b" anchorCtr="0">
            <a:noAutofit/>
          </a:bodyPr>
          <a:lstStyle/>
          <a:p>
            <a:pPr marL="0" lvl="0" indent="0" algn="l" rtl="0">
              <a:lnSpc>
                <a:spcPct val="85000"/>
              </a:lnSpc>
              <a:spcBef>
                <a:spcPts val="0"/>
              </a:spcBef>
              <a:spcAft>
                <a:spcPts val="0"/>
              </a:spcAft>
              <a:buClr>
                <a:srgbClr val="646464"/>
              </a:buClr>
              <a:buSzPts val="1800"/>
              <a:buFont typeface="Arial"/>
              <a:buNone/>
            </a:pPr>
            <a:endParaRPr/>
          </a:p>
        </p:txBody>
      </p:sp>
      <p:sp>
        <p:nvSpPr>
          <p:cNvPr id="343" name="Google Shape;343;p16"/>
          <p:cNvSpPr/>
          <p:nvPr/>
        </p:nvSpPr>
        <p:spPr>
          <a:xfrm>
            <a:off x="123826" y="1147766"/>
            <a:ext cx="9471510" cy="4040967"/>
          </a:xfrm>
          <a:custGeom>
            <a:avLst/>
            <a:gdLst/>
            <a:ahLst/>
            <a:cxnLst/>
            <a:rect l="l" t="t" r="r" b="b"/>
            <a:pathLst>
              <a:path w="8742932" h="4040967" extrusionOk="0">
                <a:moveTo>
                  <a:pt x="7856510" y="3973328"/>
                </a:moveTo>
                <a:lnTo>
                  <a:pt x="7860944" y="3980216"/>
                </a:lnTo>
                <a:cubicBezTo>
                  <a:pt x="7859483" y="3980085"/>
                  <a:pt x="7858022" y="3980083"/>
                  <a:pt x="7856561" y="3980082"/>
                </a:cubicBezTo>
                <a:close/>
                <a:moveTo>
                  <a:pt x="0" y="0"/>
                </a:moveTo>
                <a:lnTo>
                  <a:pt x="8494285" y="0"/>
                </a:lnTo>
                <a:cubicBezTo>
                  <a:pt x="8491230" y="5421"/>
                  <a:pt x="8490879" y="12229"/>
                  <a:pt x="8488679" y="18096"/>
                </a:cubicBezTo>
                <a:cubicBezTo>
                  <a:pt x="8483876" y="30903"/>
                  <a:pt x="8479556" y="43962"/>
                  <a:pt x="8473439" y="56196"/>
                </a:cubicBezTo>
                <a:cubicBezTo>
                  <a:pt x="8460739" y="81596"/>
                  <a:pt x="8458199" y="79056"/>
                  <a:pt x="8435339" y="94296"/>
                </a:cubicBezTo>
                <a:cubicBezTo>
                  <a:pt x="8393738" y="108163"/>
                  <a:pt x="8416168" y="96141"/>
                  <a:pt x="8442959" y="109536"/>
                </a:cubicBezTo>
                <a:cubicBezTo>
                  <a:pt x="8454318" y="115216"/>
                  <a:pt x="8463279" y="124776"/>
                  <a:pt x="8473439" y="132396"/>
                </a:cubicBezTo>
                <a:cubicBezTo>
                  <a:pt x="8483106" y="135618"/>
                  <a:pt x="8523013" y="147723"/>
                  <a:pt x="8526779" y="155256"/>
                </a:cubicBezTo>
                <a:cubicBezTo>
                  <a:pt x="8535937" y="173572"/>
                  <a:pt x="8531859" y="195896"/>
                  <a:pt x="8534399" y="216216"/>
                </a:cubicBezTo>
                <a:cubicBezTo>
                  <a:pt x="8534399" y="216216"/>
                  <a:pt x="8546679" y="246147"/>
                  <a:pt x="8549639" y="261936"/>
                </a:cubicBezTo>
                <a:cubicBezTo>
                  <a:pt x="8554343" y="287025"/>
                  <a:pt x="8557259" y="312609"/>
                  <a:pt x="8557259" y="338136"/>
                </a:cubicBezTo>
                <a:cubicBezTo>
                  <a:pt x="8557259" y="474495"/>
                  <a:pt x="8564457" y="446083"/>
                  <a:pt x="8542019" y="513396"/>
                </a:cubicBezTo>
                <a:cubicBezTo>
                  <a:pt x="8548032" y="531435"/>
                  <a:pt x="8557259" y="555966"/>
                  <a:pt x="8557259" y="574356"/>
                </a:cubicBezTo>
                <a:cubicBezTo>
                  <a:pt x="8557259" y="584829"/>
                  <a:pt x="8552179" y="594676"/>
                  <a:pt x="8549639" y="604836"/>
                </a:cubicBezTo>
                <a:cubicBezTo>
                  <a:pt x="8539479" y="609916"/>
                  <a:pt x="8529022" y="614440"/>
                  <a:pt x="8519159" y="620076"/>
                </a:cubicBezTo>
                <a:cubicBezTo>
                  <a:pt x="8498839" y="631687"/>
                  <a:pt x="8465819" y="655273"/>
                  <a:pt x="8465819" y="681036"/>
                </a:cubicBezTo>
                <a:cubicBezTo>
                  <a:pt x="8465819" y="691509"/>
                  <a:pt x="8486139" y="686116"/>
                  <a:pt x="8496299" y="688656"/>
                </a:cubicBezTo>
                <a:cubicBezTo>
                  <a:pt x="8524205" y="691193"/>
                  <a:pt x="8613820" y="691877"/>
                  <a:pt x="8641079" y="719136"/>
                </a:cubicBezTo>
                <a:cubicBezTo>
                  <a:pt x="8652004" y="730061"/>
                  <a:pt x="8648699" y="749406"/>
                  <a:pt x="8648699" y="764856"/>
                </a:cubicBezTo>
                <a:cubicBezTo>
                  <a:pt x="8648699" y="797956"/>
                  <a:pt x="8621698" y="902181"/>
                  <a:pt x="8618219" y="917256"/>
                </a:cubicBezTo>
                <a:cubicBezTo>
                  <a:pt x="8610599" y="919796"/>
                  <a:pt x="8601631" y="919858"/>
                  <a:pt x="8595359" y="924876"/>
                </a:cubicBezTo>
                <a:cubicBezTo>
                  <a:pt x="8578914" y="938032"/>
                  <a:pt x="8577075" y="959913"/>
                  <a:pt x="8572499" y="978216"/>
                </a:cubicBezTo>
                <a:cubicBezTo>
                  <a:pt x="8564879" y="983296"/>
                  <a:pt x="8555502" y="986421"/>
                  <a:pt x="8549639" y="993456"/>
                </a:cubicBezTo>
                <a:cubicBezTo>
                  <a:pt x="8542367" y="1002182"/>
                  <a:pt x="8540035" y="1014073"/>
                  <a:pt x="8534399" y="1023936"/>
                </a:cubicBezTo>
                <a:cubicBezTo>
                  <a:pt x="8529855" y="1031887"/>
                  <a:pt x="8523255" y="1038605"/>
                  <a:pt x="8519159" y="1046796"/>
                </a:cubicBezTo>
                <a:cubicBezTo>
                  <a:pt x="8508999" y="1067116"/>
                  <a:pt x="8500876" y="1088589"/>
                  <a:pt x="8488679" y="1107756"/>
                </a:cubicBezTo>
                <a:cubicBezTo>
                  <a:pt x="8474935" y="1129354"/>
                  <a:pt x="8458199" y="1125567"/>
                  <a:pt x="8458199" y="1153476"/>
                </a:cubicBezTo>
                <a:cubicBezTo>
                  <a:pt x="8458199" y="1161508"/>
                  <a:pt x="8463279" y="1168716"/>
                  <a:pt x="8465819" y="1176336"/>
                </a:cubicBezTo>
                <a:cubicBezTo>
                  <a:pt x="8547972" y="1203720"/>
                  <a:pt x="8478680" y="1181922"/>
                  <a:pt x="8542019" y="1199196"/>
                </a:cubicBezTo>
                <a:cubicBezTo>
                  <a:pt x="8559859" y="1204061"/>
                  <a:pt x="8580566" y="1203341"/>
                  <a:pt x="8595359" y="1214436"/>
                </a:cubicBezTo>
                <a:cubicBezTo>
                  <a:pt x="8603737" y="1220720"/>
                  <a:pt x="8600102" y="1234846"/>
                  <a:pt x="8602979" y="1244916"/>
                </a:cubicBezTo>
                <a:cubicBezTo>
                  <a:pt x="8605186" y="1252639"/>
                  <a:pt x="8608059" y="1260156"/>
                  <a:pt x="8610599" y="1267776"/>
                </a:cubicBezTo>
                <a:cubicBezTo>
                  <a:pt x="8605519" y="1275396"/>
                  <a:pt x="8596865" y="1281603"/>
                  <a:pt x="8595359" y="1290636"/>
                </a:cubicBezTo>
                <a:cubicBezTo>
                  <a:pt x="8594039" y="1298559"/>
                  <a:pt x="8601983" y="1305526"/>
                  <a:pt x="8602979" y="1313496"/>
                </a:cubicBezTo>
                <a:cubicBezTo>
                  <a:pt x="8607087" y="1346358"/>
                  <a:pt x="8608059" y="1379536"/>
                  <a:pt x="8610599" y="1412556"/>
                </a:cubicBezTo>
                <a:cubicBezTo>
                  <a:pt x="8610599" y="1412556"/>
                  <a:pt x="8585911" y="1440900"/>
                  <a:pt x="8580119" y="1458276"/>
                </a:cubicBezTo>
                <a:cubicBezTo>
                  <a:pt x="8577579" y="1465896"/>
                  <a:pt x="8585199" y="1473516"/>
                  <a:pt x="8587739" y="1481136"/>
                </a:cubicBezTo>
                <a:cubicBezTo>
                  <a:pt x="8580087" y="1504093"/>
                  <a:pt x="8564879" y="1547768"/>
                  <a:pt x="8564879" y="1564956"/>
                </a:cubicBezTo>
                <a:cubicBezTo>
                  <a:pt x="8564879" y="1574114"/>
                  <a:pt x="8575039" y="1580196"/>
                  <a:pt x="8580119" y="1587816"/>
                </a:cubicBezTo>
                <a:cubicBezTo>
                  <a:pt x="8587739" y="1592896"/>
                  <a:pt x="8597899" y="1595436"/>
                  <a:pt x="8602979" y="1603056"/>
                </a:cubicBezTo>
                <a:cubicBezTo>
                  <a:pt x="8608788" y="1611770"/>
                  <a:pt x="8609651" y="1623106"/>
                  <a:pt x="8610599" y="1633536"/>
                </a:cubicBezTo>
                <a:cubicBezTo>
                  <a:pt x="8622697" y="1766618"/>
                  <a:pt x="8631992" y="1729378"/>
                  <a:pt x="8610599" y="1793556"/>
                </a:cubicBezTo>
                <a:cubicBezTo>
                  <a:pt x="8602979" y="1798636"/>
                  <a:pt x="8594215" y="1802320"/>
                  <a:pt x="8587739" y="1808796"/>
                </a:cubicBezTo>
                <a:cubicBezTo>
                  <a:pt x="8581263" y="1815272"/>
                  <a:pt x="8577353" y="1823890"/>
                  <a:pt x="8572499" y="1831656"/>
                </a:cubicBezTo>
                <a:cubicBezTo>
                  <a:pt x="8564649" y="1844215"/>
                  <a:pt x="8557259" y="1857056"/>
                  <a:pt x="8549639" y="1869756"/>
                </a:cubicBezTo>
                <a:cubicBezTo>
                  <a:pt x="8544927" y="1877609"/>
                  <a:pt x="8539479" y="1884996"/>
                  <a:pt x="8534399" y="1892616"/>
                </a:cubicBezTo>
                <a:lnTo>
                  <a:pt x="8503919" y="1938336"/>
                </a:lnTo>
                <a:cubicBezTo>
                  <a:pt x="8511539" y="1940876"/>
                  <a:pt x="8521099" y="1940276"/>
                  <a:pt x="8526779" y="1945956"/>
                </a:cubicBezTo>
                <a:cubicBezTo>
                  <a:pt x="8575799" y="1994976"/>
                  <a:pt x="8486043" y="1942212"/>
                  <a:pt x="8549639" y="1991676"/>
                </a:cubicBezTo>
                <a:cubicBezTo>
                  <a:pt x="8572499" y="2009456"/>
                  <a:pt x="8596790" y="2025535"/>
                  <a:pt x="8618219" y="2045016"/>
                </a:cubicBezTo>
                <a:cubicBezTo>
                  <a:pt x="8624995" y="2051176"/>
                  <a:pt x="8631238" y="2058991"/>
                  <a:pt x="8633459" y="2067876"/>
                </a:cubicBezTo>
                <a:cubicBezTo>
                  <a:pt x="8639037" y="2090190"/>
                  <a:pt x="8638539" y="2113596"/>
                  <a:pt x="8641079" y="2136456"/>
                </a:cubicBezTo>
                <a:cubicBezTo>
                  <a:pt x="8635999" y="2146616"/>
                  <a:pt x="8631475" y="2157073"/>
                  <a:pt x="8625839" y="2166936"/>
                </a:cubicBezTo>
                <a:cubicBezTo>
                  <a:pt x="8621295" y="2174887"/>
                  <a:pt x="8612395" y="2180816"/>
                  <a:pt x="8610599" y="2189796"/>
                </a:cubicBezTo>
                <a:cubicBezTo>
                  <a:pt x="8604601" y="2219788"/>
                  <a:pt x="8605519" y="2250756"/>
                  <a:pt x="8602979" y="2281236"/>
                </a:cubicBezTo>
                <a:cubicBezTo>
                  <a:pt x="8621249" y="2336046"/>
                  <a:pt x="8599083" y="2267599"/>
                  <a:pt x="8618219" y="2334576"/>
                </a:cubicBezTo>
                <a:cubicBezTo>
                  <a:pt x="8620426" y="2342299"/>
                  <a:pt x="8624264" y="2349560"/>
                  <a:pt x="8625839" y="2357436"/>
                </a:cubicBezTo>
                <a:cubicBezTo>
                  <a:pt x="8631275" y="2384618"/>
                  <a:pt x="8638438" y="2455583"/>
                  <a:pt x="8641079" y="2479356"/>
                </a:cubicBezTo>
                <a:cubicBezTo>
                  <a:pt x="8659349" y="2534166"/>
                  <a:pt x="8637183" y="2465719"/>
                  <a:pt x="8656319" y="2532696"/>
                </a:cubicBezTo>
                <a:cubicBezTo>
                  <a:pt x="8663933" y="2559346"/>
                  <a:pt x="8668977" y="2561381"/>
                  <a:pt x="8671559" y="2593656"/>
                </a:cubicBezTo>
                <a:cubicBezTo>
                  <a:pt x="8675615" y="2644357"/>
                  <a:pt x="8679179" y="2695193"/>
                  <a:pt x="8679179" y="2746056"/>
                </a:cubicBezTo>
                <a:cubicBezTo>
                  <a:pt x="8679179" y="2755624"/>
                  <a:pt x="8667532" y="2788616"/>
                  <a:pt x="8663939" y="2799396"/>
                </a:cubicBezTo>
                <a:cubicBezTo>
                  <a:pt x="8656319" y="2807016"/>
                  <a:pt x="8647057" y="2813290"/>
                  <a:pt x="8641079" y="2822256"/>
                </a:cubicBezTo>
                <a:cubicBezTo>
                  <a:pt x="8631407" y="2836765"/>
                  <a:pt x="8626484" y="2893939"/>
                  <a:pt x="8625839" y="2898456"/>
                </a:cubicBezTo>
                <a:cubicBezTo>
                  <a:pt x="8635181" y="2954506"/>
                  <a:pt x="8629712" y="2929187"/>
                  <a:pt x="8641079" y="2974656"/>
                </a:cubicBezTo>
                <a:cubicBezTo>
                  <a:pt x="8644975" y="2990241"/>
                  <a:pt x="8647408" y="3007010"/>
                  <a:pt x="8656319" y="3020376"/>
                </a:cubicBezTo>
                <a:cubicBezTo>
                  <a:pt x="8666479" y="3035616"/>
                  <a:pt x="8675554" y="3051638"/>
                  <a:pt x="8686799" y="3066096"/>
                </a:cubicBezTo>
                <a:cubicBezTo>
                  <a:pt x="8693415" y="3074602"/>
                  <a:pt x="8707321" y="3078436"/>
                  <a:pt x="8709659" y="3088956"/>
                </a:cubicBezTo>
                <a:cubicBezTo>
                  <a:pt x="8717942" y="3126231"/>
                  <a:pt x="8713062" y="3165305"/>
                  <a:pt x="8717279" y="3203256"/>
                </a:cubicBezTo>
                <a:cubicBezTo>
                  <a:pt x="8718166" y="3211239"/>
                  <a:pt x="8723579" y="3218193"/>
                  <a:pt x="8724899" y="3226116"/>
                </a:cubicBezTo>
                <a:cubicBezTo>
                  <a:pt x="8728680" y="3248804"/>
                  <a:pt x="8729979" y="3271836"/>
                  <a:pt x="8732519" y="3294696"/>
                </a:cubicBezTo>
                <a:cubicBezTo>
                  <a:pt x="8707163" y="3332730"/>
                  <a:pt x="8721392" y="3304612"/>
                  <a:pt x="8709659" y="3363276"/>
                </a:cubicBezTo>
                <a:cubicBezTo>
                  <a:pt x="8695406" y="3434542"/>
                  <a:pt x="8708944" y="3358516"/>
                  <a:pt x="8694419" y="3416616"/>
                </a:cubicBezTo>
                <a:cubicBezTo>
                  <a:pt x="8691278" y="3429181"/>
                  <a:pt x="8689940" y="3442151"/>
                  <a:pt x="8686799" y="3454716"/>
                </a:cubicBezTo>
                <a:cubicBezTo>
                  <a:pt x="8684851" y="3462508"/>
                  <a:pt x="8684859" y="3471896"/>
                  <a:pt x="8679179" y="3477576"/>
                </a:cubicBezTo>
                <a:cubicBezTo>
                  <a:pt x="8673499" y="3483256"/>
                  <a:pt x="8659302" y="3477738"/>
                  <a:pt x="8656319" y="3485196"/>
                </a:cubicBezTo>
                <a:cubicBezTo>
                  <a:pt x="8647777" y="3506552"/>
                  <a:pt x="8651239" y="3530916"/>
                  <a:pt x="8648699" y="3553776"/>
                </a:cubicBezTo>
                <a:cubicBezTo>
                  <a:pt x="8653779" y="3561396"/>
                  <a:pt x="8656173" y="3571782"/>
                  <a:pt x="8663939" y="3576636"/>
                </a:cubicBezTo>
                <a:cubicBezTo>
                  <a:pt x="8677562" y="3585150"/>
                  <a:pt x="8704352" y="3576714"/>
                  <a:pt x="8709659" y="3591876"/>
                </a:cubicBezTo>
                <a:cubicBezTo>
                  <a:pt x="8724786" y="3635096"/>
                  <a:pt x="8714739" y="3683316"/>
                  <a:pt x="8717279" y="3729036"/>
                </a:cubicBezTo>
                <a:cubicBezTo>
                  <a:pt x="8722359" y="3736656"/>
                  <a:pt x="8731428" y="3742803"/>
                  <a:pt x="8732519" y="3751896"/>
                </a:cubicBezTo>
                <a:cubicBezTo>
                  <a:pt x="8748223" y="3882761"/>
                  <a:pt x="8744458" y="3884982"/>
                  <a:pt x="8732519" y="3980496"/>
                </a:cubicBezTo>
                <a:cubicBezTo>
                  <a:pt x="8722896" y="3983704"/>
                  <a:pt x="8691344" y="3991993"/>
                  <a:pt x="8686799" y="4003356"/>
                </a:cubicBezTo>
                <a:cubicBezTo>
                  <a:pt x="8683816" y="4010814"/>
                  <a:pt x="8691879" y="4018596"/>
                  <a:pt x="8694419" y="4026216"/>
                </a:cubicBezTo>
                <a:cubicBezTo>
                  <a:pt x="8702039" y="4028756"/>
                  <a:pt x="8709758" y="4031016"/>
                  <a:pt x="8717279" y="4033836"/>
                </a:cubicBezTo>
                <a:cubicBezTo>
                  <a:pt x="8723268" y="4036082"/>
                  <a:pt x="8729149" y="4038614"/>
                  <a:pt x="8735105" y="4040967"/>
                </a:cubicBezTo>
                <a:cubicBezTo>
                  <a:pt x="8716940" y="4040225"/>
                  <a:pt x="8698941" y="4038232"/>
                  <a:pt x="8681356" y="4033836"/>
                </a:cubicBezTo>
                <a:cubicBezTo>
                  <a:pt x="8583138" y="4009282"/>
                  <a:pt x="8622656" y="4021527"/>
                  <a:pt x="8561613" y="4001179"/>
                </a:cubicBezTo>
                <a:cubicBezTo>
                  <a:pt x="8539842" y="3993922"/>
                  <a:pt x="8518936" y="3983180"/>
                  <a:pt x="8496299" y="3979407"/>
                </a:cubicBezTo>
                <a:cubicBezTo>
                  <a:pt x="8473988" y="3975689"/>
                  <a:pt x="8451439" y="3973875"/>
                  <a:pt x="8428837" y="3972486"/>
                </a:cubicBezTo>
                <a:cubicBezTo>
                  <a:pt x="8422873" y="3966654"/>
                  <a:pt x="8413441" y="3961900"/>
                  <a:pt x="8397239" y="3957636"/>
                </a:cubicBezTo>
                <a:cubicBezTo>
                  <a:pt x="8365212" y="3949208"/>
                  <a:pt x="8331199" y="3952556"/>
                  <a:pt x="8298179" y="3950016"/>
                </a:cubicBezTo>
                <a:cubicBezTo>
                  <a:pt x="8232665" y="3993692"/>
                  <a:pt x="8309763" y="3935536"/>
                  <a:pt x="8267699" y="3988116"/>
                </a:cubicBezTo>
                <a:cubicBezTo>
                  <a:pt x="8263905" y="3992859"/>
                  <a:pt x="8258183" y="3995435"/>
                  <a:pt x="8252617" y="3998171"/>
                </a:cubicBezTo>
                <a:cubicBezTo>
                  <a:pt x="8177920" y="4010938"/>
                  <a:pt x="8186971" y="4010556"/>
                  <a:pt x="8126185" y="3990293"/>
                </a:cubicBezTo>
                <a:lnTo>
                  <a:pt x="8106731" y="3989392"/>
                </a:lnTo>
                <a:lnTo>
                  <a:pt x="8100059" y="3980496"/>
                </a:lnTo>
                <a:cubicBezTo>
                  <a:pt x="8092439" y="3977956"/>
                  <a:pt x="8083369" y="3978018"/>
                  <a:pt x="8077199" y="3972876"/>
                </a:cubicBezTo>
                <a:cubicBezTo>
                  <a:pt x="8067443" y="3964746"/>
                  <a:pt x="8061959" y="3952556"/>
                  <a:pt x="8054339" y="3942396"/>
                </a:cubicBezTo>
                <a:cubicBezTo>
                  <a:pt x="8040098" y="3923407"/>
                  <a:pt x="8015218" y="3891413"/>
                  <a:pt x="7985759" y="3889056"/>
                </a:cubicBezTo>
                <a:cubicBezTo>
                  <a:pt x="7929999" y="3884595"/>
                  <a:pt x="7873999" y="3883976"/>
                  <a:pt x="7818119" y="3881436"/>
                </a:cubicBezTo>
                <a:cubicBezTo>
                  <a:pt x="7815579" y="3891596"/>
                  <a:pt x="7809018" y="3901549"/>
                  <a:pt x="7810499" y="3911916"/>
                </a:cubicBezTo>
                <a:cubicBezTo>
                  <a:pt x="7810544" y="3912233"/>
                  <a:pt x="7810600" y="3912545"/>
                  <a:pt x="7810985" y="3912785"/>
                </a:cubicBezTo>
                <a:cubicBezTo>
                  <a:pt x="7793411" y="3912959"/>
                  <a:pt x="7773173" y="3912731"/>
                  <a:pt x="7749539" y="3911916"/>
                </a:cubicBezTo>
                <a:lnTo>
                  <a:pt x="7726679" y="3919536"/>
                </a:lnTo>
                <a:lnTo>
                  <a:pt x="7680959" y="3934776"/>
                </a:lnTo>
                <a:lnTo>
                  <a:pt x="7635239" y="3950016"/>
                </a:lnTo>
                <a:cubicBezTo>
                  <a:pt x="7619999" y="3955096"/>
                  <a:pt x="7605104" y="3961360"/>
                  <a:pt x="7589519" y="3965256"/>
                </a:cubicBezTo>
                <a:cubicBezTo>
                  <a:pt x="7574530" y="3969003"/>
                  <a:pt x="7559039" y="3970336"/>
                  <a:pt x="7543799" y="3972876"/>
                </a:cubicBezTo>
                <a:cubicBezTo>
                  <a:pt x="7520481" y="3967047"/>
                  <a:pt x="7508000" y="3967557"/>
                  <a:pt x="7490459" y="3950016"/>
                </a:cubicBezTo>
                <a:cubicBezTo>
                  <a:pt x="7477861" y="3937418"/>
                  <a:pt x="7475117" y="3914354"/>
                  <a:pt x="7452359" y="3911916"/>
                </a:cubicBezTo>
                <a:cubicBezTo>
                  <a:pt x="7389170" y="3905146"/>
                  <a:pt x="7325359" y="3906836"/>
                  <a:pt x="7261859" y="3904296"/>
                </a:cubicBezTo>
                <a:cubicBezTo>
                  <a:pt x="7255201" y="3908735"/>
                  <a:pt x="7250283" y="3911984"/>
                  <a:pt x="7246692" y="3914337"/>
                </a:cubicBezTo>
                <a:cubicBezTo>
                  <a:pt x="7158214" y="3914111"/>
                  <a:pt x="7206070" y="3951921"/>
                  <a:pt x="7124699" y="3870550"/>
                </a:cubicBezTo>
                <a:cubicBezTo>
                  <a:pt x="7084785" y="3866922"/>
                  <a:pt x="7045035" y="3859665"/>
                  <a:pt x="7004956" y="3859665"/>
                </a:cubicBezTo>
                <a:cubicBezTo>
                  <a:pt x="6993482" y="3859665"/>
                  <a:pt x="6980413" y="3862436"/>
                  <a:pt x="6972299" y="3870550"/>
                </a:cubicBezTo>
                <a:cubicBezTo>
                  <a:pt x="6964185" y="3878664"/>
                  <a:pt x="6965042" y="3892321"/>
                  <a:pt x="6961413" y="3903207"/>
                </a:cubicBezTo>
                <a:cubicBezTo>
                  <a:pt x="6961385" y="3903256"/>
                  <a:pt x="6942844" y="3935765"/>
                  <a:pt x="6923889" y="3943622"/>
                </a:cubicBezTo>
                <a:lnTo>
                  <a:pt x="6896099" y="3942396"/>
                </a:lnTo>
                <a:cubicBezTo>
                  <a:pt x="6880443" y="3942396"/>
                  <a:pt x="6865144" y="3946950"/>
                  <a:pt x="6849583" y="3948884"/>
                </a:cubicBezTo>
                <a:lnTo>
                  <a:pt x="6569528" y="3957636"/>
                </a:lnTo>
                <a:cubicBezTo>
                  <a:pt x="6555014" y="3954007"/>
                  <a:pt x="6540705" y="3949426"/>
                  <a:pt x="6525985" y="3946750"/>
                </a:cubicBezTo>
                <a:lnTo>
                  <a:pt x="6523892" y="3946449"/>
                </a:lnTo>
                <a:lnTo>
                  <a:pt x="6507479" y="3919536"/>
                </a:lnTo>
                <a:cubicBezTo>
                  <a:pt x="6474459" y="3916996"/>
                  <a:pt x="6441468" y="3914048"/>
                  <a:pt x="6408419" y="3911916"/>
                </a:cubicBezTo>
                <a:cubicBezTo>
                  <a:pt x="6404907" y="3911689"/>
                  <a:pt x="6289849" y="3917401"/>
                  <a:pt x="6248399" y="3896676"/>
                </a:cubicBezTo>
                <a:cubicBezTo>
                  <a:pt x="6240208" y="3892580"/>
                  <a:pt x="6233159" y="3886516"/>
                  <a:pt x="6225539" y="3881436"/>
                </a:cubicBezTo>
                <a:cubicBezTo>
                  <a:pt x="6172655" y="3863808"/>
                  <a:pt x="6234058" y="3888062"/>
                  <a:pt x="6156959" y="3828096"/>
                </a:cubicBezTo>
                <a:cubicBezTo>
                  <a:pt x="6150619" y="3823165"/>
                  <a:pt x="6141719" y="3823016"/>
                  <a:pt x="6134099" y="3820476"/>
                </a:cubicBezTo>
                <a:cubicBezTo>
                  <a:pt x="6050539" y="3834403"/>
                  <a:pt x="6115222" y="3818484"/>
                  <a:pt x="6004559" y="3873816"/>
                </a:cubicBezTo>
                <a:cubicBezTo>
                  <a:pt x="5992325" y="3879933"/>
                  <a:pt x="5979159" y="3883976"/>
                  <a:pt x="5966459" y="3889056"/>
                </a:cubicBezTo>
                <a:cubicBezTo>
                  <a:pt x="5965345" y="3889502"/>
                  <a:pt x="5964260" y="3890006"/>
                  <a:pt x="5963460" y="3891056"/>
                </a:cubicBezTo>
                <a:cubicBezTo>
                  <a:pt x="5889785" y="3886483"/>
                  <a:pt x="5815962" y="3884643"/>
                  <a:pt x="5742213" y="3881436"/>
                </a:cubicBezTo>
                <a:cubicBezTo>
                  <a:pt x="5728268" y="3884922"/>
                  <a:pt x="5681625" y="3895401"/>
                  <a:pt x="5666013" y="3903207"/>
                </a:cubicBezTo>
                <a:cubicBezTo>
                  <a:pt x="5654311" y="3909058"/>
                  <a:pt x="5643407" y="3916603"/>
                  <a:pt x="5633356" y="3924979"/>
                </a:cubicBezTo>
                <a:cubicBezTo>
                  <a:pt x="5621530" y="3934834"/>
                  <a:pt x="5613508" y="3949097"/>
                  <a:pt x="5600699" y="3957636"/>
                </a:cubicBezTo>
                <a:cubicBezTo>
                  <a:pt x="5591152" y="3964001"/>
                  <a:pt x="5579383" y="3966777"/>
                  <a:pt x="5568042" y="3968522"/>
                </a:cubicBezTo>
                <a:lnTo>
                  <a:pt x="5532832" y="3972043"/>
                </a:lnTo>
                <a:cubicBezTo>
                  <a:pt x="5530852" y="3963918"/>
                  <a:pt x="5547569" y="3962576"/>
                  <a:pt x="5554979" y="3957636"/>
                </a:cubicBezTo>
                <a:cubicBezTo>
                  <a:pt x="5537199" y="3955096"/>
                  <a:pt x="5519355" y="3952969"/>
                  <a:pt x="5501639" y="3950016"/>
                </a:cubicBezTo>
                <a:cubicBezTo>
                  <a:pt x="5488864" y="3947887"/>
                  <a:pt x="5476314" y="3944525"/>
                  <a:pt x="5463539" y="3942396"/>
                </a:cubicBezTo>
                <a:cubicBezTo>
                  <a:pt x="5381629" y="3928744"/>
                  <a:pt x="5438237" y="3941785"/>
                  <a:pt x="5379719" y="3927156"/>
                </a:cubicBezTo>
                <a:cubicBezTo>
                  <a:pt x="5368277" y="3926116"/>
                  <a:pt x="5358602" y="3925295"/>
                  <a:pt x="5350385" y="3924684"/>
                </a:cubicBezTo>
                <a:cubicBezTo>
                  <a:pt x="5345909" y="3913777"/>
                  <a:pt x="5342769" y="3902302"/>
                  <a:pt x="5339442" y="3892322"/>
                </a:cubicBezTo>
                <a:lnTo>
                  <a:pt x="5205740" y="3889351"/>
                </a:lnTo>
                <a:cubicBezTo>
                  <a:pt x="5139407" y="3854835"/>
                  <a:pt x="5232243" y="3888158"/>
                  <a:pt x="5166359" y="3866196"/>
                </a:cubicBezTo>
                <a:cubicBezTo>
                  <a:pt x="5161478" y="3873518"/>
                  <a:pt x="5157886" y="3881896"/>
                  <a:pt x="5151723" y="3888151"/>
                </a:cubicBezTo>
                <a:cubicBezTo>
                  <a:pt x="5050982" y="3887055"/>
                  <a:pt x="4950256" y="3885165"/>
                  <a:pt x="4849585" y="3881436"/>
                </a:cubicBezTo>
                <a:cubicBezTo>
                  <a:pt x="4816749" y="3880220"/>
                  <a:pt x="4784447" y="3871813"/>
                  <a:pt x="4751613" y="3870550"/>
                </a:cubicBezTo>
                <a:cubicBezTo>
                  <a:pt x="4377332" y="3856155"/>
                  <a:pt x="4383347" y="3884653"/>
                  <a:pt x="4336723" y="3875277"/>
                </a:cubicBezTo>
                <a:lnTo>
                  <a:pt x="4335779" y="3873816"/>
                </a:lnTo>
                <a:cubicBezTo>
                  <a:pt x="4328159" y="3868736"/>
                  <a:pt x="4321110" y="3862672"/>
                  <a:pt x="4312919" y="3858576"/>
                </a:cubicBezTo>
                <a:cubicBezTo>
                  <a:pt x="4283600" y="3843917"/>
                  <a:pt x="4227654" y="3845283"/>
                  <a:pt x="4206239" y="3843336"/>
                </a:cubicBezTo>
                <a:cubicBezTo>
                  <a:pt x="4195627" y="3844397"/>
                  <a:pt x="4184985" y="3845224"/>
                  <a:pt x="4174385" y="3846522"/>
                </a:cubicBezTo>
                <a:cubicBezTo>
                  <a:pt x="3766874" y="3832269"/>
                  <a:pt x="3911539" y="3791346"/>
                  <a:pt x="3706585" y="3859665"/>
                </a:cubicBezTo>
                <a:cubicBezTo>
                  <a:pt x="3689489" y="3862514"/>
                  <a:pt x="3657498" y="3868148"/>
                  <a:pt x="3624066" y="3873037"/>
                </a:cubicBezTo>
                <a:cubicBezTo>
                  <a:pt x="3621230" y="3863920"/>
                  <a:pt x="3619453" y="3852757"/>
                  <a:pt x="3611879" y="3835716"/>
                </a:cubicBezTo>
                <a:cubicBezTo>
                  <a:pt x="3608160" y="3827347"/>
                  <a:pt x="3601719" y="3820476"/>
                  <a:pt x="3596639" y="3812856"/>
                </a:cubicBezTo>
                <a:cubicBezTo>
                  <a:pt x="3573712" y="3820498"/>
                  <a:pt x="3561951" y="3825469"/>
                  <a:pt x="3535679" y="3828096"/>
                </a:cubicBezTo>
                <a:cubicBezTo>
                  <a:pt x="3517858" y="3829878"/>
                  <a:pt x="3503396" y="3830901"/>
                  <a:pt x="3491560" y="3831356"/>
                </a:cubicBezTo>
                <a:cubicBezTo>
                  <a:pt x="3491710" y="3822083"/>
                  <a:pt x="3491078" y="3812965"/>
                  <a:pt x="3488870" y="3805236"/>
                </a:cubicBezTo>
                <a:cubicBezTo>
                  <a:pt x="3347828" y="3792415"/>
                  <a:pt x="3284134" y="3796599"/>
                  <a:pt x="3257329" y="3801896"/>
                </a:cubicBezTo>
                <a:lnTo>
                  <a:pt x="3245507" y="3799209"/>
                </a:lnTo>
                <a:cubicBezTo>
                  <a:pt x="3250961" y="3792439"/>
                  <a:pt x="3251849" y="3777507"/>
                  <a:pt x="3238499" y="3750807"/>
                </a:cubicBezTo>
                <a:cubicBezTo>
                  <a:pt x="3232648" y="3739105"/>
                  <a:pt x="3223985" y="3729036"/>
                  <a:pt x="3216728" y="3718150"/>
                </a:cubicBezTo>
                <a:cubicBezTo>
                  <a:pt x="3071585" y="3714522"/>
                  <a:pt x="2926331" y="3714011"/>
                  <a:pt x="2781299" y="3707265"/>
                </a:cubicBezTo>
                <a:cubicBezTo>
                  <a:pt x="2769837" y="3706732"/>
                  <a:pt x="2760080" y="3697294"/>
                  <a:pt x="2748642" y="3696379"/>
                </a:cubicBezTo>
                <a:cubicBezTo>
                  <a:pt x="2523735" y="3678386"/>
                  <a:pt x="2577863" y="3674041"/>
                  <a:pt x="2443842" y="3696379"/>
                </a:cubicBezTo>
                <a:cubicBezTo>
                  <a:pt x="1887498" y="3707733"/>
                  <a:pt x="2079152" y="3763504"/>
                  <a:pt x="1845128" y="3685493"/>
                </a:cubicBezTo>
                <a:cubicBezTo>
                  <a:pt x="1806317" y="3682508"/>
                  <a:pt x="1697481" y="3675330"/>
                  <a:pt x="1632822" y="3667480"/>
                </a:cubicBezTo>
                <a:lnTo>
                  <a:pt x="1623059" y="3652836"/>
                </a:lnTo>
                <a:lnTo>
                  <a:pt x="1604258" y="3647016"/>
                </a:lnTo>
                <a:cubicBezTo>
                  <a:pt x="1597884" y="3645226"/>
                  <a:pt x="1603381" y="3645919"/>
                  <a:pt x="1602797" y="3640367"/>
                </a:cubicBezTo>
                <a:lnTo>
                  <a:pt x="1592579" y="3622356"/>
                </a:lnTo>
                <a:cubicBezTo>
                  <a:pt x="1581836" y="3608927"/>
                  <a:pt x="1561918" y="3604516"/>
                  <a:pt x="1546859" y="3599496"/>
                </a:cubicBezTo>
                <a:cubicBezTo>
                  <a:pt x="1518707" y="3608880"/>
                  <a:pt x="1505683" y="3614736"/>
                  <a:pt x="1470659" y="3614736"/>
                </a:cubicBezTo>
                <a:cubicBezTo>
                  <a:pt x="1462627" y="3614736"/>
                  <a:pt x="1455419" y="3609656"/>
                  <a:pt x="1447799" y="3607116"/>
                </a:cubicBezTo>
                <a:cubicBezTo>
                  <a:pt x="1442267" y="3606194"/>
                  <a:pt x="1391725" y="3600213"/>
                  <a:pt x="1379219" y="3591876"/>
                </a:cubicBezTo>
                <a:cubicBezTo>
                  <a:pt x="1370253" y="3585898"/>
                  <a:pt x="1364638" y="3575915"/>
                  <a:pt x="1356359" y="3569016"/>
                </a:cubicBezTo>
                <a:cubicBezTo>
                  <a:pt x="1349324" y="3563153"/>
                  <a:pt x="1340825" y="3548281"/>
                  <a:pt x="1333499" y="3553776"/>
                </a:cubicBezTo>
                <a:cubicBezTo>
                  <a:pt x="1323138" y="3561547"/>
                  <a:pt x="1334170" y="3581926"/>
                  <a:pt x="1325879" y="3591876"/>
                </a:cubicBezTo>
                <a:cubicBezTo>
                  <a:pt x="1319175" y="3599921"/>
                  <a:pt x="1305559" y="3596956"/>
                  <a:pt x="1295399" y="3599496"/>
                </a:cubicBezTo>
                <a:cubicBezTo>
                  <a:pt x="1259839" y="3602036"/>
                  <a:pt x="1224315" y="3609094"/>
                  <a:pt x="1188719" y="3607116"/>
                </a:cubicBezTo>
                <a:cubicBezTo>
                  <a:pt x="1177377" y="3606486"/>
                  <a:pt x="1169119" y="3595140"/>
                  <a:pt x="1158239" y="3591876"/>
                </a:cubicBezTo>
                <a:cubicBezTo>
                  <a:pt x="1143440" y="3587436"/>
                  <a:pt x="1127759" y="3586796"/>
                  <a:pt x="1112519" y="3584256"/>
                </a:cubicBezTo>
                <a:cubicBezTo>
                  <a:pt x="1104899" y="3586796"/>
                  <a:pt x="1096843" y="3588284"/>
                  <a:pt x="1089659" y="3591876"/>
                </a:cubicBezTo>
                <a:cubicBezTo>
                  <a:pt x="1066969" y="3603221"/>
                  <a:pt x="1069476" y="3611544"/>
                  <a:pt x="1043939" y="3614736"/>
                </a:cubicBezTo>
                <a:cubicBezTo>
                  <a:pt x="1040363" y="3615183"/>
                  <a:pt x="1036784" y="3615593"/>
                  <a:pt x="1033158" y="3615566"/>
                </a:cubicBezTo>
                <a:cubicBezTo>
                  <a:pt x="1027452" y="3614855"/>
                  <a:pt x="1022473" y="3612400"/>
                  <a:pt x="1017813" y="3609293"/>
                </a:cubicBezTo>
                <a:lnTo>
                  <a:pt x="952499" y="3565750"/>
                </a:lnTo>
                <a:lnTo>
                  <a:pt x="883903" y="3563931"/>
                </a:lnTo>
                <a:lnTo>
                  <a:pt x="876299" y="3561396"/>
                </a:lnTo>
                <a:cubicBezTo>
                  <a:pt x="864875" y="3561396"/>
                  <a:pt x="853459" y="3561712"/>
                  <a:pt x="842076" y="3562822"/>
                </a:cubicBezTo>
                <a:cubicBezTo>
                  <a:pt x="805619" y="3561858"/>
                  <a:pt x="769161" y="3560969"/>
                  <a:pt x="732739" y="3559153"/>
                </a:cubicBezTo>
                <a:cubicBezTo>
                  <a:pt x="723815" y="3545508"/>
                  <a:pt x="709250" y="3524469"/>
                  <a:pt x="701039" y="3523296"/>
                </a:cubicBezTo>
                <a:cubicBezTo>
                  <a:pt x="689794" y="3521690"/>
                  <a:pt x="681195" y="3534548"/>
                  <a:pt x="670559" y="3538536"/>
                </a:cubicBezTo>
                <a:cubicBezTo>
                  <a:pt x="660753" y="3542213"/>
                  <a:pt x="650239" y="3543616"/>
                  <a:pt x="640079" y="3546156"/>
                </a:cubicBezTo>
                <a:lnTo>
                  <a:pt x="580570" y="3531279"/>
                </a:lnTo>
                <a:cubicBezTo>
                  <a:pt x="577215" y="3528521"/>
                  <a:pt x="574488" y="3525196"/>
                  <a:pt x="571499" y="3522207"/>
                </a:cubicBezTo>
                <a:cubicBezTo>
                  <a:pt x="571418" y="3522178"/>
                  <a:pt x="528305" y="3506470"/>
                  <a:pt x="506185" y="3500436"/>
                </a:cubicBezTo>
                <a:cubicBezTo>
                  <a:pt x="488335" y="3495568"/>
                  <a:pt x="469706" y="3494037"/>
                  <a:pt x="451756" y="3489550"/>
                </a:cubicBezTo>
                <a:cubicBezTo>
                  <a:pt x="440624" y="3486767"/>
                  <a:pt x="430231" y="3481448"/>
                  <a:pt x="419099" y="3478665"/>
                </a:cubicBezTo>
                <a:cubicBezTo>
                  <a:pt x="401149" y="3474178"/>
                  <a:pt x="382813" y="3471408"/>
                  <a:pt x="364670" y="3467779"/>
                </a:cubicBezTo>
                <a:lnTo>
                  <a:pt x="296285" y="3468925"/>
                </a:lnTo>
                <a:cubicBezTo>
                  <a:pt x="281451" y="3453868"/>
                  <a:pt x="270036" y="3434239"/>
                  <a:pt x="251459" y="3424236"/>
                </a:cubicBezTo>
                <a:cubicBezTo>
                  <a:pt x="235645" y="3415721"/>
                  <a:pt x="215899" y="3419156"/>
                  <a:pt x="198119" y="3416616"/>
                </a:cubicBezTo>
                <a:cubicBezTo>
                  <a:pt x="177235" y="3447942"/>
                  <a:pt x="179187" y="3457508"/>
                  <a:pt x="121919" y="3447096"/>
                </a:cubicBezTo>
                <a:cubicBezTo>
                  <a:pt x="111317" y="3445168"/>
                  <a:pt x="106679" y="3431856"/>
                  <a:pt x="99059" y="3424236"/>
                </a:cubicBezTo>
                <a:cubicBezTo>
                  <a:pt x="91439" y="3421696"/>
                  <a:pt x="83383" y="3420208"/>
                  <a:pt x="76199" y="3416616"/>
                </a:cubicBezTo>
                <a:cubicBezTo>
                  <a:pt x="68008" y="3412520"/>
                  <a:pt x="62027" y="3404272"/>
                  <a:pt x="53339" y="3401376"/>
                </a:cubicBezTo>
                <a:cubicBezTo>
                  <a:pt x="38682" y="3396490"/>
                  <a:pt x="22859" y="3396296"/>
                  <a:pt x="7619" y="3393756"/>
                </a:cubicBezTo>
                <a:cubicBezTo>
                  <a:pt x="4843" y="3394450"/>
                  <a:pt x="2314" y="3395087"/>
                  <a:pt x="0" y="3395682"/>
                </a:cubicBezTo>
                <a:close/>
              </a:path>
            </a:pathLst>
          </a:cu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2"/>
              </a:solidFill>
              <a:latin typeface="Arial"/>
              <a:ea typeface="Arial"/>
              <a:cs typeface="Arial"/>
              <a:sym typeface="Arial"/>
            </a:endParaRPr>
          </a:p>
        </p:txBody>
      </p:sp>
      <p:sp>
        <p:nvSpPr>
          <p:cNvPr id="344" name="Google Shape;344;p16"/>
          <p:cNvSpPr txBox="1">
            <a:spLocks noGrp="1"/>
          </p:cNvSpPr>
          <p:nvPr>
            <p:ph type="body" idx="1"/>
          </p:nvPr>
        </p:nvSpPr>
        <p:spPr>
          <a:xfrm>
            <a:off x="3505200" y="2514600"/>
            <a:ext cx="2895600" cy="1828800"/>
          </a:xfrm>
          <a:prstGeom prst="rect">
            <a:avLst/>
          </a:prstGeom>
          <a:noFill/>
          <a:ln>
            <a:noFill/>
          </a:ln>
        </p:spPr>
        <p:txBody>
          <a:bodyPr spcFirstLastPara="1" wrap="square" lIns="45700" tIns="0" rIns="0" bIns="0" anchor="t" anchorCtr="0">
            <a:noAutofit/>
          </a:bodyPr>
          <a:lstStyle/>
          <a:p>
            <a:pPr marL="0" lvl="0" indent="0" algn="ctr" rtl="0">
              <a:spcBef>
                <a:spcPts val="0"/>
              </a:spcBef>
              <a:spcAft>
                <a:spcPts val="0"/>
              </a:spcAft>
              <a:buSzPts val="4200"/>
              <a:buNone/>
            </a:pPr>
            <a:r>
              <a:rPr lang="en-US" sz="6000" b="1" dirty="0">
                <a:solidFill>
                  <a:schemeClr val="accent2"/>
                </a:solidFill>
              </a:rPr>
              <a:t>Q &amp; A</a:t>
            </a:r>
            <a:endParaRPr dirty="0"/>
          </a:p>
        </p:txBody>
      </p:sp>
    </p:spTree>
    <p:extLst>
      <p:ext uri="{BB962C8B-B14F-4D97-AF65-F5344CB8AC3E}">
        <p14:creationId xmlns:p14="http://schemas.microsoft.com/office/powerpoint/2010/main" val="1208136982"/>
      </p:ext>
    </p:extLst>
  </p:cSld>
  <p:clrMapOvr>
    <a:masterClrMapping/>
  </p:clrMapOvr>
</p:sld>
</file>

<file path=ppt/theme/theme1.xml><?xml version="1.0" encoding="utf-8"?>
<a:theme xmlns:a="http://schemas.openxmlformats.org/drawingml/2006/main" name="Parthenon-EY_regular_presentation_2016">
  <a:themeElements>
    <a:clrScheme name="Parthenon-EY colors">
      <a:dk1>
        <a:srgbClr val="000000"/>
      </a:dk1>
      <a:lt1>
        <a:srgbClr val="646464"/>
      </a:lt1>
      <a:dk2>
        <a:srgbClr val="FFFFFF"/>
      </a:dk2>
      <a:lt2>
        <a:srgbClr val="646464"/>
      </a:lt2>
      <a:accent1>
        <a:srgbClr val="808080"/>
      </a:accent1>
      <a:accent2>
        <a:srgbClr val="6AADE4"/>
      </a:accent2>
      <a:accent3>
        <a:srgbClr val="999999"/>
      </a:accent3>
      <a:accent4>
        <a:srgbClr val="F0F0F0"/>
      </a:accent4>
      <a:accent5>
        <a:srgbClr val="264C63"/>
      </a:accent5>
      <a:accent6>
        <a:srgbClr val="C0C0C0"/>
      </a:accent6>
      <a:hlink>
        <a:srgbClr val="3366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339</Words>
  <Application>Microsoft Office PowerPoint</Application>
  <PresentationFormat>A4 纸张(210x297 毫米)</PresentationFormat>
  <Paragraphs>113</Paragraphs>
  <Slides>8</Slides>
  <Notes>8</Notes>
  <HiddenSlides>0</HiddenSlides>
  <MMClips>1</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Noto Sans Symbols</vt:lpstr>
      <vt:lpstr>等线</vt:lpstr>
      <vt:lpstr>Arial</vt:lpstr>
      <vt:lpstr>Parthenon-EY_regular_presentation_2016</vt:lpstr>
      <vt:lpstr>EECS E6895 - Progress 2  A-share Stock Auto Trader </vt:lpstr>
      <vt:lpstr>PowerPoint 演示文稿</vt:lpstr>
      <vt:lpstr>Web Application by Django Framework</vt:lpstr>
      <vt:lpstr>Model Training</vt:lpstr>
      <vt:lpstr>Model Training</vt:lpstr>
      <vt:lpstr>Model Training</vt:lpstr>
      <vt:lpstr>Experiment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E6895 - Progress 1  COVID-19 Risk Prediction via Bayesian Network</dc:title>
  <dc:creator>Guoshiwen Han</dc:creator>
  <cp:lastModifiedBy>MAC</cp:lastModifiedBy>
  <cp:revision>34</cp:revision>
  <dcterms:created xsi:type="dcterms:W3CDTF">2013-05-31T15:26:26Z</dcterms:created>
  <dcterms:modified xsi:type="dcterms:W3CDTF">2021-03-19T20:36:45Z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0x010100826318CDA76982469C2C3CD2CD5847410101006261C47C86829A4E9151A07D8C63FAD2</vt:lpwstr>
  </property>
  <property fmtid="{D5CDD505-2E9C-101B-9397-08002B2CF9AE}" pid="3" name="GeographicApplicability">
    <vt:lpwstr>3;#Global|500f1427-2ec5-408e-9c7e-c7ecab3f14e9</vt:lpwstr>
  </property>
  <property fmtid="{D5CDD505-2E9C-101B-9397-08002B2CF9AE}" pid="4" name="ServiceLineFunction">
    <vt:lpwstr>2;#Corporate Finance Strategy - Buy-Side|57fa9ec0-7e77-4e38-9b80-f6898f4447da</vt:lpwstr>
  </property>
  <property fmtid="{D5CDD505-2E9C-101B-9397-08002B2CF9AE}" pid="5" name="_dlc_DocIdItemGuid">
    <vt:lpwstr>9a6af36a-3e0e-46b6-8a1b-1009778c2ed1</vt:lpwstr>
  </property>
  <property fmtid="{D5CDD505-2E9C-101B-9397-08002B2CF9AE}" pid="6" name="Sector">
    <vt:lpwstr>11;#All Sectors|32600395-49d1-4199-adb5-3693fcec9e59</vt:lpwstr>
  </property>
  <property fmtid="{D5CDD505-2E9C-101B-9397-08002B2CF9AE}" pid="7" name="ContentLanguage">
    <vt:lpwstr>1;#English|556a818d-2fa5-4ece-a7c0-2ca1d2dc5c77</vt:lpwstr>
  </property>
  <property fmtid="{D5CDD505-2E9C-101B-9397-08002B2CF9AE}" pid="8" name="WppReportDate">
    <vt:lpwstr/>
  </property>
  <property fmtid="{D5CDD505-2E9C-101B-9397-08002B2CF9AE}" pid="9" name="WppReportVersion">
    <vt:lpwstr>Version 1.0</vt:lpwstr>
  </property>
  <property fmtid="{D5CDD505-2E9C-101B-9397-08002B2CF9AE}" pid="10" name="WppReportDraft">
    <vt:lpwstr>(Draft)</vt:lpwstr>
  </property>
  <property fmtid="{D5CDD505-2E9C-101B-9397-08002B2CF9AE}" pid="11" name="WppReportCurrencySymbol">
    <vt:lpwstr>$</vt:lpwstr>
  </property>
  <property fmtid="{D5CDD505-2E9C-101B-9397-08002B2CF9AE}" pid="12" name="WppReportDashboardTitleText">
    <vt:lpwstr>Dashboard</vt:lpwstr>
  </property>
  <property fmtid="{D5CDD505-2E9C-101B-9397-08002B2CF9AE}" pid="13" name="WppReportShortPageNumberFormat">
    <vt:lpwstr>Page &lt;#&gt;</vt:lpwstr>
  </property>
  <property fmtid="{D5CDD505-2E9C-101B-9397-08002B2CF9AE}" pid="14" name="WppReportLongPageNumberFormat">
    <vt:lpwstr>Page &lt;#&gt; of &lt;PageCount&gt;</vt:lpwstr>
  </property>
  <property fmtid="{D5CDD505-2E9C-101B-9397-08002B2CF9AE}" pid="15" name="WppReportTocTitleText">
    <vt:lpwstr>Table of contents</vt:lpwstr>
  </property>
  <property fmtid="{D5CDD505-2E9C-101B-9397-08002B2CF9AE}" pid="16" name="WppReportIsTocUpdateRecommended">
    <vt:bool>true</vt:bool>
  </property>
  <property fmtid="{D5CDD505-2E9C-101B-9397-08002B2CF9AE}" pid="17" name="WppReportPropertiesLastWrittenToDocument">
    <vt:filetime>2018-07-12T02:18:10Z</vt:filetime>
  </property>
</Properties>
</file>