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c2e8203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5c2e820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email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578cccf9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578cccf9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578cccf9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578cccf9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578cccf9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578cccf9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578cccf9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578cccf9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578cccf96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578cccf96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15cadf9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15cadf9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78cccf9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78cccf9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78cccf9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78cccf9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5c2e8203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5c2e8203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Foodle</a:t>
            </a:r>
            <a:endParaRPr/>
          </a:p>
          <a:p>
            <a:pPr indent="0" lvl="0" marL="0" rtl="0" algn="ctr">
              <a:spcBef>
                <a:spcPts val="0"/>
              </a:spcBef>
              <a:spcAft>
                <a:spcPts val="0"/>
              </a:spcAft>
              <a:buClr>
                <a:srgbClr val="000000"/>
              </a:buClr>
              <a:buFont typeface="Arial"/>
              <a:buNone/>
            </a:pPr>
            <a:r>
              <a:rPr lang="en" sz="1644">
                <a:latin typeface="Calibri"/>
                <a:ea typeface="Calibri"/>
                <a:cs typeface="Calibri"/>
                <a:sym typeface="Calibri"/>
              </a:rPr>
              <a:t>by Yiwen Fang, Yiran Lin, Bohua Liu, Guoshiwen Han</a:t>
            </a:r>
            <a:endParaRPr sz="1544">
              <a:latin typeface="Arial"/>
              <a:ea typeface="Arial"/>
              <a:cs typeface="Arial"/>
              <a:sym typeface="Aria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Key results - Search Page</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89" name="Google Shape;189;p22"/>
          <p:cNvPicPr preferRelativeResize="0"/>
          <p:nvPr/>
        </p:nvPicPr>
        <p:blipFill>
          <a:blip r:embed="rId3">
            <a:alphaModFix/>
          </a:blip>
          <a:stretch>
            <a:fillRect/>
          </a:stretch>
        </p:blipFill>
        <p:spPr>
          <a:xfrm>
            <a:off x="1775500" y="963275"/>
            <a:ext cx="5779200" cy="3216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Key results - Profile Page</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95" name="Google Shape;195;p23"/>
          <p:cNvPicPr preferRelativeResize="0"/>
          <p:nvPr/>
        </p:nvPicPr>
        <p:blipFill rotWithShape="1">
          <a:blip r:embed="rId3">
            <a:alphaModFix/>
          </a:blip>
          <a:srcRect b="0" l="0" r="773" t="0"/>
          <a:stretch/>
        </p:blipFill>
        <p:spPr>
          <a:xfrm>
            <a:off x="453150" y="705425"/>
            <a:ext cx="3862349" cy="2208549"/>
          </a:xfrm>
          <a:prstGeom prst="rect">
            <a:avLst/>
          </a:prstGeom>
          <a:noFill/>
          <a:ln>
            <a:noFill/>
          </a:ln>
        </p:spPr>
      </p:pic>
      <p:pic>
        <p:nvPicPr>
          <p:cNvPr id="196" name="Google Shape;196;p23"/>
          <p:cNvPicPr preferRelativeResize="0"/>
          <p:nvPr/>
        </p:nvPicPr>
        <p:blipFill>
          <a:blip r:embed="rId4">
            <a:alphaModFix/>
          </a:blip>
          <a:stretch>
            <a:fillRect/>
          </a:stretch>
        </p:blipFill>
        <p:spPr>
          <a:xfrm>
            <a:off x="4315499" y="2084678"/>
            <a:ext cx="4513352" cy="25563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Problem definition/goal</a:t>
            </a:r>
            <a:endParaRPr sz="2555">
              <a:latin typeface="Arial"/>
              <a:ea typeface="Arial"/>
              <a:cs typeface="Arial"/>
              <a:sym typeface="Arial"/>
            </a:endParaRPr>
          </a:p>
          <a:p>
            <a:pPr indent="0" lvl="0" marL="0" rtl="0" algn="ctr">
              <a:spcBef>
                <a:spcPts val="0"/>
              </a:spcBef>
              <a:spcAft>
                <a:spcPts val="0"/>
              </a:spcAft>
              <a:buNone/>
            </a:pPr>
            <a:r>
              <a:t/>
            </a:r>
            <a:endParaRPr/>
          </a:p>
        </p:txBody>
      </p:sp>
      <p:sp>
        <p:nvSpPr>
          <p:cNvPr id="134" name="Google Shape;134;p14"/>
          <p:cNvSpPr txBox="1"/>
          <p:nvPr>
            <p:ph idx="1" type="subTitle"/>
          </p:nvPr>
        </p:nvSpPr>
        <p:spPr>
          <a:xfrm>
            <a:off x="1540500" y="1891750"/>
            <a:ext cx="6063000" cy="20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452"/>
              <a:t>Foodle is a</a:t>
            </a:r>
            <a:r>
              <a:rPr lang="en" sz="1452"/>
              <a:t> web application for recipe searching and intake monitoring. Based on users' body conditions and taste preference, this app will display various matching dishes with nutrition information and cooking instructions.</a:t>
            </a:r>
            <a:endParaRPr sz="1452"/>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SzPts val="852"/>
              <a:buNone/>
            </a:pPr>
            <a:r>
              <a:t/>
            </a:r>
            <a:endParaRPr sz="135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Architecture</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40" name="Google Shape;140;p15"/>
          <p:cNvPicPr preferRelativeResize="0"/>
          <p:nvPr/>
        </p:nvPicPr>
        <p:blipFill>
          <a:blip r:embed="rId3">
            <a:alphaModFix/>
          </a:blip>
          <a:stretch>
            <a:fillRect/>
          </a:stretch>
        </p:blipFill>
        <p:spPr>
          <a:xfrm>
            <a:off x="1462125" y="508675"/>
            <a:ext cx="6072023" cy="4417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API</a:t>
            </a:r>
            <a:endParaRPr sz="2555">
              <a:latin typeface="Arial"/>
              <a:ea typeface="Arial"/>
              <a:cs typeface="Arial"/>
              <a:sym typeface="Arial"/>
            </a:endParaRPr>
          </a:p>
          <a:p>
            <a:pPr indent="0" lvl="0" marL="0" rtl="0" algn="ctr">
              <a:spcBef>
                <a:spcPts val="0"/>
              </a:spcBef>
              <a:spcAft>
                <a:spcPts val="0"/>
              </a:spcAft>
              <a:buNone/>
            </a:pPr>
            <a:r>
              <a:t/>
            </a:r>
            <a:endParaRPr/>
          </a:p>
        </p:txBody>
      </p:sp>
      <p:sp>
        <p:nvSpPr>
          <p:cNvPr id="146" name="Google Shape;146;p16"/>
          <p:cNvSpPr txBox="1"/>
          <p:nvPr>
            <p:ph idx="1" type="subTitle"/>
          </p:nvPr>
        </p:nvSpPr>
        <p:spPr>
          <a:xfrm>
            <a:off x="1591625" y="778725"/>
            <a:ext cx="5765100" cy="3288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9 Lambda functions</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Cognito/cognito-post-confirmation/token-verification: Access control for Cognito</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Store/search-user: save or search user information in </a:t>
            </a:r>
            <a:r>
              <a:rPr b="1" lang="en" sz="1200">
                <a:solidFill>
                  <a:srgbClr val="000000"/>
                </a:solidFill>
                <a:latin typeface="Arial"/>
                <a:ea typeface="Arial"/>
                <a:cs typeface="Arial"/>
                <a:sym typeface="Arial"/>
              </a:rPr>
              <a:t>DynamoDB/Elasticsearch</a:t>
            </a:r>
            <a:endParaRPr b="1"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a:t>
            </a:r>
            <a:r>
              <a:rPr lang="en" sz="1200">
                <a:solidFill>
                  <a:srgbClr val="000000"/>
                </a:solidFill>
                <a:latin typeface="Arial"/>
                <a:ea typeface="Arial"/>
                <a:cs typeface="Arial"/>
                <a:sym typeface="Arial"/>
              </a:rPr>
              <a:t>tore/search-recipe: save users’ recipe frequencies in </a:t>
            </a:r>
            <a:r>
              <a:rPr b="1" lang="en" sz="1200">
                <a:solidFill>
                  <a:srgbClr val="000000"/>
                </a:solidFill>
                <a:latin typeface="Arial"/>
                <a:ea typeface="Arial"/>
                <a:cs typeface="Arial"/>
                <a:sym typeface="Arial"/>
              </a:rPr>
              <a:t>Elasticsearch</a:t>
            </a:r>
            <a:r>
              <a:rPr lang="en" sz="1200">
                <a:solidFill>
                  <a:srgbClr val="000000"/>
                </a:solidFill>
                <a:latin typeface="Arial"/>
                <a:ea typeface="Arial"/>
                <a:cs typeface="Arial"/>
                <a:sym typeface="Arial"/>
              </a:rPr>
              <a:t> and update </a:t>
            </a:r>
            <a:r>
              <a:rPr lang="en" sz="1200">
                <a:solidFill>
                  <a:srgbClr val="000000"/>
                </a:solidFill>
                <a:latin typeface="Arial"/>
                <a:ea typeface="Arial"/>
                <a:cs typeface="Arial"/>
                <a:sym typeface="Arial"/>
              </a:rPr>
              <a:t>current recipes </a:t>
            </a:r>
            <a:r>
              <a:rPr lang="en" sz="1200">
                <a:solidFill>
                  <a:srgbClr val="000000"/>
                </a:solidFill>
                <a:latin typeface="Arial"/>
                <a:ea typeface="Arial"/>
                <a:cs typeface="Arial"/>
                <a:sym typeface="Arial"/>
              </a:rPr>
              <a:t>in </a:t>
            </a:r>
            <a:r>
              <a:rPr b="1" lang="en" sz="1200">
                <a:solidFill>
                  <a:srgbClr val="000000"/>
                </a:solidFill>
                <a:latin typeface="Arial"/>
                <a:ea typeface="Arial"/>
                <a:cs typeface="Arial"/>
                <a:sym typeface="Arial"/>
              </a:rPr>
              <a:t>DynamoDB </a:t>
            </a:r>
            <a:r>
              <a:rPr lang="en" sz="1200">
                <a:solidFill>
                  <a:srgbClr val="000000"/>
                </a:solidFill>
                <a:latin typeface="Arial"/>
                <a:ea typeface="Arial"/>
                <a:cs typeface="Arial"/>
                <a:sym typeface="Arial"/>
              </a:rPr>
              <a:t>or query and select recipes through spoonacular API</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Lex: interact with Lex to let users input information</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Send-email: inform users when they confirm the recipes by email</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Lex: Collect a user’s profile information</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SQS: Receives messages from store-recipe Lambda Function and provides guarantees that every recipe that users have confirmed will not be lost</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SES: </a:t>
            </a:r>
            <a:r>
              <a:rPr lang="en" sz="1200">
                <a:solidFill>
                  <a:srgbClr val="000000"/>
                </a:solidFill>
                <a:latin typeface="Arial"/>
                <a:ea typeface="Arial"/>
                <a:cs typeface="Arial"/>
                <a:sym typeface="Arial"/>
              </a:rPr>
              <a:t>If a recipe is selected, an email will be sent to the user.</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Spoonacular API: Query and select recipes as well as their information.</a:t>
            </a:r>
            <a:endParaRPr sz="145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Implementation</a:t>
            </a:r>
            <a:endParaRPr sz="2555">
              <a:latin typeface="Arial"/>
              <a:ea typeface="Arial"/>
              <a:cs typeface="Arial"/>
              <a:sym typeface="Arial"/>
            </a:endParaRPr>
          </a:p>
          <a:p>
            <a:pPr indent="0" lvl="0" marL="0" rtl="0" algn="ctr">
              <a:spcBef>
                <a:spcPts val="0"/>
              </a:spcBef>
              <a:spcAft>
                <a:spcPts val="0"/>
              </a:spcAft>
              <a:buNone/>
            </a:pPr>
            <a:r>
              <a:t/>
            </a:r>
            <a:endParaRPr/>
          </a:p>
        </p:txBody>
      </p:sp>
      <p:sp>
        <p:nvSpPr>
          <p:cNvPr id="152" name="Google Shape;152;p17"/>
          <p:cNvSpPr txBox="1"/>
          <p:nvPr/>
        </p:nvSpPr>
        <p:spPr>
          <a:xfrm>
            <a:off x="232825" y="932000"/>
            <a:ext cx="5764200" cy="3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t>Function 1: Verification</a:t>
            </a:r>
            <a:endParaRPr sz="1100"/>
          </a:p>
          <a:p>
            <a:pPr indent="0" lvl="0" marL="0" rtl="0" algn="l">
              <a:lnSpc>
                <a:spcPct val="115000"/>
              </a:lnSpc>
              <a:spcBef>
                <a:spcPts val="0"/>
              </a:spcBef>
              <a:spcAft>
                <a:spcPts val="0"/>
              </a:spcAft>
              <a:buNone/>
            </a:pPr>
            <a:r>
              <a:rPr lang="en" sz="1100"/>
              <a:t>	Without signing up, users are unable to use anything in Foodle. Token verification provided by Cognito. During signing up, users provide information like name, gender, phone number, height, weight, age, email, diet labels, etc. Then, Foodle automatically offers recipes based on Food and Recipe Search API for users to choose and confirm. Furthermore, it records users’ diet history and calculates total calories.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Function 2: Recipe provider</a:t>
            </a:r>
            <a:endParaRPr sz="1100"/>
          </a:p>
          <a:p>
            <a:pPr indent="0" lvl="0" marL="0" rtl="0" algn="l">
              <a:lnSpc>
                <a:spcPct val="115000"/>
              </a:lnSpc>
              <a:spcBef>
                <a:spcPts val="0"/>
              </a:spcBef>
              <a:spcAft>
                <a:spcPts val="0"/>
              </a:spcAft>
              <a:buNone/>
            </a:pPr>
            <a:r>
              <a:rPr lang="en" sz="1100"/>
              <a:t>	Users input available ingredients, and Foodle provides a list of recipes that the user can cook.</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Function 3: Recommendation</a:t>
            </a:r>
            <a:endParaRPr sz="1100"/>
          </a:p>
          <a:p>
            <a:pPr indent="0" lvl="0" marL="0" rtl="0" algn="l">
              <a:lnSpc>
                <a:spcPct val="115000"/>
              </a:lnSpc>
              <a:spcBef>
                <a:spcPts val="0"/>
              </a:spcBef>
              <a:spcAft>
                <a:spcPts val="0"/>
              </a:spcAft>
              <a:buNone/>
            </a:pPr>
            <a:r>
              <a:rPr lang="en" sz="1100"/>
              <a:t>	Foodle recommends recipes based on the weighted frequency equation as described one the next slide.</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Function 4: Visualization</a:t>
            </a:r>
            <a:endParaRPr sz="1100"/>
          </a:p>
          <a:p>
            <a:pPr indent="0" lvl="0" marL="0" rtl="0" algn="l">
              <a:lnSpc>
                <a:spcPct val="115000"/>
              </a:lnSpc>
              <a:spcBef>
                <a:spcPts val="0"/>
              </a:spcBef>
              <a:spcAft>
                <a:spcPts val="0"/>
              </a:spcAft>
              <a:buNone/>
            </a:pPr>
            <a:r>
              <a:rPr lang="en" sz="1100"/>
              <a:t>	On the profile page, users’ information is listed, and their standard intake calories are visualized by means of vivid charts as well as their actual intake calories.</a:t>
            </a:r>
            <a:endParaRPr sz="1100"/>
          </a:p>
        </p:txBody>
      </p:sp>
      <p:pic>
        <p:nvPicPr>
          <p:cNvPr id="153" name="Google Shape;153;p17"/>
          <p:cNvPicPr preferRelativeResize="0"/>
          <p:nvPr/>
        </p:nvPicPr>
        <p:blipFill>
          <a:blip r:embed="rId3">
            <a:alphaModFix/>
          </a:blip>
          <a:stretch>
            <a:fillRect/>
          </a:stretch>
        </p:blipFill>
        <p:spPr>
          <a:xfrm>
            <a:off x="5996950" y="332650"/>
            <a:ext cx="2895050" cy="2070525"/>
          </a:xfrm>
          <a:prstGeom prst="rect">
            <a:avLst/>
          </a:prstGeom>
          <a:noFill/>
          <a:ln>
            <a:noFill/>
          </a:ln>
        </p:spPr>
      </p:pic>
      <p:pic>
        <p:nvPicPr>
          <p:cNvPr id="154" name="Google Shape;154;p17"/>
          <p:cNvPicPr preferRelativeResize="0"/>
          <p:nvPr/>
        </p:nvPicPr>
        <p:blipFill>
          <a:blip r:embed="rId4">
            <a:alphaModFix/>
          </a:blip>
          <a:stretch>
            <a:fillRect/>
          </a:stretch>
        </p:blipFill>
        <p:spPr>
          <a:xfrm>
            <a:off x="5996950" y="2571750"/>
            <a:ext cx="2842174" cy="21361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Recommendation</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60" name="Google Shape;160;p18"/>
          <p:cNvPicPr preferRelativeResize="0"/>
          <p:nvPr/>
        </p:nvPicPr>
        <p:blipFill>
          <a:blip r:embed="rId3">
            <a:alphaModFix/>
          </a:blip>
          <a:stretch>
            <a:fillRect/>
          </a:stretch>
        </p:blipFill>
        <p:spPr>
          <a:xfrm>
            <a:off x="2591575" y="2571750"/>
            <a:ext cx="3666150" cy="508600"/>
          </a:xfrm>
          <a:prstGeom prst="rect">
            <a:avLst/>
          </a:prstGeom>
          <a:noFill/>
          <a:ln>
            <a:noFill/>
          </a:ln>
        </p:spPr>
      </p:pic>
      <p:pic>
        <p:nvPicPr>
          <p:cNvPr id="161" name="Google Shape;161;p18"/>
          <p:cNvPicPr preferRelativeResize="0"/>
          <p:nvPr/>
        </p:nvPicPr>
        <p:blipFill>
          <a:blip r:embed="rId4">
            <a:alphaModFix/>
          </a:blip>
          <a:stretch>
            <a:fillRect/>
          </a:stretch>
        </p:blipFill>
        <p:spPr>
          <a:xfrm>
            <a:off x="1472950" y="3025750"/>
            <a:ext cx="4722139" cy="613125"/>
          </a:xfrm>
          <a:prstGeom prst="rect">
            <a:avLst/>
          </a:prstGeom>
          <a:noFill/>
          <a:ln>
            <a:noFill/>
          </a:ln>
        </p:spPr>
      </p:pic>
      <p:pic>
        <p:nvPicPr>
          <p:cNvPr id="162" name="Google Shape;162;p18"/>
          <p:cNvPicPr preferRelativeResize="0"/>
          <p:nvPr/>
        </p:nvPicPr>
        <p:blipFill>
          <a:blip r:embed="rId5">
            <a:alphaModFix/>
          </a:blip>
          <a:stretch>
            <a:fillRect/>
          </a:stretch>
        </p:blipFill>
        <p:spPr>
          <a:xfrm>
            <a:off x="1472950" y="3562675"/>
            <a:ext cx="3583275" cy="508600"/>
          </a:xfrm>
          <a:prstGeom prst="rect">
            <a:avLst/>
          </a:prstGeom>
          <a:noFill/>
          <a:ln>
            <a:noFill/>
          </a:ln>
        </p:spPr>
      </p:pic>
      <p:sp>
        <p:nvSpPr>
          <p:cNvPr id="163" name="Google Shape;163;p18"/>
          <p:cNvSpPr txBox="1"/>
          <p:nvPr/>
        </p:nvSpPr>
        <p:spPr>
          <a:xfrm>
            <a:off x="1352075" y="1278750"/>
            <a:ext cx="66210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Times New Roman"/>
                <a:ea typeface="Times New Roman"/>
                <a:cs typeface="Times New Roman"/>
                <a:sym typeface="Times New Roman"/>
              </a:rPr>
              <a:t>T</a:t>
            </a:r>
            <a:r>
              <a:rPr lang="en" sz="1200">
                <a:latin typeface="Times New Roman"/>
                <a:ea typeface="Times New Roman"/>
                <a:cs typeface="Times New Roman"/>
                <a:sym typeface="Times New Roman"/>
              </a:rPr>
              <a:t>he recommended recipes will be presented on the search page based on their weighted frequency in descending order. WF makes Foodle personalize with the parameter, which is also tuned by the global variable. And both parameters are weighted with a reasonable sum consisting of the specific user-recipe pair frequency and the recommended frequency parameter. The function mentioned above is accomplished by a modified Bayes formula, of which we make some adjustments to accommodate Foodle’s circumstance. The modified is represented as follows:</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Key results - Home Page</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69" name="Google Shape;169;p19"/>
          <p:cNvPicPr preferRelativeResize="0"/>
          <p:nvPr/>
        </p:nvPicPr>
        <p:blipFill>
          <a:blip r:embed="rId3">
            <a:alphaModFix/>
          </a:blip>
          <a:stretch>
            <a:fillRect/>
          </a:stretch>
        </p:blipFill>
        <p:spPr>
          <a:xfrm>
            <a:off x="504975" y="892101"/>
            <a:ext cx="4130401" cy="2075274"/>
          </a:xfrm>
          <a:prstGeom prst="rect">
            <a:avLst/>
          </a:prstGeom>
          <a:noFill/>
          <a:ln>
            <a:noFill/>
          </a:ln>
        </p:spPr>
      </p:pic>
      <p:pic>
        <p:nvPicPr>
          <p:cNvPr id="170" name="Google Shape;170;p19"/>
          <p:cNvPicPr preferRelativeResize="0"/>
          <p:nvPr/>
        </p:nvPicPr>
        <p:blipFill>
          <a:blip r:embed="rId4">
            <a:alphaModFix/>
          </a:blip>
          <a:stretch>
            <a:fillRect/>
          </a:stretch>
        </p:blipFill>
        <p:spPr>
          <a:xfrm>
            <a:off x="4362601" y="2571753"/>
            <a:ext cx="4203827" cy="20957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Key results - Sign in Page</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76" name="Google Shape;176;p20"/>
          <p:cNvPicPr preferRelativeResize="0"/>
          <p:nvPr/>
        </p:nvPicPr>
        <p:blipFill>
          <a:blip r:embed="rId3">
            <a:alphaModFix/>
          </a:blip>
          <a:stretch>
            <a:fillRect/>
          </a:stretch>
        </p:blipFill>
        <p:spPr>
          <a:xfrm>
            <a:off x="192247" y="1405601"/>
            <a:ext cx="4053573" cy="2925325"/>
          </a:xfrm>
          <a:prstGeom prst="rect">
            <a:avLst/>
          </a:prstGeom>
          <a:noFill/>
          <a:ln>
            <a:noFill/>
          </a:ln>
        </p:spPr>
      </p:pic>
      <p:pic>
        <p:nvPicPr>
          <p:cNvPr id="177" name="Google Shape;177;p20"/>
          <p:cNvPicPr preferRelativeResize="0"/>
          <p:nvPr/>
        </p:nvPicPr>
        <p:blipFill>
          <a:blip r:embed="rId4">
            <a:alphaModFix/>
          </a:blip>
          <a:stretch>
            <a:fillRect/>
          </a:stretch>
        </p:blipFill>
        <p:spPr>
          <a:xfrm>
            <a:off x="4405175" y="1405600"/>
            <a:ext cx="4172371" cy="2995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ctrTitle"/>
          </p:nvPr>
        </p:nvSpPr>
        <p:spPr>
          <a:xfrm>
            <a:off x="1775500" y="252028"/>
            <a:ext cx="5298300" cy="861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555"/>
              <a:t>Key results - Lex Page</a:t>
            </a:r>
            <a:endParaRPr sz="2555">
              <a:latin typeface="Arial"/>
              <a:ea typeface="Arial"/>
              <a:cs typeface="Arial"/>
              <a:sym typeface="Arial"/>
            </a:endParaRPr>
          </a:p>
          <a:p>
            <a:pPr indent="0" lvl="0" marL="0" rtl="0" algn="ctr">
              <a:spcBef>
                <a:spcPts val="0"/>
              </a:spcBef>
              <a:spcAft>
                <a:spcPts val="0"/>
              </a:spcAft>
              <a:buNone/>
            </a:pPr>
            <a:r>
              <a:t/>
            </a:r>
            <a:endParaRPr/>
          </a:p>
        </p:txBody>
      </p:sp>
      <p:pic>
        <p:nvPicPr>
          <p:cNvPr id="183" name="Google Shape;183;p21"/>
          <p:cNvPicPr preferRelativeResize="0"/>
          <p:nvPr/>
        </p:nvPicPr>
        <p:blipFill>
          <a:blip r:embed="rId3">
            <a:alphaModFix/>
          </a:blip>
          <a:stretch>
            <a:fillRect/>
          </a:stretch>
        </p:blipFill>
        <p:spPr>
          <a:xfrm>
            <a:off x="2391325" y="824553"/>
            <a:ext cx="4183509" cy="37256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