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84" r:id="rId2"/>
    <p:sldId id="259" r:id="rId3"/>
    <p:sldId id="304" r:id="rId4"/>
    <p:sldId id="271" r:id="rId5"/>
    <p:sldId id="299" r:id="rId6"/>
    <p:sldId id="298" r:id="rId7"/>
    <p:sldId id="297" r:id="rId8"/>
    <p:sldId id="303" r:id="rId9"/>
    <p:sldId id="301" r:id="rId10"/>
    <p:sldId id="300" r:id="rId11"/>
    <p:sldId id="302" r:id="rId12"/>
    <p:sldId id="306" r:id="rId13"/>
    <p:sldId id="307" r:id="rId14"/>
    <p:sldId id="305" r:id="rId15"/>
    <p:sldId id="308"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DA393A"/>
    <a:srgbClr val="92E1B5"/>
    <a:srgbClr val="7EDCA7"/>
    <a:srgbClr val="6AAED6"/>
    <a:srgbClr val="6AD699"/>
    <a:srgbClr val="56D08B"/>
    <a:srgbClr val="42CA7D"/>
    <a:srgbClr val="35BE70"/>
    <a:srgbClr val="08D6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1267"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0874A9-D228-4971-9AC0-350047C579A0}" type="datetimeFigureOut">
              <a:rPr lang="zh-CN" altLang="en-US" smtClean="0"/>
              <a:t>2015/6/14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2091BC-08BB-4F81-AC60-56039213D437}" type="slidenum">
              <a:rPr lang="zh-CN" altLang="en-US" smtClean="0"/>
              <a:t>‹#›</a:t>
            </a:fld>
            <a:endParaRPr lang="zh-CN" altLang="en-US"/>
          </a:p>
        </p:txBody>
      </p:sp>
    </p:spTree>
    <p:extLst>
      <p:ext uri="{BB962C8B-B14F-4D97-AF65-F5344CB8AC3E}">
        <p14:creationId xmlns:p14="http://schemas.microsoft.com/office/powerpoint/2010/main" val="1940332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2091BC-08BB-4F81-AC60-56039213D437}" type="slidenum">
              <a:rPr lang="zh-CN" altLang="en-US" smtClean="0"/>
              <a:t>3</a:t>
            </a:fld>
            <a:endParaRPr lang="zh-CN" altLang="en-US"/>
          </a:p>
        </p:txBody>
      </p:sp>
    </p:spTree>
    <p:extLst>
      <p:ext uri="{BB962C8B-B14F-4D97-AF65-F5344CB8AC3E}">
        <p14:creationId xmlns:p14="http://schemas.microsoft.com/office/powerpoint/2010/main" val="482406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2091BC-08BB-4F81-AC60-56039213D437}"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3429101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2091BC-08BB-4F81-AC60-56039213D437}"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1889571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2091BC-08BB-4F81-AC60-56039213D437}" type="slidenum">
              <a:rPr lang="zh-CN" altLang="en-US" smtClean="0">
                <a:solidFill>
                  <a:prstClr val="black"/>
                </a:solidFill>
              </a:rPr>
              <a:pPr/>
              <a:t>14</a:t>
            </a:fld>
            <a:endParaRPr lang="zh-CN" altLang="en-US">
              <a:solidFill>
                <a:prstClr val="black"/>
              </a:solidFill>
            </a:endParaRPr>
          </a:p>
        </p:txBody>
      </p:sp>
    </p:spTree>
    <p:extLst>
      <p:ext uri="{BB962C8B-B14F-4D97-AF65-F5344CB8AC3E}">
        <p14:creationId xmlns:p14="http://schemas.microsoft.com/office/powerpoint/2010/main" val="3539772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2091BC-08BB-4F81-AC60-56039213D437}" type="slidenum">
              <a:rPr lang="zh-CN" altLang="en-US" smtClean="0">
                <a:solidFill>
                  <a:prstClr val="black"/>
                </a:solidFill>
              </a:rPr>
              <a:pPr/>
              <a:t>15</a:t>
            </a:fld>
            <a:endParaRPr lang="zh-CN" altLang="en-US">
              <a:solidFill>
                <a:prstClr val="black"/>
              </a:solidFill>
            </a:endParaRPr>
          </a:p>
        </p:txBody>
      </p:sp>
    </p:spTree>
    <p:extLst>
      <p:ext uri="{BB962C8B-B14F-4D97-AF65-F5344CB8AC3E}">
        <p14:creationId xmlns:p14="http://schemas.microsoft.com/office/powerpoint/2010/main" val="1535901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2091BC-08BB-4F81-AC60-56039213D437}" type="slidenum">
              <a:rPr lang="zh-CN" altLang="en-US" smtClean="0"/>
              <a:t>4</a:t>
            </a:fld>
            <a:endParaRPr lang="zh-CN" altLang="en-US"/>
          </a:p>
        </p:txBody>
      </p:sp>
    </p:spTree>
    <p:extLst>
      <p:ext uri="{BB962C8B-B14F-4D97-AF65-F5344CB8AC3E}">
        <p14:creationId xmlns:p14="http://schemas.microsoft.com/office/powerpoint/2010/main" val="1669588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2091BC-08BB-4F81-AC60-56039213D437}"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3090264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2091BC-08BB-4F81-AC60-56039213D437}"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4136608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2091BC-08BB-4F81-AC60-56039213D437}"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63252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2091BC-08BB-4F81-AC60-56039213D437}"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2489497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2091BC-08BB-4F81-AC60-56039213D437}"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4035837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2091BC-08BB-4F81-AC60-56039213D437}"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2150111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2091BC-08BB-4F81-AC60-56039213D437}"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1626402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2015/6/14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2015/6/14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2015/6/14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2015/6/14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杨迪\Desktop\杨迪的PP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2574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1331640" y="1028022"/>
            <a:ext cx="6480720" cy="0"/>
          </a:xfrm>
          <a:prstGeom prst="line">
            <a:avLst/>
          </a:prstGeom>
          <a:ln w="28575">
            <a:solidFill>
              <a:srgbClr val="DA393A"/>
            </a:solidFill>
            <a:prstDash val="dash"/>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1331640" y="2324166"/>
            <a:ext cx="6480720" cy="0"/>
          </a:xfrm>
          <a:prstGeom prst="line">
            <a:avLst/>
          </a:prstGeom>
          <a:ln w="28575">
            <a:solidFill>
              <a:srgbClr val="DA393A"/>
            </a:solidFill>
            <a:prstDash val="dash"/>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0" y="1388062"/>
            <a:ext cx="9144000" cy="646331"/>
          </a:xfrm>
          <a:prstGeom prst="rect">
            <a:avLst/>
          </a:prstGeom>
          <a:noFill/>
        </p:spPr>
        <p:txBody>
          <a:bodyPr wrap="square" rtlCol="0">
            <a:spAutoFit/>
          </a:bodyPr>
          <a:lstStyle/>
          <a:p>
            <a:pPr algn="ctr"/>
            <a:r>
              <a:rPr lang="zh-CN" altLang="en-US" sz="3600" dirty="0" smtClean="0">
                <a:solidFill>
                  <a:srgbClr val="DA393A"/>
                </a:solidFill>
                <a:latin typeface="思源黑体 CN Medium" pitchFamily="34" charset="-122"/>
                <a:ea typeface="思源黑体 CN Medium" pitchFamily="34" charset="-122"/>
              </a:rPr>
              <a:t>利用“策略模式”改造案例</a:t>
            </a:r>
            <a:endParaRPr lang="zh-CN" altLang="en-US" sz="3600" dirty="0">
              <a:solidFill>
                <a:srgbClr val="DA393A"/>
              </a:solidFill>
              <a:latin typeface="思源黑体 CN Medium" pitchFamily="34" charset="-122"/>
              <a:ea typeface="思源黑体 CN Medium" pitchFamily="34" charset="-122"/>
            </a:endParaRPr>
          </a:p>
        </p:txBody>
      </p:sp>
      <p:sp>
        <p:nvSpPr>
          <p:cNvPr id="2" name="椭圆 1"/>
          <p:cNvSpPr/>
          <p:nvPr/>
        </p:nvSpPr>
        <p:spPr>
          <a:xfrm>
            <a:off x="4198927" y="521744"/>
            <a:ext cx="746146" cy="746146"/>
          </a:xfrm>
          <a:prstGeom prst="ellipse">
            <a:avLst/>
          </a:prstGeom>
          <a:solidFill>
            <a:srgbClr val="08D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prstClr val="white"/>
                </a:solidFill>
              </a:rPr>
              <a:t>8</a:t>
            </a:r>
            <a:endParaRPr lang="zh-CN" altLang="en-US" sz="3600" dirty="0">
              <a:solidFill>
                <a:prstClr val="white"/>
              </a:solidFill>
            </a:endParaRPr>
          </a:p>
        </p:txBody>
      </p:sp>
      <p:sp>
        <p:nvSpPr>
          <p:cNvPr id="8" name="等腰三角形 7"/>
          <p:cNvSpPr/>
          <p:nvPr/>
        </p:nvSpPr>
        <p:spPr>
          <a:xfrm rot="10800000">
            <a:off x="4391980" y="-18596"/>
            <a:ext cx="365225" cy="231976"/>
          </a:xfrm>
          <a:prstGeom prst="triangle">
            <a:avLst/>
          </a:prstGeom>
          <a:solidFill>
            <a:srgbClr val="DA39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TextBox 13"/>
          <p:cNvSpPr txBox="1"/>
          <p:nvPr/>
        </p:nvSpPr>
        <p:spPr>
          <a:xfrm>
            <a:off x="1331640" y="2708920"/>
            <a:ext cx="6480720" cy="2862322"/>
          </a:xfrm>
          <a:prstGeom prst="rect">
            <a:avLst/>
          </a:prstGeom>
          <a:noFill/>
        </p:spPr>
        <p:txBody>
          <a:bodyPr wrap="square" rtlCol="0">
            <a:spAutoFit/>
          </a:bodyPr>
          <a:lstStyle/>
          <a:p>
            <a:r>
              <a:rPr lang="en-US" altLang="zh-CN" sz="1200" dirty="0" smtClean="0">
                <a:solidFill>
                  <a:srgbClr val="00B0F0"/>
                </a:solidFill>
                <a:latin typeface="Courier New" panose="02070309020205020404" pitchFamily="49" charset="0"/>
                <a:ea typeface="思源黑体 CN Normal" pitchFamily="34" charset="-122"/>
                <a:cs typeface="Courier New" panose="02070309020205020404" pitchFamily="49" charset="0"/>
              </a:rPr>
              <a:t>public interface</a:t>
            </a:r>
            <a:r>
              <a:rPr lang="en-US" altLang="zh-CN" sz="1200" dirty="0">
                <a:solidFill>
                  <a:srgbClr val="00B0F0"/>
                </a:solidFill>
                <a:latin typeface="Courier New" panose="02070309020205020404" pitchFamily="49" charset="0"/>
                <a:ea typeface="思源黑体 CN Normal" pitchFamily="34" charset="-122"/>
                <a:cs typeface="Courier New" panose="02070309020205020404" pitchFamily="49" charset="0"/>
              </a:rPr>
              <a:t> </a:t>
            </a:r>
            <a:r>
              <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Arithmetic </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a:t>
            </a:r>
          </a:p>
          <a:p>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r>
              <a:rPr lang="en-US" altLang="zh-CN" sz="1200" dirty="0" smtClean="0">
                <a:solidFill>
                  <a:srgbClr val="00B0F0"/>
                </a:solidFill>
                <a:latin typeface="Courier New" panose="02070309020205020404" pitchFamily="49" charset="0"/>
                <a:ea typeface="思源黑体 CN Normal" pitchFamily="34" charset="-122"/>
                <a:cs typeface="Courier New" panose="02070309020205020404" pitchFamily="49" charset="0"/>
              </a:rPr>
              <a:t>public double </a:t>
            </a:r>
            <a:r>
              <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calculate(</a:t>
            </a:r>
            <a:r>
              <a:rPr lang="en-US" altLang="zh-CN" sz="1200" dirty="0" smtClean="0">
                <a:solidFill>
                  <a:srgbClr val="DA393A"/>
                </a:solidFill>
                <a:latin typeface="Courier New" panose="02070309020205020404" pitchFamily="49" charset="0"/>
                <a:ea typeface="思源黑体 CN Normal" pitchFamily="34" charset="-122"/>
                <a:cs typeface="Courier New" panose="02070309020205020404" pitchFamily="49" charset="0"/>
              </a:rPr>
              <a:t>double</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 </a:t>
            </a:r>
            <a:r>
              <a:rPr lang="en-US" altLang="zh-CN" sz="1200" dirty="0" smtClean="0">
                <a:solidFill>
                  <a:srgbClr val="DA393A"/>
                </a:solidFill>
                <a:latin typeface="Courier New" panose="02070309020205020404" pitchFamily="49" charset="0"/>
                <a:ea typeface="思源黑体 CN Normal" pitchFamily="34" charset="-122"/>
                <a:cs typeface="Courier New" panose="02070309020205020404" pitchFamily="49" charset="0"/>
              </a:rPr>
              <a:t>double </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b)</a:t>
            </a:r>
            <a:r>
              <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a:t>
            </a:r>
            <a:endPar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endParaRPr>
          </a:p>
          <a:p>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a:t>
            </a:r>
          </a:p>
          <a:p>
            <a:endPar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endParaRPr>
          </a:p>
          <a:p>
            <a:r>
              <a:rPr lang="en-US" altLang="zh-CN" sz="1200" dirty="0">
                <a:solidFill>
                  <a:srgbClr val="00B0F0"/>
                </a:solidFill>
                <a:latin typeface="Courier New" panose="02070309020205020404" pitchFamily="49" charset="0"/>
                <a:ea typeface="思源黑体 CN Normal" pitchFamily="34" charset="-122"/>
                <a:cs typeface="Courier New" panose="02070309020205020404" pitchFamily="49" charset="0"/>
              </a:rPr>
              <a:t>public class </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Plus </a:t>
            </a:r>
            <a:r>
              <a:rPr lang="en-US" altLang="zh-CN" sz="1200" dirty="0" smtClean="0">
                <a:solidFill>
                  <a:srgbClr val="00B0F0"/>
                </a:solidFill>
                <a:latin typeface="Courier New" panose="02070309020205020404" pitchFamily="49" charset="0"/>
                <a:ea typeface="思源黑体 CN Normal" pitchFamily="34" charset="-122"/>
                <a:cs typeface="Courier New" panose="02070309020205020404" pitchFamily="49" charset="0"/>
              </a:rPr>
              <a:t>implements</a:t>
            </a:r>
            <a:r>
              <a:rPr lang="en-US" altLang="zh-CN" sz="1200" dirty="0">
                <a:solidFill>
                  <a:srgbClr val="00B0F0"/>
                </a:solidFill>
                <a:latin typeface="Courier New" panose="02070309020205020404" pitchFamily="49" charset="0"/>
                <a:ea typeface="思源黑体 CN Normal" pitchFamily="34" charset="-122"/>
                <a:cs typeface="Courier New" panose="02070309020205020404" pitchFamily="49" charset="0"/>
              </a:rPr>
              <a:t> </a:t>
            </a:r>
            <a:r>
              <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Arithmetic </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a:t>
            </a:r>
            <a:endPar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endParaRPr>
          </a:p>
          <a:p>
            <a:r>
              <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r>
              <a:rPr lang="en-US" altLang="zh-CN" sz="1200" dirty="0">
                <a:solidFill>
                  <a:srgbClr val="00B0F0"/>
                </a:solidFill>
                <a:latin typeface="Courier New" panose="02070309020205020404" pitchFamily="49" charset="0"/>
                <a:ea typeface="思源黑体 CN Normal" pitchFamily="34" charset="-122"/>
                <a:cs typeface="Courier New" panose="02070309020205020404" pitchFamily="49" charset="0"/>
              </a:rPr>
              <a:t>public double </a:t>
            </a:r>
            <a:r>
              <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calculate(</a:t>
            </a:r>
            <a:r>
              <a:rPr lang="en-US" altLang="zh-CN" sz="1200" dirty="0" smtClean="0">
                <a:solidFill>
                  <a:srgbClr val="DA393A"/>
                </a:solidFill>
                <a:latin typeface="Courier New" panose="02070309020205020404" pitchFamily="49" charset="0"/>
                <a:ea typeface="思源黑体 CN Normal" pitchFamily="34" charset="-122"/>
                <a:cs typeface="Courier New" panose="02070309020205020404" pitchFamily="49" charset="0"/>
              </a:rPr>
              <a:t>double</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r>
              <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a, </a:t>
            </a:r>
            <a:r>
              <a:rPr lang="en-US" altLang="zh-CN" sz="1200" dirty="0">
                <a:solidFill>
                  <a:srgbClr val="DA393A"/>
                </a:solidFill>
                <a:latin typeface="Courier New" panose="02070309020205020404" pitchFamily="49" charset="0"/>
                <a:ea typeface="思源黑体 CN Normal" pitchFamily="34" charset="-122"/>
                <a:cs typeface="Courier New" panose="02070309020205020404" pitchFamily="49" charset="0"/>
              </a:rPr>
              <a:t>double </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b) {</a:t>
            </a:r>
            <a:endPar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endParaRPr>
          </a:p>
          <a:p>
            <a:r>
              <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r>
              <a:rPr lang="en-US" altLang="zh-CN" sz="1200" dirty="0">
                <a:solidFill>
                  <a:srgbClr val="DA393A"/>
                </a:solidFill>
                <a:latin typeface="Courier New" panose="02070309020205020404" pitchFamily="49" charset="0"/>
                <a:ea typeface="思源黑体 CN Normal" pitchFamily="34" charset="-122"/>
                <a:cs typeface="Courier New" panose="02070309020205020404" pitchFamily="49" charset="0"/>
              </a:rPr>
              <a:t>return</a:t>
            </a:r>
            <a:r>
              <a:rPr lang="en-US" altLang="zh-CN" sz="1200" dirty="0">
                <a:solidFill>
                  <a:srgbClr val="0070C0"/>
                </a:solidFill>
                <a:latin typeface="Courier New" panose="02070309020205020404" pitchFamily="49" charset="0"/>
                <a:ea typeface="思源黑体 CN Normal" pitchFamily="34" charset="-122"/>
                <a:cs typeface="Courier New" panose="02070309020205020404" pitchFamily="49" charset="0"/>
              </a:rPr>
              <a:t> </a:t>
            </a:r>
            <a:r>
              <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a + b</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a:t>
            </a:r>
            <a:endPar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endParaRPr>
          </a:p>
          <a:p>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endPar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endParaRPr>
          </a:p>
          <a:p>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a:t>
            </a:r>
          </a:p>
          <a:p>
            <a:endPar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endParaRPr>
          </a:p>
          <a:p>
            <a:r>
              <a:rPr lang="en-US" altLang="zh-CN" sz="1200" dirty="0">
                <a:solidFill>
                  <a:srgbClr val="00B0F0"/>
                </a:solidFill>
                <a:latin typeface="Courier New" panose="02070309020205020404" pitchFamily="49" charset="0"/>
                <a:ea typeface="思源黑体 CN Normal" pitchFamily="34" charset="-122"/>
                <a:cs typeface="Courier New" panose="02070309020205020404" pitchFamily="49" charset="0"/>
              </a:rPr>
              <a:t>public class </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Subtraction </a:t>
            </a:r>
            <a:r>
              <a:rPr lang="en-US" altLang="zh-CN" sz="1200" dirty="0">
                <a:solidFill>
                  <a:srgbClr val="00B0F0"/>
                </a:solidFill>
                <a:latin typeface="Courier New" panose="02070309020205020404" pitchFamily="49" charset="0"/>
                <a:ea typeface="思源黑体 CN Normal" pitchFamily="34" charset="-122"/>
                <a:cs typeface="Courier New" panose="02070309020205020404" pitchFamily="49" charset="0"/>
              </a:rPr>
              <a:t>implements</a:t>
            </a:r>
            <a:r>
              <a:rPr lang="en-US" altLang="zh-CN" sz="1200" dirty="0">
                <a:solidFill>
                  <a:srgbClr val="0070C0"/>
                </a:solidFill>
                <a:latin typeface="Courier New" panose="02070309020205020404" pitchFamily="49" charset="0"/>
                <a:ea typeface="思源黑体 CN Normal" pitchFamily="34" charset="-122"/>
                <a:cs typeface="Courier New" panose="02070309020205020404" pitchFamily="49" charset="0"/>
              </a:rPr>
              <a:t> </a:t>
            </a:r>
            <a:r>
              <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Arithmetic </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a:t>
            </a:r>
            <a:endPar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endParaRPr>
          </a:p>
          <a:p>
            <a:r>
              <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r>
              <a:rPr lang="en-US" altLang="zh-CN" sz="1200" dirty="0">
                <a:solidFill>
                  <a:srgbClr val="00B0F0"/>
                </a:solidFill>
                <a:latin typeface="Courier New" panose="02070309020205020404" pitchFamily="49" charset="0"/>
                <a:ea typeface="思源黑体 CN Normal" pitchFamily="34" charset="-122"/>
                <a:cs typeface="Courier New" panose="02070309020205020404" pitchFamily="49" charset="0"/>
              </a:rPr>
              <a:t>public double </a:t>
            </a:r>
            <a:r>
              <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calculate(</a:t>
            </a:r>
            <a:r>
              <a:rPr lang="en-US" altLang="zh-CN" sz="1200" dirty="0" smtClean="0">
                <a:solidFill>
                  <a:srgbClr val="DA393A"/>
                </a:solidFill>
                <a:latin typeface="Courier New" panose="02070309020205020404" pitchFamily="49" charset="0"/>
                <a:ea typeface="思源黑体 CN Normal" pitchFamily="34" charset="-122"/>
                <a:cs typeface="Courier New" panose="02070309020205020404" pitchFamily="49" charset="0"/>
              </a:rPr>
              <a:t>double</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r>
              <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a, </a:t>
            </a:r>
            <a:r>
              <a:rPr lang="en-US" altLang="zh-CN" sz="1200" dirty="0">
                <a:solidFill>
                  <a:srgbClr val="DA393A"/>
                </a:solidFill>
                <a:latin typeface="Courier New" panose="02070309020205020404" pitchFamily="49" charset="0"/>
                <a:ea typeface="思源黑体 CN Normal" pitchFamily="34" charset="-122"/>
                <a:cs typeface="Courier New" panose="02070309020205020404" pitchFamily="49" charset="0"/>
              </a:rPr>
              <a:t>double </a:t>
            </a:r>
            <a:r>
              <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b) {</a:t>
            </a:r>
          </a:p>
          <a:p>
            <a:r>
              <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r>
              <a:rPr lang="en-US" altLang="zh-CN" sz="1200" dirty="0">
                <a:solidFill>
                  <a:srgbClr val="00B0F0"/>
                </a:solidFill>
                <a:latin typeface="Courier New" panose="02070309020205020404" pitchFamily="49" charset="0"/>
                <a:ea typeface="思源黑体 CN Normal" pitchFamily="34" charset="-122"/>
                <a:cs typeface="Courier New" panose="02070309020205020404" pitchFamily="49" charset="0"/>
              </a:rPr>
              <a:t>return</a:t>
            </a:r>
            <a:r>
              <a:rPr lang="en-US" altLang="zh-CN" sz="1200" dirty="0">
                <a:solidFill>
                  <a:srgbClr val="0070C0"/>
                </a:solidFill>
                <a:latin typeface="Courier New" panose="02070309020205020404" pitchFamily="49" charset="0"/>
                <a:ea typeface="思源黑体 CN Normal" pitchFamily="34" charset="-122"/>
                <a:cs typeface="Courier New" panose="02070309020205020404" pitchFamily="49" charset="0"/>
              </a:rPr>
              <a:t> </a:t>
            </a:r>
            <a:r>
              <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a </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r>
              <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b;</a:t>
            </a:r>
          </a:p>
          <a:p>
            <a:r>
              <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p>
          <a:p>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a:t>
            </a:r>
            <a:endPar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endParaRPr>
          </a:p>
        </p:txBody>
      </p:sp>
    </p:spTree>
    <p:extLst>
      <p:ext uri="{BB962C8B-B14F-4D97-AF65-F5344CB8AC3E}">
        <p14:creationId xmlns:p14="http://schemas.microsoft.com/office/powerpoint/2010/main" val="2907277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1331640" y="1028022"/>
            <a:ext cx="6480720" cy="0"/>
          </a:xfrm>
          <a:prstGeom prst="line">
            <a:avLst/>
          </a:prstGeom>
          <a:ln w="28575">
            <a:solidFill>
              <a:srgbClr val="DA393A"/>
            </a:solidFill>
            <a:prstDash val="dash"/>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1331640" y="2324166"/>
            <a:ext cx="6480720" cy="0"/>
          </a:xfrm>
          <a:prstGeom prst="line">
            <a:avLst/>
          </a:prstGeom>
          <a:ln w="28575">
            <a:solidFill>
              <a:srgbClr val="DA393A"/>
            </a:solidFill>
            <a:prstDash val="dash"/>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0" y="1388062"/>
            <a:ext cx="9144000" cy="646331"/>
          </a:xfrm>
          <a:prstGeom prst="rect">
            <a:avLst/>
          </a:prstGeom>
          <a:noFill/>
        </p:spPr>
        <p:txBody>
          <a:bodyPr wrap="square" rtlCol="0">
            <a:spAutoFit/>
          </a:bodyPr>
          <a:lstStyle/>
          <a:p>
            <a:pPr algn="ctr"/>
            <a:r>
              <a:rPr lang="zh-CN" altLang="en-US" sz="3600" dirty="0" smtClean="0">
                <a:solidFill>
                  <a:srgbClr val="DA393A"/>
                </a:solidFill>
                <a:latin typeface="思源黑体 CN Medium" pitchFamily="34" charset="-122"/>
                <a:ea typeface="思源黑体 CN Medium" pitchFamily="34" charset="-122"/>
              </a:rPr>
              <a:t>利用“策略模式”改造案例</a:t>
            </a:r>
            <a:endParaRPr lang="zh-CN" altLang="en-US" sz="3600" dirty="0">
              <a:solidFill>
                <a:srgbClr val="DA393A"/>
              </a:solidFill>
              <a:latin typeface="思源黑体 CN Medium" pitchFamily="34" charset="-122"/>
              <a:ea typeface="思源黑体 CN Medium" pitchFamily="34" charset="-122"/>
            </a:endParaRPr>
          </a:p>
        </p:txBody>
      </p:sp>
      <p:sp>
        <p:nvSpPr>
          <p:cNvPr id="2" name="椭圆 1"/>
          <p:cNvSpPr/>
          <p:nvPr/>
        </p:nvSpPr>
        <p:spPr>
          <a:xfrm>
            <a:off x="4198927" y="521744"/>
            <a:ext cx="746146" cy="746146"/>
          </a:xfrm>
          <a:prstGeom prst="ellipse">
            <a:avLst/>
          </a:prstGeom>
          <a:solidFill>
            <a:srgbClr val="08D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prstClr val="white"/>
                </a:solidFill>
              </a:rPr>
              <a:t>9</a:t>
            </a:r>
            <a:endParaRPr lang="zh-CN" altLang="en-US" sz="3600" dirty="0">
              <a:solidFill>
                <a:prstClr val="white"/>
              </a:solidFill>
            </a:endParaRPr>
          </a:p>
        </p:txBody>
      </p:sp>
      <p:sp>
        <p:nvSpPr>
          <p:cNvPr id="8" name="等腰三角形 7"/>
          <p:cNvSpPr/>
          <p:nvPr/>
        </p:nvSpPr>
        <p:spPr>
          <a:xfrm rot="10800000">
            <a:off x="4391980" y="-18596"/>
            <a:ext cx="365225" cy="231976"/>
          </a:xfrm>
          <a:prstGeom prst="triangle">
            <a:avLst/>
          </a:prstGeom>
          <a:solidFill>
            <a:srgbClr val="DA39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TextBox 13"/>
          <p:cNvSpPr txBox="1"/>
          <p:nvPr/>
        </p:nvSpPr>
        <p:spPr>
          <a:xfrm>
            <a:off x="1331640" y="2708920"/>
            <a:ext cx="6480720" cy="3231654"/>
          </a:xfrm>
          <a:prstGeom prst="rect">
            <a:avLst/>
          </a:prstGeom>
          <a:noFill/>
        </p:spPr>
        <p:txBody>
          <a:bodyPr wrap="square" rtlCol="0">
            <a:spAutoFit/>
          </a:bodyPr>
          <a:lstStyle/>
          <a:p>
            <a:r>
              <a:rPr lang="en-US" altLang="zh-CN" sz="1200" dirty="0" smtClean="0">
                <a:solidFill>
                  <a:srgbClr val="00B0F0"/>
                </a:solidFill>
                <a:latin typeface="Courier New" panose="02070309020205020404" pitchFamily="49" charset="0"/>
                <a:ea typeface="思源黑体 CN Normal" pitchFamily="34" charset="-122"/>
                <a:cs typeface="Courier New" panose="02070309020205020404" pitchFamily="49" charset="0"/>
              </a:rPr>
              <a:t>public class </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Calculator {</a:t>
            </a:r>
          </a:p>
          <a:p>
            <a:endPar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endParaRPr>
          </a:p>
          <a:p>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r>
              <a:rPr lang="en-US" altLang="zh-CN" sz="1200" dirty="0" smtClean="0">
                <a:solidFill>
                  <a:srgbClr val="00B0F0"/>
                </a:solidFill>
                <a:latin typeface="Courier New" panose="02070309020205020404" pitchFamily="49" charset="0"/>
                <a:ea typeface="思源黑体 CN Normal" pitchFamily="34" charset="-122"/>
                <a:cs typeface="Courier New" panose="02070309020205020404" pitchFamily="49" charset="0"/>
              </a:rPr>
              <a:t>private </a:t>
            </a:r>
            <a:r>
              <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Arithmetic </a:t>
            </a:r>
            <a:r>
              <a:rPr lang="en-US" altLang="zh-CN" sz="1200" dirty="0" err="1"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arithmetic</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p>
          <a:p>
            <a:endPar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endParaRPr>
          </a:p>
          <a:p>
            <a:r>
              <a:rPr lang="en-US" altLang="zh-CN" sz="1200" dirty="0" smtClean="0">
                <a:solidFill>
                  <a:srgbClr val="00B0F0"/>
                </a:solidFill>
                <a:latin typeface="Courier New" panose="02070309020205020404" pitchFamily="49" charset="0"/>
                <a:ea typeface="思源黑体 CN Normal" pitchFamily="34" charset="-122"/>
                <a:cs typeface="Courier New" panose="02070309020205020404" pitchFamily="49" charset="0"/>
              </a:rPr>
              <a:t>   public void </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operate(</a:t>
            </a:r>
            <a:r>
              <a:rPr lang="en-US" altLang="zh-CN" sz="1200" dirty="0" smtClean="0">
                <a:solidFill>
                  <a:srgbClr val="DA393A"/>
                </a:solidFill>
                <a:latin typeface="Courier New" panose="02070309020205020404" pitchFamily="49" charset="0"/>
                <a:ea typeface="思源黑体 CN Normal" pitchFamily="34" charset="-122"/>
                <a:cs typeface="Courier New" panose="02070309020205020404" pitchFamily="49" charset="0"/>
              </a:rPr>
              <a:t>double</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 </a:t>
            </a:r>
            <a:r>
              <a:rPr lang="en-US" altLang="zh-CN" sz="1200" dirty="0" smtClean="0">
                <a:solidFill>
                  <a:srgbClr val="DA393A"/>
                </a:solidFill>
                <a:latin typeface="Courier New" panose="02070309020205020404" pitchFamily="49" charset="0"/>
                <a:ea typeface="思源黑体 CN Normal" pitchFamily="34" charset="-122"/>
                <a:cs typeface="Courier New" panose="02070309020205020404" pitchFamily="49" charset="0"/>
              </a:rPr>
              <a:t>double</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b) {</a:t>
            </a:r>
          </a:p>
          <a:p>
            <a:r>
              <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r>
              <a:rPr lang="en-US" altLang="zh-CN" sz="1200" dirty="0" err="1"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arithmetic.calculate</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(a, b);</a:t>
            </a:r>
          </a:p>
          <a:p>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p>
          <a:p>
            <a:endPar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endParaRPr>
          </a:p>
          <a:p>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r>
              <a:rPr lang="en-US" altLang="zh-CN" sz="1200" dirty="0" smtClean="0">
                <a:solidFill>
                  <a:srgbClr val="00B0F0"/>
                </a:solidFill>
                <a:latin typeface="Courier New" panose="02070309020205020404" pitchFamily="49" charset="0"/>
                <a:ea typeface="思源黑体 CN Normal" pitchFamily="34" charset="-122"/>
                <a:cs typeface="Courier New" panose="02070309020205020404" pitchFamily="49" charset="0"/>
              </a:rPr>
              <a:t>public void </a:t>
            </a:r>
            <a:r>
              <a:rPr lang="en-US" altLang="zh-CN" sz="1200" dirty="0" err="1"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setArithmetic</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(Arithmetic arithmetic) {</a:t>
            </a:r>
          </a:p>
          <a:p>
            <a:r>
              <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r>
              <a:rPr lang="en-US" altLang="zh-CN" sz="1200" dirty="0" err="1" smtClean="0">
                <a:solidFill>
                  <a:srgbClr val="DA393A"/>
                </a:solidFill>
                <a:latin typeface="Courier New" panose="02070309020205020404" pitchFamily="49" charset="0"/>
                <a:ea typeface="思源黑体 CN Normal" pitchFamily="34" charset="-122"/>
                <a:cs typeface="Courier New" panose="02070309020205020404" pitchFamily="49" charset="0"/>
              </a:rPr>
              <a:t>this</a:t>
            </a:r>
            <a:r>
              <a:rPr lang="en-US" altLang="zh-CN" sz="1200" dirty="0" err="1"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.arithmetic</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 arithmetic;</a:t>
            </a:r>
          </a:p>
          <a:p>
            <a:r>
              <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p>
          <a:p>
            <a:endPar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endParaRPr>
          </a:p>
          <a:p>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r>
              <a:rPr lang="en-US" altLang="zh-CN" sz="1200" dirty="0" smtClean="0">
                <a:solidFill>
                  <a:srgbClr val="00B0F0"/>
                </a:solidFill>
                <a:latin typeface="Courier New" panose="02070309020205020404" pitchFamily="49" charset="0"/>
                <a:ea typeface="思源黑体 CN Normal" pitchFamily="34" charset="-122"/>
                <a:cs typeface="Courier New" panose="02070309020205020404" pitchFamily="49" charset="0"/>
              </a:rPr>
              <a:t>public</a:t>
            </a:r>
            <a:r>
              <a:rPr lang="en-US" altLang="zh-CN" sz="1200" dirty="0" smtClean="0">
                <a:solidFill>
                  <a:srgbClr val="0070C0"/>
                </a:solidFill>
                <a:latin typeface="Courier New" panose="02070309020205020404" pitchFamily="49" charset="0"/>
                <a:ea typeface="思源黑体 CN Normal" pitchFamily="34" charset="-122"/>
                <a:cs typeface="Courier New" panose="02070309020205020404" pitchFamily="49" charset="0"/>
              </a:rPr>
              <a:t> </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Arithmetic </a:t>
            </a:r>
            <a:r>
              <a:rPr lang="en-US" altLang="zh-CN" sz="1200" dirty="0" err="1"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getArithmetic</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p>
          <a:p>
            <a:r>
              <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r>
              <a:rPr lang="en-US" altLang="zh-CN" sz="1200" dirty="0" smtClean="0">
                <a:solidFill>
                  <a:srgbClr val="DA393A"/>
                </a:solidFill>
                <a:latin typeface="Courier New" panose="02070309020205020404" pitchFamily="49" charset="0"/>
                <a:ea typeface="思源黑体 CN Normal" pitchFamily="34" charset="-122"/>
                <a:cs typeface="Courier New" panose="02070309020205020404" pitchFamily="49" charset="0"/>
              </a:rPr>
              <a:t>return</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arithmetic;</a:t>
            </a:r>
          </a:p>
          <a:p>
            <a:r>
              <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p>
          <a:p>
            <a:endPar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endParaRPr>
          </a:p>
          <a:p>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a:t>
            </a:r>
            <a:endPar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endParaRPr>
          </a:p>
        </p:txBody>
      </p:sp>
    </p:spTree>
    <p:extLst>
      <p:ext uri="{BB962C8B-B14F-4D97-AF65-F5344CB8AC3E}">
        <p14:creationId xmlns:p14="http://schemas.microsoft.com/office/powerpoint/2010/main" val="37523643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1331640" y="1028022"/>
            <a:ext cx="6480720" cy="0"/>
          </a:xfrm>
          <a:prstGeom prst="line">
            <a:avLst/>
          </a:prstGeom>
          <a:ln w="28575">
            <a:solidFill>
              <a:srgbClr val="DA393A"/>
            </a:solidFill>
            <a:prstDash val="dash"/>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1331640" y="2324166"/>
            <a:ext cx="6480720" cy="0"/>
          </a:xfrm>
          <a:prstGeom prst="line">
            <a:avLst/>
          </a:prstGeom>
          <a:ln w="28575">
            <a:solidFill>
              <a:srgbClr val="DA393A"/>
            </a:solidFill>
            <a:prstDash val="dash"/>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0" y="1388062"/>
            <a:ext cx="9144000" cy="646331"/>
          </a:xfrm>
          <a:prstGeom prst="rect">
            <a:avLst/>
          </a:prstGeom>
          <a:noFill/>
        </p:spPr>
        <p:txBody>
          <a:bodyPr wrap="square" rtlCol="0">
            <a:spAutoFit/>
          </a:bodyPr>
          <a:lstStyle/>
          <a:p>
            <a:pPr algn="ctr"/>
            <a:r>
              <a:rPr lang="zh-CN" altLang="en-US" sz="3600" dirty="0" smtClean="0">
                <a:solidFill>
                  <a:srgbClr val="DA393A"/>
                </a:solidFill>
                <a:latin typeface="思源黑体 CN Medium" pitchFamily="34" charset="-122"/>
                <a:ea typeface="思源黑体 CN Medium" pitchFamily="34" charset="-122"/>
              </a:rPr>
              <a:t>“策略模式”优点</a:t>
            </a:r>
            <a:endParaRPr lang="zh-CN" altLang="en-US" sz="3600" dirty="0">
              <a:solidFill>
                <a:srgbClr val="DA393A"/>
              </a:solidFill>
              <a:latin typeface="思源黑体 CN Medium" pitchFamily="34" charset="-122"/>
              <a:ea typeface="思源黑体 CN Medium" pitchFamily="34" charset="-122"/>
            </a:endParaRPr>
          </a:p>
        </p:txBody>
      </p:sp>
      <p:sp>
        <p:nvSpPr>
          <p:cNvPr id="14" name="TextBox 13"/>
          <p:cNvSpPr txBox="1"/>
          <p:nvPr/>
        </p:nvSpPr>
        <p:spPr>
          <a:xfrm>
            <a:off x="971600" y="2708920"/>
            <a:ext cx="6840760" cy="3308598"/>
          </a:xfrm>
          <a:prstGeom prst="rect">
            <a:avLst/>
          </a:prstGeom>
          <a:noFill/>
        </p:spPr>
        <p:txBody>
          <a:bodyPr wrap="square" rtlCol="0">
            <a:spAutoFit/>
          </a:bodyPr>
          <a:lstStyle/>
          <a:p>
            <a:pPr marL="285750" indent="-285750">
              <a:lnSpc>
                <a:spcPct val="150000"/>
              </a:lnSpc>
              <a:spcAft>
                <a:spcPts val="1200"/>
              </a:spcAft>
              <a:buFont typeface="Arial" pitchFamily="34" charset="0"/>
              <a:buChar char="•"/>
            </a:pPr>
            <a:r>
              <a:rPr lang="zh-CN" altLang="en-US" dirty="0">
                <a:solidFill>
                  <a:prstClr val="black">
                    <a:lumMod val="75000"/>
                    <a:lumOff val="25000"/>
                  </a:prstClr>
                </a:solidFill>
                <a:latin typeface="思源黑体 CN Normal" pitchFamily="34" charset="-122"/>
                <a:ea typeface="思源黑体 CN Normal" pitchFamily="34" charset="-122"/>
              </a:rPr>
              <a:t>策略模式提供了一种算法的复用机制。</a:t>
            </a:r>
            <a:r>
              <a:rPr lang="zh-CN" altLang="en-US" dirty="0" smtClean="0">
                <a:solidFill>
                  <a:prstClr val="black">
                    <a:lumMod val="75000"/>
                    <a:lumOff val="25000"/>
                  </a:prstClr>
                </a:solidFill>
                <a:latin typeface="思源黑体 CN Normal" pitchFamily="34" charset="-122"/>
                <a:ea typeface="思源黑体 CN Normal" pitchFamily="34" charset="-122"/>
              </a:rPr>
              <a:t>策略</a:t>
            </a:r>
            <a:r>
              <a:rPr lang="zh-CN" altLang="en-US" dirty="0">
                <a:solidFill>
                  <a:prstClr val="black">
                    <a:lumMod val="75000"/>
                    <a:lumOff val="25000"/>
                  </a:prstClr>
                </a:solidFill>
                <a:latin typeface="思源黑体 CN Normal" pitchFamily="34" charset="-122"/>
                <a:ea typeface="思源黑体 CN Normal" pitchFamily="34" charset="-122"/>
              </a:rPr>
              <a:t>模式提供了对“开闭原则”的完美支持，用户可以在不修改原有系统的基础上选择算法或行为，也可以灵活地增加新的算法或行为</a:t>
            </a:r>
            <a:r>
              <a:rPr lang="zh-CN" altLang="en-US" dirty="0" smtClean="0">
                <a:solidFill>
                  <a:prstClr val="black">
                    <a:lumMod val="75000"/>
                    <a:lumOff val="25000"/>
                  </a:prstClr>
                </a:solidFill>
                <a:latin typeface="思源黑体 CN Normal" pitchFamily="34" charset="-122"/>
                <a:ea typeface="思源黑体 CN Normal" pitchFamily="34" charset="-122"/>
              </a:rPr>
              <a:t>。</a:t>
            </a:r>
            <a:endParaRPr lang="en-US" altLang="zh-CN" dirty="0" smtClean="0">
              <a:solidFill>
                <a:prstClr val="black">
                  <a:lumMod val="75000"/>
                  <a:lumOff val="25000"/>
                </a:prstClr>
              </a:solidFill>
              <a:latin typeface="思源黑体 CN Normal" pitchFamily="34" charset="-122"/>
              <a:ea typeface="思源黑体 CN Normal" pitchFamily="34" charset="-122"/>
            </a:endParaRPr>
          </a:p>
          <a:p>
            <a:pPr marL="285750" indent="-285750">
              <a:lnSpc>
                <a:spcPct val="150000"/>
              </a:lnSpc>
              <a:spcAft>
                <a:spcPts val="1200"/>
              </a:spcAft>
              <a:buFont typeface="Arial" pitchFamily="34" charset="0"/>
              <a:buChar char="•"/>
            </a:pPr>
            <a:r>
              <a:rPr lang="zh-CN" altLang="en-US" dirty="0">
                <a:solidFill>
                  <a:prstClr val="black">
                    <a:lumMod val="75000"/>
                    <a:lumOff val="25000"/>
                  </a:prstClr>
                </a:solidFill>
                <a:latin typeface="思源黑体 CN Normal" pitchFamily="34" charset="-122"/>
                <a:ea typeface="思源黑体 CN Normal" pitchFamily="34" charset="-122"/>
              </a:rPr>
              <a:t>策略模式提供了管理相关的算法族的办法。策略类的等级结构定义了一个算法或行为族，恰当使用继承可以把公共的代码移到抽象策略类中，从而避免重复的代码</a:t>
            </a:r>
            <a:r>
              <a:rPr lang="zh-CN" altLang="en-US" dirty="0" smtClean="0">
                <a:solidFill>
                  <a:prstClr val="black">
                    <a:lumMod val="75000"/>
                    <a:lumOff val="25000"/>
                  </a:prstClr>
                </a:solidFill>
                <a:latin typeface="思源黑体 CN Normal" pitchFamily="34" charset="-122"/>
                <a:ea typeface="思源黑体 CN Normal" pitchFamily="34" charset="-122"/>
              </a:rPr>
              <a:t>。</a:t>
            </a:r>
            <a:endParaRPr lang="en-US" altLang="zh-CN" dirty="0" smtClean="0">
              <a:solidFill>
                <a:prstClr val="black">
                  <a:lumMod val="75000"/>
                  <a:lumOff val="25000"/>
                </a:prstClr>
              </a:solidFill>
              <a:latin typeface="思源黑体 CN Normal" pitchFamily="34" charset="-122"/>
              <a:ea typeface="思源黑体 CN Normal" pitchFamily="34" charset="-122"/>
            </a:endParaRPr>
          </a:p>
          <a:p>
            <a:pPr marL="285750" indent="-285750">
              <a:lnSpc>
                <a:spcPct val="150000"/>
              </a:lnSpc>
              <a:spcAft>
                <a:spcPts val="1200"/>
              </a:spcAft>
              <a:buFont typeface="Arial" pitchFamily="34" charset="0"/>
              <a:buChar char="•"/>
            </a:pPr>
            <a:r>
              <a:rPr lang="zh-CN" altLang="en-US" dirty="0">
                <a:solidFill>
                  <a:prstClr val="black">
                    <a:lumMod val="75000"/>
                    <a:lumOff val="25000"/>
                  </a:prstClr>
                </a:solidFill>
                <a:latin typeface="思源黑体 CN Normal" pitchFamily="34" charset="-122"/>
                <a:ea typeface="思源黑体 CN Normal" pitchFamily="34" charset="-122"/>
              </a:rPr>
              <a:t>使用策略模式可以避免多重条件选择语句</a:t>
            </a:r>
            <a:r>
              <a:rPr lang="zh-CN" altLang="en-US" dirty="0" smtClean="0">
                <a:solidFill>
                  <a:prstClr val="black">
                    <a:lumMod val="75000"/>
                    <a:lumOff val="25000"/>
                  </a:prstClr>
                </a:solidFill>
                <a:latin typeface="思源黑体 CN Normal" pitchFamily="34" charset="-122"/>
                <a:ea typeface="思源黑体 CN Normal" pitchFamily="34" charset="-122"/>
              </a:rPr>
              <a:t>。</a:t>
            </a:r>
            <a:endParaRPr lang="en-US" altLang="zh-CN" dirty="0" smtClean="0">
              <a:solidFill>
                <a:prstClr val="black">
                  <a:lumMod val="75000"/>
                  <a:lumOff val="25000"/>
                </a:prstClr>
              </a:solidFill>
              <a:latin typeface="思源黑体 CN Normal" pitchFamily="34" charset="-122"/>
              <a:ea typeface="思源黑体 CN Normal" pitchFamily="34" charset="-122"/>
            </a:endParaRPr>
          </a:p>
        </p:txBody>
      </p:sp>
      <p:sp>
        <p:nvSpPr>
          <p:cNvPr id="2" name="椭圆 1"/>
          <p:cNvSpPr/>
          <p:nvPr/>
        </p:nvSpPr>
        <p:spPr>
          <a:xfrm>
            <a:off x="4198927" y="521744"/>
            <a:ext cx="746146" cy="746146"/>
          </a:xfrm>
          <a:prstGeom prst="ellipse">
            <a:avLst/>
          </a:prstGeom>
          <a:solidFill>
            <a:srgbClr val="08D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00" dirty="0" smtClean="0">
                <a:solidFill>
                  <a:prstClr val="white"/>
                </a:solidFill>
              </a:rPr>
              <a:t>10</a:t>
            </a:r>
            <a:endParaRPr lang="zh-CN" altLang="en-US" sz="2600" dirty="0">
              <a:solidFill>
                <a:prstClr val="white"/>
              </a:solidFill>
            </a:endParaRPr>
          </a:p>
        </p:txBody>
      </p:sp>
      <p:sp>
        <p:nvSpPr>
          <p:cNvPr id="8" name="等腰三角形 7"/>
          <p:cNvSpPr/>
          <p:nvPr/>
        </p:nvSpPr>
        <p:spPr>
          <a:xfrm rot="10800000">
            <a:off x="4391980" y="-18596"/>
            <a:ext cx="365225" cy="231976"/>
          </a:xfrm>
          <a:prstGeom prst="triangle">
            <a:avLst/>
          </a:prstGeom>
          <a:solidFill>
            <a:srgbClr val="DA39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8065188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1331640" y="1028022"/>
            <a:ext cx="6480720" cy="0"/>
          </a:xfrm>
          <a:prstGeom prst="line">
            <a:avLst/>
          </a:prstGeom>
          <a:ln w="28575">
            <a:solidFill>
              <a:srgbClr val="DA393A"/>
            </a:solidFill>
            <a:prstDash val="dash"/>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1331640" y="2324166"/>
            <a:ext cx="6480720" cy="0"/>
          </a:xfrm>
          <a:prstGeom prst="line">
            <a:avLst/>
          </a:prstGeom>
          <a:ln w="28575">
            <a:solidFill>
              <a:srgbClr val="DA393A"/>
            </a:solidFill>
            <a:prstDash val="dash"/>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0" y="1388062"/>
            <a:ext cx="9144000" cy="646331"/>
          </a:xfrm>
          <a:prstGeom prst="rect">
            <a:avLst/>
          </a:prstGeom>
          <a:noFill/>
        </p:spPr>
        <p:txBody>
          <a:bodyPr wrap="square" rtlCol="0">
            <a:spAutoFit/>
          </a:bodyPr>
          <a:lstStyle/>
          <a:p>
            <a:pPr algn="ctr"/>
            <a:r>
              <a:rPr lang="zh-CN" altLang="en-US" sz="3600" dirty="0" smtClean="0">
                <a:solidFill>
                  <a:srgbClr val="DA393A"/>
                </a:solidFill>
                <a:latin typeface="思源黑体 CN Medium" pitchFamily="34" charset="-122"/>
                <a:ea typeface="思源黑体 CN Medium" pitchFamily="34" charset="-122"/>
              </a:rPr>
              <a:t>“策略模式”缺点</a:t>
            </a:r>
            <a:endParaRPr lang="zh-CN" altLang="en-US" sz="3600" dirty="0">
              <a:solidFill>
                <a:srgbClr val="DA393A"/>
              </a:solidFill>
              <a:latin typeface="思源黑体 CN Medium" pitchFamily="34" charset="-122"/>
              <a:ea typeface="思源黑体 CN Medium" pitchFamily="34" charset="-122"/>
            </a:endParaRPr>
          </a:p>
        </p:txBody>
      </p:sp>
      <p:sp>
        <p:nvSpPr>
          <p:cNvPr id="14" name="TextBox 13"/>
          <p:cNvSpPr txBox="1"/>
          <p:nvPr/>
        </p:nvSpPr>
        <p:spPr>
          <a:xfrm>
            <a:off x="971600" y="2708920"/>
            <a:ext cx="6840760" cy="3154710"/>
          </a:xfrm>
          <a:prstGeom prst="rect">
            <a:avLst/>
          </a:prstGeom>
          <a:noFill/>
        </p:spPr>
        <p:txBody>
          <a:bodyPr wrap="square" rtlCol="0">
            <a:spAutoFit/>
          </a:bodyPr>
          <a:lstStyle/>
          <a:p>
            <a:pPr marL="285750" indent="-285750">
              <a:lnSpc>
                <a:spcPct val="150000"/>
              </a:lnSpc>
              <a:spcAft>
                <a:spcPts val="1200"/>
              </a:spcAft>
              <a:buFont typeface="Arial" pitchFamily="34" charset="0"/>
              <a:buChar char="•"/>
            </a:pPr>
            <a:r>
              <a:rPr lang="zh-CN" altLang="en-US" dirty="0">
                <a:solidFill>
                  <a:prstClr val="black">
                    <a:lumMod val="75000"/>
                    <a:lumOff val="25000"/>
                  </a:prstClr>
                </a:solidFill>
                <a:latin typeface="思源黑体 CN Normal" pitchFamily="34" charset="-122"/>
                <a:ea typeface="思源黑体 CN Normal" pitchFamily="34" charset="-122"/>
              </a:rPr>
              <a:t>客户端必须知道所有的策略类，并自行决定使用哪一个策略类。这就意味着客户端必须理解这些算法的区别，以便适时选择恰当的算法。换言之，策略模式只适用于客户端知道所有的算法或行为的情况</a:t>
            </a:r>
            <a:r>
              <a:rPr lang="zh-CN" altLang="en-US" dirty="0" smtClean="0">
                <a:solidFill>
                  <a:prstClr val="black">
                    <a:lumMod val="75000"/>
                    <a:lumOff val="25000"/>
                  </a:prstClr>
                </a:solidFill>
                <a:latin typeface="思源黑体 CN Normal" pitchFamily="34" charset="-122"/>
                <a:ea typeface="思源黑体 CN Normal" pitchFamily="34" charset="-122"/>
              </a:rPr>
              <a:t>。</a:t>
            </a:r>
            <a:endParaRPr lang="en-US" altLang="zh-CN" dirty="0" smtClean="0">
              <a:solidFill>
                <a:prstClr val="black">
                  <a:lumMod val="75000"/>
                  <a:lumOff val="25000"/>
                </a:prstClr>
              </a:solidFill>
              <a:latin typeface="思源黑体 CN Normal" pitchFamily="34" charset="-122"/>
              <a:ea typeface="思源黑体 CN Normal" pitchFamily="34" charset="-122"/>
            </a:endParaRPr>
          </a:p>
          <a:p>
            <a:pPr marL="285750" indent="-285750">
              <a:lnSpc>
                <a:spcPct val="150000"/>
              </a:lnSpc>
              <a:spcAft>
                <a:spcPts val="1200"/>
              </a:spcAft>
              <a:buFont typeface="Arial" pitchFamily="34" charset="0"/>
              <a:buChar char="•"/>
            </a:pPr>
            <a:r>
              <a:rPr lang="zh-CN" altLang="en-US" dirty="0">
                <a:solidFill>
                  <a:prstClr val="black">
                    <a:lumMod val="75000"/>
                    <a:lumOff val="25000"/>
                  </a:prstClr>
                </a:solidFill>
                <a:latin typeface="思源黑体 CN Normal" pitchFamily="34" charset="-122"/>
                <a:ea typeface="思源黑体 CN Normal" pitchFamily="34" charset="-122"/>
              </a:rPr>
              <a:t>无法同时在客户端使用多个策略类，也就是说，在使用策略模式时，客户端每次只能使用一个策略类，不支持使用一个策略类完成部分功能后再使用另一个策略类来完成剩余功能的情况。</a:t>
            </a:r>
            <a:endParaRPr lang="en-US" altLang="zh-CN" dirty="0" smtClean="0">
              <a:solidFill>
                <a:prstClr val="black">
                  <a:lumMod val="75000"/>
                  <a:lumOff val="25000"/>
                </a:prstClr>
              </a:solidFill>
              <a:latin typeface="思源黑体 CN Normal" pitchFamily="34" charset="-122"/>
              <a:ea typeface="思源黑体 CN Normal" pitchFamily="34" charset="-122"/>
            </a:endParaRPr>
          </a:p>
        </p:txBody>
      </p:sp>
      <p:sp>
        <p:nvSpPr>
          <p:cNvPr id="2" name="椭圆 1"/>
          <p:cNvSpPr/>
          <p:nvPr/>
        </p:nvSpPr>
        <p:spPr>
          <a:xfrm>
            <a:off x="4198927" y="521744"/>
            <a:ext cx="746146" cy="746146"/>
          </a:xfrm>
          <a:prstGeom prst="ellipse">
            <a:avLst/>
          </a:prstGeom>
          <a:solidFill>
            <a:srgbClr val="08D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00" dirty="0" smtClean="0">
                <a:solidFill>
                  <a:prstClr val="white"/>
                </a:solidFill>
              </a:rPr>
              <a:t>11</a:t>
            </a:r>
            <a:endParaRPr lang="zh-CN" altLang="en-US" sz="2600" dirty="0">
              <a:solidFill>
                <a:prstClr val="white"/>
              </a:solidFill>
            </a:endParaRPr>
          </a:p>
        </p:txBody>
      </p:sp>
      <p:sp>
        <p:nvSpPr>
          <p:cNvPr id="8" name="等腰三角形 7"/>
          <p:cNvSpPr/>
          <p:nvPr/>
        </p:nvSpPr>
        <p:spPr>
          <a:xfrm rot="10800000">
            <a:off x="4391980" y="-18596"/>
            <a:ext cx="365225" cy="231976"/>
          </a:xfrm>
          <a:prstGeom prst="triangle">
            <a:avLst/>
          </a:prstGeom>
          <a:solidFill>
            <a:srgbClr val="DA39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18105507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1331640" y="1028022"/>
            <a:ext cx="6480720" cy="0"/>
          </a:xfrm>
          <a:prstGeom prst="line">
            <a:avLst/>
          </a:prstGeom>
          <a:ln w="28575">
            <a:solidFill>
              <a:srgbClr val="DA393A"/>
            </a:solidFill>
            <a:prstDash val="dash"/>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1331640" y="2324166"/>
            <a:ext cx="6480720" cy="0"/>
          </a:xfrm>
          <a:prstGeom prst="line">
            <a:avLst/>
          </a:prstGeom>
          <a:ln w="28575">
            <a:solidFill>
              <a:srgbClr val="DA393A"/>
            </a:solidFill>
            <a:prstDash val="dash"/>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0" y="1388062"/>
            <a:ext cx="9144000" cy="646331"/>
          </a:xfrm>
          <a:prstGeom prst="rect">
            <a:avLst/>
          </a:prstGeom>
          <a:noFill/>
        </p:spPr>
        <p:txBody>
          <a:bodyPr wrap="square" rtlCol="0">
            <a:spAutoFit/>
          </a:bodyPr>
          <a:lstStyle/>
          <a:p>
            <a:pPr algn="ctr"/>
            <a:r>
              <a:rPr lang="zh-CN" altLang="en-US" sz="3600" dirty="0" smtClean="0">
                <a:solidFill>
                  <a:srgbClr val="DA393A"/>
                </a:solidFill>
                <a:latin typeface="思源黑体 CN Medium" pitchFamily="34" charset="-122"/>
                <a:ea typeface="思源黑体 CN Medium" pitchFamily="34" charset="-122"/>
              </a:rPr>
              <a:t>课后练习</a:t>
            </a:r>
            <a:r>
              <a:rPr lang="en-US" altLang="zh-CN" sz="3600" dirty="0" smtClean="0">
                <a:solidFill>
                  <a:srgbClr val="DA393A"/>
                </a:solidFill>
                <a:latin typeface="思源黑体 CN Medium" pitchFamily="34" charset="-122"/>
                <a:ea typeface="思源黑体 CN Medium" pitchFamily="34" charset="-122"/>
              </a:rPr>
              <a:t>1</a:t>
            </a:r>
            <a:endParaRPr lang="zh-CN" altLang="en-US" sz="3600" dirty="0">
              <a:solidFill>
                <a:srgbClr val="DA393A"/>
              </a:solidFill>
              <a:latin typeface="思源黑体 CN Medium" pitchFamily="34" charset="-122"/>
              <a:ea typeface="思源黑体 CN Medium" pitchFamily="34" charset="-122"/>
            </a:endParaRPr>
          </a:p>
        </p:txBody>
      </p:sp>
      <p:sp>
        <p:nvSpPr>
          <p:cNvPr id="14" name="TextBox 13"/>
          <p:cNvSpPr txBox="1"/>
          <p:nvPr/>
        </p:nvSpPr>
        <p:spPr>
          <a:xfrm>
            <a:off x="971600" y="2708920"/>
            <a:ext cx="6840760" cy="3689664"/>
          </a:xfrm>
          <a:prstGeom prst="rect">
            <a:avLst/>
          </a:prstGeom>
          <a:noFill/>
        </p:spPr>
        <p:txBody>
          <a:bodyPr wrap="square" rtlCol="0">
            <a:spAutoFit/>
          </a:bodyPr>
          <a:lstStyle/>
          <a:p>
            <a:pPr>
              <a:lnSpc>
                <a:spcPts val="2600"/>
              </a:lnSpc>
              <a:spcAft>
                <a:spcPts val="1200"/>
              </a:spcAft>
            </a:pPr>
            <a:r>
              <a:rPr lang="zh-CN" altLang="en-US" dirty="0">
                <a:solidFill>
                  <a:schemeClr val="tx1">
                    <a:lumMod val="75000"/>
                    <a:lumOff val="25000"/>
                  </a:schemeClr>
                </a:solidFill>
                <a:latin typeface="华文楷体" pitchFamily="2" charset="-122"/>
                <a:ea typeface="华文楷体" pitchFamily="2" charset="-122"/>
              </a:rPr>
              <a:t> </a:t>
            </a:r>
            <a:r>
              <a:rPr lang="en-US" altLang="zh-CN" dirty="0">
                <a:solidFill>
                  <a:schemeClr val="tx1">
                    <a:lumMod val="75000"/>
                    <a:lumOff val="25000"/>
                  </a:schemeClr>
                </a:solidFill>
                <a:latin typeface="华文楷体" pitchFamily="2" charset="-122"/>
                <a:ea typeface="华文楷体" pitchFamily="2" charset="-122"/>
              </a:rPr>
              <a:t>Sunny</a:t>
            </a:r>
            <a:r>
              <a:rPr lang="zh-CN" altLang="en-US" dirty="0">
                <a:solidFill>
                  <a:schemeClr val="tx1">
                    <a:lumMod val="75000"/>
                    <a:lumOff val="25000"/>
                  </a:schemeClr>
                </a:solidFill>
                <a:latin typeface="华文楷体" pitchFamily="2" charset="-122"/>
                <a:ea typeface="华文楷体" pitchFamily="2" charset="-122"/>
              </a:rPr>
              <a:t>软件公司为某电影院开发了一套影院售票系统，在该系统中需要为不同类型的用户提供不同的电影票打折方式，具体打折方案如下</a:t>
            </a:r>
            <a:r>
              <a:rPr lang="zh-CN" altLang="en-US" dirty="0" smtClean="0">
                <a:solidFill>
                  <a:schemeClr val="tx1">
                    <a:lumMod val="75000"/>
                    <a:lumOff val="25000"/>
                  </a:schemeClr>
                </a:solidFill>
                <a:latin typeface="华文楷体" pitchFamily="2" charset="-122"/>
                <a:ea typeface="华文楷体" pitchFamily="2" charset="-122"/>
              </a:rPr>
              <a:t>：</a:t>
            </a:r>
            <a:endParaRPr lang="en-US" altLang="zh-CN" dirty="0">
              <a:solidFill>
                <a:schemeClr val="tx1">
                  <a:lumMod val="75000"/>
                  <a:lumOff val="25000"/>
                </a:schemeClr>
              </a:solidFill>
              <a:latin typeface="华文楷体" pitchFamily="2" charset="-122"/>
              <a:ea typeface="华文楷体" pitchFamily="2" charset="-122"/>
            </a:endParaRPr>
          </a:p>
          <a:p>
            <a:pPr marL="342900" indent="-342900">
              <a:lnSpc>
                <a:spcPts val="2600"/>
              </a:lnSpc>
              <a:spcAft>
                <a:spcPts val="1200"/>
              </a:spcAft>
              <a:buFont typeface="+mj-lt"/>
              <a:buAutoNum type="arabicPeriod"/>
            </a:pPr>
            <a:r>
              <a:rPr lang="zh-CN" altLang="en-US" dirty="0" smtClean="0">
                <a:solidFill>
                  <a:schemeClr val="tx1">
                    <a:lumMod val="75000"/>
                    <a:lumOff val="25000"/>
                  </a:schemeClr>
                </a:solidFill>
                <a:latin typeface="华文楷体" pitchFamily="2" charset="-122"/>
                <a:ea typeface="华文楷体" pitchFamily="2" charset="-122"/>
              </a:rPr>
              <a:t>学生</a:t>
            </a:r>
            <a:r>
              <a:rPr lang="zh-CN" altLang="en-US" dirty="0">
                <a:solidFill>
                  <a:schemeClr val="tx1">
                    <a:lumMod val="75000"/>
                    <a:lumOff val="25000"/>
                  </a:schemeClr>
                </a:solidFill>
                <a:latin typeface="华文楷体" pitchFamily="2" charset="-122"/>
                <a:ea typeface="华文楷体" pitchFamily="2" charset="-122"/>
              </a:rPr>
              <a:t>凭学生证可享受票价</a:t>
            </a:r>
            <a:r>
              <a:rPr lang="en-US" altLang="zh-CN" dirty="0">
                <a:solidFill>
                  <a:schemeClr val="tx1">
                    <a:lumMod val="75000"/>
                    <a:lumOff val="25000"/>
                  </a:schemeClr>
                </a:solidFill>
                <a:latin typeface="华文楷体" pitchFamily="2" charset="-122"/>
                <a:ea typeface="华文楷体" pitchFamily="2" charset="-122"/>
              </a:rPr>
              <a:t>8</a:t>
            </a:r>
            <a:r>
              <a:rPr lang="zh-CN" altLang="en-US" dirty="0">
                <a:solidFill>
                  <a:schemeClr val="tx1">
                    <a:lumMod val="75000"/>
                    <a:lumOff val="25000"/>
                  </a:schemeClr>
                </a:solidFill>
                <a:latin typeface="华文楷体" pitchFamily="2" charset="-122"/>
                <a:ea typeface="华文楷体" pitchFamily="2" charset="-122"/>
              </a:rPr>
              <a:t>折优惠</a:t>
            </a:r>
            <a:r>
              <a:rPr lang="zh-CN" altLang="en-US" dirty="0" smtClean="0">
                <a:solidFill>
                  <a:schemeClr val="tx1">
                    <a:lumMod val="75000"/>
                    <a:lumOff val="25000"/>
                  </a:schemeClr>
                </a:solidFill>
                <a:latin typeface="华文楷体" pitchFamily="2" charset="-122"/>
                <a:ea typeface="华文楷体" pitchFamily="2" charset="-122"/>
              </a:rPr>
              <a:t>；</a:t>
            </a:r>
            <a:endParaRPr lang="en-US" altLang="zh-CN" dirty="0">
              <a:solidFill>
                <a:schemeClr val="tx1">
                  <a:lumMod val="75000"/>
                  <a:lumOff val="25000"/>
                </a:schemeClr>
              </a:solidFill>
              <a:latin typeface="华文楷体" pitchFamily="2" charset="-122"/>
              <a:ea typeface="华文楷体" pitchFamily="2" charset="-122"/>
            </a:endParaRPr>
          </a:p>
          <a:p>
            <a:pPr marL="342900" indent="-342900">
              <a:lnSpc>
                <a:spcPts val="2600"/>
              </a:lnSpc>
              <a:spcAft>
                <a:spcPts val="1200"/>
              </a:spcAft>
              <a:buFont typeface="+mj-lt"/>
              <a:buAutoNum type="arabicPeriod"/>
            </a:pPr>
            <a:r>
              <a:rPr lang="zh-CN" altLang="en-US" dirty="0" smtClean="0">
                <a:solidFill>
                  <a:schemeClr val="tx1">
                    <a:lumMod val="75000"/>
                    <a:lumOff val="25000"/>
                  </a:schemeClr>
                </a:solidFill>
                <a:latin typeface="华文楷体" pitchFamily="2" charset="-122"/>
                <a:ea typeface="华文楷体" pitchFamily="2" charset="-122"/>
              </a:rPr>
              <a:t>年龄</a:t>
            </a:r>
            <a:r>
              <a:rPr lang="zh-CN" altLang="en-US" dirty="0">
                <a:solidFill>
                  <a:schemeClr val="tx1">
                    <a:lumMod val="75000"/>
                    <a:lumOff val="25000"/>
                  </a:schemeClr>
                </a:solidFill>
                <a:latin typeface="华文楷体" pitchFamily="2" charset="-122"/>
                <a:ea typeface="华文楷体" pitchFamily="2" charset="-122"/>
              </a:rPr>
              <a:t>在</a:t>
            </a:r>
            <a:r>
              <a:rPr lang="en-US" altLang="zh-CN" dirty="0">
                <a:solidFill>
                  <a:schemeClr val="tx1">
                    <a:lumMod val="75000"/>
                    <a:lumOff val="25000"/>
                  </a:schemeClr>
                </a:solidFill>
                <a:latin typeface="华文楷体" pitchFamily="2" charset="-122"/>
                <a:ea typeface="华文楷体" pitchFamily="2" charset="-122"/>
              </a:rPr>
              <a:t>10</a:t>
            </a:r>
            <a:r>
              <a:rPr lang="zh-CN" altLang="en-US" dirty="0">
                <a:solidFill>
                  <a:schemeClr val="tx1">
                    <a:lumMod val="75000"/>
                    <a:lumOff val="25000"/>
                  </a:schemeClr>
                </a:solidFill>
                <a:latin typeface="华文楷体" pitchFamily="2" charset="-122"/>
                <a:ea typeface="华文楷体" pitchFamily="2" charset="-122"/>
              </a:rPr>
              <a:t>周岁及以下的儿童可享受每张票减免</a:t>
            </a:r>
            <a:r>
              <a:rPr lang="en-US" altLang="zh-CN" dirty="0">
                <a:solidFill>
                  <a:schemeClr val="tx1">
                    <a:lumMod val="75000"/>
                    <a:lumOff val="25000"/>
                  </a:schemeClr>
                </a:solidFill>
                <a:latin typeface="华文楷体" pitchFamily="2" charset="-122"/>
                <a:ea typeface="华文楷体" pitchFamily="2" charset="-122"/>
              </a:rPr>
              <a:t>10</a:t>
            </a:r>
            <a:r>
              <a:rPr lang="zh-CN" altLang="en-US" dirty="0">
                <a:solidFill>
                  <a:schemeClr val="tx1">
                    <a:lumMod val="75000"/>
                    <a:lumOff val="25000"/>
                  </a:schemeClr>
                </a:solidFill>
                <a:latin typeface="华文楷体" pitchFamily="2" charset="-122"/>
                <a:ea typeface="华文楷体" pitchFamily="2" charset="-122"/>
              </a:rPr>
              <a:t>元的优惠（原始票价需大于等于</a:t>
            </a:r>
            <a:r>
              <a:rPr lang="en-US" altLang="zh-CN" dirty="0">
                <a:solidFill>
                  <a:schemeClr val="tx1">
                    <a:lumMod val="75000"/>
                    <a:lumOff val="25000"/>
                  </a:schemeClr>
                </a:solidFill>
                <a:latin typeface="华文楷体" pitchFamily="2" charset="-122"/>
                <a:ea typeface="华文楷体" pitchFamily="2" charset="-122"/>
              </a:rPr>
              <a:t>20</a:t>
            </a:r>
            <a:r>
              <a:rPr lang="zh-CN" altLang="en-US" dirty="0">
                <a:solidFill>
                  <a:schemeClr val="tx1">
                    <a:lumMod val="75000"/>
                    <a:lumOff val="25000"/>
                  </a:schemeClr>
                </a:solidFill>
                <a:latin typeface="华文楷体" pitchFamily="2" charset="-122"/>
                <a:ea typeface="华文楷体" pitchFamily="2" charset="-122"/>
              </a:rPr>
              <a:t>元</a:t>
            </a:r>
            <a:r>
              <a:rPr lang="zh-CN" altLang="en-US" dirty="0" smtClean="0">
                <a:solidFill>
                  <a:schemeClr val="tx1">
                    <a:lumMod val="75000"/>
                    <a:lumOff val="25000"/>
                  </a:schemeClr>
                </a:solidFill>
                <a:latin typeface="华文楷体" pitchFamily="2" charset="-122"/>
                <a:ea typeface="华文楷体" pitchFamily="2" charset="-122"/>
              </a:rPr>
              <a:t>）</a:t>
            </a:r>
            <a:endParaRPr lang="en-US" altLang="zh-CN" dirty="0" smtClean="0">
              <a:solidFill>
                <a:schemeClr val="tx1">
                  <a:lumMod val="75000"/>
                  <a:lumOff val="25000"/>
                </a:schemeClr>
              </a:solidFill>
              <a:latin typeface="华文楷体" pitchFamily="2" charset="-122"/>
              <a:ea typeface="华文楷体" pitchFamily="2" charset="-122"/>
            </a:endParaRPr>
          </a:p>
          <a:p>
            <a:pPr marL="342900" indent="-342900">
              <a:lnSpc>
                <a:spcPts val="2600"/>
              </a:lnSpc>
              <a:spcAft>
                <a:spcPts val="1200"/>
              </a:spcAft>
              <a:buFont typeface="+mj-lt"/>
              <a:buAutoNum type="arabicPeriod"/>
            </a:pPr>
            <a:r>
              <a:rPr lang="zh-CN" altLang="en-US" dirty="0" smtClean="0">
                <a:solidFill>
                  <a:schemeClr val="tx1">
                    <a:lumMod val="75000"/>
                    <a:lumOff val="25000"/>
                  </a:schemeClr>
                </a:solidFill>
                <a:latin typeface="华文楷体" pitchFamily="2" charset="-122"/>
                <a:ea typeface="华文楷体" pitchFamily="2" charset="-122"/>
              </a:rPr>
              <a:t>影院</a:t>
            </a:r>
            <a:r>
              <a:rPr lang="en-US" altLang="zh-CN" dirty="0">
                <a:solidFill>
                  <a:schemeClr val="tx1">
                    <a:lumMod val="75000"/>
                    <a:lumOff val="25000"/>
                  </a:schemeClr>
                </a:solidFill>
                <a:latin typeface="华文楷体" pitchFamily="2" charset="-122"/>
                <a:ea typeface="华文楷体" pitchFamily="2" charset="-122"/>
              </a:rPr>
              <a:t>VIP</a:t>
            </a:r>
            <a:r>
              <a:rPr lang="zh-CN" altLang="en-US" dirty="0">
                <a:solidFill>
                  <a:schemeClr val="tx1">
                    <a:lumMod val="75000"/>
                    <a:lumOff val="25000"/>
                  </a:schemeClr>
                </a:solidFill>
                <a:latin typeface="华文楷体" pitchFamily="2" charset="-122"/>
                <a:ea typeface="华文楷体" pitchFamily="2" charset="-122"/>
              </a:rPr>
              <a:t>用户除享受票价半价优惠外还可进行积分，积分累计到一定额度可换取电影院赠送的奖品</a:t>
            </a:r>
            <a:r>
              <a:rPr lang="zh-CN" altLang="en-US" dirty="0" smtClean="0">
                <a:solidFill>
                  <a:schemeClr val="tx1">
                    <a:lumMod val="75000"/>
                    <a:lumOff val="25000"/>
                  </a:schemeClr>
                </a:solidFill>
                <a:latin typeface="华文楷体" pitchFamily="2" charset="-122"/>
                <a:ea typeface="华文楷体" pitchFamily="2" charset="-122"/>
              </a:rPr>
              <a:t>。</a:t>
            </a:r>
            <a:endParaRPr lang="en-US" altLang="zh-CN" dirty="0">
              <a:solidFill>
                <a:schemeClr val="tx1">
                  <a:lumMod val="75000"/>
                  <a:lumOff val="25000"/>
                </a:schemeClr>
              </a:solidFill>
              <a:latin typeface="华文楷体" pitchFamily="2" charset="-122"/>
              <a:ea typeface="华文楷体" pitchFamily="2" charset="-122"/>
            </a:endParaRPr>
          </a:p>
          <a:p>
            <a:pPr marL="342900" indent="-342900">
              <a:lnSpc>
                <a:spcPts val="2600"/>
              </a:lnSpc>
              <a:spcAft>
                <a:spcPts val="1200"/>
              </a:spcAft>
              <a:buFont typeface="+mj-lt"/>
              <a:buAutoNum type="arabicPeriod"/>
            </a:pPr>
            <a:r>
              <a:rPr lang="zh-CN" altLang="en-US" dirty="0" smtClean="0">
                <a:solidFill>
                  <a:schemeClr val="tx1">
                    <a:lumMod val="75000"/>
                    <a:lumOff val="25000"/>
                  </a:schemeClr>
                </a:solidFill>
                <a:latin typeface="华文楷体" pitchFamily="2" charset="-122"/>
                <a:ea typeface="华文楷体" pitchFamily="2" charset="-122"/>
              </a:rPr>
              <a:t>该</a:t>
            </a:r>
            <a:r>
              <a:rPr lang="zh-CN" altLang="en-US" dirty="0">
                <a:solidFill>
                  <a:schemeClr val="tx1">
                    <a:lumMod val="75000"/>
                    <a:lumOff val="25000"/>
                  </a:schemeClr>
                </a:solidFill>
                <a:latin typeface="华文楷体" pitchFamily="2" charset="-122"/>
                <a:ea typeface="华文楷体" pitchFamily="2" charset="-122"/>
              </a:rPr>
              <a:t>系统在将来可能还要根据需要引入新的打折方式。</a:t>
            </a:r>
            <a:endParaRPr lang="en-US" altLang="zh-CN" dirty="0">
              <a:solidFill>
                <a:schemeClr val="tx1">
                  <a:lumMod val="75000"/>
                  <a:lumOff val="25000"/>
                </a:schemeClr>
              </a:solidFill>
              <a:latin typeface="华文楷体" pitchFamily="2" charset="-122"/>
              <a:ea typeface="华文楷体" pitchFamily="2" charset="-122"/>
            </a:endParaRPr>
          </a:p>
        </p:txBody>
      </p:sp>
      <p:sp>
        <p:nvSpPr>
          <p:cNvPr id="2" name="椭圆 1"/>
          <p:cNvSpPr/>
          <p:nvPr/>
        </p:nvSpPr>
        <p:spPr>
          <a:xfrm>
            <a:off x="4198927" y="521744"/>
            <a:ext cx="746146" cy="746146"/>
          </a:xfrm>
          <a:prstGeom prst="ellipse">
            <a:avLst/>
          </a:prstGeom>
          <a:solidFill>
            <a:srgbClr val="08D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00" dirty="0" smtClean="0">
                <a:solidFill>
                  <a:prstClr val="white"/>
                </a:solidFill>
              </a:rPr>
              <a:t>12</a:t>
            </a:r>
            <a:endParaRPr lang="zh-CN" altLang="en-US" sz="2600" dirty="0">
              <a:solidFill>
                <a:prstClr val="white"/>
              </a:solidFill>
            </a:endParaRPr>
          </a:p>
        </p:txBody>
      </p:sp>
      <p:sp>
        <p:nvSpPr>
          <p:cNvPr id="8" name="等腰三角形 7"/>
          <p:cNvSpPr/>
          <p:nvPr/>
        </p:nvSpPr>
        <p:spPr>
          <a:xfrm rot="10800000">
            <a:off x="4391980" y="-18596"/>
            <a:ext cx="365225" cy="231976"/>
          </a:xfrm>
          <a:prstGeom prst="triangle">
            <a:avLst/>
          </a:prstGeom>
          <a:solidFill>
            <a:srgbClr val="DA39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20142318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1331640" y="1028022"/>
            <a:ext cx="6480720" cy="0"/>
          </a:xfrm>
          <a:prstGeom prst="line">
            <a:avLst/>
          </a:prstGeom>
          <a:ln w="28575">
            <a:solidFill>
              <a:srgbClr val="DA393A"/>
            </a:solidFill>
            <a:prstDash val="dash"/>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1331640" y="2324166"/>
            <a:ext cx="6480720" cy="0"/>
          </a:xfrm>
          <a:prstGeom prst="line">
            <a:avLst/>
          </a:prstGeom>
          <a:ln w="28575">
            <a:solidFill>
              <a:srgbClr val="DA393A"/>
            </a:solidFill>
            <a:prstDash val="dash"/>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0" y="1388062"/>
            <a:ext cx="9144000" cy="646331"/>
          </a:xfrm>
          <a:prstGeom prst="rect">
            <a:avLst/>
          </a:prstGeom>
          <a:noFill/>
        </p:spPr>
        <p:txBody>
          <a:bodyPr wrap="square" rtlCol="0">
            <a:spAutoFit/>
          </a:bodyPr>
          <a:lstStyle/>
          <a:p>
            <a:pPr algn="ctr"/>
            <a:r>
              <a:rPr lang="zh-CN" altLang="en-US" sz="3600" dirty="0" smtClean="0">
                <a:solidFill>
                  <a:srgbClr val="DA393A"/>
                </a:solidFill>
                <a:latin typeface="思源黑体 CN Medium" pitchFamily="34" charset="-122"/>
                <a:ea typeface="思源黑体 CN Medium" pitchFamily="34" charset="-122"/>
              </a:rPr>
              <a:t>课后练习</a:t>
            </a:r>
            <a:r>
              <a:rPr lang="en-US" altLang="zh-CN" sz="3600" dirty="0">
                <a:solidFill>
                  <a:srgbClr val="DA393A"/>
                </a:solidFill>
                <a:latin typeface="思源黑体 CN Medium" pitchFamily="34" charset="-122"/>
                <a:ea typeface="思源黑体 CN Medium" pitchFamily="34" charset="-122"/>
              </a:rPr>
              <a:t>2</a:t>
            </a:r>
            <a:endParaRPr lang="zh-CN" altLang="en-US" sz="3600" dirty="0">
              <a:solidFill>
                <a:srgbClr val="DA393A"/>
              </a:solidFill>
              <a:latin typeface="思源黑体 CN Medium" pitchFamily="34" charset="-122"/>
              <a:ea typeface="思源黑体 CN Medium" pitchFamily="34" charset="-122"/>
            </a:endParaRPr>
          </a:p>
        </p:txBody>
      </p:sp>
      <p:sp>
        <p:nvSpPr>
          <p:cNvPr id="14" name="TextBox 13"/>
          <p:cNvSpPr txBox="1"/>
          <p:nvPr/>
        </p:nvSpPr>
        <p:spPr>
          <a:xfrm>
            <a:off x="1331640" y="2708920"/>
            <a:ext cx="6480720" cy="1426031"/>
          </a:xfrm>
          <a:prstGeom prst="rect">
            <a:avLst/>
          </a:prstGeom>
          <a:noFill/>
        </p:spPr>
        <p:txBody>
          <a:bodyPr wrap="square" rtlCol="0">
            <a:spAutoFit/>
          </a:bodyPr>
          <a:lstStyle/>
          <a:p>
            <a:pPr>
              <a:lnSpc>
                <a:spcPts val="2600"/>
              </a:lnSpc>
              <a:spcAft>
                <a:spcPts val="1200"/>
              </a:spcAft>
            </a:pPr>
            <a:r>
              <a:rPr lang="en-US" altLang="zh-CN" dirty="0">
                <a:solidFill>
                  <a:schemeClr val="tx1">
                    <a:lumMod val="75000"/>
                    <a:lumOff val="25000"/>
                  </a:schemeClr>
                </a:solidFill>
                <a:latin typeface="华文楷体" pitchFamily="2" charset="-122"/>
                <a:ea typeface="华文楷体" pitchFamily="2" charset="-122"/>
              </a:rPr>
              <a:t>Sunny</a:t>
            </a:r>
            <a:r>
              <a:rPr lang="zh-CN" altLang="en-US" dirty="0">
                <a:solidFill>
                  <a:schemeClr val="tx1">
                    <a:lumMod val="75000"/>
                    <a:lumOff val="25000"/>
                  </a:schemeClr>
                </a:solidFill>
                <a:latin typeface="华文楷体" pitchFamily="2" charset="-122"/>
                <a:ea typeface="华文楷体" pitchFamily="2" charset="-122"/>
              </a:rPr>
              <a:t>软件公司欲开发一款飞机模拟系统，该系统主要模拟不同种类飞机的飞行特征与起飞特征，需要模拟的飞机种类及其特征如</a:t>
            </a:r>
            <a:r>
              <a:rPr lang="zh-CN" altLang="en-US" dirty="0" smtClean="0">
                <a:solidFill>
                  <a:schemeClr val="tx1">
                    <a:lumMod val="75000"/>
                    <a:lumOff val="25000"/>
                  </a:schemeClr>
                </a:solidFill>
                <a:latin typeface="华文楷体" pitchFamily="2" charset="-122"/>
                <a:ea typeface="华文楷体" pitchFamily="2" charset="-122"/>
              </a:rPr>
              <a:t>表</a:t>
            </a:r>
            <a:r>
              <a:rPr lang="zh-CN" altLang="en-US" dirty="0">
                <a:solidFill>
                  <a:schemeClr val="tx1">
                    <a:lumMod val="75000"/>
                    <a:lumOff val="25000"/>
                  </a:schemeClr>
                </a:solidFill>
                <a:latin typeface="华文楷体" pitchFamily="2" charset="-122"/>
                <a:ea typeface="华文楷体" pitchFamily="2" charset="-122"/>
              </a:rPr>
              <a:t>所</a:t>
            </a:r>
            <a:r>
              <a:rPr lang="zh-CN" altLang="en-US" dirty="0" smtClean="0">
                <a:solidFill>
                  <a:schemeClr val="tx1">
                    <a:lumMod val="75000"/>
                    <a:lumOff val="25000"/>
                  </a:schemeClr>
                </a:solidFill>
                <a:latin typeface="华文楷体" pitchFamily="2" charset="-122"/>
                <a:ea typeface="华文楷体" pitchFamily="2" charset="-122"/>
              </a:rPr>
              <a:t>示。为</a:t>
            </a:r>
            <a:r>
              <a:rPr lang="zh-CN" altLang="en-US" dirty="0">
                <a:solidFill>
                  <a:schemeClr val="tx1">
                    <a:lumMod val="75000"/>
                    <a:lumOff val="25000"/>
                  </a:schemeClr>
                </a:solidFill>
                <a:latin typeface="华文楷体" pitchFamily="2" charset="-122"/>
                <a:ea typeface="华文楷体" pitchFamily="2" charset="-122"/>
              </a:rPr>
              <a:t>将来能够模拟更多种类的飞机，试采用策略模式设计该飞机模拟系统。</a:t>
            </a:r>
            <a:endParaRPr lang="en-US" altLang="zh-CN" dirty="0">
              <a:solidFill>
                <a:schemeClr val="tx1">
                  <a:lumMod val="75000"/>
                  <a:lumOff val="25000"/>
                </a:schemeClr>
              </a:solidFill>
              <a:latin typeface="华文楷体" pitchFamily="2" charset="-122"/>
              <a:ea typeface="华文楷体" pitchFamily="2" charset="-122"/>
            </a:endParaRPr>
          </a:p>
        </p:txBody>
      </p:sp>
      <p:sp>
        <p:nvSpPr>
          <p:cNvPr id="2" name="椭圆 1"/>
          <p:cNvSpPr/>
          <p:nvPr/>
        </p:nvSpPr>
        <p:spPr>
          <a:xfrm>
            <a:off x="4198927" y="521744"/>
            <a:ext cx="746146" cy="746146"/>
          </a:xfrm>
          <a:prstGeom prst="ellipse">
            <a:avLst/>
          </a:prstGeom>
          <a:solidFill>
            <a:srgbClr val="08D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00" dirty="0" smtClean="0">
                <a:solidFill>
                  <a:prstClr val="white"/>
                </a:solidFill>
              </a:rPr>
              <a:t>13</a:t>
            </a:r>
            <a:endParaRPr lang="zh-CN" altLang="en-US" sz="2600" dirty="0">
              <a:solidFill>
                <a:prstClr val="white"/>
              </a:solidFill>
            </a:endParaRPr>
          </a:p>
        </p:txBody>
      </p:sp>
      <p:sp>
        <p:nvSpPr>
          <p:cNvPr id="8" name="等腰三角形 7"/>
          <p:cNvSpPr/>
          <p:nvPr/>
        </p:nvSpPr>
        <p:spPr>
          <a:xfrm rot="10800000">
            <a:off x="4391980" y="-18596"/>
            <a:ext cx="365225" cy="231976"/>
          </a:xfrm>
          <a:prstGeom prst="triangle">
            <a:avLst/>
          </a:prstGeom>
          <a:solidFill>
            <a:srgbClr val="DA39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3718626808"/>
              </p:ext>
            </p:extLst>
          </p:nvPr>
        </p:nvGraphicFramePr>
        <p:xfrm>
          <a:off x="1458097" y="4288480"/>
          <a:ext cx="6354264" cy="1708665"/>
        </p:xfrm>
        <a:graphic>
          <a:graphicData uri="http://schemas.openxmlformats.org/drawingml/2006/table">
            <a:tbl>
              <a:tblPr firstRow="1" bandRow="1"/>
              <a:tblGrid>
                <a:gridCol w="1779373"/>
                <a:gridCol w="2339546"/>
                <a:gridCol w="2235345"/>
              </a:tblGrid>
              <a:tr h="341733">
                <a:tc>
                  <a:txBody>
                    <a:bodyPr/>
                    <a:lstStyle/>
                    <a:p>
                      <a:r>
                        <a:rPr lang="zh-CN" altLang="en-US" sz="1000" b="1" dirty="0" smtClean="0"/>
                        <a:t>飞机种类</a:t>
                      </a:r>
                      <a:endParaRPr lang="zh-CN" altLang="en-US" sz="1000" b="1" dirty="0">
                        <a:solidFill>
                          <a:schemeClr val="bg1"/>
                        </a:solidFill>
                        <a:latin typeface="+mn-ea"/>
                        <a:ea typeface="+mn-ea"/>
                      </a:endParaRPr>
                    </a:p>
                  </a:txBody>
                  <a:tcPr anchor="ctr">
                    <a:solidFill>
                      <a:schemeClr val="bg1">
                        <a:lumMod val="85000"/>
                      </a:schemeClr>
                    </a:solidFill>
                  </a:tcPr>
                </a:tc>
                <a:tc>
                  <a:txBody>
                    <a:bodyPr/>
                    <a:lstStyle/>
                    <a:p>
                      <a:r>
                        <a:rPr lang="zh-CN" altLang="en-US" sz="1000" b="1" dirty="0" smtClean="0"/>
                        <a:t>起飞特征</a:t>
                      </a:r>
                      <a:endParaRPr lang="zh-CN" altLang="en-US" sz="1000" b="1" dirty="0">
                        <a:solidFill>
                          <a:schemeClr val="bg1"/>
                        </a:solidFill>
                        <a:latin typeface="+mn-ea"/>
                        <a:ea typeface="+mn-ea"/>
                      </a:endParaRPr>
                    </a:p>
                  </a:txBody>
                  <a:tcPr anchor="ctr">
                    <a:solidFill>
                      <a:schemeClr val="bg1">
                        <a:lumMod val="85000"/>
                      </a:schemeClr>
                    </a:solidFill>
                  </a:tcPr>
                </a:tc>
                <a:tc>
                  <a:txBody>
                    <a:bodyPr/>
                    <a:lstStyle/>
                    <a:p>
                      <a:r>
                        <a:rPr lang="zh-CN" altLang="en-US" sz="1000" b="1" dirty="0" smtClean="0"/>
                        <a:t>飞行特征</a:t>
                      </a:r>
                      <a:endParaRPr lang="zh-CN" altLang="en-US" sz="1000" b="1" dirty="0">
                        <a:solidFill>
                          <a:schemeClr val="bg1"/>
                        </a:solidFill>
                        <a:latin typeface="+mn-ea"/>
                        <a:ea typeface="+mn-ea"/>
                      </a:endParaRPr>
                    </a:p>
                  </a:txBody>
                  <a:tcPr anchor="ctr">
                    <a:solidFill>
                      <a:schemeClr val="bg1">
                        <a:lumMod val="85000"/>
                      </a:schemeClr>
                    </a:solidFill>
                  </a:tcPr>
                </a:tc>
              </a:tr>
              <a:tr h="341733">
                <a:tc>
                  <a:txBody>
                    <a:bodyPr/>
                    <a:lstStyle/>
                    <a:p>
                      <a:r>
                        <a:rPr lang="zh-CN" altLang="en-US" sz="1000" dirty="0" smtClean="0"/>
                        <a:t>直升机</a:t>
                      </a:r>
                      <a:r>
                        <a:rPr lang="en-US" altLang="zh-CN" sz="1000" dirty="0" smtClean="0"/>
                        <a:t>(Helicopter)</a:t>
                      </a:r>
                      <a:endParaRPr lang="zh-CN" altLang="en-US" sz="1000" dirty="0">
                        <a:latin typeface="+mn-ea"/>
                        <a:ea typeface="+mn-ea"/>
                      </a:endParaRPr>
                    </a:p>
                  </a:txBody>
                  <a:tcPr anchor="ctr"/>
                </a:tc>
                <a:tc>
                  <a:txBody>
                    <a:bodyPr/>
                    <a:lstStyle/>
                    <a:p>
                      <a:r>
                        <a:rPr lang="zh-CN" altLang="en-US" sz="1000" dirty="0" smtClean="0">
                          <a:effectLst/>
                        </a:rPr>
                        <a:t>垂直起飞</a:t>
                      </a:r>
                      <a:r>
                        <a:rPr lang="en-US" altLang="zh-CN" sz="1000" kern="1200" dirty="0" smtClean="0">
                          <a:effectLst/>
                        </a:rPr>
                        <a:t>(</a:t>
                      </a:r>
                      <a:r>
                        <a:rPr lang="en-US" altLang="zh-CN" sz="1000" kern="1200" dirty="0" err="1" smtClean="0">
                          <a:effectLst/>
                        </a:rPr>
                        <a:t>VerticalTakeOff</a:t>
                      </a:r>
                      <a:r>
                        <a:rPr lang="en-US" altLang="zh-CN" sz="1000" kern="1200" dirty="0" smtClean="0">
                          <a:effectLst/>
                        </a:rPr>
                        <a:t>)</a:t>
                      </a:r>
                      <a:endParaRPr lang="zh-CN" altLang="en-US" sz="1000" dirty="0">
                        <a:latin typeface="+mn-ea"/>
                        <a:ea typeface="+mn-ea"/>
                      </a:endParaRPr>
                    </a:p>
                  </a:txBody>
                  <a:tcPr anchor="ctr"/>
                </a:tc>
                <a:tc>
                  <a:txBody>
                    <a:bodyPr/>
                    <a:lstStyle/>
                    <a:p>
                      <a:r>
                        <a:rPr lang="zh-CN" altLang="en-US" sz="1000" dirty="0" smtClean="0">
                          <a:effectLst/>
                        </a:rPr>
                        <a:t>亚音速飞行</a:t>
                      </a:r>
                      <a:r>
                        <a:rPr lang="en-US" altLang="zh-CN" sz="1000" kern="1200" dirty="0" smtClean="0">
                          <a:effectLst/>
                        </a:rPr>
                        <a:t>(</a:t>
                      </a:r>
                      <a:r>
                        <a:rPr lang="en-US" altLang="zh-CN" sz="1000" kern="1200" dirty="0" err="1" smtClean="0">
                          <a:effectLst/>
                        </a:rPr>
                        <a:t>SubSonicFly</a:t>
                      </a:r>
                      <a:r>
                        <a:rPr lang="en-US" altLang="zh-CN" sz="1000" kern="1200" dirty="0" smtClean="0">
                          <a:effectLst/>
                        </a:rPr>
                        <a:t>)</a:t>
                      </a:r>
                      <a:endParaRPr lang="zh-CN" altLang="en-US" sz="1000" dirty="0">
                        <a:latin typeface="+mn-ea"/>
                        <a:ea typeface="+mn-ea"/>
                      </a:endParaRPr>
                    </a:p>
                  </a:txBody>
                  <a:tcPr anchor="ctr"/>
                </a:tc>
              </a:tr>
              <a:tr h="341733">
                <a:tc>
                  <a:txBody>
                    <a:bodyPr/>
                    <a:lstStyle/>
                    <a:p>
                      <a:r>
                        <a:rPr lang="zh-CN" altLang="en-US" sz="1000" dirty="0" smtClean="0"/>
                        <a:t>客机</a:t>
                      </a:r>
                      <a:r>
                        <a:rPr lang="en-US" altLang="zh-CN" sz="1000" dirty="0" smtClean="0"/>
                        <a:t>(</a:t>
                      </a:r>
                      <a:r>
                        <a:rPr lang="en-US" altLang="zh-CN" sz="1000" dirty="0" err="1" smtClean="0"/>
                        <a:t>AirPlane</a:t>
                      </a:r>
                      <a:r>
                        <a:rPr lang="en-US" altLang="zh-CN" sz="1000" dirty="0" smtClean="0"/>
                        <a:t>)</a:t>
                      </a:r>
                      <a:endParaRPr lang="zh-CN" altLang="en-US" sz="1000" dirty="0">
                        <a:latin typeface="+mn-ea"/>
                        <a:ea typeface="+mn-ea"/>
                      </a:endParaRPr>
                    </a:p>
                  </a:txBody>
                  <a:tcPr anchor="ctr"/>
                </a:tc>
                <a:tc>
                  <a:txBody>
                    <a:bodyPr/>
                    <a:lstStyle/>
                    <a:p>
                      <a:r>
                        <a:rPr lang="zh-CN" altLang="en-US" sz="1000" dirty="0" smtClean="0">
                          <a:effectLst/>
                        </a:rPr>
                        <a:t>长距离起飞</a:t>
                      </a:r>
                      <a:r>
                        <a:rPr lang="en-US" altLang="zh-CN" sz="1000" kern="1200" dirty="0" smtClean="0">
                          <a:effectLst/>
                        </a:rPr>
                        <a:t>(</a:t>
                      </a:r>
                      <a:r>
                        <a:rPr lang="en-US" altLang="zh-CN" sz="1000" kern="1200" dirty="0" err="1" smtClean="0">
                          <a:effectLst/>
                        </a:rPr>
                        <a:t>LongDistanceTakeOff</a:t>
                      </a:r>
                      <a:r>
                        <a:rPr lang="en-US" altLang="zh-CN" sz="1000" kern="1200" dirty="0" smtClean="0">
                          <a:effectLst/>
                        </a:rPr>
                        <a:t>)</a:t>
                      </a:r>
                      <a:endParaRPr lang="zh-CN" altLang="en-US" sz="1000" dirty="0">
                        <a:latin typeface="+mn-ea"/>
                        <a:ea typeface="+mn-ea"/>
                      </a:endParaRPr>
                    </a:p>
                  </a:txBody>
                  <a:tcPr anchor="ctr"/>
                </a:tc>
                <a:tc>
                  <a:txBody>
                    <a:bodyPr/>
                    <a:lstStyle/>
                    <a:p>
                      <a:r>
                        <a:rPr lang="zh-CN" altLang="en-US" sz="1000" dirty="0" smtClean="0">
                          <a:effectLst/>
                        </a:rPr>
                        <a:t>亚音速飞行</a:t>
                      </a:r>
                      <a:r>
                        <a:rPr lang="en-US" altLang="zh-CN" sz="1000" kern="1200" dirty="0" smtClean="0">
                          <a:effectLst/>
                        </a:rPr>
                        <a:t>(</a:t>
                      </a:r>
                      <a:r>
                        <a:rPr lang="en-US" altLang="zh-CN" sz="1000" kern="1200" dirty="0" err="1" smtClean="0">
                          <a:effectLst/>
                        </a:rPr>
                        <a:t>SubSonicFly</a:t>
                      </a:r>
                      <a:r>
                        <a:rPr lang="en-US" altLang="zh-CN" sz="1000" kern="1200" dirty="0" smtClean="0">
                          <a:effectLst/>
                        </a:rPr>
                        <a:t>)</a:t>
                      </a:r>
                      <a:endParaRPr lang="zh-CN" altLang="en-US" sz="1000" dirty="0">
                        <a:latin typeface="+mn-ea"/>
                        <a:ea typeface="+mn-ea"/>
                      </a:endParaRPr>
                    </a:p>
                  </a:txBody>
                  <a:tcPr anchor="ctr"/>
                </a:tc>
              </a:tr>
              <a:tr h="341733">
                <a:tc>
                  <a:txBody>
                    <a:bodyPr/>
                    <a:lstStyle/>
                    <a:p>
                      <a:r>
                        <a:rPr lang="zh-CN" altLang="en-US" sz="1000" dirty="0" smtClean="0">
                          <a:effectLst/>
                        </a:rPr>
                        <a:t>歼击机</a:t>
                      </a:r>
                      <a:r>
                        <a:rPr lang="en-US" altLang="zh-CN" sz="1000" kern="1200" dirty="0" smtClean="0">
                          <a:effectLst/>
                        </a:rPr>
                        <a:t>(Fighter)</a:t>
                      </a:r>
                      <a:endParaRPr lang="zh-CN" altLang="en-US" sz="1000" dirty="0">
                        <a:latin typeface="+mn-ea"/>
                        <a:ea typeface="+mn-ea"/>
                      </a:endParaRPr>
                    </a:p>
                  </a:txBody>
                  <a:tcPr anchor="ctr"/>
                </a:tc>
                <a:tc>
                  <a:txBody>
                    <a:bodyPr/>
                    <a:lstStyle/>
                    <a:p>
                      <a:r>
                        <a:rPr lang="zh-CN" altLang="en-US" sz="1000" dirty="0" smtClean="0">
                          <a:effectLst/>
                        </a:rPr>
                        <a:t>长距离起飞</a:t>
                      </a:r>
                      <a:r>
                        <a:rPr lang="en-US" altLang="zh-CN" sz="1000" kern="1200" dirty="0" smtClean="0">
                          <a:effectLst/>
                        </a:rPr>
                        <a:t>(</a:t>
                      </a:r>
                      <a:r>
                        <a:rPr lang="en-US" altLang="zh-CN" sz="1000" kern="1200" dirty="0" err="1" smtClean="0">
                          <a:effectLst/>
                        </a:rPr>
                        <a:t>LongDistanceTakeOff</a:t>
                      </a:r>
                      <a:r>
                        <a:rPr lang="en-US" altLang="zh-CN" sz="1000" kern="1200" dirty="0" smtClean="0">
                          <a:effectLst/>
                        </a:rPr>
                        <a:t>)</a:t>
                      </a:r>
                      <a:endParaRPr lang="zh-CN" altLang="en-US" sz="1000" dirty="0">
                        <a:latin typeface="+mn-ea"/>
                        <a:ea typeface="+mn-ea"/>
                      </a:endParaRPr>
                    </a:p>
                  </a:txBody>
                  <a:tcPr anchor="ctr"/>
                </a:tc>
                <a:tc>
                  <a:txBody>
                    <a:bodyPr/>
                    <a:lstStyle/>
                    <a:p>
                      <a:r>
                        <a:rPr lang="zh-CN" altLang="en-US" sz="1000" dirty="0" smtClean="0">
                          <a:effectLst/>
                        </a:rPr>
                        <a:t>超音速飞行</a:t>
                      </a:r>
                      <a:r>
                        <a:rPr lang="en-US" altLang="zh-CN" sz="1000" kern="1200" dirty="0" smtClean="0">
                          <a:effectLst/>
                        </a:rPr>
                        <a:t>(</a:t>
                      </a:r>
                      <a:r>
                        <a:rPr lang="en-US" altLang="zh-CN" sz="1000" kern="1200" dirty="0" err="1" smtClean="0">
                          <a:effectLst/>
                        </a:rPr>
                        <a:t>SuperSonicFly</a:t>
                      </a:r>
                      <a:r>
                        <a:rPr lang="en-US" altLang="zh-CN" sz="1000" kern="1200" dirty="0" smtClean="0">
                          <a:effectLst/>
                        </a:rPr>
                        <a:t>)</a:t>
                      </a:r>
                      <a:endParaRPr lang="zh-CN" altLang="en-US" sz="1000" dirty="0">
                        <a:latin typeface="+mn-ea"/>
                        <a:ea typeface="+mn-ea"/>
                      </a:endParaRPr>
                    </a:p>
                  </a:txBody>
                  <a:tcPr anchor="ctr"/>
                </a:tc>
              </a:tr>
              <a:tr h="341733">
                <a:tc>
                  <a:txBody>
                    <a:bodyPr/>
                    <a:lstStyle/>
                    <a:p>
                      <a:r>
                        <a:rPr lang="zh-CN" altLang="en-US" sz="1000" dirty="0" smtClean="0">
                          <a:effectLst/>
                        </a:rPr>
                        <a:t>鹞式战斗机</a:t>
                      </a:r>
                      <a:r>
                        <a:rPr lang="en-US" altLang="zh-CN" sz="1000" kern="1200" dirty="0" smtClean="0">
                          <a:effectLst/>
                        </a:rPr>
                        <a:t>(Harrier)</a:t>
                      </a:r>
                      <a:endParaRPr lang="zh-CN" altLang="en-US" sz="1000" dirty="0">
                        <a:latin typeface="+mn-ea"/>
                        <a:ea typeface="+mn-ea"/>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effectLst/>
                        </a:rPr>
                        <a:t>垂直起飞</a:t>
                      </a:r>
                      <a:r>
                        <a:rPr lang="en-US" altLang="zh-CN" sz="1000" kern="1200" dirty="0" smtClean="0">
                          <a:effectLst/>
                        </a:rPr>
                        <a:t>(</a:t>
                      </a:r>
                      <a:r>
                        <a:rPr lang="en-US" altLang="zh-CN" sz="1000" kern="1200" dirty="0" err="1" smtClean="0">
                          <a:effectLst/>
                        </a:rPr>
                        <a:t>VerticalTakeOff</a:t>
                      </a:r>
                      <a:r>
                        <a:rPr lang="en-US" altLang="zh-CN" sz="1000" kern="1200" dirty="0" smtClean="0">
                          <a:effectLst/>
                        </a:rPr>
                        <a:t>)</a:t>
                      </a:r>
                      <a:endParaRPr lang="zh-CN" altLang="en-US" sz="1000" dirty="0" smtClean="0">
                        <a:latin typeface="+mn-ea"/>
                        <a:ea typeface="+mn-ea"/>
                      </a:endParaRPr>
                    </a:p>
                  </a:txBody>
                  <a:tcPr anchor="ctr"/>
                </a:tc>
                <a:tc>
                  <a:txBody>
                    <a:bodyPr/>
                    <a:lstStyle/>
                    <a:p>
                      <a:r>
                        <a:rPr lang="zh-CN" altLang="en-US" sz="1000" dirty="0" smtClean="0">
                          <a:effectLst/>
                        </a:rPr>
                        <a:t>超音速飞行</a:t>
                      </a:r>
                      <a:r>
                        <a:rPr lang="en-US" altLang="zh-CN" sz="1000" kern="1200" dirty="0" smtClean="0">
                          <a:effectLst/>
                        </a:rPr>
                        <a:t>(</a:t>
                      </a:r>
                      <a:r>
                        <a:rPr lang="en-US" altLang="zh-CN" sz="1000" kern="1200" dirty="0" err="1" smtClean="0">
                          <a:effectLst/>
                        </a:rPr>
                        <a:t>SuperSonicFly</a:t>
                      </a:r>
                      <a:r>
                        <a:rPr lang="en-US" altLang="zh-CN" sz="1000" kern="1200" dirty="0" smtClean="0">
                          <a:effectLst/>
                        </a:rPr>
                        <a:t>)</a:t>
                      </a:r>
                      <a:endParaRPr lang="zh-CN" altLang="en-US" sz="1000" dirty="0">
                        <a:latin typeface="+mn-ea"/>
                        <a:ea typeface="+mn-ea"/>
                      </a:endParaRPr>
                    </a:p>
                  </a:txBody>
                  <a:tcPr anchor="ctr"/>
                </a:tc>
              </a:tr>
            </a:tbl>
          </a:graphicData>
        </a:graphic>
      </p:graphicFrame>
    </p:spTree>
    <p:extLst>
      <p:ext uri="{BB962C8B-B14F-4D97-AF65-F5344CB8AC3E}">
        <p14:creationId xmlns:p14="http://schemas.microsoft.com/office/powerpoint/2010/main" val="2942983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矩形 4"/>
          <p:cNvSpPr/>
          <p:nvPr/>
        </p:nvSpPr>
        <p:spPr>
          <a:xfrm>
            <a:off x="0" y="5013176"/>
            <a:ext cx="9144000" cy="1224136"/>
          </a:xfrm>
          <a:prstGeom prst="rect">
            <a:avLst/>
          </a:prstGeom>
          <a:solidFill>
            <a:srgbClr val="FFFF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400" b="1" dirty="0" smtClean="0">
                <a:solidFill>
                  <a:schemeClr val="tx1"/>
                </a:solidFill>
                <a:latin typeface="思源黑体 CN Regular" panose="020B0500000000000000" pitchFamily="34" charset="-122"/>
                <a:ea typeface="思源黑体 CN Regular" panose="020B0500000000000000" pitchFamily="34" charset="-122"/>
              </a:rPr>
              <a:t>  我们聊一聊“策略模式”</a:t>
            </a:r>
            <a:endParaRPr lang="zh-CN" altLang="en-US" sz="4400" b="1" dirty="0">
              <a:solidFill>
                <a:schemeClr val="tx1"/>
              </a:solidFill>
              <a:latin typeface="思源黑体 CN Regular" panose="020B0500000000000000" pitchFamily="34" charset="-122"/>
              <a:ea typeface="思源黑体 CN Regular" panose="020B0500000000000000" pitchFamily="34" charset="-122"/>
            </a:endParaRPr>
          </a:p>
        </p:txBody>
      </p:sp>
    </p:spTree>
    <p:extLst>
      <p:ext uri="{BB962C8B-B14F-4D97-AF65-F5344CB8AC3E}">
        <p14:creationId xmlns:p14="http://schemas.microsoft.com/office/powerpoint/2010/main" val="83656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1331640" y="1028022"/>
            <a:ext cx="6480720" cy="0"/>
          </a:xfrm>
          <a:prstGeom prst="line">
            <a:avLst/>
          </a:prstGeom>
          <a:ln w="28575">
            <a:solidFill>
              <a:srgbClr val="DA393A"/>
            </a:solidFill>
            <a:prstDash val="dash"/>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1331640" y="2324166"/>
            <a:ext cx="6480720" cy="0"/>
          </a:xfrm>
          <a:prstGeom prst="line">
            <a:avLst/>
          </a:prstGeom>
          <a:ln w="28575">
            <a:solidFill>
              <a:srgbClr val="DA393A"/>
            </a:solidFill>
            <a:prstDash val="dash"/>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0" y="1388062"/>
            <a:ext cx="9144000" cy="646331"/>
          </a:xfrm>
          <a:prstGeom prst="rect">
            <a:avLst/>
          </a:prstGeom>
          <a:noFill/>
        </p:spPr>
        <p:txBody>
          <a:bodyPr wrap="square" rtlCol="0">
            <a:spAutoFit/>
          </a:bodyPr>
          <a:lstStyle/>
          <a:p>
            <a:pPr algn="ctr"/>
            <a:r>
              <a:rPr lang="zh-CN" altLang="en-US" sz="3600" dirty="0" smtClean="0">
                <a:solidFill>
                  <a:srgbClr val="DA393A"/>
                </a:solidFill>
                <a:latin typeface="思源黑体 CN Medium" pitchFamily="34" charset="-122"/>
                <a:ea typeface="思源黑体 CN Medium" pitchFamily="34" charset="-122"/>
              </a:rPr>
              <a:t>编程中的“问题案例”</a:t>
            </a:r>
            <a:endParaRPr lang="zh-CN" altLang="en-US" sz="3600" dirty="0">
              <a:solidFill>
                <a:srgbClr val="DA393A"/>
              </a:solidFill>
              <a:latin typeface="思源黑体 CN Medium" pitchFamily="34" charset="-122"/>
              <a:ea typeface="思源黑体 CN Medium" pitchFamily="34" charset="-122"/>
            </a:endParaRPr>
          </a:p>
        </p:txBody>
      </p:sp>
      <p:sp>
        <p:nvSpPr>
          <p:cNvPr id="14" name="TextBox 13"/>
          <p:cNvSpPr txBox="1"/>
          <p:nvPr/>
        </p:nvSpPr>
        <p:spPr>
          <a:xfrm>
            <a:off x="971600" y="2708920"/>
            <a:ext cx="6840760" cy="3570208"/>
          </a:xfrm>
          <a:prstGeom prst="rect">
            <a:avLst/>
          </a:prstGeom>
          <a:noFill/>
        </p:spPr>
        <p:txBody>
          <a:bodyPr wrap="square" rtlCol="0">
            <a:spAutoFit/>
          </a:bodyPr>
          <a:lstStyle/>
          <a:p>
            <a:pPr marL="285750" indent="-285750">
              <a:lnSpc>
                <a:spcPct val="150000"/>
              </a:lnSpc>
              <a:spcAft>
                <a:spcPts val="1200"/>
              </a:spcAft>
              <a:buFont typeface="Arial" pitchFamily="34" charset="0"/>
              <a:buChar char="•"/>
            </a:pPr>
            <a:r>
              <a:rPr lang="zh-CN" altLang="en-US" dirty="0">
                <a:solidFill>
                  <a:schemeClr val="tx1">
                    <a:lumMod val="75000"/>
                    <a:lumOff val="25000"/>
                  </a:schemeClr>
                </a:solidFill>
                <a:latin typeface="华文楷体" pitchFamily="2" charset="-122"/>
                <a:ea typeface="华文楷体" pitchFamily="2" charset="-122"/>
              </a:rPr>
              <a:t> 俗话说：条条大路通罗马。在很多情况下，实现某个目标的途径不止一条，例如我们在外出旅游时可以选择多种不同的出行方式，如骑自行车、坐汽车、坐火车或者坐飞机，可根据</a:t>
            </a:r>
            <a:r>
              <a:rPr lang="zh-CN" altLang="en-US" dirty="0" smtClean="0">
                <a:solidFill>
                  <a:schemeClr val="tx1">
                    <a:lumMod val="75000"/>
                    <a:lumOff val="25000"/>
                  </a:schemeClr>
                </a:solidFill>
                <a:latin typeface="华文楷体" pitchFamily="2" charset="-122"/>
                <a:ea typeface="华文楷体" pitchFamily="2" charset="-122"/>
              </a:rPr>
              <a:t>实际情况来</a:t>
            </a:r>
            <a:r>
              <a:rPr lang="zh-CN" altLang="en-US" dirty="0">
                <a:solidFill>
                  <a:schemeClr val="tx1">
                    <a:lumMod val="75000"/>
                    <a:lumOff val="25000"/>
                  </a:schemeClr>
                </a:solidFill>
                <a:latin typeface="华文楷体" pitchFamily="2" charset="-122"/>
                <a:ea typeface="华文楷体" pitchFamily="2" charset="-122"/>
              </a:rPr>
              <a:t>选择一种最适合的出行方式</a:t>
            </a:r>
            <a:r>
              <a:rPr lang="zh-CN" altLang="en-US" dirty="0" smtClean="0">
                <a:solidFill>
                  <a:schemeClr val="tx1">
                    <a:lumMod val="75000"/>
                    <a:lumOff val="25000"/>
                  </a:schemeClr>
                </a:solidFill>
                <a:latin typeface="华文楷体" pitchFamily="2" charset="-122"/>
                <a:ea typeface="华文楷体" pitchFamily="2" charset="-122"/>
              </a:rPr>
              <a:t>。</a:t>
            </a:r>
            <a:endParaRPr lang="en-US" altLang="zh-CN" dirty="0" smtClean="0">
              <a:solidFill>
                <a:schemeClr val="tx1">
                  <a:lumMod val="75000"/>
                  <a:lumOff val="25000"/>
                </a:schemeClr>
              </a:solidFill>
              <a:latin typeface="华文楷体" pitchFamily="2" charset="-122"/>
              <a:ea typeface="华文楷体" pitchFamily="2" charset="-122"/>
            </a:endParaRPr>
          </a:p>
          <a:p>
            <a:pPr marL="285750" indent="-285750">
              <a:lnSpc>
                <a:spcPct val="150000"/>
              </a:lnSpc>
              <a:spcAft>
                <a:spcPts val="1200"/>
              </a:spcAft>
              <a:buFont typeface="Arial" pitchFamily="34" charset="0"/>
              <a:buChar char="•"/>
            </a:pPr>
            <a:r>
              <a:rPr lang="zh-CN" altLang="en-US" dirty="0">
                <a:solidFill>
                  <a:schemeClr val="tx1">
                    <a:lumMod val="75000"/>
                    <a:lumOff val="25000"/>
                  </a:schemeClr>
                </a:solidFill>
                <a:latin typeface="华文楷体" pitchFamily="2" charset="-122"/>
                <a:ea typeface="华文楷体" pitchFamily="2" charset="-122"/>
              </a:rPr>
              <a:t> 在软件开发中，我们也常常会遇到类似的情况，实现某一个功能有多条途径，每一条途径对应一种算法，此时我们可以使用一种设计模式来实现灵活地选择解决途径，也能够方便地增加新的解决途径。</a:t>
            </a:r>
            <a:endParaRPr lang="en-US" altLang="zh-CN" dirty="0">
              <a:solidFill>
                <a:schemeClr val="tx1">
                  <a:lumMod val="75000"/>
                  <a:lumOff val="25000"/>
                </a:schemeClr>
              </a:solidFill>
              <a:latin typeface="华文楷体" pitchFamily="2" charset="-122"/>
              <a:ea typeface="华文楷体" pitchFamily="2" charset="-122"/>
            </a:endParaRPr>
          </a:p>
        </p:txBody>
      </p:sp>
      <p:sp>
        <p:nvSpPr>
          <p:cNvPr id="2" name="椭圆 1"/>
          <p:cNvSpPr/>
          <p:nvPr/>
        </p:nvSpPr>
        <p:spPr>
          <a:xfrm>
            <a:off x="4198927" y="521744"/>
            <a:ext cx="746146" cy="746146"/>
          </a:xfrm>
          <a:prstGeom prst="ellipse">
            <a:avLst/>
          </a:prstGeom>
          <a:solidFill>
            <a:srgbClr val="08D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bg1"/>
                </a:solidFill>
              </a:rPr>
              <a:t>1</a:t>
            </a:r>
            <a:endParaRPr lang="zh-CN" altLang="en-US" sz="3600" dirty="0">
              <a:solidFill>
                <a:schemeClr val="bg1"/>
              </a:solidFill>
            </a:endParaRPr>
          </a:p>
        </p:txBody>
      </p:sp>
      <p:sp>
        <p:nvSpPr>
          <p:cNvPr id="8" name="等腰三角形 7"/>
          <p:cNvSpPr/>
          <p:nvPr/>
        </p:nvSpPr>
        <p:spPr>
          <a:xfrm rot="10800000">
            <a:off x="4391980" y="-18596"/>
            <a:ext cx="365225" cy="231976"/>
          </a:xfrm>
          <a:prstGeom prst="triangle">
            <a:avLst/>
          </a:prstGeom>
          <a:solidFill>
            <a:srgbClr val="DA39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521892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1331640" y="1028022"/>
            <a:ext cx="6480720" cy="0"/>
          </a:xfrm>
          <a:prstGeom prst="line">
            <a:avLst/>
          </a:prstGeom>
          <a:ln w="28575">
            <a:solidFill>
              <a:srgbClr val="DA393A"/>
            </a:solidFill>
            <a:prstDash val="dash"/>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1331640" y="2324166"/>
            <a:ext cx="6480720" cy="0"/>
          </a:xfrm>
          <a:prstGeom prst="line">
            <a:avLst/>
          </a:prstGeom>
          <a:ln w="28575">
            <a:solidFill>
              <a:srgbClr val="DA393A"/>
            </a:solidFill>
            <a:prstDash val="dash"/>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0" y="1388062"/>
            <a:ext cx="9144000" cy="646331"/>
          </a:xfrm>
          <a:prstGeom prst="rect">
            <a:avLst/>
          </a:prstGeom>
          <a:noFill/>
        </p:spPr>
        <p:txBody>
          <a:bodyPr wrap="square" rtlCol="0">
            <a:spAutoFit/>
          </a:bodyPr>
          <a:lstStyle/>
          <a:p>
            <a:pPr algn="ctr"/>
            <a:r>
              <a:rPr lang="zh-CN" altLang="en-US" sz="3600" dirty="0" smtClean="0">
                <a:solidFill>
                  <a:srgbClr val="DA393A"/>
                </a:solidFill>
                <a:latin typeface="思源黑体 CN Medium" pitchFamily="34" charset="-122"/>
                <a:ea typeface="思源黑体 CN Medium" pitchFamily="34" charset="-122"/>
              </a:rPr>
              <a:t>编程中的“问题案例”</a:t>
            </a:r>
            <a:endParaRPr lang="zh-CN" altLang="en-US" sz="3600" dirty="0">
              <a:solidFill>
                <a:srgbClr val="DA393A"/>
              </a:solidFill>
              <a:latin typeface="思源黑体 CN Medium" pitchFamily="34" charset="-122"/>
              <a:ea typeface="思源黑体 CN Medium" pitchFamily="34" charset="-122"/>
            </a:endParaRPr>
          </a:p>
        </p:txBody>
      </p:sp>
      <p:sp>
        <p:nvSpPr>
          <p:cNvPr id="14" name="TextBox 13"/>
          <p:cNvSpPr txBox="1"/>
          <p:nvPr/>
        </p:nvSpPr>
        <p:spPr>
          <a:xfrm>
            <a:off x="971600" y="2708920"/>
            <a:ext cx="6840760" cy="2585323"/>
          </a:xfrm>
          <a:prstGeom prst="rect">
            <a:avLst/>
          </a:prstGeom>
          <a:noFill/>
        </p:spPr>
        <p:txBody>
          <a:bodyPr wrap="square" rtlCol="0">
            <a:spAutoFit/>
          </a:bodyPr>
          <a:lstStyle/>
          <a:p>
            <a:pPr marL="285750" indent="-285750">
              <a:lnSpc>
                <a:spcPct val="150000"/>
              </a:lnSpc>
              <a:spcAft>
                <a:spcPts val="1200"/>
              </a:spcAft>
              <a:buFont typeface="Arial" pitchFamily="34" charset="0"/>
              <a:buChar char="•"/>
            </a:pPr>
            <a:r>
              <a:rPr lang="zh-CN" altLang="en-US" dirty="0" smtClean="0">
                <a:solidFill>
                  <a:schemeClr val="tx1">
                    <a:lumMod val="75000"/>
                    <a:lumOff val="25000"/>
                  </a:schemeClr>
                </a:solidFill>
                <a:latin typeface="华文楷体" pitchFamily="2" charset="-122"/>
                <a:ea typeface="华文楷体" pitchFamily="2" charset="-122"/>
              </a:rPr>
              <a:t>如果现在有要求写一个计算器程序，按照“单一职责原则”，我们需要分别定义“算法类”和“</a:t>
            </a:r>
            <a:r>
              <a:rPr lang="en-US" altLang="zh-CN" dirty="0" smtClean="0">
                <a:solidFill>
                  <a:schemeClr val="tx1">
                    <a:lumMod val="75000"/>
                    <a:lumOff val="25000"/>
                  </a:schemeClr>
                </a:solidFill>
                <a:ea typeface="华文楷体" pitchFamily="2" charset="-122"/>
              </a:rPr>
              <a:t>GUI</a:t>
            </a:r>
            <a:r>
              <a:rPr lang="zh-CN" altLang="en-US" dirty="0" smtClean="0">
                <a:solidFill>
                  <a:schemeClr val="tx1">
                    <a:lumMod val="75000"/>
                    <a:lumOff val="25000"/>
                  </a:schemeClr>
                </a:solidFill>
                <a:latin typeface="华文楷体" pitchFamily="2" charset="-122"/>
                <a:ea typeface="华文楷体" pitchFamily="2" charset="-122"/>
              </a:rPr>
              <a:t>界面类”。假如算法类是</a:t>
            </a:r>
            <a:r>
              <a:rPr lang="en-US" altLang="zh-CN" dirty="0" smtClean="0">
                <a:solidFill>
                  <a:schemeClr val="tx1">
                    <a:lumMod val="75000"/>
                    <a:lumOff val="25000"/>
                  </a:schemeClr>
                </a:solidFill>
                <a:ea typeface="华文楷体" pitchFamily="2" charset="-122"/>
              </a:rPr>
              <a:t>Calculator</a:t>
            </a:r>
            <a:r>
              <a:rPr lang="zh-CN" altLang="en-US" dirty="0" smtClean="0">
                <a:solidFill>
                  <a:schemeClr val="tx1">
                    <a:lumMod val="75000"/>
                    <a:lumOff val="25000"/>
                  </a:schemeClr>
                </a:solidFill>
                <a:latin typeface="华文楷体" pitchFamily="2" charset="-122"/>
                <a:ea typeface="华文楷体" pitchFamily="2" charset="-122"/>
              </a:rPr>
              <a:t>，我们会在这个类中定义一个“超级算法”方法，然后执行条件判断，最后执行计算。这种设计方式非常普遍，似乎这么做就是正确的做法，实际上这种做法并不是最佳的方案。我们仔细观察一下“超级算法方法”。</a:t>
            </a:r>
            <a:endParaRPr lang="en-US" altLang="zh-CN" dirty="0">
              <a:solidFill>
                <a:schemeClr val="tx1">
                  <a:lumMod val="75000"/>
                  <a:lumOff val="25000"/>
                </a:schemeClr>
              </a:solidFill>
              <a:latin typeface="华文楷体" pitchFamily="2" charset="-122"/>
              <a:ea typeface="华文楷体" pitchFamily="2" charset="-122"/>
            </a:endParaRPr>
          </a:p>
        </p:txBody>
      </p:sp>
      <p:sp>
        <p:nvSpPr>
          <p:cNvPr id="2" name="椭圆 1"/>
          <p:cNvSpPr/>
          <p:nvPr/>
        </p:nvSpPr>
        <p:spPr>
          <a:xfrm>
            <a:off x="4198927" y="521744"/>
            <a:ext cx="746146" cy="746146"/>
          </a:xfrm>
          <a:prstGeom prst="ellipse">
            <a:avLst/>
          </a:prstGeom>
          <a:solidFill>
            <a:srgbClr val="08D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bg1"/>
                </a:solidFill>
              </a:rPr>
              <a:t>2</a:t>
            </a:r>
            <a:endParaRPr lang="zh-CN" altLang="en-US" sz="3600" dirty="0">
              <a:solidFill>
                <a:schemeClr val="bg1"/>
              </a:solidFill>
            </a:endParaRPr>
          </a:p>
        </p:txBody>
      </p:sp>
      <p:sp>
        <p:nvSpPr>
          <p:cNvPr id="8" name="等腰三角形 7"/>
          <p:cNvSpPr/>
          <p:nvPr/>
        </p:nvSpPr>
        <p:spPr>
          <a:xfrm rot="10800000">
            <a:off x="4391980" y="-18596"/>
            <a:ext cx="365225" cy="231976"/>
          </a:xfrm>
          <a:prstGeom prst="triangle">
            <a:avLst/>
          </a:prstGeom>
          <a:solidFill>
            <a:srgbClr val="DA39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67811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剪去单角的矩形 16"/>
          <p:cNvSpPr/>
          <p:nvPr/>
        </p:nvSpPr>
        <p:spPr>
          <a:xfrm>
            <a:off x="4571998" y="5063135"/>
            <a:ext cx="3492843" cy="714133"/>
          </a:xfrm>
          <a:prstGeom prst="snip1Rect">
            <a:avLst/>
          </a:prstGeom>
          <a:solidFill>
            <a:srgbClr val="FFFF66"/>
          </a:solidFill>
          <a:ln w="12700">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剪去单角的矩形 5"/>
          <p:cNvSpPr/>
          <p:nvPr/>
        </p:nvSpPr>
        <p:spPr>
          <a:xfrm>
            <a:off x="4572000" y="3693109"/>
            <a:ext cx="3492843" cy="714133"/>
          </a:xfrm>
          <a:prstGeom prst="snip1Rect">
            <a:avLst/>
          </a:prstGeom>
          <a:solidFill>
            <a:srgbClr val="FFFF66"/>
          </a:solidFill>
          <a:ln w="12700">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1331640" y="1028022"/>
            <a:ext cx="6480720" cy="0"/>
          </a:xfrm>
          <a:prstGeom prst="line">
            <a:avLst/>
          </a:prstGeom>
          <a:ln w="28575">
            <a:solidFill>
              <a:srgbClr val="DA393A"/>
            </a:solidFill>
            <a:prstDash val="dash"/>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1331640" y="2324166"/>
            <a:ext cx="6480720" cy="0"/>
          </a:xfrm>
          <a:prstGeom prst="line">
            <a:avLst/>
          </a:prstGeom>
          <a:ln w="28575">
            <a:solidFill>
              <a:srgbClr val="DA393A"/>
            </a:solidFill>
            <a:prstDash val="dash"/>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0" y="1388062"/>
            <a:ext cx="9144000" cy="646331"/>
          </a:xfrm>
          <a:prstGeom prst="rect">
            <a:avLst/>
          </a:prstGeom>
          <a:noFill/>
        </p:spPr>
        <p:txBody>
          <a:bodyPr wrap="square" rtlCol="0">
            <a:spAutoFit/>
          </a:bodyPr>
          <a:lstStyle/>
          <a:p>
            <a:pPr algn="ctr"/>
            <a:r>
              <a:rPr lang="zh-CN" altLang="en-US" sz="3600" dirty="0">
                <a:solidFill>
                  <a:srgbClr val="DA393A"/>
                </a:solidFill>
                <a:latin typeface="思源黑体 CN Medium" pitchFamily="34" charset="-122"/>
                <a:ea typeface="思源黑体 CN Medium" pitchFamily="34" charset="-122"/>
              </a:rPr>
              <a:t>编程中的</a:t>
            </a:r>
            <a:r>
              <a:rPr lang="zh-CN" altLang="en-US" sz="3600" dirty="0" smtClean="0">
                <a:solidFill>
                  <a:srgbClr val="DA393A"/>
                </a:solidFill>
                <a:latin typeface="思源黑体 CN Medium" pitchFamily="34" charset="-122"/>
                <a:ea typeface="思源黑体 CN Medium" pitchFamily="34" charset="-122"/>
              </a:rPr>
              <a:t>“问题案例”</a:t>
            </a:r>
            <a:endParaRPr lang="zh-CN" altLang="en-US" sz="3600" dirty="0">
              <a:solidFill>
                <a:srgbClr val="DA393A"/>
              </a:solidFill>
              <a:latin typeface="思源黑体 CN Medium" pitchFamily="34" charset="-122"/>
              <a:ea typeface="思源黑体 CN Medium" pitchFamily="34" charset="-122"/>
            </a:endParaRPr>
          </a:p>
        </p:txBody>
      </p:sp>
      <p:sp>
        <p:nvSpPr>
          <p:cNvPr id="2" name="椭圆 1"/>
          <p:cNvSpPr/>
          <p:nvPr/>
        </p:nvSpPr>
        <p:spPr>
          <a:xfrm>
            <a:off x="4198927" y="521744"/>
            <a:ext cx="746146" cy="746146"/>
          </a:xfrm>
          <a:prstGeom prst="ellipse">
            <a:avLst/>
          </a:prstGeom>
          <a:solidFill>
            <a:srgbClr val="08D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prstClr val="white"/>
                </a:solidFill>
              </a:rPr>
              <a:t>3</a:t>
            </a:r>
            <a:endParaRPr lang="zh-CN" altLang="en-US" sz="3600" dirty="0">
              <a:solidFill>
                <a:prstClr val="white"/>
              </a:solidFill>
            </a:endParaRPr>
          </a:p>
        </p:txBody>
      </p:sp>
      <p:sp>
        <p:nvSpPr>
          <p:cNvPr id="8" name="等腰三角形 7"/>
          <p:cNvSpPr/>
          <p:nvPr/>
        </p:nvSpPr>
        <p:spPr>
          <a:xfrm rot="10800000">
            <a:off x="4391980" y="-18596"/>
            <a:ext cx="365225" cy="231976"/>
          </a:xfrm>
          <a:prstGeom prst="triangle">
            <a:avLst/>
          </a:prstGeom>
          <a:solidFill>
            <a:srgbClr val="DA39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TextBox 13"/>
          <p:cNvSpPr txBox="1"/>
          <p:nvPr/>
        </p:nvSpPr>
        <p:spPr>
          <a:xfrm>
            <a:off x="1331640" y="2708920"/>
            <a:ext cx="6480720" cy="3231654"/>
          </a:xfrm>
          <a:prstGeom prst="rect">
            <a:avLst/>
          </a:prstGeom>
          <a:noFill/>
        </p:spPr>
        <p:txBody>
          <a:bodyPr wrap="square" rtlCol="0">
            <a:spAutoFit/>
          </a:bodyPr>
          <a:lstStyle/>
          <a:p>
            <a:r>
              <a:rPr lang="en-US" altLang="zh-CN" sz="1200" dirty="0" smtClean="0">
                <a:solidFill>
                  <a:srgbClr val="00B0F0"/>
                </a:solidFill>
                <a:latin typeface="Courier New" panose="02070309020205020404" pitchFamily="49" charset="0"/>
                <a:ea typeface="思源黑体 CN Normal" pitchFamily="34" charset="-122"/>
                <a:cs typeface="Courier New" panose="02070309020205020404" pitchFamily="49" charset="0"/>
              </a:rPr>
              <a:t>public class </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Calculator {</a:t>
            </a:r>
          </a:p>
          <a:p>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r>
              <a:rPr lang="en-US" altLang="zh-CN" sz="1200" dirty="0" smtClean="0">
                <a:solidFill>
                  <a:srgbClr val="00B0F0"/>
                </a:solidFill>
                <a:latin typeface="Courier New" panose="02070309020205020404" pitchFamily="49" charset="0"/>
                <a:ea typeface="思源黑体 CN Normal" pitchFamily="34" charset="-122"/>
                <a:cs typeface="Courier New" panose="02070309020205020404" pitchFamily="49" charset="0"/>
              </a:rPr>
              <a:t>public double </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calculator(</a:t>
            </a:r>
            <a:r>
              <a:rPr lang="en-US" altLang="zh-CN" sz="1200" dirty="0" smtClean="0">
                <a:solidFill>
                  <a:srgbClr val="DA393A"/>
                </a:solidFill>
                <a:latin typeface="Courier New" panose="02070309020205020404" pitchFamily="49" charset="0"/>
                <a:ea typeface="思源黑体 CN Normal" pitchFamily="34" charset="-122"/>
                <a:cs typeface="Courier New" panose="02070309020205020404" pitchFamily="49" charset="0"/>
              </a:rPr>
              <a:t>double</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 </a:t>
            </a:r>
            <a:r>
              <a:rPr lang="en-US" altLang="zh-CN" sz="1200" dirty="0" smtClean="0">
                <a:solidFill>
                  <a:srgbClr val="DA393A"/>
                </a:solidFill>
                <a:latin typeface="Courier New" panose="02070309020205020404" pitchFamily="49" charset="0"/>
                <a:ea typeface="思源黑体 CN Normal" pitchFamily="34" charset="-122"/>
                <a:cs typeface="Courier New" panose="02070309020205020404" pitchFamily="49" charset="0"/>
              </a:rPr>
              <a:t>double </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b, </a:t>
            </a:r>
            <a:r>
              <a:rPr lang="en-US" altLang="zh-CN" sz="1200" dirty="0" smtClean="0">
                <a:solidFill>
                  <a:srgbClr val="DA393A"/>
                </a:solidFill>
                <a:latin typeface="Courier New" panose="02070309020205020404" pitchFamily="49" charset="0"/>
                <a:ea typeface="思源黑体 CN Normal" pitchFamily="34" charset="-122"/>
                <a:cs typeface="Courier New" panose="02070309020205020404" pitchFamily="49" charset="0"/>
              </a:rPr>
              <a:t>char </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op) {</a:t>
            </a:r>
          </a:p>
          <a:p>
            <a:r>
              <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r>
              <a:rPr lang="en-US" altLang="zh-CN" sz="1200" dirty="0" smtClean="0">
                <a:solidFill>
                  <a:srgbClr val="DA393A"/>
                </a:solidFill>
                <a:latin typeface="Courier New" panose="02070309020205020404" pitchFamily="49" charset="0"/>
                <a:ea typeface="思源黑体 CN Normal" pitchFamily="34" charset="-122"/>
                <a:cs typeface="Courier New" panose="02070309020205020404" pitchFamily="49" charset="0"/>
              </a:rPr>
              <a:t>if</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(op == </a:t>
            </a:r>
            <a:r>
              <a:rPr lang="en-US" altLang="zh-CN" sz="1200" dirty="0" smtClean="0">
                <a:solidFill>
                  <a:srgbClr val="00B050"/>
                </a:solidFill>
                <a:latin typeface="Courier New" panose="02070309020205020404" pitchFamily="49" charset="0"/>
                <a:ea typeface="思源黑体 CN Normal" pitchFamily="34" charset="-122"/>
                <a:cs typeface="Courier New" panose="02070309020205020404" pitchFamily="49" charset="0"/>
              </a:rPr>
              <a:t>'+'</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p>
          <a:p>
            <a:r>
              <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r>
              <a:rPr lang="en-US" altLang="zh-CN" sz="1200" dirty="0" smtClean="0">
                <a:solidFill>
                  <a:srgbClr val="DA393A"/>
                </a:solidFill>
                <a:latin typeface="Courier New" panose="02070309020205020404" pitchFamily="49" charset="0"/>
                <a:ea typeface="思源黑体 CN Normal" pitchFamily="34" charset="-122"/>
                <a:cs typeface="Courier New" panose="02070309020205020404" pitchFamily="49" charset="0"/>
              </a:rPr>
              <a:t>return</a:t>
            </a:r>
            <a:r>
              <a:rPr lang="en-US" altLang="zh-CN" sz="1200" dirty="0" smtClean="0">
                <a:solidFill>
                  <a:srgbClr val="00B0F0"/>
                </a:solidFill>
                <a:latin typeface="Courier New" panose="02070309020205020404" pitchFamily="49" charset="0"/>
                <a:ea typeface="思源黑体 CN Normal" pitchFamily="34" charset="-122"/>
                <a:cs typeface="Courier New" panose="02070309020205020404" pitchFamily="49" charset="0"/>
              </a:rPr>
              <a:t> </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a + b;</a:t>
            </a:r>
          </a:p>
          <a:p>
            <a:r>
              <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p>
          <a:p>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r>
              <a:rPr lang="en-US" altLang="zh-CN" sz="1200" dirty="0" smtClean="0">
                <a:solidFill>
                  <a:srgbClr val="DA393A"/>
                </a:solidFill>
                <a:latin typeface="Courier New" panose="02070309020205020404" pitchFamily="49" charset="0"/>
                <a:ea typeface="思源黑体 CN Normal" pitchFamily="34" charset="-122"/>
                <a:cs typeface="Courier New" panose="02070309020205020404" pitchFamily="49" charset="0"/>
              </a:rPr>
              <a:t>else if</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(op == </a:t>
            </a:r>
            <a:r>
              <a:rPr lang="en-US" altLang="zh-CN" sz="1200" dirty="0" smtClean="0">
                <a:solidFill>
                  <a:srgbClr val="00B050"/>
                </a:solidFill>
                <a:latin typeface="Courier New" panose="02070309020205020404" pitchFamily="49" charset="0"/>
                <a:ea typeface="思源黑体 CN Normal" pitchFamily="34" charset="-122"/>
                <a:cs typeface="Courier New" panose="02070309020205020404" pitchFamily="49" charset="0"/>
              </a:rPr>
              <a:t>'-'</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endPar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endParaRPr>
          </a:p>
          <a:p>
            <a:r>
              <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r>
              <a:rPr lang="en-US" altLang="zh-CN" sz="1200" dirty="0">
                <a:solidFill>
                  <a:srgbClr val="DA393A"/>
                </a:solidFill>
                <a:latin typeface="Courier New" panose="02070309020205020404" pitchFamily="49" charset="0"/>
                <a:ea typeface="思源黑体 CN Normal" pitchFamily="34" charset="-122"/>
                <a:cs typeface="Courier New" panose="02070309020205020404" pitchFamily="49" charset="0"/>
              </a:rPr>
              <a:t>return</a:t>
            </a:r>
            <a:r>
              <a:rPr lang="en-US" altLang="zh-CN" sz="1200" dirty="0">
                <a:solidFill>
                  <a:srgbClr val="00B0F0"/>
                </a:solidFill>
                <a:latin typeface="Courier New" panose="02070309020205020404" pitchFamily="49" charset="0"/>
                <a:ea typeface="思源黑体 CN Normal" pitchFamily="34" charset="-122"/>
                <a:cs typeface="Courier New" panose="02070309020205020404" pitchFamily="49" charset="0"/>
              </a:rPr>
              <a:t> </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a - b</a:t>
            </a:r>
            <a:r>
              <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a:t>
            </a:r>
          </a:p>
          <a:p>
            <a:r>
              <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p>
          <a:p>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r>
              <a:rPr lang="en-US" altLang="zh-CN" sz="1200" dirty="0" smtClean="0">
                <a:solidFill>
                  <a:srgbClr val="DA393A"/>
                </a:solidFill>
                <a:latin typeface="Courier New" panose="02070309020205020404" pitchFamily="49" charset="0"/>
                <a:ea typeface="思源黑体 CN Normal" pitchFamily="34" charset="-122"/>
                <a:cs typeface="Courier New" panose="02070309020205020404" pitchFamily="49" charset="0"/>
              </a:rPr>
              <a:t>else if</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(op == </a:t>
            </a:r>
            <a:r>
              <a:rPr lang="en-US" altLang="zh-CN" sz="1200" dirty="0" smtClean="0">
                <a:solidFill>
                  <a:srgbClr val="00B050"/>
                </a:solidFill>
                <a:latin typeface="Courier New" panose="02070309020205020404" pitchFamily="49" charset="0"/>
                <a:ea typeface="思源黑体 CN Normal" pitchFamily="34" charset="-122"/>
                <a:cs typeface="Courier New" panose="02070309020205020404" pitchFamily="49" charset="0"/>
              </a:rPr>
              <a:t>'</a:t>
            </a:r>
            <a:r>
              <a:rPr lang="zh-CN" altLang="en-US" sz="1200" dirty="0" smtClean="0">
                <a:solidFill>
                  <a:srgbClr val="00B050"/>
                </a:solidFill>
                <a:latin typeface="Courier New" panose="02070309020205020404" pitchFamily="49" charset="0"/>
                <a:ea typeface="思源黑体 CN Normal" pitchFamily="34" charset="-122"/>
                <a:cs typeface="Courier New" panose="02070309020205020404" pitchFamily="49" charset="0"/>
              </a:rPr>
              <a:t>*</a:t>
            </a:r>
            <a:r>
              <a:rPr lang="en-US" altLang="zh-CN" sz="1200" dirty="0" smtClean="0">
                <a:solidFill>
                  <a:srgbClr val="00B050"/>
                </a:solidFill>
                <a:latin typeface="Courier New" panose="02070309020205020404" pitchFamily="49" charset="0"/>
                <a:ea typeface="思源黑体 CN Normal" pitchFamily="34" charset="-122"/>
                <a:cs typeface="Courier New" panose="02070309020205020404" pitchFamily="49" charset="0"/>
              </a:rPr>
              <a:t>'</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endPar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endParaRPr>
          </a:p>
          <a:p>
            <a:r>
              <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r>
              <a:rPr lang="en-US" altLang="zh-CN" sz="1200" dirty="0">
                <a:solidFill>
                  <a:srgbClr val="DA393A"/>
                </a:solidFill>
                <a:latin typeface="Courier New" panose="02070309020205020404" pitchFamily="49" charset="0"/>
                <a:ea typeface="思源黑体 CN Normal" pitchFamily="34" charset="-122"/>
                <a:cs typeface="Courier New" panose="02070309020205020404" pitchFamily="49" charset="0"/>
              </a:rPr>
              <a:t>return </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a * b</a:t>
            </a:r>
            <a:r>
              <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a:t>
            </a:r>
          </a:p>
          <a:p>
            <a:r>
              <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a:t>
            </a:r>
          </a:p>
          <a:p>
            <a:r>
              <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r>
              <a:rPr lang="en-US" altLang="zh-CN" sz="1200" dirty="0" smtClean="0">
                <a:solidFill>
                  <a:srgbClr val="DA393A"/>
                </a:solidFill>
                <a:latin typeface="Courier New" panose="02070309020205020404" pitchFamily="49" charset="0"/>
                <a:ea typeface="思源黑体 CN Normal" pitchFamily="34" charset="-122"/>
                <a:cs typeface="Courier New" panose="02070309020205020404" pitchFamily="49" charset="0"/>
              </a:rPr>
              <a:t>else if</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(op == </a:t>
            </a:r>
            <a:r>
              <a:rPr lang="en-US" altLang="zh-CN" sz="1200" dirty="0">
                <a:solidFill>
                  <a:srgbClr val="00B050"/>
                </a:solidFill>
                <a:latin typeface="Courier New" panose="02070309020205020404" pitchFamily="49" charset="0"/>
                <a:ea typeface="思源黑体 CN Normal" pitchFamily="34" charset="-122"/>
                <a:cs typeface="Courier New" panose="02070309020205020404" pitchFamily="49" charset="0"/>
              </a:rPr>
              <a:t>'</a:t>
            </a:r>
            <a:r>
              <a:rPr lang="en-US" altLang="zh-CN" sz="1200" dirty="0" smtClean="0">
                <a:solidFill>
                  <a:srgbClr val="00B050"/>
                </a:solidFill>
                <a:latin typeface="Courier New" panose="02070309020205020404" pitchFamily="49" charset="0"/>
                <a:ea typeface="思源黑体 CN Normal" pitchFamily="34" charset="-122"/>
                <a:cs typeface="Courier New" panose="02070309020205020404" pitchFamily="49" charset="0"/>
              </a:rPr>
              <a:t>/'</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endPar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endParaRPr>
          </a:p>
          <a:p>
            <a:r>
              <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r>
              <a:rPr lang="en-US" altLang="zh-CN" sz="1200" dirty="0">
                <a:solidFill>
                  <a:srgbClr val="DA393A"/>
                </a:solidFill>
                <a:latin typeface="Courier New" panose="02070309020205020404" pitchFamily="49" charset="0"/>
                <a:ea typeface="思源黑体 CN Normal" pitchFamily="34" charset="-122"/>
                <a:cs typeface="Courier New" panose="02070309020205020404" pitchFamily="49" charset="0"/>
              </a:rPr>
              <a:t>return </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a / b</a:t>
            </a:r>
            <a:r>
              <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a:t>
            </a:r>
          </a:p>
          <a:p>
            <a:r>
              <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a:t>
            </a:r>
          </a:p>
          <a:p>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p>
          <a:p>
            <a:r>
              <a:rPr lang="en-US" altLang="zh-CN" sz="1200" dirty="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  }</a:t>
            </a:r>
          </a:p>
          <a:p>
            <a:r>
              <a:rPr lang="en-US" altLang="zh-CN" sz="1200" dirty="0" smtClean="0">
                <a:solidFill>
                  <a:prstClr val="black">
                    <a:lumMod val="75000"/>
                    <a:lumOff val="25000"/>
                  </a:prstClr>
                </a:solidFill>
                <a:latin typeface="Courier New" panose="02070309020205020404" pitchFamily="49" charset="0"/>
                <a:ea typeface="思源黑体 CN Normal" pitchFamily="34" charset="-122"/>
                <a:cs typeface="Courier New" panose="02070309020205020404" pitchFamily="49" charset="0"/>
              </a:rPr>
              <a:t>}</a:t>
            </a:r>
          </a:p>
        </p:txBody>
      </p:sp>
      <p:sp>
        <p:nvSpPr>
          <p:cNvPr id="3" name="文本框 2"/>
          <p:cNvSpPr txBox="1"/>
          <p:nvPr/>
        </p:nvSpPr>
        <p:spPr>
          <a:xfrm>
            <a:off x="4571998" y="5161391"/>
            <a:ext cx="3416320" cy="523220"/>
          </a:xfrm>
          <a:prstGeom prst="rect">
            <a:avLst/>
          </a:prstGeom>
          <a:noFill/>
        </p:spPr>
        <p:txBody>
          <a:bodyPr wrap="none" rtlCol="0">
            <a:spAutoFit/>
          </a:bodyPr>
          <a:lstStyle/>
          <a:p>
            <a:r>
              <a:rPr lang="zh-CN" altLang="en-US" sz="1400" dirty="0" smtClean="0">
                <a:solidFill>
                  <a:prstClr val="black">
                    <a:lumMod val="75000"/>
                    <a:lumOff val="25000"/>
                  </a:prstClr>
                </a:solidFill>
                <a:latin typeface="思源黑体 CN Light" panose="020B0300000000000000" pitchFamily="34" charset="-122"/>
                <a:ea typeface="思源黑体 CN Light" panose="020B0300000000000000" pitchFamily="34" charset="-122"/>
              </a:rPr>
              <a:t>如果要扩展新的操作，需要添加新的条件</a:t>
            </a:r>
            <a:endParaRPr lang="en-US" altLang="zh-CN" sz="1400" dirty="0" smtClean="0">
              <a:solidFill>
                <a:prstClr val="black">
                  <a:lumMod val="75000"/>
                  <a:lumOff val="25000"/>
                </a:prstClr>
              </a:solidFill>
              <a:latin typeface="思源黑体 CN Light" panose="020B0300000000000000" pitchFamily="34" charset="-122"/>
              <a:ea typeface="思源黑体 CN Light" panose="020B0300000000000000" pitchFamily="34" charset="-122"/>
            </a:endParaRPr>
          </a:p>
          <a:p>
            <a:r>
              <a:rPr lang="zh-CN" altLang="en-US" sz="1400" dirty="0" smtClean="0">
                <a:solidFill>
                  <a:prstClr val="black">
                    <a:lumMod val="75000"/>
                    <a:lumOff val="25000"/>
                  </a:prstClr>
                </a:solidFill>
                <a:latin typeface="思源黑体 CN Light" panose="020B0300000000000000" pitchFamily="34" charset="-122"/>
                <a:ea typeface="思源黑体 CN Light" panose="020B0300000000000000" pitchFamily="34" charset="-122"/>
              </a:rPr>
              <a:t>语句，违反“开闭原则”。</a:t>
            </a:r>
            <a:endParaRPr lang="zh-CN" altLang="en-US" sz="1400" dirty="0">
              <a:solidFill>
                <a:prstClr val="black">
                  <a:lumMod val="75000"/>
                  <a:lumOff val="25000"/>
                </a:prstClr>
              </a:solidFill>
              <a:latin typeface="思源黑体 CN Light" panose="020B0300000000000000" pitchFamily="34" charset="-122"/>
              <a:ea typeface="思源黑体 CN Light" panose="020B0300000000000000" pitchFamily="34" charset="-122"/>
            </a:endParaRPr>
          </a:p>
        </p:txBody>
      </p:sp>
      <p:sp>
        <p:nvSpPr>
          <p:cNvPr id="10" name="文本框 9"/>
          <p:cNvSpPr txBox="1"/>
          <p:nvPr/>
        </p:nvSpPr>
        <p:spPr>
          <a:xfrm>
            <a:off x="4571999" y="3721880"/>
            <a:ext cx="3492843" cy="656590"/>
          </a:xfrm>
          <a:prstGeom prst="rect">
            <a:avLst/>
          </a:prstGeom>
          <a:noFill/>
        </p:spPr>
        <p:txBody>
          <a:bodyPr wrap="square" rtlCol="0">
            <a:spAutoFit/>
          </a:bodyPr>
          <a:lstStyle/>
          <a:p>
            <a:pPr>
              <a:lnSpc>
                <a:spcPts val="2200"/>
              </a:lnSpc>
            </a:pPr>
            <a:r>
              <a:rPr lang="zh-CN" altLang="en-US" sz="1400" dirty="0" smtClean="0">
                <a:solidFill>
                  <a:prstClr val="black">
                    <a:lumMod val="75000"/>
                    <a:lumOff val="25000"/>
                  </a:prstClr>
                </a:solidFill>
                <a:latin typeface="思源黑体 CN Light" panose="020B0300000000000000" pitchFamily="34" charset="-122"/>
                <a:ea typeface="思源黑体 CN Light" panose="020B0300000000000000" pitchFamily="34" charset="-122"/>
              </a:rPr>
              <a:t>权责过重，所有算法都封装在一个方法，</a:t>
            </a:r>
            <a:endParaRPr lang="en-US" altLang="zh-CN" sz="1400" dirty="0" smtClean="0">
              <a:solidFill>
                <a:prstClr val="black">
                  <a:lumMod val="75000"/>
                  <a:lumOff val="25000"/>
                </a:prstClr>
              </a:solidFill>
              <a:latin typeface="思源黑体 CN Light" panose="020B0300000000000000" pitchFamily="34" charset="-122"/>
              <a:ea typeface="思源黑体 CN Light" panose="020B0300000000000000" pitchFamily="34" charset="-122"/>
            </a:endParaRPr>
          </a:p>
          <a:p>
            <a:pPr>
              <a:lnSpc>
                <a:spcPts val="2200"/>
              </a:lnSpc>
            </a:pPr>
            <a:r>
              <a:rPr lang="zh-CN" altLang="en-US" sz="1400" dirty="0" smtClean="0">
                <a:solidFill>
                  <a:prstClr val="black">
                    <a:lumMod val="75000"/>
                    <a:lumOff val="25000"/>
                  </a:prstClr>
                </a:solidFill>
                <a:latin typeface="思源黑体 CN Light" panose="020B0300000000000000" pitchFamily="34" charset="-122"/>
                <a:ea typeface="思源黑体 CN Light" panose="020B0300000000000000" pitchFamily="34" charset="-122"/>
              </a:rPr>
              <a:t>违反“单一职责原则”。</a:t>
            </a:r>
            <a:endParaRPr lang="zh-CN" altLang="en-US" sz="1400" dirty="0">
              <a:solidFill>
                <a:prstClr val="black">
                  <a:lumMod val="75000"/>
                  <a:lumOff val="25000"/>
                </a:prstClr>
              </a:solidFill>
              <a:latin typeface="思源黑体 CN Light" panose="020B0300000000000000" pitchFamily="34" charset="-122"/>
              <a:ea typeface="思源黑体 CN Light" panose="020B0300000000000000" pitchFamily="34" charset="-122"/>
            </a:endParaRPr>
          </a:p>
        </p:txBody>
      </p:sp>
      <p:cxnSp>
        <p:nvCxnSpPr>
          <p:cNvPr id="15" name="直接箭头连接符 14"/>
          <p:cNvCxnSpPr/>
          <p:nvPr/>
        </p:nvCxnSpPr>
        <p:spPr>
          <a:xfrm flipH="1">
            <a:off x="4099704" y="4052487"/>
            <a:ext cx="472296" cy="0"/>
          </a:xfrm>
          <a:prstGeom prst="straightConnector1">
            <a:avLst/>
          </a:prstGeom>
          <a:ln w="19050">
            <a:solidFill>
              <a:schemeClr val="tx1">
                <a:lumMod val="75000"/>
                <a:lumOff val="25000"/>
              </a:schemeClr>
            </a:solidFill>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flipH="1">
            <a:off x="4099702" y="5423791"/>
            <a:ext cx="472296" cy="0"/>
          </a:xfrm>
          <a:prstGeom prst="straightConnector1">
            <a:avLst/>
          </a:prstGeom>
          <a:ln w="19050">
            <a:solidFill>
              <a:schemeClr val="tx1">
                <a:lumMod val="75000"/>
                <a:lumOff val="25000"/>
              </a:schemeClr>
            </a:solidFill>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19585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1331640" y="1028022"/>
            <a:ext cx="6480720" cy="0"/>
          </a:xfrm>
          <a:prstGeom prst="line">
            <a:avLst/>
          </a:prstGeom>
          <a:ln w="28575">
            <a:solidFill>
              <a:srgbClr val="DA393A"/>
            </a:solidFill>
            <a:prstDash val="dash"/>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1331640" y="2324166"/>
            <a:ext cx="6480720" cy="0"/>
          </a:xfrm>
          <a:prstGeom prst="line">
            <a:avLst/>
          </a:prstGeom>
          <a:ln w="28575">
            <a:solidFill>
              <a:srgbClr val="DA393A"/>
            </a:solidFill>
            <a:prstDash val="dash"/>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0" y="1388062"/>
            <a:ext cx="9144000" cy="646331"/>
          </a:xfrm>
          <a:prstGeom prst="rect">
            <a:avLst/>
          </a:prstGeom>
          <a:noFill/>
        </p:spPr>
        <p:txBody>
          <a:bodyPr wrap="square" rtlCol="0">
            <a:spAutoFit/>
          </a:bodyPr>
          <a:lstStyle/>
          <a:p>
            <a:pPr algn="ctr"/>
            <a:r>
              <a:rPr lang="zh-CN" altLang="en-US" sz="3600" dirty="0" smtClean="0">
                <a:solidFill>
                  <a:srgbClr val="DA393A"/>
                </a:solidFill>
                <a:latin typeface="思源黑体 CN Medium" pitchFamily="34" charset="-122"/>
                <a:ea typeface="思源黑体 CN Medium" pitchFamily="34" charset="-122"/>
              </a:rPr>
              <a:t>“策略模式”</a:t>
            </a:r>
            <a:endParaRPr lang="zh-CN" altLang="en-US" sz="3600" dirty="0">
              <a:solidFill>
                <a:srgbClr val="DA393A"/>
              </a:solidFill>
              <a:latin typeface="思源黑体 CN Medium" pitchFamily="34" charset="-122"/>
              <a:ea typeface="思源黑体 CN Medium" pitchFamily="34" charset="-122"/>
            </a:endParaRPr>
          </a:p>
        </p:txBody>
      </p:sp>
      <p:sp>
        <p:nvSpPr>
          <p:cNvPr id="14" name="TextBox 13"/>
          <p:cNvSpPr txBox="1"/>
          <p:nvPr/>
        </p:nvSpPr>
        <p:spPr>
          <a:xfrm>
            <a:off x="971600" y="2708920"/>
            <a:ext cx="6840760" cy="3308598"/>
          </a:xfrm>
          <a:prstGeom prst="rect">
            <a:avLst/>
          </a:prstGeom>
          <a:noFill/>
        </p:spPr>
        <p:txBody>
          <a:bodyPr wrap="square" rtlCol="0">
            <a:spAutoFit/>
          </a:bodyPr>
          <a:lstStyle/>
          <a:p>
            <a:pPr marL="285750" indent="-285750">
              <a:lnSpc>
                <a:spcPct val="150000"/>
              </a:lnSpc>
              <a:spcAft>
                <a:spcPts val="1200"/>
              </a:spcAft>
              <a:buFont typeface="Arial" pitchFamily="34" charset="0"/>
              <a:buChar char="•"/>
            </a:pPr>
            <a:r>
              <a:rPr lang="zh-CN" altLang="en-US" dirty="0">
                <a:solidFill>
                  <a:prstClr val="black">
                    <a:lumMod val="75000"/>
                    <a:lumOff val="25000"/>
                  </a:prstClr>
                </a:solidFill>
                <a:latin typeface="思源黑体 CN Normal" pitchFamily="34" charset="-122"/>
                <a:ea typeface="思源黑体 CN Normal" pitchFamily="34" charset="-122"/>
              </a:rPr>
              <a:t>策略模式定义了一系列的算法，并将每一个算法封装起来，而且使它们还可以相互替换。策略模式让算法独立于使用它的客户而独立变化</a:t>
            </a:r>
            <a:r>
              <a:rPr lang="zh-CN" altLang="en-US" dirty="0" smtClean="0">
                <a:solidFill>
                  <a:prstClr val="black">
                    <a:lumMod val="75000"/>
                    <a:lumOff val="25000"/>
                  </a:prstClr>
                </a:solidFill>
                <a:latin typeface="思源黑体 CN Normal" pitchFamily="34" charset="-122"/>
                <a:ea typeface="思源黑体 CN Normal" pitchFamily="34" charset="-122"/>
              </a:rPr>
              <a:t>。</a:t>
            </a:r>
            <a:endParaRPr lang="en-US" altLang="zh-CN" dirty="0" smtClean="0">
              <a:solidFill>
                <a:prstClr val="black">
                  <a:lumMod val="75000"/>
                  <a:lumOff val="25000"/>
                </a:prstClr>
              </a:solidFill>
              <a:latin typeface="思源黑体 CN Normal" pitchFamily="34" charset="-122"/>
              <a:ea typeface="思源黑体 CN Normal" pitchFamily="34" charset="-122"/>
            </a:endParaRPr>
          </a:p>
          <a:p>
            <a:pPr marL="285750" indent="-285750">
              <a:lnSpc>
                <a:spcPct val="150000"/>
              </a:lnSpc>
              <a:spcAft>
                <a:spcPts val="1200"/>
              </a:spcAft>
              <a:buFont typeface="Arial" pitchFamily="34" charset="0"/>
              <a:buChar char="•"/>
            </a:pPr>
            <a:r>
              <a:rPr lang="zh-CN" altLang="en-US" smtClean="0">
                <a:solidFill>
                  <a:prstClr val="black">
                    <a:lumMod val="75000"/>
                    <a:lumOff val="25000"/>
                  </a:prstClr>
                </a:solidFill>
                <a:latin typeface="思源黑体 CN Normal" pitchFamily="34" charset="-122"/>
                <a:ea typeface="思源黑体 CN Normal" pitchFamily="34" charset="-122"/>
              </a:rPr>
              <a:t>策略模式的主要目的是将算法的定义和使用分开，也就是将算法的行为和环境分开。</a:t>
            </a:r>
            <a:endParaRPr lang="en-US" altLang="zh-CN" dirty="0" smtClean="0">
              <a:solidFill>
                <a:prstClr val="black">
                  <a:lumMod val="75000"/>
                  <a:lumOff val="25000"/>
                </a:prstClr>
              </a:solidFill>
              <a:latin typeface="思源黑体 CN Normal" pitchFamily="34" charset="-122"/>
              <a:ea typeface="思源黑体 CN Normal" pitchFamily="34" charset="-122"/>
            </a:endParaRPr>
          </a:p>
          <a:p>
            <a:pPr marL="285750" indent="-285750">
              <a:lnSpc>
                <a:spcPct val="150000"/>
              </a:lnSpc>
              <a:spcAft>
                <a:spcPts val="1200"/>
              </a:spcAft>
              <a:buFont typeface="Arial" pitchFamily="34" charset="0"/>
              <a:buChar char="•"/>
            </a:pPr>
            <a:r>
              <a:rPr lang="zh-CN" altLang="en-US" dirty="0" smtClean="0">
                <a:solidFill>
                  <a:prstClr val="black">
                    <a:lumMod val="75000"/>
                    <a:lumOff val="25000"/>
                  </a:prstClr>
                </a:solidFill>
                <a:latin typeface="思源黑体 CN Normal" pitchFamily="34" charset="-122"/>
                <a:ea typeface="思源黑体 CN Normal" pitchFamily="34" charset="-122"/>
              </a:rPr>
              <a:t>策略</a:t>
            </a:r>
            <a:r>
              <a:rPr lang="zh-CN" altLang="en-US" dirty="0" smtClean="0">
                <a:solidFill>
                  <a:prstClr val="black">
                    <a:lumMod val="75000"/>
                    <a:lumOff val="25000"/>
                  </a:prstClr>
                </a:solidFill>
                <a:latin typeface="思源黑体 CN Normal" pitchFamily="34" charset="-122"/>
                <a:ea typeface="思源黑体 CN Normal" pitchFamily="34" charset="-122"/>
              </a:rPr>
              <a:t>模式是用来封装算法的，在实践中，我们发现它可以用来封装任何类型的规则。</a:t>
            </a:r>
            <a:endParaRPr lang="en-US" altLang="zh-CN" dirty="0" smtClean="0">
              <a:solidFill>
                <a:prstClr val="black">
                  <a:lumMod val="75000"/>
                  <a:lumOff val="25000"/>
                </a:prstClr>
              </a:solidFill>
              <a:latin typeface="思源黑体 CN Normal" pitchFamily="34" charset="-122"/>
              <a:ea typeface="思源黑体 CN Normal" pitchFamily="34" charset="-122"/>
            </a:endParaRPr>
          </a:p>
        </p:txBody>
      </p:sp>
      <p:sp>
        <p:nvSpPr>
          <p:cNvPr id="2" name="椭圆 1"/>
          <p:cNvSpPr/>
          <p:nvPr/>
        </p:nvSpPr>
        <p:spPr>
          <a:xfrm>
            <a:off x="4198927" y="521744"/>
            <a:ext cx="746146" cy="746146"/>
          </a:xfrm>
          <a:prstGeom prst="ellipse">
            <a:avLst/>
          </a:prstGeom>
          <a:solidFill>
            <a:srgbClr val="08D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prstClr val="white"/>
                </a:solidFill>
              </a:rPr>
              <a:t>4</a:t>
            </a:r>
            <a:endParaRPr lang="zh-CN" altLang="en-US" sz="3600" dirty="0">
              <a:solidFill>
                <a:prstClr val="white"/>
              </a:solidFill>
            </a:endParaRPr>
          </a:p>
        </p:txBody>
      </p:sp>
      <p:sp>
        <p:nvSpPr>
          <p:cNvPr id="8" name="等腰三角形 7"/>
          <p:cNvSpPr/>
          <p:nvPr/>
        </p:nvSpPr>
        <p:spPr>
          <a:xfrm rot="10800000">
            <a:off x="4391980" y="-18596"/>
            <a:ext cx="365225" cy="231976"/>
          </a:xfrm>
          <a:prstGeom prst="triangle">
            <a:avLst/>
          </a:prstGeom>
          <a:solidFill>
            <a:srgbClr val="DA39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34993735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1331640" y="1028022"/>
            <a:ext cx="6480720" cy="0"/>
          </a:xfrm>
          <a:prstGeom prst="line">
            <a:avLst/>
          </a:prstGeom>
          <a:ln w="28575">
            <a:solidFill>
              <a:srgbClr val="DA393A"/>
            </a:solidFill>
            <a:prstDash val="dash"/>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1331640" y="2324166"/>
            <a:ext cx="6480720" cy="0"/>
          </a:xfrm>
          <a:prstGeom prst="line">
            <a:avLst/>
          </a:prstGeom>
          <a:ln w="28575">
            <a:solidFill>
              <a:srgbClr val="DA393A"/>
            </a:solidFill>
            <a:prstDash val="dash"/>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0" y="1388062"/>
            <a:ext cx="9144000" cy="646331"/>
          </a:xfrm>
          <a:prstGeom prst="rect">
            <a:avLst/>
          </a:prstGeom>
          <a:noFill/>
        </p:spPr>
        <p:txBody>
          <a:bodyPr wrap="square" rtlCol="0">
            <a:spAutoFit/>
          </a:bodyPr>
          <a:lstStyle/>
          <a:p>
            <a:pPr algn="ctr"/>
            <a:r>
              <a:rPr lang="zh-CN" altLang="en-US" sz="3600" dirty="0">
                <a:solidFill>
                  <a:srgbClr val="DA393A"/>
                </a:solidFill>
                <a:latin typeface="思源黑体 CN Medium" pitchFamily="34" charset="-122"/>
                <a:ea typeface="思源黑体 CN Medium" pitchFamily="34" charset="-122"/>
              </a:rPr>
              <a:t>“策略模式”</a:t>
            </a:r>
          </a:p>
        </p:txBody>
      </p:sp>
      <p:sp>
        <p:nvSpPr>
          <p:cNvPr id="14" name="TextBox 13"/>
          <p:cNvSpPr txBox="1"/>
          <p:nvPr/>
        </p:nvSpPr>
        <p:spPr>
          <a:xfrm>
            <a:off x="971600" y="2708920"/>
            <a:ext cx="6840760" cy="3724096"/>
          </a:xfrm>
          <a:prstGeom prst="rect">
            <a:avLst/>
          </a:prstGeom>
          <a:noFill/>
        </p:spPr>
        <p:txBody>
          <a:bodyPr wrap="square" rtlCol="0">
            <a:spAutoFit/>
          </a:bodyPr>
          <a:lstStyle/>
          <a:p>
            <a:pPr marL="285750" indent="-285750">
              <a:lnSpc>
                <a:spcPct val="150000"/>
              </a:lnSpc>
              <a:spcAft>
                <a:spcPts val="1200"/>
              </a:spcAft>
              <a:buFont typeface="Arial" pitchFamily="34" charset="0"/>
              <a:buChar char="•"/>
            </a:pPr>
            <a:r>
              <a:rPr lang="zh-CN" altLang="en-US" dirty="0" smtClean="0">
                <a:solidFill>
                  <a:prstClr val="black">
                    <a:lumMod val="75000"/>
                    <a:lumOff val="25000"/>
                  </a:prstClr>
                </a:solidFill>
                <a:latin typeface="思源黑体 CN Normal" pitchFamily="34" charset="-122"/>
                <a:ea typeface="思源黑体 CN Normal" pitchFamily="34" charset="-122"/>
              </a:rPr>
              <a:t>如果有要求“在不同的条件下使用不同的对策和算法”，那么就毫无疑问的使用“策略模式”。</a:t>
            </a:r>
            <a:endParaRPr lang="en-US" altLang="zh-CN" dirty="0" smtClean="0">
              <a:solidFill>
                <a:prstClr val="black">
                  <a:lumMod val="75000"/>
                  <a:lumOff val="25000"/>
                </a:prstClr>
              </a:solidFill>
              <a:latin typeface="思源黑体 CN Normal" pitchFamily="34" charset="-122"/>
              <a:ea typeface="思源黑体 CN Normal" pitchFamily="34" charset="-122"/>
            </a:endParaRPr>
          </a:p>
          <a:p>
            <a:pPr marL="285750" indent="-285750">
              <a:lnSpc>
                <a:spcPct val="150000"/>
              </a:lnSpc>
              <a:spcAft>
                <a:spcPts val="1200"/>
              </a:spcAft>
              <a:buFont typeface="Arial" pitchFamily="34" charset="0"/>
              <a:buChar char="•"/>
            </a:pPr>
            <a:r>
              <a:rPr lang="zh-CN" altLang="en-US" dirty="0">
                <a:solidFill>
                  <a:prstClr val="black">
                    <a:lumMod val="75000"/>
                    <a:lumOff val="25000"/>
                  </a:prstClr>
                </a:solidFill>
                <a:latin typeface="思源黑体 CN Normal" pitchFamily="34" charset="-122"/>
                <a:ea typeface="思源黑体 CN Normal" pitchFamily="34" charset="-122"/>
              </a:rPr>
              <a:t>  </a:t>
            </a:r>
            <a:r>
              <a:rPr lang="en-US" altLang="zh-CN" dirty="0">
                <a:solidFill>
                  <a:prstClr val="black">
                    <a:lumMod val="75000"/>
                    <a:lumOff val="25000"/>
                  </a:prstClr>
                </a:solidFill>
                <a:latin typeface="思源黑体 CN Normal" pitchFamily="34" charset="-122"/>
                <a:ea typeface="思源黑体 CN Normal" pitchFamily="34" charset="-122"/>
              </a:rPr>
              <a:t>Context</a:t>
            </a:r>
            <a:r>
              <a:rPr lang="zh-CN" altLang="en-US" dirty="0">
                <a:solidFill>
                  <a:prstClr val="black">
                    <a:lumMod val="75000"/>
                    <a:lumOff val="25000"/>
                  </a:prstClr>
                </a:solidFill>
                <a:latin typeface="思源黑体 CN Normal" pitchFamily="34" charset="-122"/>
                <a:ea typeface="思源黑体 CN Normal" pitchFamily="34" charset="-122"/>
              </a:rPr>
              <a:t>（环境类）：环境类是使用算法的角色，它在解决某个</a:t>
            </a:r>
            <a:r>
              <a:rPr lang="zh-CN" altLang="en-US" dirty="0" smtClean="0">
                <a:solidFill>
                  <a:prstClr val="black">
                    <a:lumMod val="75000"/>
                    <a:lumOff val="25000"/>
                  </a:prstClr>
                </a:solidFill>
                <a:latin typeface="思源黑体 CN Normal" pitchFamily="34" charset="-122"/>
                <a:ea typeface="思源黑体 CN Normal" pitchFamily="34" charset="-122"/>
              </a:rPr>
              <a:t>问题时</a:t>
            </a:r>
            <a:r>
              <a:rPr lang="zh-CN" altLang="en-US" dirty="0">
                <a:solidFill>
                  <a:prstClr val="black">
                    <a:lumMod val="75000"/>
                    <a:lumOff val="25000"/>
                  </a:prstClr>
                </a:solidFill>
                <a:latin typeface="思源黑体 CN Normal" pitchFamily="34" charset="-122"/>
                <a:ea typeface="思源黑体 CN Normal" pitchFamily="34" charset="-122"/>
              </a:rPr>
              <a:t>可以采用多种策略。在环境类中维持一个对抽象策略类的引用实例，用于定义所采用的策略</a:t>
            </a:r>
            <a:r>
              <a:rPr lang="zh-CN" altLang="en-US" dirty="0" smtClean="0">
                <a:solidFill>
                  <a:prstClr val="black">
                    <a:lumMod val="75000"/>
                    <a:lumOff val="25000"/>
                  </a:prstClr>
                </a:solidFill>
                <a:latin typeface="思源黑体 CN Normal" pitchFamily="34" charset="-122"/>
                <a:ea typeface="思源黑体 CN Normal" pitchFamily="34" charset="-122"/>
              </a:rPr>
              <a:t>。</a:t>
            </a:r>
            <a:endParaRPr lang="en-US" altLang="zh-CN" dirty="0" smtClean="0">
              <a:solidFill>
                <a:prstClr val="black">
                  <a:lumMod val="75000"/>
                  <a:lumOff val="25000"/>
                </a:prstClr>
              </a:solidFill>
              <a:latin typeface="思源黑体 CN Normal" pitchFamily="34" charset="-122"/>
              <a:ea typeface="思源黑体 CN Normal" pitchFamily="34" charset="-122"/>
            </a:endParaRPr>
          </a:p>
          <a:p>
            <a:pPr marL="285750" indent="-285750">
              <a:lnSpc>
                <a:spcPct val="150000"/>
              </a:lnSpc>
              <a:spcAft>
                <a:spcPts val="1200"/>
              </a:spcAft>
              <a:buFont typeface="Arial" pitchFamily="34" charset="0"/>
              <a:buChar char="•"/>
            </a:pPr>
            <a:r>
              <a:rPr lang="zh-CN" altLang="en-US" dirty="0">
                <a:solidFill>
                  <a:prstClr val="black">
                    <a:lumMod val="75000"/>
                    <a:lumOff val="25000"/>
                  </a:prstClr>
                </a:solidFill>
                <a:latin typeface="思源黑体 CN Normal" pitchFamily="34" charset="-122"/>
                <a:ea typeface="思源黑体 CN Normal" pitchFamily="34" charset="-122"/>
              </a:rPr>
              <a:t> </a:t>
            </a:r>
            <a:r>
              <a:rPr lang="en-US" altLang="zh-CN" dirty="0">
                <a:solidFill>
                  <a:prstClr val="black">
                    <a:lumMod val="75000"/>
                    <a:lumOff val="25000"/>
                  </a:prstClr>
                </a:solidFill>
                <a:latin typeface="思源黑体 CN Normal" pitchFamily="34" charset="-122"/>
                <a:ea typeface="思源黑体 CN Normal" pitchFamily="34" charset="-122"/>
              </a:rPr>
              <a:t>Strategy</a:t>
            </a:r>
            <a:r>
              <a:rPr lang="zh-CN" altLang="en-US" dirty="0">
                <a:solidFill>
                  <a:prstClr val="black">
                    <a:lumMod val="75000"/>
                    <a:lumOff val="25000"/>
                  </a:prstClr>
                </a:solidFill>
                <a:latin typeface="思源黑体 CN Normal" pitchFamily="34" charset="-122"/>
                <a:ea typeface="思源黑体 CN Normal" pitchFamily="34" charset="-122"/>
              </a:rPr>
              <a:t>（抽象策略类）：它为所</a:t>
            </a:r>
            <a:r>
              <a:rPr lang="zh-CN" altLang="en-US" dirty="0" smtClean="0">
                <a:solidFill>
                  <a:prstClr val="black">
                    <a:lumMod val="75000"/>
                    <a:lumOff val="25000"/>
                  </a:prstClr>
                </a:solidFill>
                <a:latin typeface="思源黑体 CN Normal" pitchFamily="34" charset="-122"/>
                <a:ea typeface="思源黑体 CN Normal" pitchFamily="34" charset="-122"/>
              </a:rPr>
              <a:t>支持的算法</a:t>
            </a:r>
            <a:r>
              <a:rPr lang="zh-CN" altLang="en-US" dirty="0">
                <a:solidFill>
                  <a:prstClr val="black">
                    <a:lumMod val="75000"/>
                    <a:lumOff val="25000"/>
                  </a:prstClr>
                </a:solidFill>
                <a:latin typeface="思源黑体 CN Normal" pitchFamily="34" charset="-122"/>
                <a:ea typeface="思源黑体 CN Normal" pitchFamily="34" charset="-122"/>
              </a:rPr>
              <a:t>声明了抽象方法，是所有策略类的父</a:t>
            </a:r>
            <a:r>
              <a:rPr lang="zh-CN" altLang="en-US" dirty="0" smtClean="0">
                <a:solidFill>
                  <a:prstClr val="black">
                    <a:lumMod val="75000"/>
                    <a:lumOff val="25000"/>
                  </a:prstClr>
                </a:solidFill>
                <a:latin typeface="思源黑体 CN Normal" pitchFamily="34" charset="-122"/>
                <a:ea typeface="思源黑体 CN Normal" pitchFamily="34" charset="-122"/>
              </a:rPr>
              <a:t>类。环境</a:t>
            </a:r>
            <a:r>
              <a:rPr lang="zh-CN" altLang="en-US" dirty="0">
                <a:solidFill>
                  <a:prstClr val="black">
                    <a:lumMod val="75000"/>
                    <a:lumOff val="25000"/>
                  </a:prstClr>
                </a:solidFill>
                <a:latin typeface="思源黑体 CN Normal" pitchFamily="34" charset="-122"/>
                <a:ea typeface="思源黑体 CN Normal" pitchFamily="34" charset="-122"/>
              </a:rPr>
              <a:t>类通过抽象策略类中声明的方法在运行时调用具体策略类中实现的算法。</a:t>
            </a:r>
            <a:endParaRPr lang="zh-CN" altLang="en-US" dirty="0" smtClean="0">
              <a:solidFill>
                <a:prstClr val="black">
                  <a:lumMod val="75000"/>
                  <a:lumOff val="25000"/>
                </a:prstClr>
              </a:solidFill>
              <a:latin typeface="思源黑体 CN Normal" pitchFamily="34" charset="-122"/>
              <a:ea typeface="思源黑体 CN Normal" pitchFamily="34" charset="-122"/>
            </a:endParaRPr>
          </a:p>
        </p:txBody>
      </p:sp>
      <p:sp>
        <p:nvSpPr>
          <p:cNvPr id="2" name="椭圆 1"/>
          <p:cNvSpPr/>
          <p:nvPr/>
        </p:nvSpPr>
        <p:spPr>
          <a:xfrm>
            <a:off x="4198927" y="521744"/>
            <a:ext cx="746146" cy="746146"/>
          </a:xfrm>
          <a:prstGeom prst="ellipse">
            <a:avLst/>
          </a:prstGeom>
          <a:solidFill>
            <a:srgbClr val="08D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prstClr val="white"/>
                </a:solidFill>
              </a:rPr>
              <a:t>5</a:t>
            </a:r>
            <a:endParaRPr lang="zh-CN" altLang="en-US" sz="3600" dirty="0">
              <a:solidFill>
                <a:prstClr val="white"/>
              </a:solidFill>
            </a:endParaRPr>
          </a:p>
        </p:txBody>
      </p:sp>
      <p:sp>
        <p:nvSpPr>
          <p:cNvPr id="8" name="等腰三角形 7"/>
          <p:cNvSpPr/>
          <p:nvPr/>
        </p:nvSpPr>
        <p:spPr>
          <a:xfrm rot="10800000">
            <a:off x="4391980" y="-18596"/>
            <a:ext cx="365225" cy="231976"/>
          </a:xfrm>
          <a:prstGeom prst="triangle">
            <a:avLst/>
          </a:prstGeom>
          <a:solidFill>
            <a:srgbClr val="DA39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35420730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1331640" y="1028022"/>
            <a:ext cx="6480720" cy="0"/>
          </a:xfrm>
          <a:prstGeom prst="line">
            <a:avLst/>
          </a:prstGeom>
          <a:ln w="28575">
            <a:solidFill>
              <a:srgbClr val="DA393A"/>
            </a:solidFill>
            <a:prstDash val="dash"/>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1331640" y="2324166"/>
            <a:ext cx="6480720" cy="0"/>
          </a:xfrm>
          <a:prstGeom prst="line">
            <a:avLst/>
          </a:prstGeom>
          <a:ln w="28575">
            <a:solidFill>
              <a:srgbClr val="DA393A"/>
            </a:solidFill>
            <a:prstDash val="dash"/>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0" y="1388062"/>
            <a:ext cx="9144000" cy="646331"/>
          </a:xfrm>
          <a:prstGeom prst="rect">
            <a:avLst/>
          </a:prstGeom>
          <a:noFill/>
        </p:spPr>
        <p:txBody>
          <a:bodyPr wrap="square" rtlCol="0">
            <a:spAutoFit/>
          </a:bodyPr>
          <a:lstStyle/>
          <a:p>
            <a:pPr algn="ctr"/>
            <a:r>
              <a:rPr lang="zh-CN" altLang="en-US" sz="3600" dirty="0">
                <a:solidFill>
                  <a:srgbClr val="DA393A"/>
                </a:solidFill>
                <a:latin typeface="思源黑体 CN Medium" pitchFamily="34" charset="-122"/>
                <a:ea typeface="思源黑体 CN Medium" pitchFamily="34" charset="-122"/>
              </a:rPr>
              <a:t>“策略模式”</a:t>
            </a:r>
          </a:p>
        </p:txBody>
      </p:sp>
      <p:sp>
        <p:nvSpPr>
          <p:cNvPr id="14" name="TextBox 13"/>
          <p:cNvSpPr txBox="1"/>
          <p:nvPr/>
        </p:nvSpPr>
        <p:spPr>
          <a:xfrm>
            <a:off x="971600" y="2708920"/>
            <a:ext cx="6840760" cy="1295804"/>
          </a:xfrm>
          <a:prstGeom prst="rect">
            <a:avLst/>
          </a:prstGeom>
          <a:noFill/>
        </p:spPr>
        <p:txBody>
          <a:bodyPr wrap="square" rtlCol="0">
            <a:spAutoFit/>
          </a:bodyPr>
          <a:lstStyle/>
          <a:p>
            <a:pPr marL="285750" indent="-285750">
              <a:lnSpc>
                <a:spcPct val="150000"/>
              </a:lnSpc>
              <a:spcAft>
                <a:spcPts val="1200"/>
              </a:spcAft>
              <a:buFont typeface="Arial" pitchFamily="34" charset="0"/>
              <a:buChar char="•"/>
            </a:pPr>
            <a:r>
              <a:rPr lang="en-US" altLang="zh-CN" dirty="0" err="1">
                <a:solidFill>
                  <a:prstClr val="black">
                    <a:lumMod val="75000"/>
                    <a:lumOff val="25000"/>
                  </a:prstClr>
                </a:solidFill>
                <a:latin typeface="思源黑体 CN Normal" pitchFamily="34" charset="-122"/>
                <a:ea typeface="思源黑体 CN Normal" pitchFamily="34" charset="-122"/>
              </a:rPr>
              <a:t>ConcreteStrategy</a:t>
            </a:r>
            <a:r>
              <a:rPr lang="zh-CN" altLang="en-US" dirty="0">
                <a:solidFill>
                  <a:prstClr val="black">
                    <a:lumMod val="75000"/>
                    <a:lumOff val="25000"/>
                  </a:prstClr>
                </a:solidFill>
                <a:latin typeface="思源黑体 CN Normal" pitchFamily="34" charset="-122"/>
                <a:ea typeface="思源黑体 CN Normal" pitchFamily="34" charset="-122"/>
              </a:rPr>
              <a:t>（具体策略类）：它实现了在抽象策略类中声明的算法，在运行时，具体策略类将覆盖在环境类中定义的抽象策略类对象，使用一种具体的算法实现某个业务处理。</a:t>
            </a:r>
            <a:endParaRPr lang="zh-CN" altLang="en-US" dirty="0" smtClean="0">
              <a:solidFill>
                <a:prstClr val="black">
                  <a:lumMod val="75000"/>
                  <a:lumOff val="25000"/>
                </a:prstClr>
              </a:solidFill>
              <a:latin typeface="思源黑体 CN Normal" pitchFamily="34" charset="-122"/>
              <a:ea typeface="思源黑体 CN Normal" pitchFamily="34" charset="-122"/>
            </a:endParaRPr>
          </a:p>
        </p:txBody>
      </p:sp>
      <p:sp>
        <p:nvSpPr>
          <p:cNvPr id="2" name="椭圆 1"/>
          <p:cNvSpPr/>
          <p:nvPr/>
        </p:nvSpPr>
        <p:spPr>
          <a:xfrm>
            <a:off x="4198927" y="521744"/>
            <a:ext cx="746146" cy="746146"/>
          </a:xfrm>
          <a:prstGeom prst="ellipse">
            <a:avLst/>
          </a:prstGeom>
          <a:solidFill>
            <a:srgbClr val="08D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prstClr val="white"/>
                </a:solidFill>
              </a:rPr>
              <a:t>6</a:t>
            </a:r>
            <a:endParaRPr lang="zh-CN" altLang="en-US" sz="3600" dirty="0">
              <a:solidFill>
                <a:prstClr val="white"/>
              </a:solidFill>
            </a:endParaRPr>
          </a:p>
        </p:txBody>
      </p:sp>
      <p:sp>
        <p:nvSpPr>
          <p:cNvPr id="8" name="等腰三角形 7"/>
          <p:cNvSpPr/>
          <p:nvPr/>
        </p:nvSpPr>
        <p:spPr>
          <a:xfrm rot="10800000">
            <a:off x="4391980" y="-18596"/>
            <a:ext cx="365225" cy="231976"/>
          </a:xfrm>
          <a:prstGeom prst="triangle">
            <a:avLst/>
          </a:prstGeom>
          <a:solidFill>
            <a:srgbClr val="DA39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3" name="图片 2"/>
          <p:cNvPicPr>
            <a:picLocks noChangeAspect="1"/>
          </p:cNvPicPr>
          <p:nvPr/>
        </p:nvPicPr>
        <p:blipFill>
          <a:blip r:embed="rId3"/>
          <a:stretch>
            <a:fillRect/>
          </a:stretch>
        </p:blipFill>
        <p:spPr>
          <a:xfrm>
            <a:off x="1886905" y="4208245"/>
            <a:ext cx="5010150" cy="2116400"/>
          </a:xfrm>
          <a:prstGeom prst="rect">
            <a:avLst/>
          </a:prstGeom>
        </p:spPr>
      </p:pic>
    </p:spTree>
    <p:extLst>
      <p:ext uri="{BB962C8B-B14F-4D97-AF65-F5344CB8AC3E}">
        <p14:creationId xmlns:p14="http://schemas.microsoft.com/office/powerpoint/2010/main" val="41910987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1331640" y="1028022"/>
            <a:ext cx="6480720" cy="0"/>
          </a:xfrm>
          <a:prstGeom prst="line">
            <a:avLst/>
          </a:prstGeom>
          <a:ln w="28575">
            <a:solidFill>
              <a:srgbClr val="DA393A"/>
            </a:solidFill>
            <a:prstDash val="dash"/>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1331640" y="2324166"/>
            <a:ext cx="6480720" cy="0"/>
          </a:xfrm>
          <a:prstGeom prst="line">
            <a:avLst/>
          </a:prstGeom>
          <a:ln w="28575">
            <a:solidFill>
              <a:srgbClr val="DA393A"/>
            </a:solidFill>
            <a:prstDash val="dash"/>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0" y="1388062"/>
            <a:ext cx="9144000" cy="646331"/>
          </a:xfrm>
          <a:prstGeom prst="rect">
            <a:avLst/>
          </a:prstGeom>
          <a:noFill/>
        </p:spPr>
        <p:txBody>
          <a:bodyPr wrap="square" rtlCol="0">
            <a:spAutoFit/>
          </a:bodyPr>
          <a:lstStyle/>
          <a:p>
            <a:pPr algn="ctr"/>
            <a:r>
              <a:rPr lang="zh-CN" altLang="en-US" sz="3600" dirty="0" smtClean="0">
                <a:solidFill>
                  <a:srgbClr val="DA393A"/>
                </a:solidFill>
                <a:latin typeface="思源黑体 CN Medium" pitchFamily="34" charset="-122"/>
                <a:ea typeface="思源黑体 CN Medium" pitchFamily="34" charset="-122"/>
              </a:rPr>
              <a:t>利用“策略模式”改造案例</a:t>
            </a:r>
            <a:endParaRPr lang="zh-CN" altLang="en-US" sz="3600" dirty="0">
              <a:solidFill>
                <a:srgbClr val="DA393A"/>
              </a:solidFill>
              <a:latin typeface="思源黑体 CN Medium" pitchFamily="34" charset="-122"/>
              <a:ea typeface="思源黑体 CN Medium" pitchFamily="34" charset="-122"/>
            </a:endParaRPr>
          </a:p>
        </p:txBody>
      </p:sp>
      <p:sp>
        <p:nvSpPr>
          <p:cNvPr id="2" name="椭圆 1"/>
          <p:cNvSpPr/>
          <p:nvPr/>
        </p:nvSpPr>
        <p:spPr>
          <a:xfrm>
            <a:off x="4198927" y="521744"/>
            <a:ext cx="746146" cy="746146"/>
          </a:xfrm>
          <a:prstGeom prst="ellipse">
            <a:avLst/>
          </a:prstGeom>
          <a:solidFill>
            <a:srgbClr val="08D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prstClr val="white"/>
                </a:solidFill>
              </a:rPr>
              <a:t>7</a:t>
            </a:r>
            <a:endParaRPr lang="zh-CN" altLang="en-US" sz="3600" dirty="0">
              <a:solidFill>
                <a:prstClr val="white"/>
              </a:solidFill>
            </a:endParaRPr>
          </a:p>
        </p:txBody>
      </p:sp>
      <p:sp>
        <p:nvSpPr>
          <p:cNvPr id="8" name="等腰三角形 7"/>
          <p:cNvSpPr/>
          <p:nvPr/>
        </p:nvSpPr>
        <p:spPr>
          <a:xfrm rot="10800000">
            <a:off x="4391980" y="-18596"/>
            <a:ext cx="365225" cy="231976"/>
          </a:xfrm>
          <a:prstGeom prst="triangle">
            <a:avLst/>
          </a:prstGeom>
          <a:solidFill>
            <a:srgbClr val="DA39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TextBox 13"/>
          <p:cNvSpPr txBox="1"/>
          <p:nvPr/>
        </p:nvSpPr>
        <p:spPr>
          <a:xfrm>
            <a:off x="971600" y="2708920"/>
            <a:ext cx="6840760" cy="1338828"/>
          </a:xfrm>
          <a:prstGeom prst="rect">
            <a:avLst/>
          </a:prstGeom>
          <a:noFill/>
        </p:spPr>
        <p:txBody>
          <a:bodyPr wrap="square" rtlCol="0">
            <a:spAutoFit/>
          </a:bodyPr>
          <a:lstStyle/>
          <a:p>
            <a:pPr marL="285750" indent="-285750">
              <a:lnSpc>
                <a:spcPct val="150000"/>
              </a:lnSpc>
              <a:spcAft>
                <a:spcPts val="1200"/>
              </a:spcAft>
              <a:buFont typeface="Arial" pitchFamily="34" charset="0"/>
              <a:buChar char="•"/>
            </a:pPr>
            <a:r>
              <a:rPr lang="zh-CN" altLang="en-US" dirty="0" smtClean="0">
                <a:solidFill>
                  <a:prstClr val="black">
                    <a:lumMod val="75000"/>
                    <a:lumOff val="25000"/>
                  </a:prstClr>
                </a:solidFill>
                <a:latin typeface="华文楷体" pitchFamily="2" charset="-122"/>
                <a:ea typeface="华文楷体" pitchFamily="2" charset="-122"/>
              </a:rPr>
              <a:t>算法类插拔式的扩展和维护，不会影响其它的算法类，也不需要修改</a:t>
            </a:r>
            <a:r>
              <a:rPr lang="en-US" altLang="zh-CN" dirty="0" smtClean="0">
                <a:solidFill>
                  <a:prstClr val="black">
                    <a:lumMod val="75000"/>
                    <a:lumOff val="25000"/>
                  </a:prstClr>
                </a:solidFill>
                <a:ea typeface="+mj-ea"/>
              </a:rPr>
              <a:t>Calculator</a:t>
            </a:r>
            <a:r>
              <a:rPr lang="zh-CN" altLang="en-US" dirty="0" smtClean="0">
                <a:solidFill>
                  <a:prstClr val="black">
                    <a:lumMod val="75000"/>
                    <a:lumOff val="25000"/>
                  </a:prstClr>
                </a:solidFill>
                <a:latin typeface="华文楷体" pitchFamily="2" charset="-122"/>
                <a:ea typeface="华文楷体" pitchFamily="2" charset="-122"/>
              </a:rPr>
              <a:t>类，唯一需要的就是如何装配</a:t>
            </a:r>
            <a:r>
              <a:rPr lang="en-US" altLang="zh-CN" dirty="0" smtClean="0">
                <a:solidFill>
                  <a:prstClr val="black">
                    <a:lumMod val="75000"/>
                    <a:lumOff val="25000"/>
                  </a:prstClr>
                </a:solidFill>
                <a:ea typeface="华文楷体" pitchFamily="2" charset="-122"/>
              </a:rPr>
              <a:t>Calculator</a:t>
            </a:r>
            <a:r>
              <a:rPr lang="zh-CN" altLang="en-US" dirty="0" smtClean="0">
                <a:solidFill>
                  <a:prstClr val="black">
                    <a:lumMod val="75000"/>
                    <a:lumOff val="25000"/>
                  </a:prstClr>
                </a:solidFill>
                <a:latin typeface="华文楷体" pitchFamily="2" charset="-122"/>
                <a:ea typeface="华文楷体" pitchFamily="2" charset="-122"/>
              </a:rPr>
              <a:t>和算法类的关系，程序维护的代价降低到最小。</a:t>
            </a:r>
          </a:p>
        </p:txBody>
      </p:sp>
      <p:pic>
        <p:nvPicPr>
          <p:cNvPr id="4" name="图片 3"/>
          <p:cNvPicPr>
            <a:picLocks noChangeAspect="1"/>
          </p:cNvPicPr>
          <p:nvPr/>
        </p:nvPicPr>
        <p:blipFill>
          <a:blip r:embed="rId3"/>
          <a:stretch>
            <a:fillRect/>
          </a:stretch>
        </p:blipFill>
        <p:spPr>
          <a:xfrm>
            <a:off x="1467805" y="4166598"/>
            <a:ext cx="5848350" cy="1935267"/>
          </a:xfrm>
          <a:prstGeom prst="rect">
            <a:avLst/>
          </a:prstGeom>
        </p:spPr>
      </p:pic>
    </p:spTree>
    <p:extLst>
      <p:ext uri="{BB962C8B-B14F-4D97-AF65-F5344CB8AC3E}">
        <p14:creationId xmlns:p14="http://schemas.microsoft.com/office/powerpoint/2010/main" val="18388897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1321</TotalTime>
  <Words>1231</Words>
  <Application>Microsoft Office PowerPoint</Application>
  <PresentationFormat>全屏显示(4:3)</PresentationFormat>
  <Paragraphs>130</Paragraphs>
  <Slides>15</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华文楷体</vt:lpstr>
      <vt:lpstr>思源黑体 CN Light</vt:lpstr>
      <vt:lpstr>思源黑体 CN Medium</vt:lpstr>
      <vt:lpstr>思源黑体 CN Normal</vt:lpstr>
      <vt:lpstr>思源黑体 CN Regular</vt:lpstr>
      <vt:lpstr>宋体</vt:lpstr>
      <vt:lpstr>Arial</vt:lpstr>
      <vt:lpstr>Calibri</vt:lpstr>
      <vt:lpstr>Courier New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杨迪</dc:creator>
  <cp:lastModifiedBy>杨迪</cp:lastModifiedBy>
  <cp:revision>715</cp:revision>
  <dcterms:modified xsi:type="dcterms:W3CDTF">2015-06-14T14:59:27Z</dcterms:modified>
</cp:coreProperties>
</file>