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0" r:id="rId3"/>
    <p:sldId id="258" r:id="rId4"/>
    <p:sldId id="276" r:id="rId5"/>
    <p:sldId id="270" r:id="rId6"/>
    <p:sldId id="288" r:id="rId7"/>
    <p:sldId id="287" r:id="rId8"/>
    <p:sldId id="290" r:id="rId9"/>
    <p:sldId id="266" r:id="rId10"/>
    <p:sldId id="269" r:id="rId11"/>
    <p:sldId id="289" r:id="rId12"/>
    <p:sldId id="268" r:id="rId13"/>
    <p:sldId id="267" r:id="rId14"/>
    <p:sldId id="261" r:id="rId15"/>
    <p:sldId id="262" r:id="rId16"/>
    <p:sldId id="263" r:id="rId17"/>
    <p:sldId id="264" r:id="rId18"/>
    <p:sldId id="265" r:id="rId19"/>
    <p:sldId id="272" r:id="rId20"/>
    <p:sldId id="271" r:id="rId21"/>
    <p:sldId id="275" r:id="rId22"/>
    <p:sldId id="274" r:id="rId23"/>
    <p:sldId id="277" r:id="rId24"/>
    <p:sldId id="273" r:id="rId25"/>
    <p:sldId id="279" r:id="rId26"/>
    <p:sldId id="280" r:id="rId27"/>
    <p:sldId id="278" r:id="rId28"/>
    <p:sldId id="281" r:id="rId29"/>
    <p:sldId id="292" r:id="rId30"/>
    <p:sldId id="293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8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2E1C93C-59BE-443E-92D8-41F12520C4B5}" type="datetimeFigureOut">
              <a:rPr lang="zh-TW" altLang="en-US"/>
              <a:pPr>
                <a:defRPr/>
              </a:pPr>
              <a:t>2017/1/24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C4D749-09BE-4BEB-AA13-9BAD27577A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73773B-E56F-46F4-B48A-BC2CEA0AF86F}" type="datetimeFigureOut">
              <a:rPr lang="zh-TW" altLang="en-US"/>
              <a:pPr>
                <a:defRPr/>
              </a:pPr>
              <a:t>2017/1/24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1531163-661C-4E20-957F-94794EAE84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36C3C2-5E5B-45A1-A255-08B8F2C267AF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D-PanelTitle-GrommetsCombin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14"/>
          <p:cNvCxnSpPr/>
          <p:nvPr/>
        </p:nvCxnSpPr>
        <p:spPr>
          <a:xfrm>
            <a:off x="2692400" y="3522663"/>
            <a:ext cx="6815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538" y="5037138"/>
            <a:ext cx="896937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CE99D-B136-4669-AB4F-AD642492A307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400" y="5037138"/>
            <a:ext cx="52149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675" y="5037138"/>
            <a:ext cx="550863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F1ACB-9F7C-4FD2-AF95-359E2D78B3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3F76-15C2-4490-B26B-EC548718F4E8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B11D9-DC93-4568-B55A-9A5C75D6C6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395413" y="34290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85909-BA14-4230-92D3-2D76C987562A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4AFA7-AF79-4802-BD10-14F57FB81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DB81C-A139-41A6-8827-B330BD2903FD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5567-EBDF-4684-B10E-094588DC08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886460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6B708-E6C0-4A8B-A9A6-82AD34E16BB1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F10B6-B005-4BE8-BB7A-575BE362B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15B6-A107-4B0F-8C2E-CBB3AE8EC405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BF905-6390-4AFC-917B-23B08885B9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/>
          <p:nvPr/>
        </p:nvCxnSpPr>
        <p:spPr>
          <a:xfrm>
            <a:off x="2012950" y="3709988"/>
            <a:ext cx="81629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3FA26-9143-4575-9E9D-E47B8B9981C9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1A8EF-F02D-4C19-94A1-9264A31D4D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>
            <a:lvl1pPr>
              <a:defRPr b="1">
                <a:latin typeface="+mj-ea"/>
                <a:ea typeface="+mj-ea"/>
              </a:defRPr>
            </a:lvl1pPr>
            <a:lvl2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>
            <a:lvl1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>
              <a:defRPr>
                <a:latin typeface="Gulim" panose="020B0600000101010101" pitchFamily="34" charset="-127"/>
                <a:ea typeface="Gulim" panose="020B0600000101010101" pitchFamily="34" charset="-127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4BA5-496B-45E6-A527-B0E009459C63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AC3D6262-B19D-44E2-A824-2FB7CFFAA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E7EA2-00E6-47D4-9E26-5EB813DA41CB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47F3A-F904-4834-8158-C13B7A6A9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F1A99-3219-421F-A6B7-886B8391261B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FB0ED-7BDC-4164-852B-4F33432C56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395413" y="2913063"/>
            <a:ext cx="35147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B0365-D88E-4B31-B56F-7778A5C477E8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D6FC-B6E9-4D5C-81D2-4BAD8682F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3983D-BCE9-44AE-987F-AE45A43F9FD2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924A9-B96C-47BD-B569-C80EBF14BE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7B2AB-26E5-4D93-B550-4ADCDB710762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E2C21-5C1B-41D4-8E96-E1D63520F9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D-PanelContent-GrommetsCombined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2188825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982663"/>
            <a:ext cx="9601200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2557463"/>
            <a:ext cx="96012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275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 b="0" i="0" smtClean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CDD10AE7-9E44-4EB3-B60A-521DD76BA756}" type="datetime1">
              <a:rPr lang="en-US" altLang="zh-TW"/>
              <a:pPr>
                <a:defRPr/>
              </a:pPr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5969000"/>
            <a:ext cx="730567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000" b="0" i="0" dirty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675" y="5969000"/>
            <a:ext cx="5429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 b="0" i="0" smtClean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fld id="{CAC3D7C1-AC54-4E9B-87EB-80539160B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1" r:id="rId6"/>
    <p:sldLayoutId id="2147483877" r:id="rId7"/>
    <p:sldLayoutId id="2147483870" r:id="rId8"/>
    <p:sldLayoutId id="2147483869" r:id="rId9"/>
    <p:sldLayoutId id="2147483868" r:id="rId10"/>
    <p:sldLayoutId id="2147483878" r:id="rId11"/>
    <p:sldLayoutId id="2147483879" r:id="rId12"/>
    <p:sldLayoutId id="2147483880" r:id="rId13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ctrTitle"/>
          </p:nvPr>
        </p:nvSpPr>
        <p:spPr>
          <a:xfrm>
            <a:off x="2692400" y="1871663"/>
            <a:ext cx="6815138" cy="1514475"/>
          </a:xfrm>
        </p:spPr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版本控制管理系統</a:t>
            </a:r>
          </a:p>
        </p:txBody>
      </p:sp>
      <p:sp>
        <p:nvSpPr>
          <p:cNvPr id="21506" name="副標題 2"/>
          <p:cNvSpPr>
            <a:spLocks noGrp="1"/>
          </p:cNvSpPr>
          <p:nvPr>
            <p:ph type="subTitle" idx="1"/>
          </p:nvPr>
        </p:nvSpPr>
        <p:spPr>
          <a:xfrm>
            <a:off x="2692400" y="3657600"/>
            <a:ext cx="6815138" cy="1320800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2150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5B8FBA-4C85-4818-B9DE-0CDE7D5AE94F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環境設置－</a:t>
            </a:r>
            <a:r>
              <a:rPr lang="en-US" altLang="zh-TW" smtClean="0">
                <a:ln>
                  <a:noFill/>
                </a:ln>
              </a:rPr>
              <a:t>GitHub(2/3)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</a:p>
          <a:p>
            <a:pPr fontAlgn="auto">
              <a:buFont typeface="Arial"/>
              <a:buChar char="•"/>
              <a:defRPr/>
            </a:pP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723" name="內容版面配置區 6"/>
          <p:cNvSpPr>
            <a:spLocks noGrp="1"/>
          </p:cNvSpPr>
          <p:nvPr>
            <p:ph sz="half" idx="2"/>
          </p:nvPr>
        </p:nvSpPr>
        <p:spPr>
          <a:xfrm>
            <a:off x="6181725" y="2560638"/>
            <a:ext cx="4718050" cy="3309937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3072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3E2301-1510-449D-BA82-375D67F63410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/>
          </a:p>
        </p:txBody>
      </p:sp>
      <p:pic>
        <p:nvPicPr>
          <p:cNvPr id="30725" name="圖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1725" y="2559050"/>
            <a:ext cx="4092575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環境設置－</a:t>
            </a:r>
            <a:r>
              <a:rPr lang="en-US" altLang="zh-TW" smtClean="0">
                <a:ln>
                  <a:noFill/>
                </a:ln>
              </a:rPr>
              <a:t>GitHub(1/3)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取得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網址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1747" name="圖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292475"/>
            <a:ext cx="827087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3DA99-F0F7-4CFF-95A4-A44F071C7086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環境設置－</a:t>
            </a:r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5035550" cy="3309937"/>
          </a:xfrm>
        </p:spPr>
        <p:txBody>
          <a:bodyPr rtlCol="0"/>
          <a:lstStyle/>
          <a:p>
            <a:pPr marL="0" indent="0" fontAlgn="auto">
              <a:buFont typeface="Arial"/>
              <a:buNone/>
              <a:defRPr/>
            </a:pP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、新增資料夾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、使用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指令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＞指令：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init</a:t>
            </a:r>
            <a:endParaRPr lang="en-US" altLang="zh-TW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輸入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cd</a:t>
            </a: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指令將</a:t>
            </a:r>
            <a:r>
              <a:rPr lang="zh-TW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目錄切換</a:t>
            </a: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到資料夾</a:t>
            </a:r>
            <a:endParaRPr lang="en-US" altLang="zh-TW" b="0" dirty="0" smtClean="0">
              <a:solidFill>
                <a:schemeClr val="tx1">
                  <a:lumMod val="85000"/>
                  <a:lumOff val="1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輸入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zh-TW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init</a:t>
            </a: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完成初始化</a:t>
            </a:r>
            <a:endParaRPr lang="zh-TW" altLang="en-US" b="0" dirty="0">
              <a:solidFill>
                <a:schemeClr val="tx1">
                  <a:lumMod val="85000"/>
                  <a:lumOff val="1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3795" name="內容版面配置區 1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34125" y="2560638"/>
            <a:ext cx="4529138" cy="2495550"/>
          </a:xfrm>
        </p:spPr>
      </p:pic>
      <p:sp>
        <p:nvSpPr>
          <p:cNvPr id="33796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CFE317-336C-4260-B4F0-7885DD354281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clone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複製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專案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複製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GitHub</a:t>
            </a: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上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clone</a:t>
            </a: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網址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輸入</a:t>
            </a:r>
            <a:r>
              <a:rPr lang="en-US" altLang="zh-TW" b="0" dirty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zh-TW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b="0" dirty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clone</a:t>
            </a:r>
            <a:r>
              <a:rPr lang="zh-TW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指令</a:t>
            </a: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＞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指令：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clone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clone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網址</a:t>
            </a:r>
            <a:endParaRPr lang="en-US" altLang="zh-TW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fontAlgn="auto">
              <a:buFont typeface="Arial"/>
              <a:buNone/>
              <a:defRPr/>
            </a:pP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34819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86488" y="2560638"/>
            <a:ext cx="4710112" cy="1835150"/>
          </a:xfrm>
        </p:spPr>
      </p:pic>
      <p:pic>
        <p:nvPicPr>
          <p:cNvPr id="34820" name="圖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6488" y="4670425"/>
            <a:ext cx="3971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0C8B52-59ED-4B61-A76B-E9ACCB189B26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add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新增追蹤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建立</a:t>
            </a:r>
            <a:r>
              <a:rPr lang="zh-TW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新</a:t>
            </a: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文件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test1.txt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加入追蹤</a:t>
            </a:r>
            <a:endParaRPr lang="en-US" altLang="zh-TW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＞指令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add test1.txt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buFont typeface="Arial"/>
              <a:buChar char="•"/>
              <a:defRPr/>
            </a:pP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5843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6625" y="3578225"/>
            <a:ext cx="3086100" cy="409575"/>
          </a:xfrm>
        </p:spPr>
      </p:pic>
      <p:pic>
        <p:nvPicPr>
          <p:cNvPr id="35844" name="圖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6625" y="4168775"/>
            <a:ext cx="2343150" cy="542925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5845" name="圖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6625" y="2741613"/>
            <a:ext cx="2352675" cy="657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5846" name="投影片編號版面配置區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D89AAB-A31B-469D-BAAF-A689E0263BD9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commit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提交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修改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提交</a:t>
            </a:r>
            <a:endParaRPr lang="en-US" altLang="zh-TW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指令：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commit -m "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修改的文字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說明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</a:p>
          <a:p>
            <a:pPr marL="0" indent="0" fontAlgn="auto">
              <a:buFont typeface="Arial"/>
              <a:buNone/>
              <a:defRPr/>
            </a:pPr>
            <a:endParaRPr lang="en-US" altLang="zh-TW" sz="1600" b="0" u="sng" dirty="0" smtClean="0">
              <a:solidFill>
                <a:schemeClr val="tx1"/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sz="1600" b="0" u="sng" dirty="0" smtClean="0">
                <a:solidFill>
                  <a:schemeClr val="tx1"/>
                </a:solidFill>
              </a:rPr>
              <a:t>※</a:t>
            </a:r>
            <a:r>
              <a:rPr lang="zh-TW" altLang="en-US" sz="1600" b="0" u="sng" dirty="0" smtClean="0">
                <a:solidFill>
                  <a:schemeClr val="tx1"/>
                </a:solidFill>
              </a:rPr>
              <a:t>檔案有異動，皆須重新執行</a:t>
            </a:r>
            <a:r>
              <a:rPr lang="en-US" altLang="zh-TW" sz="1600" b="0" u="sng" dirty="0" smtClean="0">
                <a:solidFill>
                  <a:schemeClr val="tx1"/>
                </a:solidFill>
              </a:rPr>
              <a:t>add &amp; commit</a:t>
            </a:r>
            <a:r>
              <a:rPr lang="zh-TW" altLang="en-US" sz="1600" b="0" u="sng" dirty="0" smtClean="0">
                <a:solidFill>
                  <a:schemeClr val="tx1"/>
                </a:solidFill>
              </a:rPr>
              <a:t>指令。</a:t>
            </a:r>
            <a:endParaRPr lang="en-US" altLang="zh-TW" sz="1600" b="0" u="sng" dirty="0" smtClean="0">
              <a:solidFill>
                <a:schemeClr val="tx1"/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sz="1600" b="0" dirty="0" smtClean="0">
                <a:solidFill>
                  <a:srgbClr val="002060"/>
                </a:solidFill>
              </a:rPr>
              <a:t>＞指令：</a:t>
            </a:r>
            <a:r>
              <a:rPr lang="en-US" altLang="zh-TW" sz="1600" b="0" dirty="0" smtClean="0">
                <a:solidFill>
                  <a:srgbClr val="002060"/>
                </a:solidFill>
              </a:rPr>
              <a:t>$</a:t>
            </a:r>
            <a:r>
              <a:rPr lang="en-US" altLang="zh-TW" sz="1600" b="0" dirty="0" err="1" smtClean="0">
                <a:solidFill>
                  <a:srgbClr val="002060"/>
                </a:solidFill>
              </a:rPr>
              <a:t>git</a:t>
            </a:r>
            <a:r>
              <a:rPr lang="en-US" altLang="zh-TW" sz="1600" b="0" dirty="0" smtClean="0">
                <a:solidFill>
                  <a:srgbClr val="002060"/>
                </a:solidFill>
              </a:rPr>
              <a:t> commit –am </a:t>
            </a:r>
            <a:r>
              <a:rPr lang="zh-TW" altLang="en-US" sz="1600" b="0" dirty="0" smtClean="0">
                <a:solidFill>
                  <a:srgbClr val="002060"/>
                </a:solidFill>
              </a:rPr>
              <a:t>“修改文字說明</a:t>
            </a:r>
            <a:r>
              <a:rPr lang="zh-TW" altLang="en-US" sz="1600" b="0" dirty="0" smtClean="0">
                <a:solidFill>
                  <a:schemeClr val="tx1"/>
                </a:solidFill>
              </a:rPr>
              <a:t>”</a:t>
            </a:r>
            <a:endParaRPr lang="en-US" altLang="zh-TW" sz="1600" b="0" dirty="0" smtClean="0">
              <a:solidFill>
                <a:schemeClr val="tx1"/>
              </a:solidFill>
            </a:endParaRPr>
          </a:p>
        </p:txBody>
      </p:sp>
      <p:pic>
        <p:nvPicPr>
          <p:cNvPr id="36867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6625" y="2876550"/>
            <a:ext cx="3924300" cy="914400"/>
          </a:xfrm>
        </p:spPr>
      </p:pic>
      <p:pic>
        <p:nvPicPr>
          <p:cNvPr id="36868" name="圖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6625" y="4108450"/>
            <a:ext cx="2600325" cy="676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686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367D0B-C6B8-4845-B3F9-AB17AEE447CB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status</a:t>
            </a:r>
            <a:r>
              <a:rPr lang="zh-TW" altLang="en-US" smtClean="0">
                <a:ln>
                  <a:noFill/>
                </a:ln>
              </a:rPr>
              <a:t>、</a:t>
            </a:r>
            <a:r>
              <a:rPr lang="en-US" altLang="zh-TW" smtClean="0">
                <a:ln>
                  <a:noFill/>
                </a:ln>
              </a:rPr>
              <a:t>log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檢視檔案目前狀況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＞指令：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status</a:t>
            </a:r>
          </a:p>
          <a:p>
            <a:pPr marL="0" indent="0" fontAlgn="auto">
              <a:buFont typeface="Arial"/>
              <a:buNone/>
              <a:defRPr/>
            </a:pP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檢視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提交的歷史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記錄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＞指令：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log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/>
                </a:solidFill>
              </a:rPr>
              <a:t>從右圖可看出剛剛提交</a:t>
            </a:r>
            <a:r>
              <a:rPr lang="zh-TW" altLang="en-US" b="0" dirty="0">
                <a:solidFill>
                  <a:schemeClr val="tx1"/>
                </a:solidFill>
              </a:rPr>
              <a:t>的訊息</a:t>
            </a:r>
            <a:r>
              <a:rPr lang="zh-TW" altLang="en-US" b="0" dirty="0" smtClean="0">
                <a:solidFill>
                  <a:schemeClr val="tx1"/>
                </a:solidFill>
              </a:rPr>
              <a:t>記錄</a:t>
            </a:r>
            <a:endParaRPr lang="zh-TW" altLang="en-US" b="0" dirty="0">
              <a:solidFill>
                <a:schemeClr val="tx1"/>
              </a:solidFill>
            </a:endParaRPr>
          </a:p>
        </p:txBody>
      </p:sp>
      <p:pic>
        <p:nvPicPr>
          <p:cNvPr id="37891" name="圖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8050" y="4214813"/>
            <a:ext cx="40386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圖片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2825750"/>
            <a:ext cx="4014787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521FBD-F910-4CD6-A039-8A93B8723809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branch(1/5)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新增分支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＞指令：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branch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分支名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列出所有分支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&gt;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指令：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branch</a:t>
            </a: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切換分支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&gt;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指令：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checkout 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分支名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8915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30913" y="3201988"/>
            <a:ext cx="3973512" cy="2027237"/>
          </a:xfrm>
        </p:spPr>
      </p:pic>
      <p:sp>
        <p:nvSpPr>
          <p:cNvPr id="38916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171AF6-CE2F-45E8-8017-AD13516C2D34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branch(2/5)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9938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TW" altLang="en-US" smtClean="0">
                <a:latin typeface="Gulim" pitchFamily="34" charset="-127"/>
                <a:ea typeface="Gulim" pitchFamily="34" charset="-127"/>
              </a:rPr>
              <a:t>範例：修改分支</a:t>
            </a:r>
            <a:endParaRPr lang="en-US" altLang="zh-TW" smtClean="0">
              <a:latin typeface="Gulim" pitchFamily="34" charset="-127"/>
              <a:ea typeface="Gulim" pitchFamily="34" charset="-127"/>
            </a:endParaRPr>
          </a:p>
          <a:p>
            <a:pPr marL="0" indent="0">
              <a:buFont typeface="Arial" charset="0"/>
              <a:buNone/>
            </a:pPr>
            <a:r>
              <a:rPr lang="en-US" altLang="zh-TW" smtClean="0">
                <a:latin typeface="Gulim" pitchFamily="34" charset="-127"/>
                <a:ea typeface="Gulim" pitchFamily="34" charset="-127"/>
              </a:rPr>
              <a:t>1</a:t>
            </a:r>
            <a:r>
              <a:rPr lang="zh-TW" altLang="en-US" smtClean="0">
                <a:latin typeface="Gulim" pitchFamily="34" charset="-127"/>
                <a:ea typeface="Gulim" pitchFamily="34" charset="-127"/>
              </a:rPr>
              <a:t>、開啟</a:t>
            </a:r>
            <a:r>
              <a:rPr lang="en-US" altLang="zh-TW" smtClean="0">
                <a:latin typeface="Gulim" pitchFamily="34" charset="-127"/>
                <a:ea typeface="Gulim" pitchFamily="34" charset="-127"/>
              </a:rPr>
              <a:t>test1.txt</a:t>
            </a:r>
            <a:r>
              <a:rPr lang="zh-TW" altLang="en-US" smtClean="0">
                <a:latin typeface="Gulim" pitchFamily="34" charset="-127"/>
                <a:ea typeface="Gulim" pitchFamily="34" charset="-127"/>
              </a:rPr>
              <a:t>修改內文</a:t>
            </a:r>
            <a:endParaRPr lang="en-US" altLang="zh-TW" smtClean="0">
              <a:latin typeface="Gulim" pitchFamily="34" charset="-127"/>
              <a:ea typeface="Gulim" pitchFamily="34" charset="-127"/>
            </a:endParaRPr>
          </a:p>
          <a:p>
            <a:pPr marL="0" indent="0">
              <a:buFont typeface="Arial" charset="0"/>
              <a:buNone/>
            </a:pPr>
            <a:r>
              <a:rPr lang="en-US" altLang="zh-TW" smtClean="0">
                <a:latin typeface="Gulim" pitchFamily="34" charset="-127"/>
                <a:ea typeface="Gulim" pitchFamily="34" charset="-127"/>
              </a:rPr>
              <a:t>2</a:t>
            </a:r>
            <a:r>
              <a:rPr lang="zh-TW" altLang="en-US" smtClean="0">
                <a:latin typeface="Gulim" pitchFamily="34" charset="-127"/>
                <a:ea typeface="Gulim" pitchFamily="34" charset="-127"/>
              </a:rPr>
              <a:t>、切換至</a:t>
            </a:r>
            <a:r>
              <a:rPr lang="en-US" altLang="zh-TW" smtClean="0">
                <a:latin typeface="Gulim" pitchFamily="34" charset="-127"/>
                <a:ea typeface="Gulim" pitchFamily="34" charset="-127"/>
              </a:rPr>
              <a:t>master</a:t>
            </a:r>
          </a:p>
          <a:p>
            <a:pPr marL="0" indent="0">
              <a:buFont typeface="Arial" charset="0"/>
              <a:buNone/>
            </a:pPr>
            <a:r>
              <a:rPr lang="en-US" altLang="zh-TW" smtClean="0">
                <a:latin typeface="Gulim" pitchFamily="34" charset="-127"/>
                <a:ea typeface="Gulim" pitchFamily="34" charset="-127"/>
              </a:rPr>
              <a:t>3</a:t>
            </a:r>
            <a:r>
              <a:rPr lang="zh-TW" altLang="en-US" smtClean="0">
                <a:latin typeface="Gulim" pitchFamily="34" charset="-127"/>
                <a:ea typeface="Gulim" pitchFamily="34" charset="-127"/>
              </a:rPr>
              <a:t>、開啟</a:t>
            </a:r>
            <a:r>
              <a:rPr lang="en-US" altLang="zh-TW" smtClean="0">
                <a:latin typeface="Gulim" pitchFamily="34" charset="-127"/>
                <a:ea typeface="Gulim" pitchFamily="34" charset="-127"/>
              </a:rPr>
              <a:t>test1.txt</a:t>
            </a:r>
            <a:r>
              <a:rPr lang="zh-TW" altLang="en-US" smtClean="0">
                <a:latin typeface="Gulim" pitchFamily="34" charset="-127"/>
                <a:ea typeface="Gulim" pitchFamily="34" charset="-127"/>
              </a:rPr>
              <a:t>內容並未更改</a:t>
            </a:r>
            <a:endParaRPr lang="en-US" altLang="zh-TW" smtClean="0">
              <a:latin typeface="Gulim" pitchFamily="34" charset="-127"/>
              <a:ea typeface="Gulim" pitchFamily="34" charset="-127"/>
            </a:endParaRPr>
          </a:p>
          <a:p>
            <a:pPr marL="0" indent="0">
              <a:buFont typeface="Arial" charset="0"/>
              <a:buNone/>
            </a:pPr>
            <a:endParaRPr lang="en-US" altLang="zh-TW" sz="2000" b="0" u="sng" smtClean="0">
              <a:latin typeface="Gulim" pitchFamily="34" charset="-127"/>
              <a:ea typeface="Gulim" pitchFamily="34" charset="-127"/>
            </a:endParaRPr>
          </a:p>
          <a:p>
            <a:pPr marL="0" indent="0">
              <a:buFont typeface="Arial" charset="0"/>
              <a:buNone/>
            </a:pPr>
            <a:r>
              <a:rPr lang="en-US" altLang="zh-TW" sz="2000" b="0" u="sng" smtClean="0">
                <a:latin typeface="Gulim" pitchFamily="34" charset="-127"/>
                <a:ea typeface="Gulim" pitchFamily="34" charset="-127"/>
              </a:rPr>
              <a:t>※branch1</a:t>
            </a:r>
            <a:r>
              <a:rPr lang="zh-TW" altLang="en-US" sz="2000" b="0" u="sng" smtClean="0">
                <a:latin typeface="Gulim" pitchFamily="34" charset="-127"/>
                <a:ea typeface="Gulim" pitchFamily="34" charset="-127"/>
              </a:rPr>
              <a:t>分支的</a:t>
            </a:r>
            <a:r>
              <a:rPr lang="en-US" altLang="zh-TW" sz="2000" b="0" u="sng" smtClean="0">
                <a:latin typeface="Gulim" pitchFamily="34" charset="-127"/>
                <a:ea typeface="Gulim" pitchFamily="34" charset="-127"/>
              </a:rPr>
              <a:t>test1.txt</a:t>
            </a:r>
            <a:r>
              <a:rPr lang="zh-TW" altLang="en-US" sz="2000" b="0" u="sng" smtClean="0">
                <a:latin typeface="Gulim" pitchFamily="34" charset="-127"/>
                <a:ea typeface="Gulim" pitchFamily="34" charset="-127"/>
              </a:rPr>
              <a:t>已異動</a:t>
            </a:r>
          </a:p>
        </p:txBody>
      </p:sp>
      <p:pic>
        <p:nvPicPr>
          <p:cNvPr id="39939" name="圖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1550" y="3873500"/>
            <a:ext cx="3171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圖片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6625" y="2606675"/>
            <a:ext cx="39243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圖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6625" y="4999038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088646-1716-4E40-B8CA-839DBD4E96E2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branch(3/5)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以圖像方式查看目前分支狀態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＞指令：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gitk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--all &amp;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0963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6625" y="2560638"/>
            <a:ext cx="5276850" cy="3406775"/>
          </a:xfrm>
        </p:spPr>
      </p:pic>
      <p:sp>
        <p:nvSpPr>
          <p:cNvPr id="4096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1387B7-9AF7-424B-9EF5-1D06DC66317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目錄</a:t>
            </a:r>
          </a:p>
        </p:txBody>
      </p:sp>
      <p:sp>
        <p:nvSpPr>
          <p:cNvPr id="225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253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9B0C4A-67AB-4673-A868-AFD03086D886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其他指令－</a:t>
            </a:r>
            <a:r>
              <a:rPr lang="en-US" altLang="zh-TW" smtClean="0">
                <a:ln>
                  <a:noFill/>
                </a:ln>
              </a:rPr>
              <a:t>branch(4/5)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合併分支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merge</a:t>
            </a: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＞指令：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merge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範例：合併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master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和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branch1</a:t>
            </a:r>
          </a:p>
          <a:p>
            <a:pPr marL="0" indent="0" fontAlgn="auto">
              <a:buFont typeface="Arial"/>
              <a:buNone/>
              <a:defRPr/>
            </a:pP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(master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→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branch1)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切換至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master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輸入</a:t>
            </a:r>
            <a:r>
              <a:rPr lang="en-US" altLang="zh-TW" b="0" dirty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zh-TW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b="0" dirty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merge</a:t>
            </a: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branch1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開啟</a:t>
            </a:r>
            <a:r>
              <a:rPr lang="en-US" altLang="zh-TW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test1.txt</a:t>
            </a:r>
            <a:r>
              <a:rPr lang="zh-TW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確認內文已合併</a:t>
            </a:r>
            <a:endParaRPr lang="en-US" altLang="zh-TW" b="0" dirty="0">
              <a:solidFill>
                <a:schemeClr val="tx1">
                  <a:lumMod val="85000"/>
                  <a:lumOff val="1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1987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6625" y="2560638"/>
            <a:ext cx="3579813" cy="1374775"/>
          </a:xfrm>
        </p:spPr>
      </p:pic>
      <p:pic>
        <p:nvPicPr>
          <p:cNvPr id="41988" name="圖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6625" y="4098925"/>
            <a:ext cx="38957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圖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6625" y="5473700"/>
            <a:ext cx="4600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296B74-9A8D-4AEA-ACF6-23BD52C0E54B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branch(5/5)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刪除分支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＞指令：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branch -d 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分支名</a:t>
            </a:r>
            <a:endParaRPr lang="en-US" altLang="zh-TW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fontAlgn="auto">
              <a:buFont typeface="Arial"/>
              <a:buNone/>
              <a:defRPr/>
            </a:pPr>
            <a:endParaRPr lang="en-US" altLang="zh-TW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sz="2000" b="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※branch1</a:t>
            </a:r>
            <a:r>
              <a:rPr lang="zh-TW" altLang="en-US" sz="2000" b="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分支已刪除</a:t>
            </a:r>
            <a:endParaRPr lang="zh-TW" altLang="en-US" sz="2000" b="0" u="sng" dirty="0">
              <a:solidFill>
                <a:schemeClr val="tx1">
                  <a:lumMod val="85000"/>
                  <a:lumOff val="1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3011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6625" y="3048000"/>
            <a:ext cx="4081463" cy="608013"/>
          </a:xfrm>
        </p:spPr>
      </p:pic>
      <p:pic>
        <p:nvPicPr>
          <p:cNvPr id="43012" name="圖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750" y="4144963"/>
            <a:ext cx="54102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F941AC-5080-4AE2-AFBA-C57FBC6B6598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範例：解決</a:t>
            </a:r>
            <a:r>
              <a:rPr lang="en-US" altLang="zh-TW" smtClean="0">
                <a:ln>
                  <a:noFill/>
                </a:ln>
              </a:rPr>
              <a:t>merge</a:t>
            </a:r>
            <a:r>
              <a:rPr lang="zh-TW" altLang="en-US" smtClean="0">
                <a:ln>
                  <a:noFill/>
                </a:ln>
              </a:rPr>
              <a:t>衝突</a:t>
            </a:r>
            <a:r>
              <a:rPr lang="en-US" altLang="zh-TW" smtClean="0">
                <a:ln>
                  <a:noFill/>
                </a:ln>
              </a:rPr>
              <a:t>(1/2)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298575" y="2560638"/>
            <a:ext cx="4718050" cy="330993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  <a:defRPr/>
            </a:pPr>
            <a:r>
              <a:rPr kumimoji="0" lang="en-US" altLang="zh-TW" dirty="0" smtClean="0"/>
              <a:t>merge</a:t>
            </a:r>
            <a:r>
              <a:rPr kumimoji="0" lang="zh-TW" altLang="en-US" dirty="0" smtClean="0"/>
              <a:t>衝突</a:t>
            </a:r>
            <a:endParaRPr kumimoji="0" lang="en-US" altLang="zh-TW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57200" indent="-457200" fontAlgn="auto">
              <a:buFont typeface="+mj-lt"/>
              <a:buAutoNum type="arabicPeriod"/>
              <a:defRPr/>
            </a:pPr>
            <a:r>
              <a:rPr kumimoji="0" lang="en-US" altLang="zh-TW" dirty="0" smtClean="0">
                <a:latin typeface="Gulim" panose="020B0600000101010101" pitchFamily="34" charset="-127"/>
                <a:ea typeface="Gulim" panose="020B0600000101010101" pitchFamily="34" charset="-127"/>
              </a:rPr>
              <a:t>branch1</a:t>
            </a:r>
            <a:r>
              <a:rPr kumimoji="0" lang="zh-TW" alt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與</a:t>
            </a:r>
            <a:r>
              <a:rPr kumimoji="0" lang="en-US" altLang="zh-TW" dirty="0" smtClean="0">
                <a:latin typeface="Gulim" panose="020B0600000101010101" pitchFamily="34" charset="-127"/>
                <a:ea typeface="Gulim" panose="020B0600000101010101" pitchFamily="34" charset="-127"/>
              </a:rPr>
              <a:t>master</a:t>
            </a:r>
            <a:r>
              <a:rPr kumimoji="0" lang="zh-TW" alt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合併</a:t>
            </a:r>
            <a:endParaRPr kumimoji="0" lang="en-US" altLang="zh-TW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57200" indent="-457200" fontAlgn="auto">
              <a:buFont typeface="+mj-lt"/>
              <a:buAutoNum type="arabicPeriod"/>
              <a:defRPr/>
            </a:pPr>
            <a:r>
              <a:rPr kumimoji="0" lang="en-US" altLang="zh-TW" dirty="0" smtClean="0">
                <a:latin typeface="Gulim" panose="020B0600000101010101" pitchFamily="34" charset="-127"/>
                <a:ea typeface="Gulim" panose="020B0600000101010101" pitchFamily="34" charset="-127"/>
              </a:rPr>
              <a:t>master</a:t>
            </a:r>
            <a:r>
              <a:rPr kumimoji="0" lang="zh-TW" alt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版本合併前已做過更新</a:t>
            </a:r>
            <a:endParaRPr kumimoji="0" lang="en-US" altLang="zh-TW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57200" indent="-457200" fontAlgn="auto">
              <a:buFont typeface="+mj-lt"/>
              <a:buAutoNum type="arabicPeriod"/>
              <a:defRPr/>
            </a:pPr>
            <a:r>
              <a:rPr kumimoji="0" lang="zh-TW" alt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系統偵測到兩</a:t>
            </a:r>
            <a:r>
              <a:rPr kumimoji="0" lang="zh-TW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版本</a:t>
            </a:r>
            <a:r>
              <a:rPr kumimoji="0" lang="zh-TW" alt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衝突</a:t>
            </a:r>
            <a:endParaRPr kumimoji="0" lang="en-US" altLang="zh-TW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457200" indent="-457200" fontAlgn="auto">
              <a:buFont typeface="+mj-lt"/>
              <a:buAutoNum type="arabicPeriod"/>
              <a:defRPr/>
            </a:pPr>
            <a:r>
              <a:rPr kumimoji="0" lang="zh-TW" alt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手動</a:t>
            </a:r>
            <a:r>
              <a:rPr kumimoji="0" lang="zh-TW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更正內文</a:t>
            </a:r>
          </a:p>
          <a:p>
            <a:pPr marL="457200" indent="-457200" fontAlgn="auto">
              <a:buFont typeface="+mj-lt"/>
              <a:buAutoNum type="arabicPeriod"/>
              <a:defRPr/>
            </a:pPr>
            <a:endParaRPr kumimoji="0" lang="en-US" altLang="zh-TW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4035" name="圖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1988" y="3041650"/>
            <a:ext cx="3078162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5AED10-B6FB-487A-B4E3-4603F72F33C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範例：解決</a:t>
            </a:r>
            <a:r>
              <a:rPr lang="en-US" altLang="zh-TW" smtClean="0">
                <a:ln>
                  <a:noFill/>
                </a:ln>
              </a:rPr>
              <a:t>merge</a:t>
            </a:r>
            <a:r>
              <a:rPr lang="zh-TW" altLang="en-US" smtClean="0">
                <a:ln>
                  <a:noFill/>
                </a:ln>
              </a:rPr>
              <a:t>衝突</a:t>
            </a:r>
            <a:r>
              <a:rPr lang="en-US" altLang="zh-TW" smtClean="0">
                <a:ln>
                  <a:noFill/>
                </a:ln>
              </a:rPr>
              <a:t>(2/2)</a:t>
            </a:r>
            <a:endParaRPr lang="zh-TW" altLang="en-US" smtClean="0">
              <a:ln>
                <a:noFill/>
              </a:ln>
            </a:endParaRPr>
          </a:p>
        </p:txBody>
      </p:sp>
      <p:pic>
        <p:nvPicPr>
          <p:cNvPr id="45058" name="圖片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0788" y="4405313"/>
            <a:ext cx="45815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1298575" y="2560638"/>
            <a:ext cx="4718050" cy="330993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b="1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  <a:defRPr/>
            </a:pPr>
            <a:r>
              <a:rPr kumimoji="0" lang="en-US" altLang="zh-TW" dirty="0" smtClean="0"/>
              <a:t>merge</a:t>
            </a:r>
            <a:r>
              <a:rPr kumimoji="0" lang="zh-TW" altLang="en-US" dirty="0" smtClean="0"/>
              <a:t>衝突</a:t>
            </a:r>
            <a:endParaRPr kumimoji="0" lang="en-US" altLang="zh-TW" dirty="0" smtClean="0"/>
          </a:p>
          <a:p>
            <a:pPr marL="457200" indent="-457200" fontAlgn="auto">
              <a:buFont typeface="+mj-lt"/>
              <a:buAutoNum type="arabicPeriod" startAt="5"/>
              <a:defRPr/>
            </a:pPr>
            <a:r>
              <a:rPr kumimoji="0" lang="zh-TW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重新提交</a:t>
            </a:r>
          </a:p>
          <a:p>
            <a:pPr marL="0" indent="0" fontAlgn="auto">
              <a:buFont typeface="Arial"/>
              <a:buNone/>
              <a:defRPr/>
            </a:pPr>
            <a:endParaRPr kumimoji="0" lang="en-US" altLang="zh-TW" dirty="0" smtClean="0"/>
          </a:p>
        </p:txBody>
      </p:sp>
      <p:pic>
        <p:nvPicPr>
          <p:cNvPr id="45060" name="圖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0788" y="2560638"/>
            <a:ext cx="4718050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圖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803650"/>
            <a:ext cx="41211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文字方塊 12"/>
          <p:cNvSpPr txBox="1">
            <a:spLocks noChangeArrowheads="1"/>
          </p:cNvSpPr>
          <p:nvPr/>
        </p:nvSpPr>
        <p:spPr bwMode="auto">
          <a:xfrm>
            <a:off x="7854950" y="39925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TW" altLang="en-US">
                <a:latin typeface="微軟正黑體" pitchFamily="34" charset="-120"/>
                <a:ea typeface="微軟正黑體" pitchFamily="34" charset="-120"/>
              </a:rPr>
              <a:t>合併後狀態</a:t>
            </a:r>
          </a:p>
        </p:txBody>
      </p:sp>
      <p:sp>
        <p:nvSpPr>
          <p:cNvPr id="45063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A5E4E8-6447-4E49-9353-A16C30E65DC6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push(1/2)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上傳至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&gt;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指令：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push</a:t>
            </a:r>
          </a:p>
          <a:p>
            <a:pPr marL="0" indent="0" fontAlgn="auto">
              <a:buFont typeface="Arial"/>
              <a:buNone/>
              <a:defRPr/>
            </a:pPr>
            <a:r>
              <a:rPr lang="zh-TW" altLang="en-US" sz="1800" b="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首次上傳：</a:t>
            </a:r>
            <a:r>
              <a:rPr lang="en-US" altLang="zh-TW" sz="1800" b="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zh-TW" altLang="en-US" sz="1800" b="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sz="1800" b="0" dirty="0" err="1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sz="1800" b="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sz="1800" b="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push -u origin </a:t>
            </a:r>
            <a:r>
              <a:rPr lang="en-US" altLang="zh-TW" sz="1800" b="0" dirty="0" smtClean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master</a:t>
            </a:r>
          </a:p>
          <a:p>
            <a:pPr marL="0" indent="0" fontAlgn="auto">
              <a:buFont typeface="Arial"/>
              <a:buNone/>
              <a:defRPr/>
            </a:pPr>
            <a:endParaRPr lang="en-US" altLang="zh-TW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fontAlgn="auto">
              <a:buClr>
                <a:srgbClr val="AB946B"/>
              </a:buClr>
              <a:buFont typeface="Arial"/>
              <a:buNone/>
              <a:defRPr/>
            </a:pPr>
            <a:r>
              <a:rPr lang="en-US" altLang="zh-TW" sz="2000" b="0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※</a:t>
            </a:r>
            <a:r>
              <a:rPr lang="en-US" altLang="zh-TW" sz="2000" b="0" u="sng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GitHub</a:t>
            </a:r>
            <a:r>
              <a:rPr lang="zh-TW" altLang="en-US" sz="2000" b="0" u="sng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已同步至剛剛上傳版本</a:t>
            </a:r>
            <a:endParaRPr lang="zh-TW" altLang="en-US" sz="2000" b="0" u="sng" dirty="0">
              <a:solidFill>
                <a:prstClr val="black">
                  <a:lumMod val="85000"/>
                  <a:lumOff val="15000"/>
                </a:prst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 fontAlgn="auto">
              <a:buFont typeface="Arial"/>
              <a:buNone/>
              <a:defRPr/>
            </a:pP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6083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9763" y="2560638"/>
            <a:ext cx="4129087" cy="1303337"/>
          </a:xfrm>
        </p:spPr>
      </p:pic>
      <p:pic>
        <p:nvPicPr>
          <p:cNvPr id="46084" name="圖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9763" y="4046538"/>
            <a:ext cx="5735637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8E1367-2963-4191-BEFC-F487C7244819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push(2/2)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僅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上傳分支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＞指令：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$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push 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origin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分支名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7107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6625" y="2560638"/>
            <a:ext cx="4381500" cy="1247775"/>
          </a:xfrm>
        </p:spPr>
      </p:pic>
      <p:pic>
        <p:nvPicPr>
          <p:cNvPr id="47108" name="圖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6625" y="4095750"/>
            <a:ext cx="5376863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4C1157-6829-46AA-A600-160B77B34D43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常用指令－</a:t>
            </a:r>
            <a:r>
              <a:rPr lang="en-US" altLang="zh-TW" smtClean="0">
                <a:ln>
                  <a:noFill/>
                </a:ln>
              </a:rPr>
              <a:t>pull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擷取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及合併遠端分支到目錄的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分支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＞指令：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$ </a:t>
            </a:r>
            <a:r>
              <a:rPr lang="en-US" altLang="zh-TW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git</a:t>
            </a: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pull</a:t>
            </a:r>
            <a:endParaRPr lang="zh-TW" alt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8131" name="內容版面配置區 2"/>
          <p:cNvSpPr>
            <a:spLocks noGrp="1"/>
          </p:cNvSpPr>
          <p:nvPr>
            <p:ph sz="half" idx="2"/>
          </p:nvPr>
        </p:nvSpPr>
        <p:spPr>
          <a:xfrm>
            <a:off x="6181725" y="2560638"/>
            <a:ext cx="4718050" cy="3309937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F078CF-7577-40D1-92B7-20AA8FA81A2A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其他指令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修改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取消上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一次的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commit</a:t>
            </a:r>
          </a:p>
          <a:p>
            <a:pPr marL="0" indent="0" fontAlgn="auto">
              <a:buFont typeface="Arial"/>
              <a:buNone/>
              <a:defRPr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指令：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reset HEAD^ --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hard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暫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存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指令：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$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stash 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–u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忽略特定文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件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指令：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vim .</a:t>
            </a:r>
            <a:r>
              <a:rPr lang="en-US" altLang="zh-TW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gitignore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155" name="內容版面配置區 3"/>
          <p:cNvSpPr>
            <a:spLocks noGrp="1"/>
          </p:cNvSpPr>
          <p:nvPr>
            <p:ph sz="half" idx="2"/>
          </p:nvPr>
        </p:nvSpPr>
        <p:spPr>
          <a:xfrm>
            <a:off x="6181725" y="2560638"/>
            <a:ext cx="4718050" cy="3309937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E3929A-B9D6-459F-9903-06E2266E0FC8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Visual Studio Team Services</a:t>
            </a:r>
            <a:r>
              <a:rPr lang="zh-TW" altLang="en-US" smtClean="0">
                <a:ln>
                  <a:noFill/>
                </a:ln>
              </a:rPr>
              <a:t>版控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n-US" altLang="zh-TW" b="1" smtClean="0">
                <a:latin typeface="微軟正黑體" pitchFamily="34" charset="-120"/>
                <a:ea typeface="微軟正黑體" pitchFamily="34" charset="-120"/>
              </a:rPr>
              <a:t>Visual Studio Team Services(VSTS)</a:t>
            </a:r>
          </a:p>
          <a:p>
            <a:pPr marL="0" indent="0"/>
            <a:r>
              <a:rPr lang="zh-TW" altLang="en-US" smtClean="0"/>
              <a:t>位於雲端版本的軟體生命週期管理</a:t>
            </a:r>
            <a:r>
              <a:rPr lang="en-US" altLang="zh-TW" smtClean="0"/>
              <a:t>(ALM)</a:t>
            </a:r>
            <a:r>
              <a:rPr lang="zh-TW" altLang="en-US" smtClean="0"/>
              <a:t>軟體服務，透過</a:t>
            </a:r>
            <a:r>
              <a:rPr lang="en-US" altLang="zh-TW" smtClean="0"/>
              <a:t>VSTS</a:t>
            </a:r>
            <a:r>
              <a:rPr lang="zh-TW" altLang="en-US" smtClean="0"/>
              <a:t>，你可以進行版本控管、工作項目維護、</a:t>
            </a:r>
            <a:r>
              <a:rPr lang="en-US" altLang="zh-TW" smtClean="0"/>
              <a:t>Features</a:t>
            </a:r>
            <a:r>
              <a:rPr lang="zh-TW" altLang="en-US" smtClean="0"/>
              <a:t>和</a:t>
            </a:r>
            <a:r>
              <a:rPr lang="en-US" altLang="zh-TW" smtClean="0"/>
              <a:t>Bugs</a:t>
            </a:r>
            <a:r>
              <a:rPr lang="zh-TW" altLang="en-US" smtClean="0"/>
              <a:t>的 </a:t>
            </a:r>
            <a:r>
              <a:rPr lang="en-US" altLang="zh-TW" smtClean="0"/>
              <a:t>tracking</a:t>
            </a:r>
            <a:r>
              <a:rPr lang="zh-TW" altLang="en-US" smtClean="0"/>
              <a:t>，雲端的自動化建置與測試</a:t>
            </a:r>
            <a:r>
              <a:rPr lang="en-US" altLang="zh-TW" smtClean="0"/>
              <a:t>...</a:t>
            </a:r>
            <a:endParaRPr lang="zh-TW" altLang="en-US" smtClean="0"/>
          </a:p>
        </p:txBody>
      </p:sp>
      <p:sp>
        <p:nvSpPr>
          <p:cNvPr id="5017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D152B8-29EE-4F05-8E4C-57AF0C6CC456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Visual Studio Team Services</a:t>
            </a:r>
            <a:r>
              <a:rPr lang="zh-TW" altLang="en-US" smtClean="0">
                <a:ln>
                  <a:noFill/>
                </a:ln>
              </a:rPr>
              <a:t>版控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1298575" y="2560638"/>
            <a:ext cx="4718050" cy="3309937"/>
          </a:xfrm>
        </p:spPr>
        <p:txBody>
          <a:bodyPr>
            <a:normAutofit/>
          </a:bodyPr>
          <a:lstStyle/>
          <a:p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註冊</a:t>
            </a:r>
            <a:r>
              <a:rPr lang="en-US" altLang="zh-TW" b="1" smtClean="0">
                <a:latin typeface="微軟正黑體" pitchFamily="34" charset="-120"/>
                <a:ea typeface="微軟正黑體" pitchFamily="34" charset="-120"/>
              </a:rPr>
              <a:t>VSTS</a:t>
            </a:r>
          </a:p>
        </p:txBody>
      </p:sp>
      <p:sp>
        <p:nvSpPr>
          <p:cNvPr id="84998" name="投影片編號版面配置區 5"/>
          <p:cNvSpPr txBox="1">
            <a:spLocks noGrp="1"/>
          </p:cNvSpPr>
          <p:nvPr/>
        </p:nvSpPr>
        <p:spPr bwMode="auto">
          <a:xfrm>
            <a:off x="10353675" y="5969000"/>
            <a:ext cx="5429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F423D6-9290-4F6D-AA31-AEC1F9C8C2B7}" type="slidenum">
              <a:rPr kumimoji="0" lang="en-US" altLang="zh-TW" sz="1400">
                <a:latin typeface="Garamond" pitchFamily="18" charset="0"/>
              </a:rPr>
              <a:pPr algn="r"/>
              <a:t>29</a:t>
            </a:fld>
            <a:endParaRPr kumimoji="0" lang="en-US" altLang="zh-TW" sz="1400">
              <a:latin typeface="Garamond" pitchFamily="18" charset="0"/>
            </a:endParaRPr>
          </a:p>
        </p:txBody>
      </p:sp>
      <p:pic>
        <p:nvPicPr>
          <p:cNvPr id="84999" name="內容版面配置區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050" y="3252788"/>
            <a:ext cx="62388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圖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2250" y="2835275"/>
            <a:ext cx="2921000" cy="26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何謂版本控制系統</a:t>
            </a:r>
          </a:p>
        </p:txBody>
      </p:sp>
      <p:sp>
        <p:nvSpPr>
          <p:cNvPr id="23554" name="內容版面配置區 2"/>
          <p:cNvSpPr>
            <a:spLocks noGrp="1"/>
          </p:cNvSpPr>
          <p:nvPr>
            <p:ph idx="1"/>
          </p:nvPr>
        </p:nvSpPr>
        <p:spPr>
          <a:xfrm>
            <a:off x="4435475" y="2530475"/>
            <a:ext cx="3086100" cy="3319463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zh-TW" altLang="en-US" smtClean="0"/>
              <a:t>集中式版本控制系統</a:t>
            </a:r>
          </a:p>
        </p:txBody>
      </p:sp>
      <p:pic>
        <p:nvPicPr>
          <p:cNvPr id="23555" name="圖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1800" y="3167063"/>
            <a:ext cx="2168525" cy="244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內容版面配置區 2"/>
          <p:cNvSpPr txBox="1">
            <a:spLocks/>
          </p:cNvSpPr>
          <p:nvPr/>
        </p:nvSpPr>
        <p:spPr bwMode="auto">
          <a:xfrm>
            <a:off x="1295400" y="2530475"/>
            <a:ext cx="3013075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None/>
            </a:pPr>
            <a:r>
              <a:rPr kumimoji="0" lang="zh-TW" altLang="en-US" sz="2400">
                <a:solidFill>
                  <a:srgbClr val="262626"/>
                </a:solidFill>
                <a:latin typeface="Gulim" pitchFamily="34" charset="-127"/>
                <a:ea typeface="Gulim" pitchFamily="34" charset="-127"/>
              </a:rPr>
              <a:t>本地端版本控制</a:t>
            </a:r>
          </a:p>
        </p:txBody>
      </p:sp>
      <p:pic>
        <p:nvPicPr>
          <p:cNvPr id="23557" name="圖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1150" y="3454400"/>
            <a:ext cx="25431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圖片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6938" y="3454400"/>
            <a:ext cx="274955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內容版面配置區 2"/>
          <p:cNvSpPr txBox="1">
            <a:spLocks/>
          </p:cNvSpPr>
          <p:nvPr/>
        </p:nvSpPr>
        <p:spPr bwMode="auto">
          <a:xfrm>
            <a:off x="7519988" y="2530475"/>
            <a:ext cx="3013075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None/>
            </a:pPr>
            <a:r>
              <a:rPr kumimoji="0" lang="zh-TW" altLang="en-US" sz="2400">
                <a:solidFill>
                  <a:srgbClr val="262626"/>
                </a:solidFill>
                <a:latin typeface="Gulim" pitchFamily="34" charset="-127"/>
                <a:ea typeface="Gulim" pitchFamily="34" charset="-127"/>
              </a:rPr>
              <a:t>分散式版本控制系統</a:t>
            </a: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8923DB-2F70-4E6F-BB77-BBAEEF8175B6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Visual Studio Team Services</a:t>
            </a:r>
            <a:r>
              <a:rPr lang="zh-TW" altLang="en-US" smtClean="0">
                <a:ln>
                  <a:noFill/>
                </a:ln>
              </a:rPr>
              <a:t>版控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1298575" y="2560638"/>
            <a:ext cx="4718050" cy="3309937"/>
          </a:xfrm>
        </p:spPr>
        <p:txBody>
          <a:bodyPr>
            <a:normAutofit/>
          </a:bodyPr>
          <a:lstStyle/>
          <a:p>
            <a:r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en-US" altLang="zh-TW" b="1" smtClean="0">
                <a:latin typeface="微軟正黑體" pitchFamily="34" charset="-120"/>
                <a:ea typeface="微軟正黑體" pitchFamily="34" charset="-120"/>
              </a:rPr>
              <a:t>Repository</a:t>
            </a:r>
          </a:p>
        </p:txBody>
      </p:sp>
      <p:sp>
        <p:nvSpPr>
          <p:cNvPr id="86020" name="投影片編號版面配置區 5"/>
          <p:cNvSpPr txBox="1">
            <a:spLocks noGrp="1"/>
          </p:cNvSpPr>
          <p:nvPr/>
        </p:nvSpPr>
        <p:spPr bwMode="auto">
          <a:xfrm>
            <a:off x="10353675" y="5969000"/>
            <a:ext cx="5429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8136958-F4D9-4223-A96E-D80638E31550}" type="slidenum">
              <a:rPr kumimoji="0" lang="en-US" altLang="zh-TW" sz="1400">
                <a:latin typeface="Garamond" pitchFamily="18" charset="0"/>
              </a:rPr>
              <a:pPr algn="r"/>
              <a:t>30</a:t>
            </a:fld>
            <a:endParaRPr kumimoji="0" lang="en-US" altLang="zh-TW" sz="1400">
              <a:latin typeface="Garamond" pitchFamily="18" charset="0"/>
            </a:endParaRPr>
          </a:p>
        </p:txBody>
      </p:sp>
      <p:pic>
        <p:nvPicPr>
          <p:cNvPr id="86023" name="內容版面配置區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838" y="3070225"/>
            <a:ext cx="37623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4" name="圖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8775" y="5275263"/>
            <a:ext cx="4187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5" name="圖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1425" y="2589213"/>
            <a:ext cx="21177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6" name="圖片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8050" y="5275263"/>
            <a:ext cx="52641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ln>
                <a:noFill/>
              </a:ln>
            </a:endParaRPr>
          </a:p>
        </p:txBody>
      </p:sp>
      <p:sp>
        <p:nvSpPr>
          <p:cNvPr id="52230" name="投影片編號版面配置區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AA7329-594C-421C-92AB-516F3B8907EC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TW"/>
          </a:p>
        </p:txBody>
      </p:sp>
      <p:sp>
        <p:nvSpPr>
          <p:cNvPr id="4" name="內容版面配置區 3"/>
          <p:cNvSpPr>
            <a:spLocks/>
          </p:cNvSpPr>
          <p:nvPr/>
        </p:nvSpPr>
        <p:spPr bwMode="auto">
          <a:xfrm>
            <a:off x="1298575" y="2560638"/>
            <a:ext cx="4718050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</a:pPr>
            <a:r>
              <a:rPr kumimoji="0" lang="zh-TW" altLang="en-US" sz="2400" b="1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</a:rPr>
              <a:t>新增專案</a:t>
            </a:r>
          </a:p>
        </p:txBody>
      </p:sp>
      <p:pic>
        <p:nvPicPr>
          <p:cNvPr id="52233" name="內容版面配置區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2288" y="2546350"/>
            <a:ext cx="5019675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ln>
                <a:noFill/>
              </a:ln>
            </a:endParaRPr>
          </a:p>
        </p:txBody>
      </p:sp>
      <p:pic>
        <p:nvPicPr>
          <p:cNvPr id="53251" name="圖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1075" y="2833688"/>
            <a:ext cx="46767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投影片編號版面配置區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A19C15-CDD0-4BE0-9EA6-0C0657E0F4E3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TW"/>
          </a:p>
        </p:txBody>
      </p:sp>
      <p:sp>
        <p:nvSpPr>
          <p:cNvPr id="4" name="內容版面配置區 3"/>
          <p:cNvSpPr>
            <a:spLocks/>
          </p:cNvSpPr>
          <p:nvPr/>
        </p:nvSpPr>
        <p:spPr bwMode="auto">
          <a:xfrm>
            <a:off x="1298575" y="2560638"/>
            <a:ext cx="4718050" cy="330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charset="0"/>
              <a:buChar char="•"/>
            </a:pPr>
            <a:r>
              <a:rPr kumimoji="0" lang="zh-TW" altLang="en-US" sz="2400" b="1">
                <a:solidFill>
                  <a:srgbClr val="262626"/>
                </a:solidFill>
                <a:latin typeface="微軟正黑體" pitchFamily="34" charset="-120"/>
                <a:ea typeface="微軟正黑體" pitchFamily="34" charset="-120"/>
              </a:rPr>
              <a:t>選擇外掛程式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ln>
                <a:noFill/>
              </a:ln>
            </a:endParaRPr>
          </a:p>
        </p:txBody>
      </p:sp>
      <p:pic>
        <p:nvPicPr>
          <p:cNvPr id="5427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2573338"/>
            <a:ext cx="3276600" cy="2895600"/>
          </a:xfrm>
        </p:spPr>
      </p:pic>
      <p:pic>
        <p:nvPicPr>
          <p:cNvPr id="54275" name="圖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2425" y="2568575"/>
            <a:ext cx="39528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圖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9638" y="4506913"/>
            <a:ext cx="25431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圖片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8088" y="4392613"/>
            <a:ext cx="26765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投影片編號版面配置區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0B78D9-E91E-4100-9B3F-53C89D76F3F7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ln>
                <a:noFill/>
              </a:ln>
            </a:endParaRPr>
          </a:p>
        </p:txBody>
      </p:sp>
      <p:pic>
        <p:nvPicPr>
          <p:cNvPr id="55298" name="圖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963" y="2601913"/>
            <a:ext cx="34877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內容版面配置區 7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63600" y="2586038"/>
            <a:ext cx="2587625" cy="3109912"/>
          </a:xfrm>
        </p:spPr>
      </p:pic>
      <p:pic>
        <p:nvPicPr>
          <p:cNvPr id="55300" name="圖片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8050" y="2586038"/>
            <a:ext cx="1876425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圖片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07013" y="2586038"/>
            <a:ext cx="2381250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投影片編號版面配置區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B4D209-94BD-449C-B9C2-189A9C9C7648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為何需要</a:t>
            </a:r>
            <a:r>
              <a:rPr lang="en-US" altLang="zh-TW" smtClean="0">
                <a:ln>
                  <a:noFill/>
                </a:ln>
              </a:rPr>
              <a:t>GIT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何謂</a:t>
            </a:r>
            <a:r>
              <a:rPr lang="en-US" altLang="zh-TW" smtClean="0"/>
              <a:t>GIT</a:t>
            </a:r>
            <a:endParaRPr lang="zh-TW" altLang="en-US" smtClean="0"/>
          </a:p>
        </p:txBody>
      </p:sp>
      <p:sp>
        <p:nvSpPr>
          <p:cNvPr id="2457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4015AE-9539-497E-B003-5FE0D8993106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marL="0" indent="0" fontAlgn="auto">
              <a:buFont typeface="Arial"/>
              <a:buNone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三種表達檔案的狀態：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已提交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(committed)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已修改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(modified)</a:t>
            </a:r>
          </a:p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已暫存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(staged)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603" name="Picture 4" descr="http://4.bp.blogspot.com/-PfOeg-_ogFg/Vlm9VHHSb9I/AAAAAAAA-7g/Q4fTzddDpEU/s1600/18333fig0201-t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016625" y="2560638"/>
            <a:ext cx="4718050" cy="2990850"/>
          </a:xfrm>
        </p:spPr>
      </p:pic>
      <p:sp>
        <p:nvSpPr>
          <p:cNvPr id="2560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554BE6-4993-40ED-9708-BA380351142A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常用軟體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en-US" altLang="zh-TW" dirty="0" err="1" smtClean="0">
                <a:solidFill>
                  <a:srgbClr val="002060"/>
                </a:solidFill>
              </a:rPr>
              <a:t>Git</a:t>
            </a:r>
            <a:r>
              <a:rPr lang="en-US" altLang="zh-TW" dirty="0" smtClean="0">
                <a:solidFill>
                  <a:srgbClr val="002060"/>
                </a:solidFill>
              </a:rPr>
              <a:t> for Windows</a:t>
            </a:r>
          </a:p>
          <a:p>
            <a:pPr fontAlgn="auto">
              <a:buFont typeface="Arial"/>
              <a:buChar char="•"/>
              <a:defRPr/>
            </a:pPr>
            <a:r>
              <a:rPr lang="en-US" altLang="zh-TW" dirty="0" err="1" smtClean="0">
                <a:solidFill>
                  <a:srgbClr val="002060"/>
                </a:solidFill>
              </a:rPr>
              <a:t>GitHub</a:t>
            </a:r>
            <a:r>
              <a:rPr lang="en-US" altLang="zh-TW" dirty="0" smtClean="0">
                <a:solidFill>
                  <a:srgbClr val="002060"/>
                </a:solidFill>
              </a:rPr>
              <a:t> for Windows</a:t>
            </a:r>
          </a:p>
          <a:p>
            <a:pPr fontAlgn="auto">
              <a:buFont typeface="Arial"/>
              <a:buChar char="•"/>
              <a:defRPr/>
            </a:pP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SourceTree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tortoiseGit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627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737600" y="4570413"/>
            <a:ext cx="1616075" cy="1090612"/>
          </a:xfrm>
        </p:spPr>
      </p:pic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9E2214-D964-4913-B517-49F659334ECE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/>
          </a:p>
        </p:txBody>
      </p:sp>
      <p:pic>
        <p:nvPicPr>
          <p:cNvPr id="26629" name="圖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1975" y="2560638"/>
            <a:ext cx="1687513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圖片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99488" y="2614613"/>
            <a:ext cx="1846262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圖片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3738" y="4276725"/>
            <a:ext cx="15557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環境設置－</a:t>
            </a:r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 </a:t>
            </a:r>
            <a:r>
              <a:rPr lang="en-US" altLang="zh-TW" smtClean="0">
                <a:ln>
                  <a:noFill/>
                </a:ln>
              </a:rPr>
              <a:t>for Windows(1/2)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/>
          <a:lstStyle/>
          <a:p>
            <a:r>
              <a:rPr lang="zh-TW" altLang="en-US" smtClean="0"/>
              <a:t>安裝</a:t>
            </a:r>
            <a:r>
              <a:rPr lang="en-US" altLang="zh-TW" smtClean="0"/>
              <a:t>Git</a:t>
            </a:r>
            <a:r>
              <a:rPr lang="zh-TW" altLang="en-US" smtClean="0"/>
              <a:t> </a:t>
            </a:r>
            <a:r>
              <a:rPr lang="en-US" altLang="zh-TW" smtClean="0"/>
              <a:t>for Windows</a:t>
            </a:r>
          </a:p>
          <a:p>
            <a:pPr>
              <a:buFont typeface="Arial" charset="0"/>
              <a:buNone/>
            </a:pPr>
            <a:r>
              <a:rPr lang="en-US" altLang="zh-TW" sz="2000" smtClean="0">
                <a:hlinkClick r:id="rId2"/>
              </a:rPr>
              <a:t>https://git-for-windows.github.io</a:t>
            </a:r>
            <a:r>
              <a:rPr lang="en-US" altLang="zh-TW" sz="2000" smtClean="0">
                <a:hlinkClick r:id="rId2"/>
              </a:rPr>
              <a:t>/</a:t>
            </a:r>
            <a:endParaRPr lang="en-US" altLang="zh-TW" sz="2000" smtClean="0"/>
          </a:p>
          <a:p>
            <a:endParaRPr lang="zh-TW" altLang="en-US" smtClean="0"/>
          </a:p>
        </p:txBody>
      </p:sp>
      <p:sp>
        <p:nvSpPr>
          <p:cNvPr id="27651" name="內容版面配置區 7"/>
          <p:cNvSpPr>
            <a:spLocks noGrp="1"/>
          </p:cNvSpPr>
          <p:nvPr>
            <p:ph sz="half" idx="2"/>
          </p:nvPr>
        </p:nvSpPr>
        <p:spPr>
          <a:xfrm>
            <a:off x="6181725" y="2560638"/>
            <a:ext cx="4718050" cy="3309937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2765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D00834-B0FA-4EED-B575-B367C60149D7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/>
          </a:p>
        </p:txBody>
      </p:sp>
      <p:pic>
        <p:nvPicPr>
          <p:cNvPr id="27653" name="圖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725" y="2935288"/>
            <a:ext cx="4687888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環境設置－</a:t>
            </a:r>
            <a:r>
              <a:rPr lang="en-US" altLang="zh-TW" smtClean="0">
                <a:ln>
                  <a:noFill/>
                </a:ln>
              </a:rPr>
              <a:t>Git</a:t>
            </a:r>
            <a:r>
              <a:rPr lang="zh-TW" altLang="en-US" smtClean="0">
                <a:ln>
                  <a:noFill/>
                </a:ln>
              </a:rPr>
              <a:t> </a:t>
            </a:r>
            <a:r>
              <a:rPr lang="en-US" altLang="zh-TW" smtClean="0">
                <a:ln>
                  <a:noFill/>
                </a:ln>
              </a:rPr>
              <a:t>for Windows(2/2)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建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議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選擇「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from Windows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Command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Prompt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」 」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675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674F679-3C0C-4094-B690-BDC16BC0663A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/>
          </a:p>
        </p:txBody>
      </p:sp>
      <p:pic>
        <p:nvPicPr>
          <p:cNvPr id="28676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96038" y="2560638"/>
            <a:ext cx="4289425" cy="33099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n>
                  <a:noFill/>
                </a:ln>
              </a:rPr>
              <a:t>環境設置－</a:t>
            </a:r>
            <a:r>
              <a:rPr lang="en-US" altLang="zh-TW" smtClean="0">
                <a:ln>
                  <a:noFill/>
                </a:ln>
              </a:rPr>
              <a:t>GitHub(1/3)</a:t>
            </a:r>
            <a:endParaRPr lang="zh-TW" altLang="en-US" smtClean="0">
              <a:ln>
                <a:noFill/>
              </a:ln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575" y="2560638"/>
            <a:ext cx="4718050" cy="3309937"/>
          </a:xfrm>
        </p:spPr>
        <p:txBody>
          <a:bodyPr rtlCol="0"/>
          <a:lstStyle/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註冊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fontAlgn="auto">
              <a:buFont typeface="Arial"/>
              <a:buNone/>
              <a:defRPr/>
            </a:pP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https://github.com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/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信箱驗證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buFont typeface="Arial"/>
              <a:buChar char="•"/>
              <a:defRPr/>
            </a:pP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699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281863" y="2560638"/>
            <a:ext cx="2755900" cy="3448050"/>
          </a:xfrm>
        </p:spPr>
      </p:pic>
      <p:sp>
        <p:nvSpPr>
          <p:cNvPr id="29700" name="投影片編號版面配置區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CD7766-5426-492C-9C52-1B8519C94BF8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2288</TotalTime>
  <Words>831</Words>
  <Application>Microsoft Office PowerPoint</Application>
  <PresentationFormat>自訂</PresentationFormat>
  <Paragraphs>165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簡報設計範本</vt:lpstr>
      </vt:variant>
      <vt:variant>
        <vt:i4>10</vt:i4>
      </vt:variant>
      <vt:variant>
        <vt:lpstr>投影片標題</vt:lpstr>
      </vt:variant>
      <vt:variant>
        <vt:i4>34</vt:i4>
      </vt:variant>
    </vt:vector>
  </HeadingPairs>
  <TitlesOfParts>
    <vt:vector size="50" baseType="lpstr">
      <vt:lpstr>Garamond</vt:lpstr>
      <vt:lpstr>新細明體</vt:lpstr>
      <vt:lpstr>Arial</vt:lpstr>
      <vt:lpstr>Calibri</vt:lpstr>
      <vt:lpstr>微軟正黑體</vt:lpstr>
      <vt:lpstr>Gulim</vt:lpstr>
      <vt:lpstr>有機</vt:lpstr>
      <vt:lpstr>有機</vt:lpstr>
      <vt:lpstr>有機</vt:lpstr>
      <vt:lpstr>有機</vt:lpstr>
      <vt:lpstr>有機</vt:lpstr>
      <vt:lpstr>有機</vt:lpstr>
      <vt:lpstr>有機</vt:lpstr>
      <vt:lpstr>有機</vt:lpstr>
      <vt:lpstr>有機</vt:lpstr>
      <vt:lpstr>有機</vt:lpstr>
      <vt:lpstr>Git版本控制管理系統</vt:lpstr>
      <vt:lpstr>目錄</vt:lpstr>
      <vt:lpstr>何謂版本控制系統</vt:lpstr>
      <vt:lpstr>為何需要GIT</vt:lpstr>
      <vt:lpstr>GIT概念</vt:lpstr>
      <vt:lpstr>常用軟體</vt:lpstr>
      <vt:lpstr>環境設置－Git for Windows(1/2)</vt:lpstr>
      <vt:lpstr>環境設置－Git for Windows(2/2)</vt:lpstr>
      <vt:lpstr>環境設置－GitHub(1/3)</vt:lpstr>
      <vt:lpstr>環境設置－GitHub(2/3)</vt:lpstr>
      <vt:lpstr>環境設置－GitHub(1/3)</vt:lpstr>
      <vt:lpstr>環境設置－GIT指令</vt:lpstr>
      <vt:lpstr>GIT常用指令－clone</vt:lpstr>
      <vt:lpstr>GIT常用指令－add</vt:lpstr>
      <vt:lpstr>GIT常用指令－commit</vt:lpstr>
      <vt:lpstr>GIT常用指令－status、log</vt:lpstr>
      <vt:lpstr>GIT常用指令－branch(1/5)</vt:lpstr>
      <vt:lpstr>GIT常用指令－branch(2/5)</vt:lpstr>
      <vt:lpstr>GIT常用指令－branch(3/5)</vt:lpstr>
      <vt:lpstr>GIT其他指令－branch(4/5)</vt:lpstr>
      <vt:lpstr>GIT常用指令－branch(5/5)</vt:lpstr>
      <vt:lpstr>範例：解決merge衝突(1/2)</vt:lpstr>
      <vt:lpstr>範例：解決merge衝突(2/2)</vt:lpstr>
      <vt:lpstr>GIT常用指令－push(1/2)</vt:lpstr>
      <vt:lpstr>GIT常用指令－push(2/2)</vt:lpstr>
      <vt:lpstr>GIT常用指令－pull</vt:lpstr>
      <vt:lpstr>GIT其他指令</vt:lpstr>
      <vt:lpstr>Visual Studio Team Services版控</vt:lpstr>
      <vt:lpstr>Visual Studio Team Services版控</vt:lpstr>
      <vt:lpstr>Visual Studio Team Services版控</vt:lpstr>
      <vt:lpstr>投影片 31</vt:lpstr>
      <vt:lpstr>投影片 32</vt:lpstr>
      <vt:lpstr>投影片 33</vt:lpstr>
      <vt:lpstr>投影片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Git版本控制管理系統</dc:title>
  <dc:creator>何芳瑜</dc:creator>
  <cp:lastModifiedBy>funny</cp:lastModifiedBy>
  <cp:revision>82</cp:revision>
  <dcterms:created xsi:type="dcterms:W3CDTF">2017-01-16T08:59:00Z</dcterms:created>
  <dcterms:modified xsi:type="dcterms:W3CDTF">2017-01-23T23:28:29Z</dcterms:modified>
</cp:coreProperties>
</file>