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8929befd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8929befd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8929befd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8929befd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8929befd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8929befd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8929befd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8929befd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8929befd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8929befd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8929befd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8929befd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8929befd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8929befd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Review</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BTS Flight Forecast</a:t>
            </a:r>
            <a:endParaRPr/>
          </a:p>
          <a:p>
            <a:pPr indent="0" lvl="0" marL="0" rtl="0" algn="l">
              <a:spcBef>
                <a:spcPts val="0"/>
              </a:spcBef>
              <a:spcAft>
                <a:spcPts val="0"/>
              </a:spcAft>
              <a:buNone/>
            </a:pPr>
            <a:r>
              <a:rPr lang="en"/>
              <a:t>Bruno, Fiona, Sushma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&amp; Use Case</a:t>
            </a:r>
            <a:endParaRPr/>
          </a:p>
        </p:txBody>
      </p:sp>
      <p:sp>
        <p:nvSpPr>
          <p:cNvPr id="93" name="Google Shape;93;p14"/>
          <p:cNvSpPr txBox="1"/>
          <p:nvPr>
            <p:ph idx="1" type="body"/>
          </p:nvPr>
        </p:nvSpPr>
        <p:spPr>
          <a:xfrm>
            <a:off x="729450" y="1853850"/>
            <a:ext cx="7688700" cy="3044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a:t>BTS Flight Forecast is a tool to predict Flight delays.</a:t>
            </a:r>
            <a:endParaRPr b="1"/>
          </a:p>
          <a:p>
            <a:pPr indent="0" lvl="0" marL="457200" rtl="0" algn="l">
              <a:spcBef>
                <a:spcPts val="1200"/>
              </a:spcBef>
              <a:spcAft>
                <a:spcPts val="0"/>
              </a:spcAft>
              <a:buNone/>
            </a:pPr>
            <a:r>
              <a:rPr lang="en"/>
              <a:t>Our goal is to utilize historical flight delay data along with past weather information to generate accurate predictions. By analysing existing datasets and integrating with weather forecast APIs, this tool assesses the likelihood of delays for a specified airport code, date, and time.</a:t>
            </a:r>
            <a:endParaRPr/>
          </a:p>
          <a:p>
            <a:pPr indent="0" lvl="0" marL="457200" rtl="0" algn="l">
              <a:spcBef>
                <a:spcPts val="1200"/>
              </a:spcBef>
              <a:spcAft>
                <a:spcPts val="0"/>
              </a:spcAft>
              <a:buNone/>
            </a:pPr>
            <a:r>
              <a:rPr lang="en"/>
              <a:t>Use case: View Flight Delay Prediction</a:t>
            </a:r>
            <a:endParaRPr/>
          </a:p>
          <a:p>
            <a:pPr indent="0" lvl="0" marL="457200" rtl="0" algn="l">
              <a:spcBef>
                <a:spcPts val="1200"/>
              </a:spcBef>
              <a:spcAft>
                <a:spcPts val="0"/>
              </a:spcAft>
              <a:buNone/>
            </a:pPr>
            <a:r>
              <a:rPr lang="en"/>
              <a:t>Objective: Validating user inputs  and viewing the flight delay prediction.</a:t>
            </a:r>
            <a:endParaRPr/>
          </a:p>
          <a:p>
            <a:pPr indent="0" lvl="0" marL="457200" rtl="0" algn="l">
              <a:spcBef>
                <a:spcPts val="1200"/>
              </a:spcBef>
              <a:spcAft>
                <a:spcPts val="1200"/>
              </a:spcAft>
              <a:buNone/>
            </a:pPr>
            <a:r>
              <a:rPr lang="en"/>
              <a:t>Need: We need a graphical user interface for users to enter details like airport name, date and time for which they wish to see the prediction. Once they click </a:t>
            </a:r>
            <a:r>
              <a:rPr lang="en"/>
              <a:t>submit</a:t>
            </a:r>
            <a:r>
              <a:rPr lang="en"/>
              <a:t>, response from our core prediction logic needs to be displayed on the UI.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1: PyQt5</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PytQt5 is a library for creating</a:t>
            </a:r>
            <a:r>
              <a:rPr lang="en"/>
              <a:t> </a:t>
            </a:r>
            <a:r>
              <a:rPr lang="en"/>
              <a:t> GUI applications. It provides bindings for the Qt tool kit, which allows creation of cross-platform applications with rich graphical interfaces. </a:t>
            </a:r>
            <a:endParaRPr/>
          </a:p>
          <a:p>
            <a:pPr indent="0" lvl="0" marL="0" rtl="0" algn="l">
              <a:spcBef>
                <a:spcPts val="1200"/>
              </a:spcBef>
              <a:spcAft>
                <a:spcPts val="0"/>
              </a:spcAft>
              <a:buNone/>
            </a:pPr>
            <a:r>
              <a:rPr lang="en"/>
              <a:t>Some features include pre-built widgets allowing creation of various GUI elements (buttons, labels,etc),  handling of user interaction.</a:t>
            </a:r>
            <a:endParaRPr/>
          </a:p>
          <a:p>
            <a:pPr indent="0" lvl="0" marL="0" rtl="0" algn="l">
              <a:spcBef>
                <a:spcPts val="1200"/>
              </a:spcBef>
              <a:spcAft>
                <a:spcPts val="1200"/>
              </a:spcAft>
              <a:buNone/>
            </a:pPr>
            <a:r>
              <a:rPr lang="en"/>
              <a:t>Author: Riverbank Computing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2: Tkinter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Tkinter is a Python binding to the Tk GUI toolkit, and is included with standard Linux, Microsoft Windows and macOS installs of Python. </a:t>
            </a:r>
            <a:endParaRPr/>
          </a:p>
          <a:p>
            <a:pPr indent="0" lvl="0" marL="0" rtl="0" algn="l">
              <a:spcBef>
                <a:spcPts val="1200"/>
              </a:spcBef>
              <a:spcAft>
                <a:spcPts val="0"/>
              </a:spcAft>
              <a:buNone/>
            </a:pPr>
            <a:r>
              <a:rPr lang="en"/>
              <a:t>It </a:t>
            </a:r>
            <a:r>
              <a:rPr lang="en"/>
              <a:t>provides a set of built-in GUI components/widgets (such as buttons, labels, text boxes, etc.) that you can use to create desktop applications with graphical interfaces.</a:t>
            </a:r>
            <a:endParaRPr/>
          </a:p>
          <a:p>
            <a:pPr indent="0" lvl="0" marL="0" rtl="0" algn="l">
              <a:spcBef>
                <a:spcPts val="1200"/>
              </a:spcBef>
              <a:spcAft>
                <a:spcPts val="0"/>
              </a:spcAft>
              <a:buNone/>
            </a:pPr>
            <a:r>
              <a:rPr lang="en"/>
              <a:t>Tkinter is a free software released under python licence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3: Shiny</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Shiny is an open-source web application framework for R and, with recent developments, for Python. It enables data professionals to turn their analyses into interactive web applications. </a:t>
            </a:r>
            <a:endParaRPr/>
          </a:p>
          <a:p>
            <a:pPr indent="0" lvl="0" marL="0" rtl="0" algn="l">
              <a:spcBef>
                <a:spcPts val="1200"/>
              </a:spcBef>
              <a:spcAft>
                <a:spcPts val="0"/>
              </a:spcAft>
              <a:buNone/>
            </a:pPr>
            <a:r>
              <a:rPr lang="en"/>
              <a:t>Shiny for python is especially designed to make developing web applications accessible to anyone with Python coding knowledge. Under the hood, it stands on a foundation of HTML, CSS, and JavaScript.</a:t>
            </a:r>
            <a:endParaRPr/>
          </a:p>
          <a:p>
            <a:pPr indent="0" lvl="0" marL="0" rtl="0" algn="l">
              <a:spcBef>
                <a:spcPts val="1200"/>
              </a:spcBef>
              <a:spcAft>
                <a:spcPts val="1200"/>
              </a:spcAft>
              <a:buNone/>
            </a:pPr>
            <a:r>
              <a:rPr lang="en"/>
              <a:t>Author: Posit PBC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1336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 Comparison</a:t>
            </a:r>
            <a:endParaRPr/>
          </a:p>
        </p:txBody>
      </p:sp>
      <p:sp>
        <p:nvSpPr>
          <p:cNvPr id="117" name="Google Shape;117;p18"/>
          <p:cNvSpPr txBox="1"/>
          <p:nvPr>
            <p:ph idx="1" type="body"/>
          </p:nvPr>
        </p:nvSpPr>
        <p:spPr>
          <a:xfrm>
            <a:off x="6243100" y="2157175"/>
            <a:ext cx="2627100" cy="278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5"/>
              <a:buNone/>
            </a:pPr>
            <a:r>
              <a:rPr b="1" lang="en" sz="1515"/>
              <a:t>Shiny</a:t>
            </a:r>
            <a:endParaRPr b="1" sz="1515"/>
          </a:p>
          <a:p>
            <a:pPr indent="0" lvl="0" marL="0" rtl="0" algn="l">
              <a:lnSpc>
                <a:spcPct val="100000"/>
              </a:lnSpc>
              <a:spcBef>
                <a:spcPts val="0"/>
              </a:spcBef>
              <a:spcAft>
                <a:spcPts val="0"/>
              </a:spcAft>
              <a:buSzPts val="605"/>
              <a:buNone/>
            </a:pPr>
            <a:r>
              <a:t/>
            </a:r>
            <a:endParaRPr sz="1115"/>
          </a:p>
          <a:p>
            <a:pPr indent="0" lvl="0" marL="0" rtl="0" algn="l">
              <a:lnSpc>
                <a:spcPct val="100000"/>
              </a:lnSpc>
              <a:spcBef>
                <a:spcPts val="0"/>
              </a:spcBef>
              <a:spcAft>
                <a:spcPts val="0"/>
              </a:spcAft>
              <a:buSzPts val="605"/>
              <a:buNone/>
            </a:pPr>
            <a:r>
              <a:rPr lang="en" sz="1115"/>
              <a:t>Pros</a:t>
            </a:r>
            <a:endParaRPr sz="1115"/>
          </a:p>
          <a:p>
            <a:pPr indent="-299402" lvl="0" marL="457200" rtl="0" algn="l">
              <a:lnSpc>
                <a:spcPct val="100000"/>
              </a:lnSpc>
              <a:spcBef>
                <a:spcPts val="0"/>
              </a:spcBef>
              <a:spcAft>
                <a:spcPts val="0"/>
              </a:spcAft>
              <a:buSzPts val="1115"/>
              <a:buChar char="-"/>
            </a:pPr>
            <a:r>
              <a:rPr lang="en" sz="1115"/>
              <a:t>Relatively easy development of webapps</a:t>
            </a:r>
            <a:endParaRPr sz="1115"/>
          </a:p>
          <a:p>
            <a:pPr indent="-299402" lvl="0" marL="457200" rtl="0" algn="l">
              <a:lnSpc>
                <a:spcPct val="100000"/>
              </a:lnSpc>
              <a:spcBef>
                <a:spcPts val="0"/>
              </a:spcBef>
              <a:spcAft>
                <a:spcPts val="0"/>
              </a:spcAft>
              <a:buSzPts val="1115"/>
              <a:buChar char="-"/>
            </a:pPr>
            <a:r>
              <a:rPr lang="en" sz="1115"/>
              <a:t>Best suited for </a:t>
            </a:r>
            <a:r>
              <a:rPr lang="en" sz="1115"/>
              <a:t>Data Science</a:t>
            </a:r>
            <a:r>
              <a:rPr lang="en" sz="1115"/>
              <a:t> visualisations</a:t>
            </a:r>
            <a:endParaRPr sz="1115"/>
          </a:p>
          <a:p>
            <a:pPr indent="-299402" lvl="0" marL="457200" rtl="0" algn="l">
              <a:lnSpc>
                <a:spcPct val="100000"/>
              </a:lnSpc>
              <a:spcBef>
                <a:spcPts val="0"/>
              </a:spcBef>
              <a:spcAft>
                <a:spcPts val="0"/>
              </a:spcAft>
              <a:buSzPts val="1115"/>
              <a:buChar char="-"/>
            </a:pPr>
            <a:r>
              <a:rPr lang="en" sz="1115"/>
              <a:t>Easily handles model outputs</a:t>
            </a:r>
            <a:endParaRPr sz="1115"/>
          </a:p>
          <a:p>
            <a:pPr indent="0" lvl="0" marL="457200" rtl="0" algn="l">
              <a:lnSpc>
                <a:spcPct val="100000"/>
              </a:lnSpc>
              <a:spcBef>
                <a:spcPts val="0"/>
              </a:spcBef>
              <a:spcAft>
                <a:spcPts val="0"/>
              </a:spcAft>
              <a:buNone/>
            </a:pPr>
            <a:r>
              <a:t/>
            </a:r>
            <a:endParaRPr sz="1115"/>
          </a:p>
          <a:p>
            <a:pPr indent="0" lvl="0" marL="0" rtl="0" algn="l">
              <a:lnSpc>
                <a:spcPct val="100000"/>
              </a:lnSpc>
              <a:spcBef>
                <a:spcPts val="0"/>
              </a:spcBef>
              <a:spcAft>
                <a:spcPts val="0"/>
              </a:spcAft>
              <a:buSzPts val="605"/>
              <a:buNone/>
            </a:pPr>
            <a:r>
              <a:rPr lang="en" sz="1115"/>
              <a:t>Cons</a:t>
            </a:r>
            <a:endParaRPr sz="1115"/>
          </a:p>
          <a:p>
            <a:pPr indent="-299402" lvl="0" marL="457200" rtl="0" algn="l">
              <a:lnSpc>
                <a:spcPct val="100000"/>
              </a:lnSpc>
              <a:spcBef>
                <a:spcPts val="0"/>
              </a:spcBef>
              <a:spcAft>
                <a:spcPts val="0"/>
              </a:spcAft>
              <a:buSzPts val="1115"/>
              <a:buChar char="-"/>
            </a:pPr>
            <a:r>
              <a:rPr lang="en" sz="1115"/>
              <a:t>Security issues</a:t>
            </a:r>
            <a:endParaRPr sz="1115"/>
          </a:p>
          <a:p>
            <a:pPr indent="-299402" lvl="0" marL="457200" rtl="0" algn="l">
              <a:lnSpc>
                <a:spcPct val="100000"/>
              </a:lnSpc>
              <a:spcBef>
                <a:spcPts val="0"/>
              </a:spcBef>
              <a:spcAft>
                <a:spcPts val="0"/>
              </a:spcAft>
              <a:buSzPts val="1115"/>
              <a:buChar char="-"/>
            </a:pPr>
            <a:r>
              <a:rPr lang="en" sz="1115"/>
              <a:t>Focus on hosted application development</a:t>
            </a:r>
            <a:endParaRPr sz="1115"/>
          </a:p>
          <a:p>
            <a:pPr indent="-299402" lvl="0" marL="457200" rtl="0" algn="l">
              <a:lnSpc>
                <a:spcPct val="100000"/>
              </a:lnSpc>
              <a:spcBef>
                <a:spcPts val="0"/>
              </a:spcBef>
              <a:spcAft>
                <a:spcPts val="0"/>
              </a:spcAft>
              <a:buSzPts val="1115"/>
              <a:buChar char="-"/>
            </a:pPr>
            <a:r>
              <a:rPr lang="en" sz="1115"/>
              <a:t>Unconventional syntax </a:t>
            </a:r>
            <a:endParaRPr sz="1115"/>
          </a:p>
        </p:txBody>
      </p:sp>
      <p:sp>
        <p:nvSpPr>
          <p:cNvPr id="118" name="Google Shape;118;p18"/>
          <p:cNvSpPr txBox="1"/>
          <p:nvPr>
            <p:ph idx="1" type="body"/>
          </p:nvPr>
        </p:nvSpPr>
        <p:spPr>
          <a:xfrm>
            <a:off x="836500" y="2157175"/>
            <a:ext cx="2627100" cy="278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5"/>
              <a:buNone/>
            </a:pPr>
            <a:r>
              <a:rPr b="1" lang="en" sz="1515"/>
              <a:t>PyQt5</a:t>
            </a:r>
            <a:endParaRPr b="1" sz="1515"/>
          </a:p>
          <a:p>
            <a:pPr indent="0" lvl="0" marL="0" rtl="0" algn="l">
              <a:lnSpc>
                <a:spcPct val="100000"/>
              </a:lnSpc>
              <a:spcBef>
                <a:spcPts val="0"/>
              </a:spcBef>
              <a:spcAft>
                <a:spcPts val="0"/>
              </a:spcAft>
              <a:buSzPts val="605"/>
              <a:buNone/>
            </a:pPr>
            <a:r>
              <a:t/>
            </a:r>
            <a:endParaRPr sz="1115"/>
          </a:p>
          <a:p>
            <a:pPr indent="0" lvl="0" marL="0" rtl="0" algn="l">
              <a:lnSpc>
                <a:spcPct val="100000"/>
              </a:lnSpc>
              <a:spcBef>
                <a:spcPts val="0"/>
              </a:spcBef>
              <a:spcAft>
                <a:spcPts val="0"/>
              </a:spcAft>
              <a:buSzPts val="605"/>
              <a:buNone/>
            </a:pPr>
            <a:r>
              <a:rPr lang="en" sz="1115"/>
              <a:t>Pros</a:t>
            </a:r>
            <a:endParaRPr sz="1115"/>
          </a:p>
          <a:p>
            <a:pPr indent="-299402" lvl="0" marL="457200" rtl="0" algn="l">
              <a:lnSpc>
                <a:spcPct val="100000"/>
              </a:lnSpc>
              <a:spcBef>
                <a:spcPts val="0"/>
              </a:spcBef>
              <a:spcAft>
                <a:spcPts val="0"/>
              </a:spcAft>
              <a:buSzPts val="1115"/>
              <a:buChar char="-"/>
            </a:pPr>
            <a:r>
              <a:rPr lang="en" sz="1115"/>
              <a:t>Applications can run on various operating systems. </a:t>
            </a:r>
            <a:endParaRPr sz="1115"/>
          </a:p>
          <a:p>
            <a:pPr indent="-299402" lvl="0" marL="457200" rtl="0" algn="l">
              <a:lnSpc>
                <a:spcPct val="100000"/>
              </a:lnSpc>
              <a:spcBef>
                <a:spcPts val="0"/>
              </a:spcBef>
              <a:spcAft>
                <a:spcPts val="0"/>
              </a:spcAft>
              <a:buSzPts val="1115"/>
              <a:buChar char="-"/>
            </a:pPr>
            <a:r>
              <a:rPr lang="en" sz="1115"/>
              <a:t>Includes classes and modules for creating windows, dialogs, buttons, and other elements  along with handling user interactions. </a:t>
            </a:r>
            <a:endParaRPr sz="1115"/>
          </a:p>
          <a:p>
            <a:pPr indent="-299402" lvl="0" marL="457200" rtl="0" algn="l">
              <a:lnSpc>
                <a:spcPct val="100000"/>
              </a:lnSpc>
              <a:spcBef>
                <a:spcPts val="0"/>
              </a:spcBef>
              <a:spcAft>
                <a:spcPts val="0"/>
              </a:spcAft>
              <a:buSzPts val="1115"/>
              <a:buChar char="-"/>
            </a:pPr>
            <a:r>
              <a:rPr lang="en" sz="1115"/>
              <a:t>Extensive documentation.</a:t>
            </a:r>
            <a:endParaRPr sz="1115"/>
          </a:p>
          <a:p>
            <a:pPr indent="0" lvl="0" marL="457200" rtl="0" algn="l">
              <a:lnSpc>
                <a:spcPct val="100000"/>
              </a:lnSpc>
              <a:spcBef>
                <a:spcPts val="0"/>
              </a:spcBef>
              <a:spcAft>
                <a:spcPts val="0"/>
              </a:spcAft>
              <a:buNone/>
            </a:pPr>
            <a:r>
              <a:t/>
            </a:r>
            <a:endParaRPr sz="1115"/>
          </a:p>
          <a:p>
            <a:pPr indent="0" lvl="0" marL="0" rtl="0" algn="l">
              <a:lnSpc>
                <a:spcPct val="100000"/>
              </a:lnSpc>
              <a:spcBef>
                <a:spcPts val="0"/>
              </a:spcBef>
              <a:spcAft>
                <a:spcPts val="0"/>
              </a:spcAft>
              <a:buSzPts val="605"/>
              <a:buNone/>
            </a:pPr>
            <a:r>
              <a:rPr lang="en" sz="1115"/>
              <a:t>Cons</a:t>
            </a:r>
            <a:endParaRPr sz="1115"/>
          </a:p>
          <a:p>
            <a:pPr indent="-299402" lvl="0" marL="457200" rtl="0" algn="l">
              <a:lnSpc>
                <a:spcPct val="100000"/>
              </a:lnSpc>
              <a:spcBef>
                <a:spcPts val="0"/>
              </a:spcBef>
              <a:spcAft>
                <a:spcPts val="0"/>
              </a:spcAft>
              <a:buSzPts val="1115"/>
              <a:buChar char="-"/>
            </a:pPr>
            <a:r>
              <a:rPr lang="en" sz="1115"/>
              <a:t>Can be complex for beginners.</a:t>
            </a:r>
            <a:endParaRPr sz="1115"/>
          </a:p>
        </p:txBody>
      </p:sp>
      <p:sp>
        <p:nvSpPr>
          <p:cNvPr id="119" name="Google Shape;119;p18"/>
          <p:cNvSpPr txBox="1"/>
          <p:nvPr>
            <p:ph idx="1" type="body"/>
          </p:nvPr>
        </p:nvSpPr>
        <p:spPr>
          <a:xfrm>
            <a:off x="3616000" y="2157175"/>
            <a:ext cx="2627100" cy="278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5"/>
              <a:buNone/>
            </a:pPr>
            <a:r>
              <a:rPr b="1" lang="en" sz="1515"/>
              <a:t>Tkinter</a:t>
            </a:r>
            <a:endParaRPr b="1" sz="1515"/>
          </a:p>
          <a:p>
            <a:pPr indent="0" lvl="0" marL="0" rtl="0" algn="l">
              <a:lnSpc>
                <a:spcPct val="100000"/>
              </a:lnSpc>
              <a:spcBef>
                <a:spcPts val="0"/>
              </a:spcBef>
              <a:spcAft>
                <a:spcPts val="0"/>
              </a:spcAft>
              <a:buSzPts val="605"/>
              <a:buNone/>
            </a:pPr>
            <a:r>
              <a:t/>
            </a:r>
            <a:endParaRPr sz="1115"/>
          </a:p>
          <a:p>
            <a:pPr indent="0" lvl="0" marL="0" rtl="0" algn="l">
              <a:lnSpc>
                <a:spcPct val="100000"/>
              </a:lnSpc>
              <a:spcBef>
                <a:spcPts val="0"/>
              </a:spcBef>
              <a:spcAft>
                <a:spcPts val="0"/>
              </a:spcAft>
              <a:buSzPts val="605"/>
              <a:buNone/>
            </a:pPr>
            <a:r>
              <a:rPr lang="en" sz="1115"/>
              <a:t>Pros</a:t>
            </a:r>
            <a:endParaRPr sz="1115"/>
          </a:p>
          <a:p>
            <a:pPr indent="-299402" lvl="0" marL="457200" rtl="0" algn="l">
              <a:lnSpc>
                <a:spcPct val="100000"/>
              </a:lnSpc>
              <a:spcBef>
                <a:spcPts val="0"/>
              </a:spcBef>
              <a:spcAft>
                <a:spcPts val="0"/>
              </a:spcAft>
              <a:buSzPts val="1115"/>
              <a:buChar char="-"/>
            </a:pPr>
            <a:r>
              <a:rPr lang="en" sz="1115"/>
              <a:t>Preinstalled with every python installation</a:t>
            </a:r>
            <a:endParaRPr sz="1115"/>
          </a:p>
          <a:p>
            <a:pPr indent="-299402" lvl="0" marL="457200" rtl="0" algn="l">
              <a:lnSpc>
                <a:spcPct val="100000"/>
              </a:lnSpc>
              <a:spcBef>
                <a:spcPts val="0"/>
              </a:spcBef>
              <a:spcAft>
                <a:spcPts val="0"/>
              </a:spcAft>
              <a:buSzPts val="1115"/>
              <a:buChar char="-"/>
            </a:pPr>
            <a:r>
              <a:rPr lang="en" sz="1115"/>
              <a:t>Cross-platform compatibility</a:t>
            </a:r>
            <a:endParaRPr sz="1115"/>
          </a:p>
          <a:p>
            <a:pPr indent="-299402" lvl="0" marL="457200" rtl="0" algn="l">
              <a:lnSpc>
                <a:spcPct val="100000"/>
              </a:lnSpc>
              <a:spcBef>
                <a:spcPts val="0"/>
              </a:spcBef>
              <a:spcAft>
                <a:spcPts val="0"/>
              </a:spcAft>
              <a:buSzPts val="1115"/>
              <a:buChar char="-"/>
            </a:pPr>
            <a:r>
              <a:rPr lang="en" sz="1115"/>
              <a:t>Simple and effective in creating basic GUIs</a:t>
            </a:r>
            <a:endParaRPr sz="1115"/>
          </a:p>
          <a:p>
            <a:pPr indent="0" lvl="0" marL="0" rtl="0" algn="l">
              <a:lnSpc>
                <a:spcPct val="100000"/>
              </a:lnSpc>
              <a:spcBef>
                <a:spcPts val="0"/>
              </a:spcBef>
              <a:spcAft>
                <a:spcPts val="0"/>
              </a:spcAft>
              <a:buNone/>
            </a:pPr>
            <a:r>
              <a:t/>
            </a:r>
            <a:endParaRPr sz="1115"/>
          </a:p>
          <a:p>
            <a:pPr indent="0" lvl="0" marL="0" rtl="0" algn="l">
              <a:lnSpc>
                <a:spcPct val="100000"/>
              </a:lnSpc>
              <a:spcBef>
                <a:spcPts val="0"/>
              </a:spcBef>
              <a:spcAft>
                <a:spcPts val="0"/>
              </a:spcAft>
              <a:buSzPts val="605"/>
              <a:buNone/>
            </a:pPr>
            <a:r>
              <a:rPr lang="en" sz="1115"/>
              <a:t>Cons</a:t>
            </a:r>
            <a:endParaRPr sz="1115"/>
          </a:p>
          <a:p>
            <a:pPr indent="-299402" lvl="0" marL="457200" rtl="0" algn="l">
              <a:lnSpc>
                <a:spcPct val="100000"/>
              </a:lnSpc>
              <a:spcBef>
                <a:spcPts val="0"/>
              </a:spcBef>
              <a:spcAft>
                <a:spcPts val="0"/>
              </a:spcAft>
              <a:buSzPts val="1115"/>
              <a:buChar char="-"/>
            </a:pPr>
            <a:r>
              <a:rPr lang="en" sz="1115"/>
              <a:t>Outdated look and feel</a:t>
            </a:r>
            <a:endParaRPr sz="1115"/>
          </a:p>
          <a:p>
            <a:pPr indent="-299402" lvl="0" marL="457200" rtl="0" algn="l">
              <a:lnSpc>
                <a:spcPct val="100000"/>
              </a:lnSpc>
              <a:spcBef>
                <a:spcPts val="0"/>
              </a:spcBef>
              <a:spcAft>
                <a:spcPts val="0"/>
              </a:spcAft>
              <a:buSzPts val="1115"/>
              <a:buChar char="-"/>
            </a:pPr>
            <a:r>
              <a:rPr lang="en" sz="1115"/>
              <a:t>Standard documentation is weak</a:t>
            </a:r>
            <a:endParaRPr sz="111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Choice - PyQt5</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Compared to tkinter:</a:t>
            </a:r>
            <a:endParaRPr sz="1500"/>
          </a:p>
          <a:p>
            <a:pPr indent="-311150" lvl="1" marL="914400" rtl="0" algn="l">
              <a:spcBef>
                <a:spcPts val="0"/>
              </a:spcBef>
              <a:spcAft>
                <a:spcPts val="0"/>
              </a:spcAft>
              <a:buSzPts val="1300"/>
              <a:buChar char="○"/>
            </a:pPr>
            <a:r>
              <a:rPr lang="en" sz="1300"/>
              <a:t>Has better documentation</a:t>
            </a:r>
            <a:endParaRPr sz="1300"/>
          </a:p>
          <a:p>
            <a:pPr indent="-311150" lvl="1" marL="914400" rtl="0" algn="l">
              <a:spcBef>
                <a:spcPts val="0"/>
              </a:spcBef>
              <a:spcAft>
                <a:spcPts val="0"/>
              </a:spcAft>
              <a:buSzPts val="1300"/>
              <a:buChar char="○"/>
            </a:pPr>
            <a:r>
              <a:rPr lang="en" sz="1300"/>
              <a:t>Has readily available tutorials for first-time users</a:t>
            </a:r>
            <a:endParaRPr sz="1300"/>
          </a:p>
          <a:p>
            <a:pPr indent="-311150" lvl="1" marL="914400" rtl="0" algn="l">
              <a:spcBef>
                <a:spcPts val="0"/>
              </a:spcBef>
              <a:spcAft>
                <a:spcPts val="0"/>
              </a:spcAft>
              <a:buSzPts val="1300"/>
              <a:buChar char="○"/>
            </a:pPr>
            <a:r>
              <a:rPr lang="en" sz="1300"/>
              <a:t>Design templates exist for easy UI refinement </a:t>
            </a:r>
            <a:endParaRPr sz="1300"/>
          </a:p>
          <a:p>
            <a:pPr indent="-323850" lvl="0" marL="457200" rtl="0" algn="l">
              <a:spcBef>
                <a:spcPts val="0"/>
              </a:spcBef>
              <a:spcAft>
                <a:spcPts val="0"/>
              </a:spcAft>
              <a:buSzPts val="1500"/>
              <a:buChar char="●"/>
            </a:pPr>
            <a:r>
              <a:rPr lang="en" sz="1500"/>
              <a:t>Compared to Shiny:</a:t>
            </a:r>
            <a:endParaRPr sz="1500"/>
          </a:p>
          <a:p>
            <a:pPr indent="-311150" lvl="1" marL="914400" rtl="0" algn="l">
              <a:spcBef>
                <a:spcPts val="0"/>
              </a:spcBef>
              <a:spcAft>
                <a:spcPts val="0"/>
              </a:spcAft>
              <a:buSzPts val="1300"/>
              <a:buChar char="○"/>
            </a:pPr>
            <a:r>
              <a:rPr lang="en" sz="1300"/>
              <a:t> Has a less complex implementation</a:t>
            </a:r>
            <a:endParaRPr sz="1300"/>
          </a:p>
          <a:p>
            <a:pPr indent="-311150" lvl="1" marL="914400" rtl="0" algn="l">
              <a:spcBef>
                <a:spcPts val="0"/>
              </a:spcBef>
              <a:spcAft>
                <a:spcPts val="0"/>
              </a:spcAft>
              <a:buSzPts val="1300"/>
              <a:buChar char="○"/>
            </a:pPr>
            <a:r>
              <a:rPr lang="en" sz="1300"/>
              <a:t> Does not require the creation of a hosted app</a:t>
            </a:r>
            <a:endParaRPr sz="1300"/>
          </a:p>
          <a:p>
            <a:pPr indent="-311150" lvl="2" marL="1371600" rtl="0" algn="l">
              <a:spcBef>
                <a:spcPts val="0"/>
              </a:spcBef>
              <a:spcAft>
                <a:spcPts val="0"/>
              </a:spcAft>
              <a:buSzPts val="1300"/>
              <a:buChar char="■"/>
            </a:pPr>
            <a:r>
              <a:rPr lang="en" sz="1300"/>
              <a:t>Reduces chance of scope creep</a:t>
            </a:r>
            <a:endParaRPr sz="1300"/>
          </a:p>
          <a:p>
            <a:pPr indent="-311150" lvl="1" marL="914400" rtl="0" algn="l">
              <a:spcBef>
                <a:spcPts val="0"/>
              </a:spcBef>
              <a:spcAft>
                <a:spcPts val="0"/>
              </a:spcAft>
              <a:buSzPts val="1300"/>
              <a:buChar char="○"/>
            </a:pPr>
            <a:r>
              <a:rPr lang="en" sz="1300"/>
              <a:t>More flexible and less dashboard-</a:t>
            </a:r>
            <a:r>
              <a:rPr lang="en" sz="1300"/>
              <a:t>oriented</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a:t>
            </a:r>
            <a:r>
              <a:rPr lang="en"/>
              <a:t>Remaining</a:t>
            </a:r>
            <a:r>
              <a:rPr lang="en"/>
              <a:t> Concerns</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Back-end code for PyQT is unintuitive to beginners</a:t>
            </a:r>
            <a:endParaRPr sz="1500"/>
          </a:p>
          <a:p>
            <a:pPr indent="-311150" lvl="1" marL="914400" rtl="0" algn="l">
              <a:spcBef>
                <a:spcPts val="0"/>
              </a:spcBef>
              <a:spcAft>
                <a:spcPts val="0"/>
              </a:spcAft>
              <a:buSzPts val="1300"/>
              <a:buChar char="○"/>
            </a:pPr>
            <a:r>
              <a:rPr lang="en" sz="1300"/>
              <a:t>May require practice to use</a:t>
            </a:r>
            <a:endParaRPr sz="1300"/>
          </a:p>
          <a:p>
            <a:pPr indent="-323850" lvl="0" marL="457200" rtl="0" algn="l">
              <a:spcBef>
                <a:spcPts val="0"/>
              </a:spcBef>
              <a:spcAft>
                <a:spcPts val="0"/>
              </a:spcAft>
              <a:buSzPts val="1500"/>
              <a:buChar char="●"/>
            </a:pPr>
            <a:r>
              <a:rPr lang="en" sz="1500"/>
              <a:t>Signal and slot design can be time-consuming</a:t>
            </a:r>
            <a:endParaRPr sz="1500"/>
          </a:p>
          <a:p>
            <a:pPr indent="-323850" lvl="0" marL="457200" rtl="0" algn="l">
              <a:spcBef>
                <a:spcPts val="0"/>
              </a:spcBef>
              <a:spcAft>
                <a:spcPts val="0"/>
              </a:spcAft>
              <a:buSzPts val="1500"/>
              <a:buChar char="●"/>
            </a:pPr>
            <a:r>
              <a:rPr lang="en" sz="1500"/>
              <a:t>Extremely obtuse when the designer is not used</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Otherwise a good fit for our work!</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