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 threat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it’s white’s turn?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1997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Exploration vs exploitation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2002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UCT, 2006, Kocsis and Szepesvári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Zen has since beat several 9-dan pros at 4 stones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I need this slide?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Perhaps this is the key; foreshadows RAVE and LGR(F)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oldest strategy game in the world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Gelly and Silver, 2011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Board size can vary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 has 5 + 8 = 13, white has 10 + 4 + 11 = 25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 for white, ask audience what black has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9918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Go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Deepest Game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54080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Peter Drake, Lewis &amp; Clark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ko rule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</a:pPr>
            <a:r>
              <a:rPr lang="en"/>
              <a:t>It is illegal to repeat a previous board state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25" y="1063375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should black play?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302200"/>
            <a:ext cx="3276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summary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Black plays first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 a turn, place a stone or pass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group with no liberties is captured and removed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Suicide is illegal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is illegal to repeat a previous board state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Two passes ends the game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White passes last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Score = territory - stones lost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High score wins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 and death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1349825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black live?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343025"/>
            <a:ext cx="3276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challenge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25" y="0"/>
            <a:ext cx="2524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this so hard?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Estimating the score is difficult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The space is … vast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you say “vast”...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baseline="30000" lang="en"/>
              <a:t>361</a:t>
            </a:r>
            <a:r>
              <a:rPr lang="en"/>
              <a:t> ≅10</a:t>
            </a:r>
            <a:r>
              <a:rPr baseline="30000" lang="en"/>
              <a:t>172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There are about 10</a:t>
            </a:r>
            <a:r>
              <a:rPr baseline="30000" lang="en"/>
              <a:t>80</a:t>
            </a:r>
            <a:r>
              <a:rPr lang="en"/>
              <a:t> atoms in the universe.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Also, </a:t>
            </a:r>
            <a:r>
              <a:rPr i="1" lang="en"/>
              <a:t>Go</a:t>
            </a:r>
            <a:r>
              <a:rPr lang="en"/>
              <a:t> is PSPACE-complete.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Minimax search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13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025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025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013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2025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2025" y="1208650"/>
            <a:ext cx="6699975" cy="36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Variations on minimax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Alpha-beta pruning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Static evaluation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Move suggestion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The game of </a:t>
            </a:r>
            <a:r>
              <a:rPr i="1" lang="en"/>
              <a:t>Go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The challenge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Traditional methods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Monte Carlo tree search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Enhancements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Janice Kim vs Handtalk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692300" y="11865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“Weak” professional player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25-stone handicap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Winner: human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5375"/>
            <a:ext cx="33337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methods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771650"/>
            <a:ext cx="24955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i="1" lang="en"/>
              <a:t>k</a:t>
            </a:r>
            <a:r>
              <a:rPr lang="en"/>
              <a:t>-armed bandit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764825"/>
            <a:ext cx="28384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UCB: Upper Confidence Bounds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75" y="1160250"/>
            <a:ext cx="5536051" cy="37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One-ply Monte Carlo search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778450"/>
            <a:ext cx="34671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Monte Carlo tree search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733550"/>
            <a:ext cx="4495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Kim Myungwan vs MoGo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Strong pro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800 processor cores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9-stone handicap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Winner: computer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675" y="1612313"/>
            <a:ext cx="3833125" cy="2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ranks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9 dan professional (top player)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1 dan professional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9 dan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1 dan (“black belt”)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1 kyu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2 kyu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29 kyu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30 kyu (absolute beginner)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Recent history of program strength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325325"/>
            <a:ext cx="50482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search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683200"/>
            <a:ext cx="3638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 of </a:t>
            </a:r>
            <a:r>
              <a:rPr i="1" lang="en"/>
              <a:t>Go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788" y="1063375"/>
            <a:ext cx="3468426" cy="33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RAVE: Rapid Action Value Estimation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1063375"/>
            <a:ext cx="39814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last good reply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For choosing moves </a:t>
            </a:r>
            <a:r>
              <a:rPr i="1" lang="en"/>
              <a:t>beyond</a:t>
            </a:r>
            <a:r>
              <a:rPr lang="en"/>
              <a:t> the tree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If it worked last time, do it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Variations: 2 moves, forgetting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1438988"/>
            <a:ext cx="5524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Patterns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0775"/>
            <a:ext cx="32575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0" y="1330775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Bloom filters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38" y="1871000"/>
            <a:ext cx="6181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to learn more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American Go Association (usgo.org)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Browne, et al., “A Survey of Monte Carlo Tree Search Methods,” </a:t>
            </a:r>
            <a:r>
              <a:rPr i="1" lang="en" sz="2400"/>
              <a:t>IEEE Transactions on Computational Intelligence and AI in Games</a:t>
            </a:r>
            <a:r>
              <a:rPr lang="en" sz="2400"/>
              <a:t>, vol.4, no.1, pp.1-43, March 2012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https://sites.google.com/a/lclark.edu/</a:t>
            </a:r>
            <a:br>
              <a:rPr lang="en" sz="2400"/>
            </a:br>
            <a:r>
              <a:rPr lang="en" sz="2400"/>
              <a:t>drake/research/orego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Acknowledgments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Funding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Willamette Valley REU-RET Consortium for Mathematics Research (NSF)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John S. Rogers Science Research Program (Lewis &amp; Clark)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Cardboard Go sets: American Go Foundation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Images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Wikipedia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BoardGameGeek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xkcd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American Go E-Journal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Microsoft Research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Adam Smith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Peter Shotwell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elements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board is initially empty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Black plays first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 play, place a stone on an intersection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375" y="1683975"/>
            <a:ext cx="3695826" cy="27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Capturing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A contiguous group of stones with no </a:t>
            </a:r>
            <a:r>
              <a:rPr i="1" lang="en"/>
              <a:t>liberties</a:t>
            </a:r>
            <a:r>
              <a:rPr lang="en"/>
              <a:t> is removed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Suicide is illegal, but a move that captures something is not suicide 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50" y="1063375"/>
            <a:ext cx="3276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can black capture?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329400"/>
            <a:ext cx="32956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</a:t>
            </a:r>
            <a:r>
              <a:rPr i="1" lang="en"/>
              <a:t>Capture Go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</a:pPr>
            <a:r>
              <a:rPr lang="en"/>
              <a:t>The first player to capture anything wins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Territory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264888"/>
            <a:ext cx="32956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Passing and scoring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</a:pPr>
            <a:r>
              <a:rPr lang="en"/>
              <a:t>You may pass (giving the opponent a prisoner) instead of placing a stone</a:t>
            </a:r>
          </a:p>
          <a:p>
            <a:pPr indent="-419100" lvl="0" marL="457200" rtl="0">
              <a:spcBef>
                <a:spcPts val="0"/>
              </a:spcBef>
            </a:pPr>
            <a:r>
              <a:rPr lang="en"/>
              <a:t>Two consecutive passes ends the game, but white must pass last</a:t>
            </a:r>
          </a:p>
          <a:p>
            <a:pPr indent="-419100" lvl="0" marL="457200">
              <a:spcBef>
                <a:spcPts val="0"/>
              </a:spcBef>
            </a:pPr>
            <a:r>
              <a:rPr lang="en"/>
              <a:t>Score is &lt;territory&gt; - &lt;stones lost&gt;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