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9" r:id="rId4"/>
    <p:sldId id="285" r:id="rId5"/>
    <p:sldId id="258" r:id="rId6"/>
    <p:sldId id="260" r:id="rId7"/>
    <p:sldId id="280" r:id="rId8"/>
    <p:sldId id="270" r:id="rId9"/>
    <p:sldId id="271" r:id="rId10"/>
    <p:sldId id="281" r:id="rId11"/>
    <p:sldId id="282" r:id="rId12"/>
    <p:sldId id="272" r:id="rId13"/>
    <p:sldId id="284" r:id="rId14"/>
    <p:sldId id="283" r:id="rId15"/>
    <p:sldId id="268"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82" y="31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srcRect t="9501" b="5793"/>
          <a:stretch/>
        </p:blipFill>
        <p:spPr>
          <a:xfrm>
            <a:off x="0" y="0"/>
            <a:ext cx="12192000" cy="6858000"/>
          </a:xfrm>
          <a:prstGeom prst="rect">
            <a:avLst/>
          </a:prstGeom>
        </p:spPr>
      </p:pic>
      <p:sp>
        <p:nvSpPr>
          <p:cNvPr id="8" name="矩形 7"/>
          <p:cNvSpPr/>
          <p:nvPr userDrawn="1"/>
        </p:nvSpPr>
        <p:spPr>
          <a:xfrm>
            <a:off x="0" y="0"/>
            <a:ext cx="12192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96417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FDC4EE-833E-49CE-8F3B-8209D8A5F01E}" type="datetimeFigureOut">
              <a:rPr lang="zh-CN" altLang="en-US" smtClean="0"/>
              <a:pPr/>
              <a:t>2021/5/22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2388880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FDC4EE-833E-49CE-8F3B-8209D8A5F01E}" type="datetimeFigureOut">
              <a:rPr lang="zh-CN" altLang="en-US" smtClean="0"/>
              <a:pPr/>
              <a:t>2021/5/22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40935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FDC4EE-833E-49CE-8F3B-8209D8A5F01E}" type="datetimeFigureOut">
              <a:rPr lang="zh-CN" altLang="en-US" smtClean="0"/>
              <a:pPr/>
              <a:t>2021/5/22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459346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DFDC4EE-833E-49CE-8F3B-8209D8A5F01E}" type="datetimeFigureOut">
              <a:rPr lang="zh-CN" altLang="en-US" smtClean="0"/>
              <a:pPr/>
              <a:t>2021/5/22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3977609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DFDC4EE-833E-49CE-8F3B-8209D8A5F01E}" type="datetimeFigureOut">
              <a:rPr lang="zh-CN" altLang="en-US" smtClean="0"/>
              <a:pPr/>
              <a:t>2021/5/22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2840723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DFDC4EE-833E-49CE-8F3B-8209D8A5F01E}" type="datetimeFigureOut">
              <a:rPr lang="zh-CN" altLang="en-US" smtClean="0"/>
              <a:pPr/>
              <a:t>2021/5/22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4005884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DFDC4EE-833E-49CE-8F3B-8209D8A5F01E}" type="datetimeFigureOut">
              <a:rPr lang="zh-CN" altLang="en-US" smtClean="0"/>
              <a:pPr/>
              <a:t>2021/5/22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2247489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FDC4EE-833E-49CE-8F3B-8209D8A5F01E}" type="datetimeFigureOut">
              <a:rPr lang="zh-CN" altLang="en-US" smtClean="0"/>
              <a:pPr/>
              <a:t>2021/5/22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673616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DFDC4EE-833E-49CE-8F3B-8209D8A5F01E}" type="datetimeFigureOut">
              <a:rPr lang="zh-CN" altLang="en-US" smtClean="0"/>
              <a:pPr/>
              <a:t>2021/5/22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775739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DFDC4EE-833E-49CE-8F3B-8209D8A5F01E}" type="datetimeFigureOut">
              <a:rPr lang="zh-CN" altLang="en-US" smtClean="0"/>
              <a:pPr/>
              <a:t>2021/5/22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1604150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FDC4EE-833E-49CE-8F3B-8209D8A5F01E}" type="datetimeFigureOut">
              <a:rPr lang="zh-CN" altLang="en-US" smtClean="0"/>
              <a:pPr/>
              <a:t>2021/5/22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547179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23978BAB-689E-402B-BDB7-6B2B91FA5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7983"/>
          </a:xfrm>
          <a:prstGeom prst="rect">
            <a:avLst/>
          </a:prstGeom>
        </p:spPr>
      </p:pic>
      <p:sp>
        <p:nvSpPr>
          <p:cNvPr id="24" name="TextBox 1">
            <a:extLst>
              <a:ext uri="{FF2B5EF4-FFF2-40B4-BE49-F238E27FC236}">
                <a16:creationId xmlns:a16="http://schemas.microsoft.com/office/drawing/2014/main" id="{363B9CE2-B975-470F-9E74-0EFDF3922A86}"/>
              </a:ext>
            </a:extLst>
          </p:cNvPr>
          <p:cNvSpPr txBox="1"/>
          <p:nvPr/>
        </p:nvSpPr>
        <p:spPr>
          <a:xfrm>
            <a:off x="1542496" y="2261846"/>
            <a:ext cx="9337829" cy="830968"/>
          </a:xfrm>
          <a:prstGeom prst="rect">
            <a:avLst/>
          </a:prstGeom>
          <a:noFill/>
        </p:spPr>
        <p:txBody>
          <a:bodyPr wrap="square" lIns="91413" tIns="45706" rIns="91413" bIns="45706" rtlCol="0">
            <a:spAutoFit/>
          </a:bodyPr>
          <a:lstStyle/>
          <a:p>
            <a:r>
              <a:rPr lang="zh-CN" altLang="zh-CN" sz="4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4800" kern="100" dirty="0">
                <a:solidFill>
                  <a:schemeClr val="bg1"/>
                </a:solidFill>
                <a:latin typeface="Times New Roman" panose="02020603050405020304" pitchFamily="18" charset="0"/>
                <a:ea typeface="宋体" panose="02010600030101010101" pitchFamily="2" charset="-122"/>
              </a:rPr>
              <a:t>SSM</a:t>
            </a:r>
            <a:r>
              <a:rPr lang="zh-CN" altLang="zh-CN" sz="4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框架的网盘设计与实现</a:t>
            </a:r>
            <a:endParaRPr lang="en-US" altLang="zh-CN" sz="4800" b="1" dirty="0">
              <a:solidFill>
                <a:schemeClr val="bg1"/>
              </a:solidFill>
              <a:cs typeface="+mn-ea"/>
              <a:sym typeface="+mn-lt"/>
            </a:endParaRPr>
          </a:p>
        </p:txBody>
      </p:sp>
      <p:sp>
        <p:nvSpPr>
          <p:cNvPr id="25" name="矩形 24">
            <a:extLst>
              <a:ext uri="{FF2B5EF4-FFF2-40B4-BE49-F238E27FC236}">
                <a16:creationId xmlns:a16="http://schemas.microsoft.com/office/drawing/2014/main" id="{B956381B-57DF-44B5-B5EE-07DC652D954E}"/>
              </a:ext>
            </a:extLst>
          </p:cNvPr>
          <p:cNvSpPr/>
          <p:nvPr/>
        </p:nvSpPr>
        <p:spPr>
          <a:xfrm>
            <a:off x="1195798" y="3648574"/>
            <a:ext cx="10256396" cy="523220"/>
          </a:xfrm>
          <a:prstGeom prst="rect">
            <a:avLst/>
          </a:prstGeom>
        </p:spPr>
        <p:txBody>
          <a:bodyPr wrap="square">
            <a:spAutoFit/>
          </a:bodyPr>
          <a:lstStyle/>
          <a:p>
            <a:r>
              <a:rPr lang="en-US" altLang="zh-CN" sz="2800" kern="100" dirty="0">
                <a:solidFill>
                  <a:schemeClr val="bg1"/>
                </a:solidFill>
                <a:effectLst/>
                <a:latin typeface="Times New Roman" panose="02020603050405020304" pitchFamily="18" charset="0"/>
                <a:ea typeface="宋体" panose="02010600030101010101" pitchFamily="2" charset="-122"/>
              </a:rPr>
              <a:t>Design and implementation of network disk based on SSM framework</a:t>
            </a:r>
            <a:endParaRPr lang="en-US" altLang="zh-CN" sz="2400" dirty="0">
              <a:solidFill>
                <a:schemeClr val="bg1"/>
              </a:solidFill>
              <a:latin typeface="微软雅黑" charset="0"/>
              <a:cs typeface="+mn-ea"/>
              <a:sym typeface="+mn-lt"/>
            </a:endParaRPr>
          </a:p>
        </p:txBody>
      </p:sp>
      <p:grpSp>
        <p:nvGrpSpPr>
          <p:cNvPr id="26" name="组合 25">
            <a:extLst>
              <a:ext uri="{FF2B5EF4-FFF2-40B4-BE49-F238E27FC236}">
                <a16:creationId xmlns:a16="http://schemas.microsoft.com/office/drawing/2014/main" id="{C12310E2-8473-4F93-A083-A5B6BDC25E1E}"/>
              </a:ext>
            </a:extLst>
          </p:cNvPr>
          <p:cNvGrpSpPr/>
          <p:nvPr/>
        </p:nvGrpSpPr>
        <p:grpSpPr>
          <a:xfrm>
            <a:off x="3799682" y="4903215"/>
            <a:ext cx="5448300" cy="369332"/>
            <a:chOff x="3890299" y="3834953"/>
            <a:chExt cx="5448300" cy="369332"/>
          </a:xfrm>
        </p:grpSpPr>
        <p:sp>
          <p:nvSpPr>
            <p:cNvPr id="27" name="椭圆 26">
              <a:extLst>
                <a:ext uri="{FF2B5EF4-FFF2-40B4-BE49-F238E27FC236}">
                  <a16:creationId xmlns:a16="http://schemas.microsoft.com/office/drawing/2014/main" id="{7FD5B9D8-CBAB-4F24-9A4C-5E57E4656524}"/>
                </a:ext>
              </a:extLst>
            </p:cNvPr>
            <p:cNvSpPr/>
            <p:nvPr/>
          </p:nvSpPr>
          <p:spPr>
            <a:xfrm>
              <a:off x="3890299" y="3865732"/>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8" name="KSO_Shape">
              <a:extLst>
                <a:ext uri="{FF2B5EF4-FFF2-40B4-BE49-F238E27FC236}">
                  <a16:creationId xmlns:a16="http://schemas.microsoft.com/office/drawing/2014/main" id="{A70DDB10-E27B-4218-9228-47FD5555B64F}"/>
                </a:ext>
              </a:extLst>
            </p:cNvPr>
            <p:cNvSpPr>
              <a:spLocks/>
            </p:cNvSpPr>
            <p:nvPr/>
          </p:nvSpPr>
          <p:spPr bwMode="auto">
            <a:xfrm>
              <a:off x="3957524" y="3908275"/>
              <a:ext cx="173326" cy="222689"/>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chemeClr val="bg1"/>
                </a:solidFill>
              </a:endParaRPr>
            </a:p>
          </p:txBody>
        </p:sp>
        <p:sp>
          <p:nvSpPr>
            <p:cNvPr id="29" name="文本框 28">
              <a:extLst>
                <a:ext uri="{FF2B5EF4-FFF2-40B4-BE49-F238E27FC236}">
                  <a16:creationId xmlns:a16="http://schemas.microsoft.com/office/drawing/2014/main" id="{CFA52887-B1CC-43B4-8F26-89187EAEDF13}"/>
                </a:ext>
              </a:extLst>
            </p:cNvPr>
            <p:cNvSpPr txBox="1"/>
            <p:nvPr/>
          </p:nvSpPr>
          <p:spPr>
            <a:xfrm>
              <a:off x="4198075" y="3834953"/>
              <a:ext cx="2031325" cy="369332"/>
            </a:xfrm>
            <a:prstGeom prst="rect">
              <a:avLst/>
            </a:prstGeom>
            <a:noFill/>
          </p:spPr>
          <p:txBody>
            <a:bodyPr wrap="none" rtlCol="0">
              <a:spAutoFit/>
            </a:bodyPr>
            <a:lstStyle/>
            <a:p>
              <a:r>
                <a:rPr lang="zh-CN" altLang="en-US" dirty="0">
                  <a:solidFill>
                    <a:schemeClr val="bg1"/>
                  </a:solidFill>
                </a:rPr>
                <a:t>答辩学生：方志熹</a:t>
              </a:r>
            </a:p>
          </p:txBody>
        </p:sp>
        <p:sp>
          <p:nvSpPr>
            <p:cNvPr id="30" name="椭圆 29">
              <a:extLst>
                <a:ext uri="{FF2B5EF4-FFF2-40B4-BE49-F238E27FC236}">
                  <a16:creationId xmlns:a16="http://schemas.microsoft.com/office/drawing/2014/main" id="{10D17527-B9D0-471E-A83A-8D643C308625}"/>
                </a:ext>
              </a:extLst>
            </p:cNvPr>
            <p:cNvSpPr/>
            <p:nvPr/>
          </p:nvSpPr>
          <p:spPr>
            <a:xfrm>
              <a:off x="6517385" y="3865732"/>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31" name="KSO_Shape">
              <a:extLst>
                <a:ext uri="{FF2B5EF4-FFF2-40B4-BE49-F238E27FC236}">
                  <a16:creationId xmlns:a16="http://schemas.microsoft.com/office/drawing/2014/main" id="{C7F6F9F1-7B82-4F17-8B68-715BE3C98E48}"/>
                </a:ext>
              </a:extLst>
            </p:cNvPr>
            <p:cNvSpPr>
              <a:spLocks/>
            </p:cNvSpPr>
            <p:nvPr/>
          </p:nvSpPr>
          <p:spPr bwMode="auto">
            <a:xfrm>
              <a:off x="6578801" y="3908276"/>
              <a:ext cx="234822" cy="222688"/>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accent1"/>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dirty="0">
                <a:solidFill>
                  <a:schemeClr val="bg1"/>
                </a:solidFill>
                <a:latin typeface="Calibri" panose="020F0502020204030204" pitchFamily="34" charset="0"/>
                <a:ea typeface="宋体" panose="02010600030101010101" pitchFamily="2" charset="-122"/>
              </a:endParaRPr>
            </a:p>
          </p:txBody>
        </p:sp>
        <p:sp>
          <p:nvSpPr>
            <p:cNvPr id="32" name="文本框 31">
              <a:extLst>
                <a:ext uri="{FF2B5EF4-FFF2-40B4-BE49-F238E27FC236}">
                  <a16:creationId xmlns:a16="http://schemas.microsoft.com/office/drawing/2014/main" id="{493E9245-6D64-4027-801F-B9500437F4E3}"/>
                </a:ext>
              </a:extLst>
            </p:cNvPr>
            <p:cNvSpPr txBox="1"/>
            <p:nvPr/>
          </p:nvSpPr>
          <p:spPr>
            <a:xfrm>
              <a:off x="6861639" y="3834953"/>
              <a:ext cx="2476960" cy="369332"/>
            </a:xfrm>
            <a:prstGeom prst="rect">
              <a:avLst/>
            </a:prstGeom>
            <a:noFill/>
          </p:spPr>
          <p:txBody>
            <a:bodyPr wrap="none" rtlCol="0">
              <a:spAutoFit/>
            </a:bodyPr>
            <a:lstStyle/>
            <a:p>
              <a:r>
                <a:rPr lang="zh-CN" altLang="en-US" dirty="0">
                  <a:solidFill>
                    <a:schemeClr val="bg1"/>
                  </a:solidFill>
                </a:rPr>
                <a:t>指导教师：列光华老师</a:t>
              </a:r>
            </a:p>
          </p:txBody>
        </p:sp>
      </p:grpSp>
      <p:sp>
        <p:nvSpPr>
          <p:cNvPr id="33" name="矩形 32">
            <a:extLst>
              <a:ext uri="{FF2B5EF4-FFF2-40B4-BE49-F238E27FC236}">
                <a16:creationId xmlns:a16="http://schemas.microsoft.com/office/drawing/2014/main" id="{2733A759-345B-4785-936E-2A509712D1A6}"/>
              </a:ext>
            </a:extLst>
          </p:cNvPr>
          <p:cNvSpPr/>
          <p:nvPr/>
        </p:nvSpPr>
        <p:spPr>
          <a:xfrm>
            <a:off x="1206468" y="3648574"/>
            <a:ext cx="10245726" cy="600017"/>
          </a:xfrm>
          <a:prstGeom prst="rect">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5034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700"/>
                                  </p:stCondLst>
                                  <p:iterate type="lt">
                                    <p:tmPct val="23333"/>
                                  </p:iterate>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524000" y="1161143"/>
            <a:ext cx="9486900" cy="4822893"/>
          </a:xfrm>
          <a:prstGeom prst="roundRect">
            <a:avLst>
              <a:gd name="adj" fmla="val 0"/>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726422" y="5694061"/>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457357" y="5464322"/>
            <a:ext cx="474978" cy="474978"/>
          </a:xfrm>
          <a:prstGeom prst="rect">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181100" y="787458"/>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33500" y="939858"/>
            <a:ext cx="474978" cy="47497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998978" y="4335423"/>
            <a:ext cx="8782050" cy="1296637"/>
          </a:xfrm>
          <a:prstGeom prst="rect">
            <a:avLst/>
          </a:prstGeom>
          <a:noFill/>
        </p:spPr>
        <p:txBody>
          <a:bodyPr wrap="square" rtlCol="0">
            <a:spAutoFit/>
          </a:bodyPr>
          <a:lstStyle/>
          <a:p>
            <a:pPr>
              <a:lnSpc>
                <a:spcPct val="150000"/>
              </a:lnSpc>
            </a:pPr>
            <a:r>
              <a:rPr lang="en-US" altLang="zh-CN" dirty="0">
                <a:solidFill>
                  <a:schemeClr val="tx1">
                    <a:lumMod val="75000"/>
                    <a:lumOff val="25000"/>
                  </a:schemeClr>
                </a:solidFill>
              </a:rPr>
              <a:t>	</a:t>
            </a:r>
            <a:r>
              <a:rPr lang="zh-CN" altLang="en-US" dirty="0">
                <a:solidFill>
                  <a:schemeClr val="tx1">
                    <a:lumMod val="75000"/>
                    <a:lumOff val="25000"/>
                  </a:schemeClr>
                </a:solidFill>
              </a:rPr>
              <a:t>此系统摒弃传统</a:t>
            </a:r>
            <a:r>
              <a:rPr lang="en-US" altLang="zh-CN" dirty="0">
                <a:solidFill>
                  <a:schemeClr val="tx1">
                    <a:lumMod val="75000"/>
                    <a:lumOff val="25000"/>
                  </a:schemeClr>
                </a:solidFill>
              </a:rPr>
              <a:t>Cookie</a:t>
            </a:r>
            <a:r>
              <a:rPr lang="zh-CN" altLang="en-US" dirty="0">
                <a:solidFill>
                  <a:schemeClr val="tx1">
                    <a:lumMod val="75000"/>
                    <a:lumOff val="25000"/>
                  </a:schemeClr>
                </a:solidFill>
              </a:rPr>
              <a:t>、</a:t>
            </a:r>
            <a:r>
              <a:rPr lang="en-US" altLang="zh-CN" dirty="0">
                <a:solidFill>
                  <a:schemeClr val="tx1">
                    <a:lumMod val="75000"/>
                    <a:lumOff val="25000"/>
                  </a:schemeClr>
                </a:solidFill>
              </a:rPr>
              <a:t>Session</a:t>
            </a:r>
            <a:r>
              <a:rPr lang="zh-CN" altLang="en-US" dirty="0">
                <a:solidFill>
                  <a:schemeClr val="tx1">
                    <a:lumMod val="75000"/>
                    <a:lumOff val="25000"/>
                  </a:schemeClr>
                </a:solidFill>
              </a:rPr>
              <a:t>认证转而使用自己实现的</a:t>
            </a:r>
            <a:r>
              <a:rPr lang="en-US" altLang="zh-CN" dirty="0">
                <a:solidFill>
                  <a:schemeClr val="tx1">
                    <a:lumMod val="75000"/>
                    <a:lumOff val="25000"/>
                  </a:schemeClr>
                </a:solidFill>
              </a:rPr>
              <a:t>Token</a:t>
            </a:r>
            <a:r>
              <a:rPr lang="zh-CN" altLang="en-US" dirty="0">
                <a:solidFill>
                  <a:schemeClr val="tx1">
                    <a:lumMod val="75000"/>
                    <a:lumOff val="25000"/>
                  </a:schemeClr>
                </a:solidFill>
              </a:rPr>
              <a:t>认证登录，基本内容逻辑为将用户身份等信息通过非对称加密算法（</a:t>
            </a:r>
            <a:r>
              <a:rPr lang="en-US" altLang="zh-CN" dirty="0">
                <a:solidFill>
                  <a:schemeClr val="tx1">
                    <a:lumMod val="75000"/>
                    <a:lumOff val="25000"/>
                  </a:schemeClr>
                </a:solidFill>
              </a:rPr>
              <a:t> RSA2 </a:t>
            </a:r>
            <a:r>
              <a:rPr lang="zh-CN" altLang="en-US" dirty="0">
                <a:solidFill>
                  <a:schemeClr val="tx1">
                    <a:lumMod val="75000"/>
                    <a:lumOff val="25000"/>
                  </a:schemeClr>
                </a:solidFill>
              </a:rPr>
              <a:t>），服务器均存放</a:t>
            </a:r>
            <a:r>
              <a:rPr lang="en-US" altLang="zh-CN" dirty="0">
                <a:solidFill>
                  <a:schemeClr val="tx1">
                    <a:lumMod val="75000"/>
                    <a:lumOff val="25000"/>
                  </a:schemeClr>
                </a:solidFill>
              </a:rPr>
              <a:t>2048</a:t>
            </a:r>
            <a:r>
              <a:rPr lang="zh-CN" altLang="en-US" dirty="0">
                <a:solidFill>
                  <a:schemeClr val="tx1">
                    <a:lumMod val="75000"/>
                    <a:lumOff val="25000"/>
                  </a:schemeClr>
                </a:solidFill>
              </a:rPr>
              <a:t>位密钥以解密</a:t>
            </a:r>
            <a:r>
              <a:rPr lang="en-US" altLang="zh-CN" dirty="0">
                <a:solidFill>
                  <a:schemeClr val="tx1">
                    <a:lumMod val="75000"/>
                    <a:lumOff val="25000"/>
                  </a:schemeClr>
                </a:solidFill>
              </a:rPr>
              <a:t>Token</a:t>
            </a:r>
            <a:r>
              <a:rPr lang="zh-CN" altLang="en-US" dirty="0">
                <a:solidFill>
                  <a:schemeClr val="tx1">
                    <a:lumMod val="75000"/>
                    <a:lumOff val="25000"/>
                  </a:schemeClr>
                </a:solidFill>
              </a:rPr>
              <a:t>信息，进而为分布式集群打下基础。</a:t>
            </a:r>
            <a:endParaRPr lang="en-US" altLang="zh-CN" dirty="0">
              <a:solidFill>
                <a:schemeClr val="tx1">
                  <a:lumMod val="75000"/>
                  <a:lumOff val="25000"/>
                </a:schemeClr>
              </a:solidFill>
            </a:endParaRPr>
          </a:p>
        </p:txBody>
      </p:sp>
      <p:sp>
        <p:nvSpPr>
          <p:cNvPr id="9" name="文本框 8"/>
          <p:cNvSpPr txBox="1"/>
          <p:nvPr/>
        </p:nvSpPr>
        <p:spPr>
          <a:xfrm>
            <a:off x="1998978" y="3808578"/>
            <a:ext cx="1620957" cy="523220"/>
          </a:xfrm>
          <a:prstGeom prst="rect">
            <a:avLst/>
          </a:prstGeom>
          <a:noFill/>
        </p:spPr>
        <p:txBody>
          <a:bodyPr wrap="none" rtlCol="0">
            <a:spAutoFit/>
          </a:bodyPr>
          <a:lstStyle/>
          <a:p>
            <a:r>
              <a:rPr lang="zh-CN" altLang="en-US" sz="2800" b="1" dirty="0">
                <a:solidFill>
                  <a:schemeClr val="accent1"/>
                </a:solidFill>
              </a:rPr>
              <a:t>创新点：</a:t>
            </a:r>
          </a:p>
        </p:txBody>
      </p:sp>
      <p:sp>
        <p:nvSpPr>
          <p:cNvPr id="10" name="文本框 9"/>
          <p:cNvSpPr txBox="1"/>
          <p:nvPr/>
        </p:nvSpPr>
        <p:spPr>
          <a:xfrm>
            <a:off x="3698990" y="3808578"/>
            <a:ext cx="2624436" cy="523220"/>
          </a:xfrm>
          <a:prstGeom prst="rect">
            <a:avLst/>
          </a:prstGeom>
          <a:noFill/>
        </p:spPr>
        <p:txBody>
          <a:bodyPr wrap="none" rtlCol="0">
            <a:spAutoFit/>
          </a:bodyPr>
          <a:lstStyle/>
          <a:p>
            <a:r>
              <a:rPr lang="en-US" altLang="zh-CN" sz="2800" b="1" dirty="0">
                <a:solidFill>
                  <a:schemeClr val="accent1"/>
                </a:solidFill>
              </a:rPr>
              <a:t>1.</a:t>
            </a:r>
            <a:r>
              <a:rPr lang="zh-CN" altLang="en-US" sz="2800" b="1" dirty="0">
                <a:solidFill>
                  <a:schemeClr val="accent1"/>
                </a:solidFill>
              </a:rPr>
              <a:t>分布式微服务</a:t>
            </a:r>
          </a:p>
        </p:txBody>
      </p:sp>
      <p:sp>
        <p:nvSpPr>
          <p:cNvPr id="11" name="文本框 10"/>
          <p:cNvSpPr txBox="1"/>
          <p:nvPr/>
        </p:nvSpPr>
        <p:spPr>
          <a:xfrm>
            <a:off x="6340036" y="3808578"/>
            <a:ext cx="2983509" cy="523220"/>
          </a:xfrm>
          <a:prstGeom prst="rect">
            <a:avLst/>
          </a:prstGeom>
          <a:noFill/>
        </p:spPr>
        <p:txBody>
          <a:bodyPr wrap="none" rtlCol="0">
            <a:spAutoFit/>
          </a:bodyPr>
          <a:lstStyle/>
          <a:p>
            <a:r>
              <a:rPr lang="en-US" altLang="zh-CN" sz="2800" b="1" dirty="0">
                <a:solidFill>
                  <a:schemeClr val="accent1"/>
                </a:solidFill>
              </a:rPr>
              <a:t>2.</a:t>
            </a:r>
            <a:r>
              <a:rPr lang="zh-CN" altLang="en-US" sz="2800" b="1" dirty="0">
                <a:solidFill>
                  <a:schemeClr val="accent1"/>
                </a:solidFill>
              </a:rPr>
              <a:t>移植、拓展性强</a:t>
            </a:r>
          </a:p>
        </p:txBody>
      </p:sp>
      <p:sp>
        <p:nvSpPr>
          <p:cNvPr id="14" name="文本框 13"/>
          <p:cNvSpPr txBox="1"/>
          <p:nvPr/>
        </p:nvSpPr>
        <p:spPr>
          <a:xfrm>
            <a:off x="2067015" y="1416838"/>
            <a:ext cx="4134465" cy="769441"/>
          </a:xfrm>
          <a:prstGeom prst="rect">
            <a:avLst/>
          </a:prstGeom>
          <a:noFill/>
        </p:spPr>
        <p:txBody>
          <a:bodyPr wrap="none" rtlCol="0">
            <a:spAutoFit/>
          </a:bodyPr>
          <a:lstStyle/>
          <a:p>
            <a:r>
              <a:rPr lang="zh-CN" altLang="en-US" sz="4400" b="1" dirty="0">
                <a:solidFill>
                  <a:schemeClr val="accent1"/>
                </a:solidFill>
              </a:rPr>
              <a:t>交互底层实现：</a:t>
            </a:r>
          </a:p>
        </p:txBody>
      </p:sp>
      <p:sp>
        <p:nvSpPr>
          <p:cNvPr id="16" name="文本框 15">
            <a:extLst>
              <a:ext uri="{FF2B5EF4-FFF2-40B4-BE49-F238E27FC236}">
                <a16:creationId xmlns:a16="http://schemas.microsoft.com/office/drawing/2014/main" id="{0D2D38E9-39F5-45D3-9EBA-15EC3321C05A}"/>
              </a:ext>
            </a:extLst>
          </p:cNvPr>
          <p:cNvSpPr txBox="1"/>
          <p:nvPr/>
        </p:nvSpPr>
        <p:spPr>
          <a:xfrm>
            <a:off x="1944372" y="2076734"/>
            <a:ext cx="8782050" cy="1712135"/>
          </a:xfrm>
          <a:prstGeom prst="rect">
            <a:avLst/>
          </a:prstGeom>
          <a:noFill/>
        </p:spPr>
        <p:txBody>
          <a:bodyPr wrap="square" rtlCol="0">
            <a:spAutoFit/>
          </a:bodyPr>
          <a:lstStyle/>
          <a:p>
            <a:pPr>
              <a:lnSpc>
                <a:spcPct val="150000"/>
              </a:lnSpc>
            </a:pPr>
            <a:r>
              <a:rPr lang="en-US" altLang="zh-CN" dirty="0">
                <a:solidFill>
                  <a:schemeClr val="tx1">
                    <a:lumMod val="75000"/>
                    <a:lumOff val="25000"/>
                  </a:schemeClr>
                </a:solidFill>
              </a:rPr>
              <a:t>	</a:t>
            </a:r>
            <a:r>
              <a:rPr lang="zh-CN" altLang="en-US" dirty="0">
                <a:solidFill>
                  <a:schemeClr val="tx1">
                    <a:lumMod val="75000"/>
                    <a:lumOff val="25000"/>
                  </a:schemeClr>
                </a:solidFill>
              </a:rPr>
              <a:t>此系统采用分布式微服务式集群开发，目前设计采用</a:t>
            </a:r>
            <a:r>
              <a:rPr lang="en-US" altLang="zh-CN" dirty="0">
                <a:solidFill>
                  <a:schemeClr val="tx1">
                    <a:lumMod val="75000"/>
                    <a:lumOff val="25000"/>
                  </a:schemeClr>
                </a:solidFill>
              </a:rPr>
              <a:t>1+N</a:t>
            </a:r>
            <a:r>
              <a:rPr lang="zh-CN" altLang="en-US" dirty="0">
                <a:solidFill>
                  <a:schemeClr val="tx1">
                    <a:lumMod val="75000"/>
                    <a:lumOff val="25000"/>
                  </a:schemeClr>
                </a:solidFill>
              </a:rPr>
              <a:t>的分布式集群设计模式，即设置一台主机负责业务处理，此服务器称为业务主机，</a:t>
            </a:r>
            <a:r>
              <a:rPr lang="en-US" altLang="zh-CN" dirty="0">
                <a:solidFill>
                  <a:schemeClr val="tx1">
                    <a:lumMod val="75000"/>
                    <a:lumOff val="25000"/>
                  </a:schemeClr>
                </a:solidFill>
              </a:rPr>
              <a:t>N</a:t>
            </a:r>
            <a:r>
              <a:rPr lang="zh-CN" altLang="en-US" dirty="0">
                <a:solidFill>
                  <a:schemeClr val="tx1">
                    <a:lumMod val="75000"/>
                    <a:lumOff val="25000"/>
                  </a:schemeClr>
                </a:solidFill>
              </a:rPr>
              <a:t>表示多主机，意为可拓展可移植，此项服务器称为从机，设计之初所设想达到的目标为拓展性强、可移植、便于管理等等。</a:t>
            </a:r>
            <a:endParaRPr lang="en-US" altLang="zh-CN" dirty="0">
              <a:solidFill>
                <a:schemeClr val="tx1">
                  <a:lumMod val="75000"/>
                  <a:lumOff val="25000"/>
                </a:schemeClr>
              </a:solidFill>
            </a:endParaRPr>
          </a:p>
        </p:txBody>
      </p:sp>
    </p:spTree>
    <p:extLst>
      <p:ext uri="{BB962C8B-B14F-4D97-AF65-F5344CB8AC3E}">
        <p14:creationId xmlns:p14="http://schemas.microsoft.com/office/powerpoint/2010/main" val="4211303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D1F68DEF-E293-4F39-A5F4-E16B47C30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95159" cy="6926094"/>
          </a:xfrm>
          <a:prstGeom prst="rect">
            <a:avLst/>
          </a:prstGeom>
        </p:spPr>
      </p:pic>
      <p:sp>
        <p:nvSpPr>
          <p:cNvPr id="10" name="矩形 9">
            <a:extLst>
              <a:ext uri="{FF2B5EF4-FFF2-40B4-BE49-F238E27FC236}">
                <a16:creationId xmlns:a16="http://schemas.microsoft.com/office/drawing/2014/main" id="{C74D8A94-8A63-46D1-9E1E-5F829EA7E06C}"/>
              </a:ext>
            </a:extLst>
          </p:cNvPr>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463F888-4B1E-4AF4-8A81-891F5783B9B2}"/>
              </a:ext>
            </a:extLst>
          </p:cNvPr>
          <p:cNvSpPr txBox="1"/>
          <p:nvPr/>
        </p:nvSpPr>
        <p:spPr>
          <a:xfrm>
            <a:off x="4398186" y="2485604"/>
            <a:ext cx="5708293" cy="646331"/>
          </a:xfrm>
          <a:prstGeom prst="rect">
            <a:avLst/>
          </a:prstGeom>
          <a:noFill/>
        </p:spPr>
        <p:txBody>
          <a:bodyPr wrap="square" rtlCol="0">
            <a:spAutoFit/>
          </a:bodyPr>
          <a:lstStyle/>
          <a:p>
            <a:r>
              <a:rPr lang="en-US" altLang="zh-CN" sz="3600" dirty="0">
                <a:solidFill>
                  <a:schemeClr val="bg1"/>
                </a:solidFill>
                <a:latin typeface="微软雅黑" charset="0"/>
                <a:cs typeface="+mn-ea"/>
              </a:rPr>
              <a:t>3.</a:t>
            </a:r>
            <a:r>
              <a:rPr lang="zh-CN" altLang="en-US" sz="3600" dirty="0">
                <a:solidFill>
                  <a:schemeClr val="bg1"/>
                </a:solidFill>
                <a:latin typeface="微软雅黑" charset="0"/>
                <a:cs typeface="+mn-ea"/>
              </a:rPr>
              <a:t>系统具体内容</a:t>
            </a:r>
          </a:p>
        </p:txBody>
      </p:sp>
      <p:sp>
        <p:nvSpPr>
          <p:cNvPr id="12" name="文本框 11">
            <a:extLst>
              <a:ext uri="{FF2B5EF4-FFF2-40B4-BE49-F238E27FC236}">
                <a16:creationId xmlns:a16="http://schemas.microsoft.com/office/drawing/2014/main" id="{7C5918ED-D638-441B-9F90-9371C66F85E8}"/>
              </a:ext>
            </a:extLst>
          </p:cNvPr>
          <p:cNvSpPr txBox="1"/>
          <p:nvPr/>
        </p:nvSpPr>
        <p:spPr>
          <a:xfrm>
            <a:off x="4398186" y="3282154"/>
            <a:ext cx="6512470" cy="881139"/>
          </a:xfrm>
          <a:prstGeom prst="rect">
            <a:avLst/>
          </a:prstGeom>
          <a:noFill/>
        </p:spPr>
        <p:txBody>
          <a:bodyPr wrap="square" rtlCol="0">
            <a:spAutoFit/>
          </a:bodyPr>
          <a:lstStyle/>
          <a:p>
            <a:pPr>
              <a:lnSpc>
                <a:spcPct val="150000"/>
              </a:lnSpc>
            </a:pPr>
            <a:r>
              <a:rPr lang="zh-CN" altLang="en-US" dirty="0">
                <a:solidFill>
                  <a:schemeClr val="bg1"/>
                </a:solidFill>
              </a:rPr>
              <a:t>本章节主要介绍本系统逻辑，</a:t>
            </a:r>
            <a:endParaRPr lang="en-US" altLang="zh-CN" dirty="0">
              <a:solidFill>
                <a:schemeClr val="bg1"/>
              </a:solidFill>
            </a:endParaRPr>
          </a:p>
          <a:p>
            <a:pPr>
              <a:lnSpc>
                <a:spcPct val="150000"/>
              </a:lnSpc>
            </a:pPr>
            <a:r>
              <a:rPr lang="zh-CN" altLang="en-US" dirty="0">
                <a:solidFill>
                  <a:schemeClr val="bg1"/>
                </a:solidFill>
              </a:rPr>
              <a:t>结合核心业务代码讲解业务模块。</a:t>
            </a:r>
            <a:r>
              <a:rPr lang="en-US" altLang="zh-CN" dirty="0">
                <a:solidFill>
                  <a:schemeClr val="bg1"/>
                </a:solidFill>
              </a:rPr>
              <a:t> </a:t>
            </a:r>
            <a:endParaRPr lang="zh-CN" altLang="en-US" dirty="0">
              <a:solidFill>
                <a:schemeClr val="bg1"/>
              </a:solidFill>
            </a:endParaRPr>
          </a:p>
        </p:txBody>
      </p:sp>
      <p:grpSp>
        <p:nvGrpSpPr>
          <p:cNvPr id="13" name="组合 12">
            <a:extLst>
              <a:ext uri="{FF2B5EF4-FFF2-40B4-BE49-F238E27FC236}">
                <a16:creationId xmlns:a16="http://schemas.microsoft.com/office/drawing/2014/main" id="{7EDEFD61-A458-4432-9996-D1DC49779858}"/>
              </a:ext>
            </a:extLst>
          </p:cNvPr>
          <p:cNvGrpSpPr>
            <a:grpSpLocks noChangeAspect="1"/>
          </p:cNvGrpSpPr>
          <p:nvPr/>
        </p:nvGrpSpPr>
        <p:grpSpPr>
          <a:xfrm>
            <a:off x="2066515" y="2676516"/>
            <a:ext cx="1895094" cy="1895094"/>
            <a:chOff x="456294" y="1959430"/>
            <a:chExt cx="2148114" cy="2148114"/>
          </a:xfrm>
        </p:grpSpPr>
        <p:sp>
          <p:nvSpPr>
            <p:cNvPr id="14" name="椭圆 13">
              <a:extLst>
                <a:ext uri="{FF2B5EF4-FFF2-40B4-BE49-F238E27FC236}">
                  <a16:creationId xmlns:a16="http://schemas.microsoft.com/office/drawing/2014/main" id="{170EDD90-53BF-4FD0-9072-18C136BB1365}"/>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5" name="图片 14">
              <a:extLst>
                <a:ext uri="{FF2B5EF4-FFF2-40B4-BE49-F238E27FC236}">
                  <a16:creationId xmlns:a16="http://schemas.microsoft.com/office/drawing/2014/main" id="{253A6708-25D0-40C0-B7F4-D4212236964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extLst>
      <p:ext uri="{BB962C8B-B14F-4D97-AF65-F5344CB8AC3E}">
        <p14:creationId xmlns:p14="http://schemas.microsoft.com/office/powerpoint/2010/main" val="2275321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5"/>
          <p:cNvSpPr>
            <a:spLocks/>
          </p:cNvSpPr>
          <p:nvPr/>
        </p:nvSpPr>
        <p:spPr bwMode="auto">
          <a:xfrm>
            <a:off x="2651019" y="3601690"/>
            <a:ext cx="1795765" cy="896885"/>
          </a:xfrm>
          <a:custGeom>
            <a:avLst/>
            <a:gdLst>
              <a:gd name="T0" fmla="*/ 113 w 524"/>
              <a:gd name="T1" fmla="*/ 0 h 262"/>
              <a:gd name="T2" fmla="*/ 416 w 524"/>
              <a:gd name="T3" fmla="*/ 1 h 262"/>
              <a:gd name="T4" fmla="*/ 510 w 524"/>
              <a:gd name="T5" fmla="*/ 60 h 262"/>
              <a:gd name="T6" fmla="*/ 524 w 524"/>
              <a:gd name="T7" fmla="*/ 113 h 262"/>
              <a:gd name="T8" fmla="*/ 523 w 524"/>
              <a:gd name="T9" fmla="*/ 262 h 262"/>
              <a:gd name="T10" fmla="*/ 475 w 524"/>
              <a:gd name="T11" fmla="*/ 262 h 262"/>
              <a:gd name="T12" fmla="*/ 475 w 524"/>
              <a:gd name="T13" fmla="*/ 114 h 262"/>
              <a:gd name="T14" fmla="*/ 410 w 524"/>
              <a:gd name="T15" fmla="*/ 49 h 262"/>
              <a:gd name="T16" fmla="*/ 114 w 524"/>
              <a:gd name="T17" fmla="*/ 49 h 262"/>
              <a:gd name="T18" fmla="*/ 49 w 524"/>
              <a:gd name="T19" fmla="*/ 114 h 262"/>
              <a:gd name="T20" fmla="*/ 49 w 524"/>
              <a:gd name="T21" fmla="*/ 262 h 262"/>
              <a:gd name="T22" fmla="*/ 0 w 524"/>
              <a:gd name="T23" fmla="*/ 262 h 262"/>
              <a:gd name="T24" fmla="*/ 1 w 524"/>
              <a:gd name="T25" fmla="*/ 108 h 262"/>
              <a:gd name="T26" fmla="*/ 60 w 524"/>
              <a:gd name="T27" fmla="*/ 14 h 262"/>
              <a:gd name="T28" fmla="*/ 113 w 524"/>
              <a:gd name="T29"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4" h="262">
                <a:moveTo>
                  <a:pt x="113" y="0"/>
                </a:moveTo>
                <a:cubicBezTo>
                  <a:pt x="416" y="1"/>
                  <a:pt x="416" y="1"/>
                  <a:pt x="416" y="1"/>
                </a:cubicBezTo>
                <a:cubicBezTo>
                  <a:pt x="457" y="4"/>
                  <a:pt x="489" y="24"/>
                  <a:pt x="510" y="60"/>
                </a:cubicBezTo>
                <a:cubicBezTo>
                  <a:pt x="519" y="77"/>
                  <a:pt x="523" y="94"/>
                  <a:pt x="524" y="113"/>
                </a:cubicBezTo>
                <a:cubicBezTo>
                  <a:pt x="523" y="262"/>
                  <a:pt x="523" y="262"/>
                  <a:pt x="523" y="262"/>
                </a:cubicBezTo>
                <a:cubicBezTo>
                  <a:pt x="475" y="262"/>
                  <a:pt x="475" y="262"/>
                  <a:pt x="475" y="262"/>
                </a:cubicBezTo>
                <a:cubicBezTo>
                  <a:pt x="475" y="114"/>
                  <a:pt x="475" y="114"/>
                  <a:pt x="475" y="114"/>
                </a:cubicBezTo>
                <a:cubicBezTo>
                  <a:pt x="475" y="78"/>
                  <a:pt x="446" y="49"/>
                  <a:pt x="410" y="49"/>
                </a:cubicBezTo>
                <a:cubicBezTo>
                  <a:pt x="114" y="49"/>
                  <a:pt x="114" y="49"/>
                  <a:pt x="114" y="49"/>
                </a:cubicBezTo>
                <a:cubicBezTo>
                  <a:pt x="78" y="49"/>
                  <a:pt x="49" y="78"/>
                  <a:pt x="49" y="114"/>
                </a:cubicBezTo>
                <a:cubicBezTo>
                  <a:pt x="49" y="262"/>
                  <a:pt x="49" y="262"/>
                  <a:pt x="49" y="262"/>
                </a:cubicBezTo>
                <a:cubicBezTo>
                  <a:pt x="0" y="262"/>
                  <a:pt x="0" y="262"/>
                  <a:pt x="0" y="262"/>
                </a:cubicBezTo>
                <a:cubicBezTo>
                  <a:pt x="1" y="108"/>
                  <a:pt x="1" y="108"/>
                  <a:pt x="1" y="108"/>
                </a:cubicBezTo>
                <a:cubicBezTo>
                  <a:pt x="4" y="67"/>
                  <a:pt x="24" y="35"/>
                  <a:pt x="60" y="14"/>
                </a:cubicBezTo>
                <a:cubicBezTo>
                  <a:pt x="77" y="5"/>
                  <a:pt x="94" y="1"/>
                  <a:pt x="113" y="0"/>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0" name="Freeform 6"/>
          <p:cNvSpPr>
            <a:spLocks/>
          </p:cNvSpPr>
          <p:nvPr/>
        </p:nvSpPr>
        <p:spPr bwMode="auto">
          <a:xfrm>
            <a:off x="5907713" y="4223530"/>
            <a:ext cx="167419" cy="480332"/>
          </a:xfrm>
          <a:custGeom>
            <a:avLst/>
            <a:gdLst>
              <a:gd name="T0" fmla="*/ 0 w 84"/>
              <a:gd name="T1" fmla="*/ 241 h 241"/>
              <a:gd name="T2" fmla="*/ 1 w 84"/>
              <a:gd name="T3" fmla="*/ 0 h 241"/>
              <a:gd name="T4" fmla="*/ 84 w 84"/>
              <a:gd name="T5" fmla="*/ 0 h 241"/>
              <a:gd name="T6" fmla="*/ 84 w 84"/>
              <a:gd name="T7" fmla="*/ 241 h 241"/>
              <a:gd name="T8" fmla="*/ 0 w 84"/>
              <a:gd name="T9" fmla="*/ 241 h 241"/>
              <a:gd name="T10" fmla="*/ 0 w 84"/>
              <a:gd name="T11" fmla="*/ 241 h 241"/>
            </a:gdLst>
            <a:ahLst/>
            <a:cxnLst>
              <a:cxn ang="0">
                <a:pos x="T0" y="T1"/>
              </a:cxn>
              <a:cxn ang="0">
                <a:pos x="T2" y="T3"/>
              </a:cxn>
              <a:cxn ang="0">
                <a:pos x="T4" y="T5"/>
              </a:cxn>
              <a:cxn ang="0">
                <a:pos x="T6" y="T7"/>
              </a:cxn>
              <a:cxn ang="0">
                <a:pos x="T8" y="T9"/>
              </a:cxn>
              <a:cxn ang="0">
                <a:pos x="T10" y="T11"/>
              </a:cxn>
            </a:cxnLst>
            <a:rect l="0" t="0" r="r" b="b"/>
            <a:pathLst>
              <a:path w="84" h="241">
                <a:moveTo>
                  <a:pt x="0" y="241"/>
                </a:moveTo>
                <a:lnTo>
                  <a:pt x="1" y="0"/>
                </a:lnTo>
                <a:lnTo>
                  <a:pt x="84" y="0"/>
                </a:lnTo>
                <a:lnTo>
                  <a:pt x="84" y="241"/>
                </a:lnTo>
                <a:lnTo>
                  <a:pt x="0" y="241"/>
                </a:lnTo>
                <a:lnTo>
                  <a:pt x="0" y="241"/>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1" name="Freeform 7"/>
          <p:cNvSpPr>
            <a:spLocks/>
          </p:cNvSpPr>
          <p:nvPr/>
        </p:nvSpPr>
        <p:spPr bwMode="auto">
          <a:xfrm>
            <a:off x="4279367" y="4498575"/>
            <a:ext cx="1791780" cy="896885"/>
          </a:xfrm>
          <a:custGeom>
            <a:avLst/>
            <a:gdLst>
              <a:gd name="T0" fmla="*/ 523 w 523"/>
              <a:gd name="T1" fmla="*/ 0 h 262"/>
              <a:gd name="T2" fmla="*/ 523 w 523"/>
              <a:gd name="T3" fmla="*/ 154 h 262"/>
              <a:gd name="T4" fmla="*/ 522 w 523"/>
              <a:gd name="T5" fmla="*/ 165 h 262"/>
              <a:gd name="T6" fmla="*/ 411 w 523"/>
              <a:gd name="T7" fmla="*/ 262 h 262"/>
              <a:gd name="T8" fmla="*/ 108 w 523"/>
              <a:gd name="T9" fmla="*/ 261 h 262"/>
              <a:gd name="T10" fmla="*/ 14 w 523"/>
              <a:gd name="T11" fmla="*/ 202 h 262"/>
              <a:gd name="T12" fmla="*/ 0 w 523"/>
              <a:gd name="T13" fmla="*/ 149 h 262"/>
              <a:gd name="T14" fmla="*/ 0 w 523"/>
              <a:gd name="T15" fmla="*/ 0 h 262"/>
              <a:gd name="T16" fmla="*/ 49 w 523"/>
              <a:gd name="T17" fmla="*/ 0 h 262"/>
              <a:gd name="T18" fmla="*/ 49 w 523"/>
              <a:gd name="T19" fmla="*/ 148 h 262"/>
              <a:gd name="T20" fmla="*/ 114 w 523"/>
              <a:gd name="T21" fmla="*/ 213 h 262"/>
              <a:gd name="T22" fmla="*/ 410 w 523"/>
              <a:gd name="T23" fmla="*/ 213 h 262"/>
              <a:gd name="T24" fmla="*/ 475 w 523"/>
              <a:gd name="T25" fmla="*/ 148 h 262"/>
              <a:gd name="T26" fmla="*/ 475 w 523"/>
              <a:gd name="T27" fmla="*/ 0 h 262"/>
              <a:gd name="T28" fmla="*/ 523 w 523"/>
              <a:gd name="T29"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3" h="262">
                <a:moveTo>
                  <a:pt x="523" y="0"/>
                </a:moveTo>
                <a:cubicBezTo>
                  <a:pt x="523" y="154"/>
                  <a:pt x="523" y="154"/>
                  <a:pt x="523" y="154"/>
                </a:cubicBezTo>
                <a:cubicBezTo>
                  <a:pt x="522" y="165"/>
                  <a:pt x="522" y="165"/>
                  <a:pt x="522" y="165"/>
                </a:cubicBezTo>
                <a:cubicBezTo>
                  <a:pt x="512" y="221"/>
                  <a:pt x="468" y="260"/>
                  <a:pt x="411" y="262"/>
                </a:cubicBezTo>
                <a:cubicBezTo>
                  <a:pt x="108" y="261"/>
                  <a:pt x="108" y="261"/>
                  <a:pt x="108" y="261"/>
                </a:cubicBezTo>
                <a:cubicBezTo>
                  <a:pt x="67" y="258"/>
                  <a:pt x="35" y="238"/>
                  <a:pt x="14" y="202"/>
                </a:cubicBezTo>
                <a:cubicBezTo>
                  <a:pt x="5" y="185"/>
                  <a:pt x="1" y="168"/>
                  <a:pt x="0" y="149"/>
                </a:cubicBezTo>
                <a:cubicBezTo>
                  <a:pt x="0" y="0"/>
                  <a:pt x="0" y="0"/>
                  <a:pt x="0" y="0"/>
                </a:cubicBezTo>
                <a:cubicBezTo>
                  <a:pt x="49" y="0"/>
                  <a:pt x="49" y="0"/>
                  <a:pt x="49" y="0"/>
                </a:cubicBezTo>
                <a:cubicBezTo>
                  <a:pt x="49" y="148"/>
                  <a:pt x="49" y="148"/>
                  <a:pt x="49" y="148"/>
                </a:cubicBezTo>
                <a:cubicBezTo>
                  <a:pt x="49" y="184"/>
                  <a:pt x="78" y="213"/>
                  <a:pt x="114" y="213"/>
                </a:cubicBezTo>
                <a:cubicBezTo>
                  <a:pt x="410" y="213"/>
                  <a:pt x="410" y="213"/>
                  <a:pt x="410" y="213"/>
                </a:cubicBezTo>
                <a:cubicBezTo>
                  <a:pt x="446" y="213"/>
                  <a:pt x="475" y="184"/>
                  <a:pt x="475" y="148"/>
                </a:cubicBezTo>
                <a:cubicBezTo>
                  <a:pt x="475" y="0"/>
                  <a:pt x="475" y="0"/>
                  <a:pt x="475" y="0"/>
                </a:cubicBezTo>
                <a:cubicBezTo>
                  <a:pt x="523" y="0"/>
                  <a:pt x="523" y="0"/>
                  <a:pt x="523" y="0"/>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2" name="Freeform 8"/>
          <p:cNvSpPr>
            <a:spLocks/>
          </p:cNvSpPr>
          <p:nvPr/>
        </p:nvSpPr>
        <p:spPr bwMode="auto">
          <a:xfrm>
            <a:off x="5907713" y="3601690"/>
            <a:ext cx="1795765" cy="896885"/>
          </a:xfrm>
          <a:custGeom>
            <a:avLst/>
            <a:gdLst>
              <a:gd name="T0" fmla="*/ 113 w 524"/>
              <a:gd name="T1" fmla="*/ 0 h 262"/>
              <a:gd name="T2" fmla="*/ 416 w 524"/>
              <a:gd name="T3" fmla="*/ 1 h 262"/>
              <a:gd name="T4" fmla="*/ 510 w 524"/>
              <a:gd name="T5" fmla="*/ 60 h 262"/>
              <a:gd name="T6" fmla="*/ 524 w 524"/>
              <a:gd name="T7" fmla="*/ 113 h 262"/>
              <a:gd name="T8" fmla="*/ 523 w 524"/>
              <a:gd name="T9" fmla="*/ 262 h 262"/>
              <a:gd name="T10" fmla="*/ 475 w 524"/>
              <a:gd name="T11" fmla="*/ 262 h 262"/>
              <a:gd name="T12" fmla="*/ 475 w 524"/>
              <a:gd name="T13" fmla="*/ 114 h 262"/>
              <a:gd name="T14" fmla="*/ 410 w 524"/>
              <a:gd name="T15" fmla="*/ 49 h 262"/>
              <a:gd name="T16" fmla="*/ 114 w 524"/>
              <a:gd name="T17" fmla="*/ 49 h 262"/>
              <a:gd name="T18" fmla="*/ 49 w 524"/>
              <a:gd name="T19" fmla="*/ 114 h 262"/>
              <a:gd name="T20" fmla="*/ 49 w 524"/>
              <a:gd name="T21" fmla="*/ 262 h 262"/>
              <a:gd name="T22" fmla="*/ 0 w 524"/>
              <a:gd name="T23" fmla="*/ 262 h 262"/>
              <a:gd name="T24" fmla="*/ 1 w 524"/>
              <a:gd name="T25" fmla="*/ 108 h 262"/>
              <a:gd name="T26" fmla="*/ 60 w 524"/>
              <a:gd name="T27" fmla="*/ 14 h 262"/>
              <a:gd name="T28" fmla="*/ 113 w 524"/>
              <a:gd name="T29"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4" h="262">
                <a:moveTo>
                  <a:pt x="113" y="0"/>
                </a:moveTo>
                <a:cubicBezTo>
                  <a:pt x="416" y="1"/>
                  <a:pt x="416" y="1"/>
                  <a:pt x="416" y="1"/>
                </a:cubicBezTo>
                <a:cubicBezTo>
                  <a:pt x="457" y="4"/>
                  <a:pt x="489" y="24"/>
                  <a:pt x="510" y="60"/>
                </a:cubicBezTo>
                <a:cubicBezTo>
                  <a:pt x="519" y="77"/>
                  <a:pt x="523" y="94"/>
                  <a:pt x="524" y="113"/>
                </a:cubicBezTo>
                <a:cubicBezTo>
                  <a:pt x="523" y="262"/>
                  <a:pt x="523" y="262"/>
                  <a:pt x="523" y="262"/>
                </a:cubicBezTo>
                <a:cubicBezTo>
                  <a:pt x="475" y="262"/>
                  <a:pt x="475" y="262"/>
                  <a:pt x="475" y="262"/>
                </a:cubicBezTo>
                <a:cubicBezTo>
                  <a:pt x="475" y="114"/>
                  <a:pt x="475" y="114"/>
                  <a:pt x="475" y="114"/>
                </a:cubicBezTo>
                <a:cubicBezTo>
                  <a:pt x="475" y="78"/>
                  <a:pt x="446" y="49"/>
                  <a:pt x="410" y="49"/>
                </a:cubicBezTo>
                <a:cubicBezTo>
                  <a:pt x="114" y="49"/>
                  <a:pt x="114" y="49"/>
                  <a:pt x="114" y="49"/>
                </a:cubicBezTo>
                <a:cubicBezTo>
                  <a:pt x="78" y="49"/>
                  <a:pt x="49" y="78"/>
                  <a:pt x="49" y="114"/>
                </a:cubicBezTo>
                <a:cubicBezTo>
                  <a:pt x="49" y="262"/>
                  <a:pt x="49" y="262"/>
                  <a:pt x="49" y="262"/>
                </a:cubicBezTo>
                <a:cubicBezTo>
                  <a:pt x="0" y="262"/>
                  <a:pt x="0" y="262"/>
                  <a:pt x="0" y="262"/>
                </a:cubicBezTo>
                <a:cubicBezTo>
                  <a:pt x="1" y="108"/>
                  <a:pt x="1" y="108"/>
                  <a:pt x="1" y="108"/>
                </a:cubicBezTo>
                <a:cubicBezTo>
                  <a:pt x="4" y="67"/>
                  <a:pt x="24" y="35"/>
                  <a:pt x="60" y="14"/>
                </a:cubicBezTo>
                <a:cubicBezTo>
                  <a:pt x="77" y="5"/>
                  <a:pt x="94" y="1"/>
                  <a:pt x="113" y="0"/>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3" name="Freeform 9"/>
          <p:cNvSpPr>
            <a:spLocks/>
          </p:cNvSpPr>
          <p:nvPr/>
        </p:nvSpPr>
        <p:spPr bwMode="auto">
          <a:xfrm>
            <a:off x="9164406" y="4223530"/>
            <a:ext cx="167419" cy="480332"/>
          </a:xfrm>
          <a:custGeom>
            <a:avLst/>
            <a:gdLst>
              <a:gd name="T0" fmla="*/ 0 w 84"/>
              <a:gd name="T1" fmla="*/ 241 h 241"/>
              <a:gd name="T2" fmla="*/ 0 w 84"/>
              <a:gd name="T3" fmla="*/ 0 h 241"/>
              <a:gd name="T4" fmla="*/ 84 w 84"/>
              <a:gd name="T5" fmla="*/ 0 h 241"/>
              <a:gd name="T6" fmla="*/ 84 w 84"/>
              <a:gd name="T7" fmla="*/ 241 h 241"/>
              <a:gd name="T8" fmla="*/ 0 w 84"/>
              <a:gd name="T9" fmla="*/ 241 h 241"/>
              <a:gd name="T10" fmla="*/ 0 w 84"/>
              <a:gd name="T11" fmla="*/ 241 h 241"/>
            </a:gdLst>
            <a:ahLst/>
            <a:cxnLst>
              <a:cxn ang="0">
                <a:pos x="T0" y="T1"/>
              </a:cxn>
              <a:cxn ang="0">
                <a:pos x="T2" y="T3"/>
              </a:cxn>
              <a:cxn ang="0">
                <a:pos x="T4" y="T5"/>
              </a:cxn>
              <a:cxn ang="0">
                <a:pos x="T6" y="T7"/>
              </a:cxn>
              <a:cxn ang="0">
                <a:pos x="T8" y="T9"/>
              </a:cxn>
              <a:cxn ang="0">
                <a:pos x="T10" y="T11"/>
              </a:cxn>
            </a:cxnLst>
            <a:rect l="0" t="0" r="r" b="b"/>
            <a:pathLst>
              <a:path w="84" h="241">
                <a:moveTo>
                  <a:pt x="0" y="241"/>
                </a:moveTo>
                <a:lnTo>
                  <a:pt x="0" y="0"/>
                </a:lnTo>
                <a:lnTo>
                  <a:pt x="84" y="0"/>
                </a:lnTo>
                <a:lnTo>
                  <a:pt x="84" y="241"/>
                </a:lnTo>
                <a:lnTo>
                  <a:pt x="0" y="241"/>
                </a:lnTo>
                <a:lnTo>
                  <a:pt x="0" y="241"/>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4" name="Freeform 10"/>
          <p:cNvSpPr>
            <a:spLocks/>
          </p:cNvSpPr>
          <p:nvPr/>
        </p:nvSpPr>
        <p:spPr bwMode="auto">
          <a:xfrm>
            <a:off x="7536060" y="4498575"/>
            <a:ext cx="1791780" cy="896885"/>
          </a:xfrm>
          <a:custGeom>
            <a:avLst/>
            <a:gdLst>
              <a:gd name="T0" fmla="*/ 523 w 523"/>
              <a:gd name="T1" fmla="*/ 0 h 262"/>
              <a:gd name="T2" fmla="*/ 523 w 523"/>
              <a:gd name="T3" fmla="*/ 154 h 262"/>
              <a:gd name="T4" fmla="*/ 522 w 523"/>
              <a:gd name="T5" fmla="*/ 165 h 262"/>
              <a:gd name="T6" fmla="*/ 411 w 523"/>
              <a:gd name="T7" fmla="*/ 262 h 262"/>
              <a:gd name="T8" fmla="*/ 108 w 523"/>
              <a:gd name="T9" fmla="*/ 261 h 262"/>
              <a:gd name="T10" fmla="*/ 14 w 523"/>
              <a:gd name="T11" fmla="*/ 202 h 262"/>
              <a:gd name="T12" fmla="*/ 0 w 523"/>
              <a:gd name="T13" fmla="*/ 149 h 262"/>
              <a:gd name="T14" fmla="*/ 0 w 523"/>
              <a:gd name="T15" fmla="*/ 0 h 262"/>
              <a:gd name="T16" fmla="*/ 49 w 523"/>
              <a:gd name="T17" fmla="*/ 0 h 262"/>
              <a:gd name="T18" fmla="*/ 49 w 523"/>
              <a:gd name="T19" fmla="*/ 148 h 262"/>
              <a:gd name="T20" fmla="*/ 114 w 523"/>
              <a:gd name="T21" fmla="*/ 213 h 262"/>
              <a:gd name="T22" fmla="*/ 410 w 523"/>
              <a:gd name="T23" fmla="*/ 213 h 262"/>
              <a:gd name="T24" fmla="*/ 475 w 523"/>
              <a:gd name="T25" fmla="*/ 148 h 262"/>
              <a:gd name="T26" fmla="*/ 475 w 523"/>
              <a:gd name="T27" fmla="*/ 0 h 262"/>
              <a:gd name="T28" fmla="*/ 523 w 523"/>
              <a:gd name="T29"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3" h="262">
                <a:moveTo>
                  <a:pt x="523" y="0"/>
                </a:moveTo>
                <a:cubicBezTo>
                  <a:pt x="523" y="154"/>
                  <a:pt x="523" y="154"/>
                  <a:pt x="523" y="154"/>
                </a:cubicBezTo>
                <a:cubicBezTo>
                  <a:pt x="522" y="165"/>
                  <a:pt x="522" y="165"/>
                  <a:pt x="522" y="165"/>
                </a:cubicBezTo>
                <a:cubicBezTo>
                  <a:pt x="512" y="221"/>
                  <a:pt x="468" y="260"/>
                  <a:pt x="411" y="262"/>
                </a:cubicBezTo>
                <a:cubicBezTo>
                  <a:pt x="108" y="261"/>
                  <a:pt x="108" y="261"/>
                  <a:pt x="108" y="261"/>
                </a:cubicBezTo>
                <a:cubicBezTo>
                  <a:pt x="67" y="258"/>
                  <a:pt x="35" y="238"/>
                  <a:pt x="14" y="202"/>
                </a:cubicBezTo>
                <a:cubicBezTo>
                  <a:pt x="5" y="185"/>
                  <a:pt x="1" y="168"/>
                  <a:pt x="0" y="149"/>
                </a:cubicBezTo>
                <a:cubicBezTo>
                  <a:pt x="0" y="0"/>
                  <a:pt x="0" y="0"/>
                  <a:pt x="0" y="0"/>
                </a:cubicBezTo>
                <a:cubicBezTo>
                  <a:pt x="49" y="0"/>
                  <a:pt x="49" y="0"/>
                  <a:pt x="49" y="0"/>
                </a:cubicBezTo>
                <a:cubicBezTo>
                  <a:pt x="49" y="148"/>
                  <a:pt x="49" y="148"/>
                  <a:pt x="49" y="148"/>
                </a:cubicBezTo>
                <a:cubicBezTo>
                  <a:pt x="49" y="184"/>
                  <a:pt x="78" y="213"/>
                  <a:pt x="114" y="213"/>
                </a:cubicBezTo>
                <a:cubicBezTo>
                  <a:pt x="410" y="213"/>
                  <a:pt x="410" y="213"/>
                  <a:pt x="410" y="213"/>
                </a:cubicBezTo>
                <a:cubicBezTo>
                  <a:pt x="446" y="213"/>
                  <a:pt x="475" y="184"/>
                  <a:pt x="475" y="148"/>
                </a:cubicBezTo>
                <a:cubicBezTo>
                  <a:pt x="475" y="0"/>
                  <a:pt x="475" y="0"/>
                  <a:pt x="475" y="0"/>
                </a:cubicBezTo>
                <a:cubicBezTo>
                  <a:pt x="523" y="0"/>
                  <a:pt x="523" y="0"/>
                  <a:pt x="523" y="0"/>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5" name="Freeform 11"/>
          <p:cNvSpPr>
            <a:spLocks/>
          </p:cNvSpPr>
          <p:nvPr/>
        </p:nvSpPr>
        <p:spPr bwMode="auto">
          <a:xfrm>
            <a:off x="9164407" y="3601689"/>
            <a:ext cx="1791780" cy="1540651"/>
          </a:xfrm>
          <a:custGeom>
            <a:avLst/>
            <a:gdLst>
              <a:gd name="T0" fmla="*/ 113 w 523"/>
              <a:gd name="T1" fmla="*/ 0 h 450"/>
              <a:gd name="T2" fmla="*/ 416 w 523"/>
              <a:gd name="T3" fmla="*/ 1 h 450"/>
              <a:gd name="T4" fmla="*/ 510 w 523"/>
              <a:gd name="T5" fmla="*/ 60 h 450"/>
              <a:gd name="T6" fmla="*/ 523 w 523"/>
              <a:gd name="T7" fmla="*/ 113 h 450"/>
              <a:gd name="T8" fmla="*/ 523 w 523"/>
              <a:gd name="T9" fmla="*/ 450 h 450"/>
              <a:gd name="T10" fmla="*/ 475 w 523"/>
              <a:gd name="T11" fmla="*/ 450 h 450"/>
              <a:gd name="T12" fmla="*/ 475 w 523"/>
              <a:gd name="T13" fmla="*/ 114 h 450"/>
              <a:gd name="T14" fmla="*/ 410 w 523"/>
              <a:gd name="T15" fmla="*/ 49 h 450"/>
              <a:gd name="T16" fmla="*/ 114 w 523"/>
              <a:gd name="T17" fmla="*/ 49 h 450"/>
              <a:gd name="T18" fmla="*/ 49 w 523"/>
              <a:gd name="T19" fmla="*/ 114 h 450"/>
              <a:gd name="T20" fmla="*/ 49 w 523"/>
              <a:gd name="T21" fmla="*/ 262 h 450"/>
              <a:gd name="T22" fmla="*/ 0 w 523"/>
              <a:gd name="T23" fmla="*/ 262 h 450"/>
              <a:gd name="T24" fmla="*/ 0 w 523"/>
              <a:gd name="T25" fmla="*/ 108 h 450"/>
              <a:gd name="T26" fmla="*/ 60 w 523"/>
              <a:gd name="T27" fmla="*/ 14 h 450"/>
              <a:gd name="T28" fmla="*/ 113 w 523"/>
              <a:gd name="T29"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3" h="450">
                <a:moveTo>
                  <a:pt x="113" y="0"/>
                </a:moveTo>
                <a:cubicBezTo>
                  <a:pt x="416" y="1"/>
                  <a:pt x="416" y="1"/>
                  <a:pt x="416" y="1"/>
                </a:cubicBezTo>
                <a:cubicBezTo>
                  <a:pt x="457" y="4"/>
                  <a:pt x="489" y="24"/>
                  <a:pt x="510" y="60"/>
                </a:cubicBezTo>
                <a:cubicBezTo>
                  <a:pt x="519" y="77"/>
                  <a:pt x="523" y="94"/>
                  <a:pt x="523" y="113"/>
                </a:cubicBezTo>
                <a:cubicBezTo>
                  <a:pt x="523" y="450"/>
                  <a:pt x="523" y="450"/>
                  <a:pt x="523" y="450"/>
                </a:cubicBezTo>
                <a:cubicBezTo>
                  <a:pt x="475" y="450"/>
                  <a:pt x="475" y="450"/>
                  <a:pt x="475" y="450"/>
                </a:cubicBezTo>
                <a:cubicBezTo>
                  <a:pt x="475" y="114"/>
                  <a:pt x="475" y="114"/>
                  <a:pt x="475" y="114"/>
                </a:cubicBezTo>
                <a:cubicBezTo>
                  <a:pt x="475" y="78"/>
                  <a:pt x="446" y="49"/>
                  <a:pt x="410" y="49"/>
                </a:cubicBezTo>
                <a:cubicBezTo>
                  <a:pt x="114" y="49"/>
                  <a:pt x="114" y="49"/>
                  <a:pt x="114" y="49"/>
                </a:cubicBezTo>
                <a:cubicBezTo>
                  <a:pt x="78" y="49"/>
                  <a:pt x="49" y="78"/>
                  <a:pt x="49" y="114"/>
                </a:cubicBezTo>
                <a:cubicBezTo>
                  <a:pt x="49" y="262"/>
                  <a:pt x="49" y="262"/>
                  <a:pt x="49" y="262"/>
                </a:cubicBezTo>
                <a:cubicBezTo>
                  <a:pt x="0" y="262"/>
                  <a:pt x="0" y="262"/>
                  <a:pt x="0" y="262"/>
                </a:cubicBezTo>
                <a:cubicBezTo>
                  <a:pt x="0" y="108"/>
                  <a:pt x="0" y="108"/>
                  <a:pt x="0" y="108"/>
                </a:cubicBezTo>
                <a:cubicBezTo>
                  <a:pt x="4" y="67"/>
                  <a:pt x="24" y="35"/>
                  <a:pt x="60" y="14"/>
                </a:cubicBezTo>
                <a:cubicBezTo>
                  <a:pt x="77" y="5"/>
                  <a:pt x="94" y="1"/>
                  <a:pt x="113" y="0"/>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6" name="Freeform 12"/>
          <p:cNvSpPr>
            <a:spLocks/>
          </p:cNvSpPr>
          <p:nvPr/>
        </p:nvSpPr>
        <p:spPr bwMode="auto">
          <a:xfrm>
            <a:off x="10689114" y="5056636"/>
            <a:ext cx="374699" cy="338824"/>
          </a:xfrm>
          <a:custGeom>
            <a:avLst/>
            <a:gdLst>
              <a:gd name="T0" fmla="*/ 188 w 188"/>
              <a:gd name="T1" fmla="*/ 0 h 170"/>
              <a:gd name="T2" fmla="*/ 93 w 188"/>
              <a:gd name="T3" fmla="*/ 170 h 170"/>
              <a:gd name="T4" fmla="*/ 0 w 188"/>
              <a:gd name="T5" fmla="*/ 0 h 170"/>
              <a:gd name="T6" fmla="*/ 188 w 188"/>
              <a:gd name="T7" fmla="*/ 0 h 170"/>
              <a:gd name="T8" fmla="*/ 188 w 188"/>
              <a:gd name="T9" fmla="*/ 0 h 170"/>
            </a:gdLst>
            <a:ahLst/>
            <a:cxnLst>
              <a:cxn ang="0">
                <a:pos x="T0" y="T1"/>
              </a:cxn>
              <a:cxn ang="0">
                <a:pos x="T2" y="T3"/>
              </a:cxn>
              <a:cxn ang="0">
                <a:pos x="T4" y="T5"/>
              </a:cxn>
              <a:cxn ang="0">
                <a:pos x="T6" y="T7"/>
              </a:cxn>
              <a:cxn ang="0">
                <a:pos x="T8" y="T9"/>
              </a:cxn>
            </a:cxnLst>
            <a:rect l="0" t="0" r="r" b="b"/>
            <a:pathLst>
              <a:path w="188" h="170">
                <a:moveTo>
                  <a:pt x="188" y="0"/>
                </a:moveTo>
                <a:lnTo>
                  <a:pt x="93" y="170"/>
                </a:lnTo>
                <a:lnTo>
                  <a:pt x="0" y="0"/>
                </a:lnTo>
                <a:lnTo>
                  <a:pt x="188" y="0"/>
                </a:lnTo>
                <a:lnTo>
                  <a:pt x="188" y="0"/>
                </a:lnTo>
                <a:close/>
              </a:path>
            </a:pathLst>
          </a:custGeom>
          <a:solidFill>
            <a:schemeClr val="bg1">
              <a:lumMod val="65000"/>
            </a:schemeClr>
          </a:solidFill>
          <a:ln>
            <a:noFill/>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7" name="Freeform 13"/>
          <p:cNvSpPr>
            <a:spLocks/>
          </p:cNvSpPr>
          <p:nvPr/>
        </p:nvSpPr>
        <p:spPr bwMode="auto">
          <a:xfrm>
            <a:off x="919032" y="3601689"/>
            <a:ext cx="374699" cy="338824"/>
          </a:xfrm>
          <a:custGeom>
            <a:avLst/>
            <a:gdLst>
              <a:gd name="T0" fmla="*/ 188 w 188"/>
              <a:gd name="T1" fmla="*/ 0 h 170"/>
              <a:gd name="T2" fmla="*/ 95 w 188"/>
              <a:gd name="T3" fmla="*/ 170 h 170"/>
              <a:gd name="T4" fmla="*/ 0 w 188"/>
              <a:gd name="T5" fmla="*/ 0 h 170"/>
              <a:gd name="T6" fmla="*/ 188 w 188"/>
              <a:gd name="T7" fmla="*/ 0 h 170"/>
              <a:gd name="T8" fmla="*/ 188 w 188"/>
              <a:gd name="T9" fmla="*/ 0 h 170"/>
            </a:gdLst>
            <a:ahLst/>
            <a:cxnLst>
              <a:cxn ang="0">
                <a:pos x="T0" y="T1"/>
              </a:cxn>
              <a:cxn ang="0">
                <a:pos x="T2" y="T3"/>
              </a:cxn>
              <a:cxn ang="0">
                <a:pos x="T4" y="T5"/>
              </a:cxn>
              <a:cxn ang="0">
                <a:pos x="T6" y="T7"/>
              </a:cxn>
              <a:cxn ang="0">
                <a:pos x="T8" y="T9"/>
              </a:cxn>
            </a:cxnLst>
            <a:rect l="0" t="0" r="r" b="b"/>
            <a:pathLst>
              <a:path w="188" h="170">
                <a:moveTo>
                  <a:pt x="188" y="0"/>
                </a:moveTo>
                <a:lnTo>
                  <a:pt x="95" y="170"/>
                </a:lnTo>
                <a:lnTo>
                  <a:pt x="0" y="0"/>
                </a:lnTo>
                <a:lnTo>
                  <a:pt x="188" y="0"/>
                </a:lnTo>
                <a:lnTo>
                  <a:pt x="188" y="0"/>
                </a:lnTo>
                <a:close/>
              </a:path>
            </a:pathLst>
          </a:custGeom>
          <a:solidFill>
            <a:schemeClr val="bg1">
              <a:lumMod val="65000"/>
            </a:schemeClr>
          </a:solidFill>
          <a:ln>
            <a:noFill/>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8" name="Freeform 14"/>
          <p:cNvSpPr>
            <a:spLocks/>
          </p:cNvSpPr>
          <p:nvPr/>
        </p:nvSpPr>
        <p:spPr bwMode="auto">
          <a:xfrm>
            <a:off x="1022672" y="3898657"/>
            <a:ext cx="1795765" cy="1496803"/>
          </a:xfrm>
          <a:custGeom>
            <a:avLst/>
            <a:gdLst>
              <a:gd name="T0" fmla="*/ 524 w 524"/>
              <a:gd name="T1" fmla="*/ 175 h 437"/>
              <a:gd name="T2" fmla="*/ 523 w 524"/>
              <a:gd name="T3" fmla="*/ 329 h 437"/>
              <a:gd name="T4" fmla="*/ 522 w 524"/>
              <a:gd name="T5" fmla="*/ 340 h 437"/>
              <a:gd name="T6" fmla="*/ 411 w 524"/>
              <a:gd name="T7" fmla="*/ 437 h 437"/>
              <a:gd name="T8" fmla="*/ 108 w 524"/>
              <a:gd name="T9" fmla="*/ 436 h 437"/>
              <a:gd name="T10" fmla="*/ 14 w 524"/>
              <a:gd name="T11" fmla="*/ 377 h 437"/>
              <a:gd name="T12" fmla="*/ 0 w 524"/>
              <a:gd name="T13" fmla="*/ 324 h 437"/>
              <a:gd name="T14" fmla="*/ 1 w 524"/>
              <a:gd name="T15" fmla="*/ 0 h 437"/>
              <a:gd name="T16" fmla="*/ 25 w 524"/>
              <a:gd name="T17" fmla="*/ 44 h 437"/>
              <a:gd name="T18" fmla="*/ 49 w 524"/>
              <a:gd name="T19" fmla="*/ 0 h 437"/>
              <a:gd name="T20" fmla="*/ 49 w 524"/>
              <a:gd name="T21" fmla="*/ 323 h 437"/>
              <a:gd name="T22" fmla="*/ 114 w 524"/>
              <a:gd name="T23" fmla="*/ 388 h 437"/>
              <a:gd name="T24" fmla="*/ 410 w 524"/>
              <a:gd name="T25" fmla="*/ 388 h 437"/>
              <a:gd name="T26" fmla="*/ 475 w 524"/>
              <a:gd name="T27" fmla="*/ 323 h 437"/>
              <a:gd name="T28" fmla="*/ 475 w 524"/>
              <a:gd name="T29" fmla="*/ 175 h 437"/>
              <a:gd name="T30" fmla="*/ 524 w 524"/>
              <a:gd name="T31" fmla="*/ 175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4" h="437">
                <a:moveTo>
                  <a:pt x="524" y="175"/>
                </a:moveTo>
                <a:cubicBezTo>
                  <a:pt x="523" y="329"/>
                  <a:pt x="523" y="329"/>
                  <a:pt x="523" y="329"/>
                </a:cubicBezTo>
                <a:cubicBezTo>
                  <a:pt x="522" y="340"/>
                  <a:pt x="522" y="340"/>
                  <a:pt x="522" y="340"/>
                </a:cubicBezTo>
                <a:cubicBezTo>
                  <a:pt x="512" y="396"/>
                  <a:pt x="468" y="435"/>
                  <a:pt x="411" y="437"/>
                </a:cubicBezTo>
                <a:cubicBezTo>
                  <a:pt x="108" y="436"/>
                  <a:pt x="108" y="436"/>
                  <a:pt x="108" y="436"/>
                </a:cubicBezTo>
                <a:cubicBezTo>
                  <a:pt x="67" y="433"/>
                  <a:pt x="35" y="413"/>
                  <a:pt x="14" y="377"/>
                </a:cubicBezTo>
                <a:cubicBezTo>
                  <a:pt x="5" y="360"/>
                  <a:pt x="1" y="343"/>
                  <a:pt x="0" y="324"/>
                </a:cubicBezTo>
                <a:cubicBezTo>
                  <a:pt x="1" y="0"/>
                  <a:pt x="1" y="0"/>
                  <a:pt x="1" y="0"/>
                </a:cubicBezTo>
                <a:cubicBezTo>
                  <a:pt x="25" y="44"/>
                  <a:pt x="25" y="44"/>
                  <a:pt x="25" y="44"/>
                </a:cubicBezTo>
                <a:cubicBezTo>
                  <a:pt x="49" y="0"/>
                  <a:pt x="49" y="0"/>
                  <a:pt x="49" y="0"/>
                </a:cubicBezTo>
                <a:cubicBezTo>
                  <a:pt x="49" y="323"/>
                  <a:pt x="49" y="323"/>
                  <a:pt x="49" y="323"/>
                </a:cubicBezTo>
                <a:cubicBezTo>
                  <a:pt x="49" y="359"/>
                  <a:pt x="78" y="388"/>
                  <a:pt x="114" y="388"/>
                </a:cubicBezTo>
                <a:cubicBezTo>
                  <a:pt x="410" y="388"/>
                  <a:pt x="410" y="388"/>
                  <a:pt x="410" y="388"/>
                </a:cubicBezTo>
                <a:cubicBezTo>
                  <a:pt x="446" y="388"/>
                  <a:pt x="475" y="359"/>
                  <a:pt x="475" y="323"/>
                </a:cubicBezTo>
                <a:cubicBezTo>
                  <a:pt x="475" y="175"/>
                  <a:pt x="475" y="175"/>
                  <a:pt x="475" y="175"/>
                </a:cubicBezTo>
                <a:cubicBezTo>
                  <a:pt x="524" y="175"/>
                  <a:pt x="524" y="175"/>
                  <a:pt x="524" y="175"/>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9" name="Freeform 15"/>
          <p:cNvSpPr>
            <a:spLocks/>
          </p:cNvSpPr>
          <p:nvPr/>
        </p:nvSpPr>
        <p:spPr bwMode="auto">
          <a:xfrm>
            <a:off x="1905607" y="4747709"/>
            <a:ext cx="27903" cy="522187"/>
          </a:xfrm>
          <a:custGeom>
            <a:avLst/>
            <a:gdLst>
              <a:gd name="T0" fmla="*/ 0 w 14"/>
              <a:gd name="T1" fmla="*/ 0 h 262"/>
              <a:gd name="T2" fmla="*/ 14 w 14"/>
              <a:gd name="T3" fmla="*/ 0 h 262"/>
              <a:gd name="T4" fmla="*/ 14 w 14"/>
              <a:gd name="T5" fmla="*/ 262 h 262"/>
              <a:gd name="T6" fmla="*/ 0 w 14"/>
              <a:gd name="T7" fmla="*/ 262 h 262"/>
              <a:gd name="T8" fmla="*/ 0 w 14"/>
              <a:gd name="T9" fmla="*/ 0 h 262"/>
              <a:gd name="T10" fmla="*/ 0 w 14"/>
              <a:gd name="T11" fmla="*/ 0 h 262"/>
            </a:gdLst>
            <a:ahLst/>
            <a:cxnLst>
              <a:cxn ang="0">
                <a:pos x="T0" y="T1"/>
              </a:cxn>
              <a:cxn ang="0">
                <a:pos x="T2" y="T3"/>
              </a:cxn>
              <a:cxn ang="0">
                <a:pos x="T4" y="T5"/>
              </a:cxn>
              <a:cxn ang="0">
                <a:pos x="T6" y="T7"/>
              </a:cxn>
              <a:cxn ang="0">
                <a:pos x="T8" y="T9"/>
              </a:cxn>
              <a:cxn ang="0">
                <a:pos x="T10" y="T11"/>
              </a:cxn>
            </a:cxnLst>
            <a:rect l="0" t="0" r="r" b="b"/>
            <a:pathLst>
              <a:path w="14" h="262">
                <a:moveTo>
                  <a:pt x="0" y="0"/>
                </a:moveTo>
                <a:lnTo>
                  <a:pt x="14" y="0"/>
                </a:lnTo>
                <a:lnTo>
                  <a:pt x="14" y="262"/>
                </a:lnTo>
                <a:lnTo>
                  <a:pt x="0" y="262"/>
                </a:lnTo>
                <a:lnTo>
                  <a:pt x="0" y="0"/>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0" name="Oval 16"/>
          <p:cNvSpPr>
            <a:spLocks noChangeArrowheads="1"/>
          </p:cNvSpPr>
          <p:nvPr/>
        </p:nvSpPr>
        <p:spPr bwMode="auto">
          <a:xfrm>
            <a:off x="1303696" y="3601689"/>
            <a:ext cx="1233717" cy="1231723"/>
          </a:xfrm>
          <a:prstGeom prst="ellipse">
            <a:avLst/>
          </a:prstGeom>
          <a:solidFill>
            <a:schemeClr val="accent1"/>
          </a:solidFill>
          <a:ln>
            <a:noFill/>
          </a:ln>
        </p:spPr>
        <p:txBody>
          <a:bodyPr/>
          <a:lstStyle/>
          <a:p>
            <a:endParaRPr lang="zh-CN" altLang="en-US" sz="2133">
              <a:cs typeface="+mn-ea"/>
              <a:sym typeface="+mn-lt"/>
            </a:endParaRPr>
          </a:p>
        </p:txBody>
      </p:sp>
      <p:sp>
        <p:nvSpPr>
          <p:cNvPr id="21" name="Freeform 17"/>
          <p:cNvSpPr>
            <a:spLocks/>
          </p:cNvSpPr>
          <p:nvPr/>
        </p:nvSpPr>
        <p:spPr bwMode="auto">
          <a:xfrm>
            <a:off x="3533955" y="3727254"/>
            <a:ext cx="27903" cy="520193"/>
          </a:xfrm>
          <a:custGeom>
            <a:avLst/>
            <a:gdLst>
              <a:gd name="T0" fmla="*/ 0 w 8"/>
              <a:gd name="T1" fmla="*/ 152 h 152"/>
              <a:gd name="T2" fmla="*/ 8 w 8"/>
              <a:gd name="T3" fmla="*/ 152 h 152"/>
              <a:gd name="T4" fmla="*/ 8 w 8"/>
              <a:gd name="T5" fmla="*/ 0 h 152"/>
              <a:gd name="T6" fmla="*/ 0 w 8"/>
              <a:gd name="T7" fmla="*/ 0 h 152"/>
              <a:gd name="T8" fmla="*/ 0 w 8"/>
              <a:gd name="T9" fmla="*/ 152 h 152"/>
            </a:gdLst>
            <a:ahLst/>
            <a:cxnLst>
              <a:cxn ang="0">
                <a:pos x="T0" y="T1"/>
              </a:cxn>
              <a:cxn ang="0">
                <a:pos x="T2" y="T3"/>
              </a:cxn>
              <a:cxn ang="0">
                <a:pos x="T4" y="T5"/>
              </a:cxn>
              <a:cxn ang="0">
                <a:pos x="T6" y="T7"/>
              </a:cxn>
              <a:cxn ang="0">
                <a:pos x="T8" y="T9"/>
              </a:cxn>
            </a:cxnLst>
            <a:rect l="0" t="0" r="r" b="b"/>
            <a:pathLst>
              <a:path w="8" h="152">
                <a:moveTo>
                  <a:pt x="0" y="152"/>
                </a:moveTo>
                <a:cubicBezTo>
                  <a:pt x="3" y="152"/>
                  <a:pt x="5" y="152"/>
                  <a:pt x="8" y="152"/>
                </a:cubicBezTo>
                <a:cubicBezTo>
                  <a:pt x="8" y="101"/>
                  <a:pt x="8" y="51"/>
                  <a:pt x="8" y="0"/>
                </a:cubicBezTo>
                <a:cubicBezTo>
                  <a:pt x="5" y="0"/>
                  <a:pt x="3" y="0"/>
                  <a:pt x="0" y="0"/>
                </a:cubicBezTo>
                <a:cubicBezTo>
                  <a:pt x="0" y="51"/>
                  <a:pt x="0" y="101"/>
                  <a:pt x="0" y="152"/>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2" name="Oval 18"/>
          <p:cNvSpPr>
            <a:spLocks noChangeArrowheads="1"/>
          </p:cNvSpPr>
          <p:nvPr/>
        </p:nvSpPr>
        <p:spPr bwMode="auto">
          <a:xfrm>
            <a:off x="2932044" y="4161745"/>
            <a:ext cx="1233717" cy="1233716"/>
          </a:xfrm>
          <a:prstGeom prst="ellipse">
            <a:avLst/>
          </a:prstGeom>
          <a:solidFill>
            <a:schemeClr val="accent2"/>
          </a:solidFill>
          <a:ln>
            <a:noFill/>
          </a:ln>
        </p:spPr>
        <p:txBody>
          <a:bodyPr/>
          <a:lstStyle/>
          <a:p>
            <a:endParaRPr lang="zh-CN" altLang="en-US" sz="2133">
              <a:cs typeface="+mn-ea"/>
              <a:sym typeface="+mn-lt"/>
            </a:endParaRPr>
          </a:p>
        </p:txBody>
      </p:sp>
      <p:sp>
        <p:nvSpPr>
          <p:cNvPr id="23" name="Freeform 19"/>
          <p:cNvSpPr>
            <a:spLocks/>
          </p:cNvSpPr>
          <p:nvPr/>
        </p:nvSpPr>
        <p:spPr bwMode="auto">
          <a:xfrm>
            <a:off x="5162302" y="4747709"/>
            <a:ext cx="27903" cy="522187"/>
          </a:xfrm>
          <a:custGeom>
            <a:avLst/>
            <a:gdLst>
              <a:gd name="T0" fmla="*/ 0 w 8"/>
              <a:gd name="T1" fmla="*/ 0 h 152"/>
              <a:gd name="T2" fmla="*/ 8 w 8"/>
              <a:gd name="T3" fmla="*/ 0 h 152"/>
              <a:gd name="T4" fmla="*/ 8 w 8"/>
              <a:gd name="T5" fmla="*/ 152 h 152"/>
              <a:gd name="T6" fmla="*/ 0 w 8"/>
              <a:gd name="T7" fmla="*/ 152 h 152"/>
              <a:gd name="T8" fmla="*/ 0 w 8"/>
              <a:gd name="T9" fmla="*/ 0 h 152"/>
            </a:gdLst>
            <a:ahLst/>
            <a:cxnLst>
              <a:cxn ang="0">
                <a:pos x="T0" y="T1"/>
              </a:cxn>
              <a:cxn ang="0">
                <a:pos x="T2" y="T3"/>
              </a:cxn>
              <a:cxn ang="0">
                <a:pos x="T4" y="T5"/>
              </a:cxn>
              <a:cxn ang="0">
                <a:pos x="T6" y="T7"/>
              </a:cxn>
              <a:cxn ang="0">
                <a:pos x="T8" y="T9"/>
              </a:cxn>
            </a:cxnLst>
            <a:rect l="0" t="0" r="r" b="b"/>
            <a:pathLst>
              <a:path w="8" h="152">
                <a:moveTo>
                  <a:pt x="0" y="0"/>
                </a:moveTo>
                <a:cubicBezTo>
                  <a:pt x="3" y="0"/>
                  <a:pt x="5" y="0"/>
                  <a:pt x="8" y="0"/>
                </a:cubicBezTo>
                <a:cubicBezTo>
                  <a:pt x="8" y="51"/>
                  <a:pt x="8" y="101"/>
                  <a:pt x="8" y="152"/>
                </a:cubicBezTo>
                <a:cubicBezTo>
                  <a:pt x="5" y="152"/>
                  <a:pt x="3" y="152"/>
                  <a:pt x="0" y="152"/>
                </a:cubicBezTo>
                <a:cubicBezTo>
                  <a:pt x="0" y="101"/>
                  <a:pt x="0" y="51"/>
                  <a:pt x="0" y="0"/>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4" name="Oval 20"/>
          <p:cNvSpPr>
            <a:spLocks noChangeArrowheads="1"/>
          </p:cNvSpPr>
          <p:nvPr/>
        </p:nvSpPr>
        <p:spPr bwMode="auto">
          <a:xfrm>
            <a:off x="4560391" y="3601689"/>
            <a:ext cx="1233717" cy="1231723"/>
          </a:xfrm>
          <a:prstGeom prst="ellipse">
            <a:avLst/>
          </a:prstGeom>
          <a:solidFill>
            <a:schemeClr val="accent3"/>
          </a:solidFill>
          <a:ln>
            <a:noFill/>
          </a:ln>
        </p:spPr>
        <p:txBody>
          <a:bodyPr/>
          <a:lstStyle/>
          <a:p>
            <a:endParaRPr lang="zh-CN" altLang="en-US" sz="2133">
              <a:cs typeface="+mn-ea"/>
              <a:sym typeface="+mn-lt"/>
            </a:endParaRPr>
          </a:p>
        </p:txBody>
      </p:sp>
      <p:sp>
        <p:nvSpPr>
          <p:cNvPr id="25" name="Freeform 21"/>
          <p:cNvSpPr>
            <a:spLocks/>
          </p:cNvSpPr>
          <p:nvPr/>
        </p:nvSpPr>
        <p:spPr bwMode="auto">
          <a:xfrm>
            <a:off x="6792642" y="3727254"/>
            <a:ext cx="25911" cy="520193"/>
          </a:xfrm>
          <a:custGeom>
            <a:avLst/>
            <a:gdLst>
              <a:gd name="T0" fmla="*/ 0 w 8"/>
              <a:gd name="T1" fmla="*/ 152 h 152"/>
              <a:gd name="T2" fmla="*/ 8 w 8"/>
              <a:gd name="T3" fmla="*/ 152 h 152"/>
              <a:gd name="T4" fmla="*/ 8 w 8"/>
              <a:gd name="T5" fmla="*/ 0 h 152"/>
              <a:gd name="T6" fmla="*/ 0 w 8"/>
              <a:gd name="T7" fmla="*/ 0 h 152"/>
              <a:gd name="T8" fmla="*/ 0 w 8"/>
              <a:gd name="T9" fmla="*/ 152 h 152"/>
            </a:gdLst>
            <a:ahLst/>
            <a:cxnLst>
              <a:cxn ang="0">
                <a:pos x="T0" y="T1"/>
              </a:cxn>
              <a:cxn ang="0">
                <a:pos x="T2" y="T3"/>
              </a:cxn>
              <a:cxn ang="0">
                <a:pos x="T4" y="T5"/>
              </a:cxn>
              <a:cxn ang="0">
                <a:pos x="T6" y="T7"/>
              </a:cxn>
              <a:cxn ang="0">
                <a:pos x="T8" y="T9"/>
              </a:cxn>
            </a:cxnLst>
            <a:rect l="0" t="0" r="r" b="b"/>
            <a:pathLst>
              <a:path w="8" h="152">
                <a:moveTo>
                  <a:pt x="0" y="152"/>
                </a:moveTo>
                <a:cubicBezTo>
                  <a:pt x="3" y="152"/>
                  <a:pt x="5" y="152"/>
                  <a:pt x="8" y="152"/>
                </a:cubicBezTo>
                <a:cubicBezTo>
                  <a:pt x="8" y="101"/>
                  <a:pt x="8" y="51"/>
                  <a:pt x="8" y="0"/>
                </a:cubicBezTo>
                <a:cubicBezTo>
                  <a:pt x="5" y="0"/>
                  <a:pt x="3" y="0"/>
                  <a:pt x="0" y="0"/>
                </a:cubicBezTo>
                <a:cubicBezTo>
                  <a:pt x="0" y="51"/>
                  <a:pt x="0" y="101"/>
                  <a:pt x="0" y="152"/>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6" name="Oval 22"/>
          <p:cNvSpPr>
            <a:spLocks noChangeArrowheads="1"/>
          </p:cNvSpPr>
          <p:nvPr/>
        </p:nvSpPr>
        <p:spPr bwMode="auto">
          <a:xfrm>
            <a:off x="6188737" y="4161745"/>
            <a:ext cx="1233717" cy="1233716"/>
          </a:xfrm>
          <a:prstGeom prst="ellipse">
            <a:avLst/>
          </a:prstGeom>
          <a:solidFill>
            <a:schemeClr val="accent1"/>
          </a:solidFill>
          <a:ln>
            <a:noFill/>
          </a:ln>
        </p:spPr>
        <p:txBody>
          <a:bodyPr/>
          <a:lstStyle/>
          <a:p>
            <a:endParaRPr lang="zh-CN" altLang="en-US" sz="2133">
              <a:cs typeface="+mn-ea"/>
              <a:sym typeface="+mn-lt"/>
            </a:endParaRPr>
          </a:p>
        </p:txBody>
      </p:sp>
      <p:sp>
        <p:nvSpPr>
          <p:cNvPr id="27" name="Freeform 23"/>
          <p:cNvSpPr>
            <a:spLocks/>
          </p:cNvSpPr>
          <p:nvPr/>
        </p:nvSpPr>
        <p:spPr bwMode="auto">
          <a:xfrm>
            <a:off x="8420988" y="4747709"/>
            <a:ext cx="25911" cy="522187"/>
          </a:xfrm>
          <a:custGeom>
            <a:avLst/>
            <a:gdLst>
              <a:gd name="T0" fmla="*/ 0 w 8"/>
              <a:gd name="T1" fmla="*/ 0 h 152"/>
              <a:gd name="T2" fmla="*/ 8 w 8"/>
              <a:gd name="T3" fmla="*/ 0 h 152"/>
              <a:gd name="T4" fmla="*/ 8 w 8"/>
              <a:gd name="T5" fmla="*/ 152 h 152"/>
              <a:gd name="T6" fmla="*/ 0 w 8"/>
              <a:gd name="T7" fmla="*/ 152 h 152"/>
              <a:gd name="T8" fmla="*/ 0 w 8"/>
              <a:gd name="T9" fmla="*/ 0 h 152"/>
            </a:gdLst>
            <a:ahLst/>
            <a:cxnLst>
              <a:cxn ang="0">
                <a:pos x="T0" y="T1"/>
              </a:cxn>
              <a:cxn ang="0">
                <a:pos x="T2" y="T3"/>
              </a:cxn>
              <a:cxn ang="0">
                <a:pos x="T4" y="T5"/>
              </a:cxn>
              <a:cxn ang="0">
                <a:pos x="T6" y="T7"/>
              </a:cxn>
              <a:cxn ang="0">
                <a:pos x="T8" y="T9"/>
              </a:cxn>
            </a:cxnLst>
            <a:rect l="0" t="0" r="r" b="b"/>
            <a:pathLst>
              <a:path w="8" h="152">
                <a:moveTo>
                  <a:pt x="0" y="0"/>
                </a:moveTo>
                <a:cubicBezTo>
                  <a:pt x="3" y="0"/>
                  <a:pt x="5" y="0"/>
                  <a:pt x="8" y="0"/>
                </a:cubicBezTo>
                <a:cubicBezTo>
                  <a:pt x="8" y="51"/>
                  <a:pt x="8" y="101"/>
                  <a:pt x="8" y="152"/>
                </a:cubicBezTo>
                <a:cubicBezTo>
                  <a:pt x="5" y="152"/>
                  <a:pt x="3" y="152"/>
                  <a:pt x="0" y="152"/>
                </a:cubicBezTo>
                <a:cubicBezTo>
                  <a:pt x="0" y="101"/>
                  <a:pt x="0" y="51"/>
                  <a:pt x="0" y="0"/>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8" name="Oval 24"/>
          <p:cNvSpPr>
            <a:spLocks noChangeArrowheads="1"/>
          </p:cNvSpPr>
          <p:nvPr/>
        </p:nvSpPr>
        <p:spPr bwMode="auto">
          <a:xfrm>
            <a:off x="7817085" y="3601689"/>
            <a:ext cx="1233717" cy="1231723"/>
          </a:xfrm>
          <a:prstGeom prst="ellipse">
            <a:avLst/>
          </a:prstGeom>
          <a:solidFill>
            <a:schemeClr val="accent2"/>
          </a:solidFill>
          <a:ln>
            <a:noFill/>
          </a:ln>
        </p:spPr>
        <p:txBody>
          <a:bodyPr/>
          <a:lstStyle/>
          <a:p>
            <a:endParaRPr lang="zh-CN" altLang="en-US" sz="2133">
              <a:cs typeface="+mn-ea"/>
              <a:sym typeface="+mn-lt"/>
            </a:endParaRPr>
          </a:p>
        </p:txBody>
      </p:sp>
      <p:sp>
        <p:nvSpPr>
          <p:cNvPr id="29" name="Freeform 25"/>
          <p:cNvSpPr>
            <a:spLocks/>
          </p:cNvSpPr>
          <p:nvPr/>
        </p:nvSpPr>
        <p:spPr bwMode="auto">
          <a:xfrm>
            <a:off x="10049335" y="3727254"/>
            <a:ext cx="25911" cy="520193"/>
          </a:xfrm>
          <a:custGeom>
            <a:avLst/>
            <a:gdLst>
              <a:gd name="T0" fmla="*/ 0 w 13"/>
              <a:gd name="T1" fmla="*/ 261 h 261"/>
              <a:gd name="T2" fmla="*/ 13 w 13"/>
              <a:gd name="T3" fmla="*/ 261 h 261"/>
              <a:gd name="T4" fmla="*/ 13 w 13"/>
              <a:gd name="T5" fmla="*/ 0 h 261"/>
              <a:gd name="T6" fmla="*/ 0 w 13"/>
              <a:gd name="T7" fmla="*/ 0 h 261"/>
              <a:gd name="T8" fmla="*/ 0 w 13"/>
              <a:gd name="T9" fmla="*/ 261 h 261"/>
              <a:gd name="T10" fmla="*/ 0 w 13"/>
              <a:gd name="T11" fmla="*/ 261 h 261"/>
            </a:gdLst>
            <a:ahLst/>
            <a:cxnLst>
              <a:cxn ang="0">
                <a:pos x="T0" y="T1"/>
              </a:cxn>
              <a:cxn ang="0">
                <a:pos x="T2" y="T3"/>
              </a:cxn>
              <a:cxn ang="0">
                <a:pos x="T4" y="T5"/>
              </a:cxn>
              <a:cxn ang="0">
                <a:pos x="T6" y="T7"/>
              </a:cxn>
              <a:cxn ang="0">
                <a:pos x="T8" y="T9"/>
              </a:cxn>
              <a:cxn ang="0">
                <a:pos x="T10" y="T11"/>
              </a:cxn>
            </a:cxnLst>
            <a:rect l="0" t="0" r="r" b="b"/>
            <a:pathLst>
              <a:path w="13" h="261">
                <a:moveTo>
                  <a:pt x="0" y="261"/>
                </a:moveTo>
                <a:lnTo>
                  <a:pt x="13" y="261"/>
                </a:lnTo>
                <a:lnTo>
                  <a:pt x="13" y="0"/>
                </a:lnTo>
                <a:lnTo>
                  <a:pt x="0" y="0"/>
                </a:lnTo>
                <a:lnTo>
                  <a:pt x="0" y="261"/>
                </a:lnTo>
                <a:lnTo>
                  <a:pt x="0" y="261"/>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30" name="Oval 26"/>
          <p:cNvSpPr>
            <a:spLocks noChangeArrowheads="1"/>
          </p:cNvSpPr>
          <p:nvPr/>
        </p:nvSpPr>
        <p:spPr bwMode="auto">
          <a:xfrm>
            <a:off x="9445432" y="4152867"/>
            <a:ext cx="1233717" cy="1233716"/>
          </a:xfrm>
          <a:prstGeom prst="ellipse">
            <a:avLst/>
          </a:prstGeom>
          <a:solidFill>
            <a:schemeClr val="accent3"/>
          </a:solidFill>
          <a:ln>
            <a:noFill/>
          </a:ln>
        </p:spPr>
        <p:txBody>
          <a:bodyPr/>
          <a:lstStyle/>
          <a:p>
            <a:endParaRPr lang="zh-CN" altLang="en-US" sz="2133">
              <a:cs typeface="+mn-ea"/>
              <a:sym typeface="+mn-lt"/>
            </a:endParaRPr>
          </a:p>
        </p:txBody>
      </p:sp>
      <p:sp>
        <p:nvSpPr>
          <p:cNvPr id="31" name="TextBox 87"/>
          <p:cNvSpPr txBox="1"/>
          <p:nvPr/>
        </p:nvSpPr>
        <p:spPr bwMode="auto">
          <a:xfrm>
            <a:off x="1528591" y="3816188"/>
            <a:ext cx="809837" cy="748795"/>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pPr algn="ctr"/>
            <a:r>
              <a:rPr lang="zh-CN" altLang="en-US" sz="2133" b="1" dirty="0">
                <a:solidFill>
                  <a:schemeClr val="bg1"/>
                </a:solidFill>
                <a:latin typeface="+mn-lt"/>
                <a:ea typeface="+mn-ea"/>
                <a:cs typeface="+mn-ea"/>
                <a:sym typeface="+mn-lt"/>
              </a:rPr>
              <a:t>用户</a:t>
            </a:r>
            <a:endParaRPr lang="en-US" altLang="zh-CN" sz="2133" b="1" dirty="0">
              <a:solidFill>
                <a:schemeClr val="bg1"/>
              </a:solidFill>
              <a:latin typeface="+mn-lt"/>
              <a:ea typeface="+mn-ea"/>
              <a:cs typeface="+mn-ea"/>
              <a:sym typeface="+mn-lt"/>
            </a:endParaRPr>
          </a:p>
          <a:p>
            <a:pPr algn="ctr"/>
            <a:r>
              <a:rPr lang="zh-CN" altLang="en-US" sz="2133" b="1" dirty="0">
                <a:solidFill>
                  <a:schemeClr val="bg1"/>
                </a:solidFill>
                <a:latin typeface="+mn-lt"/>
                <a:ea typeface="+mn-ea"/>
                <a:cs typeface="+mn-ea"/>
                <a:sym typeface="+mn-lt"/>
              </a:rPr>
              <a:t>登录</a:t>
            </a:r>
          </a:p>
        </p:txBody>
      </p:sp>
      <p:sp>
        <p:nvSpPr>
          <p:cNvPr id="34" name="TextBox 95"/>
          <p:cNvSpPr txBox="1"/>
          <p:nvPr/>
        </p:nvSpPr>
        <p:spPr bwMode="auto">
          <a:xfrm>
            <a:off x="4476323" y="3691896"/>
            <a:ext cx="1435008" cy="1077026"/>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pPr algn="ctr"/>
            <a:r>
              <a:rPr lang="zh-CN" altLang="en-US" sz="2133" b="1" dirty="0">
                <a:solidFill>
                  <a:schemeClr val="bg1"/>
                </a:solidFill>
                <a:latin typeface="+mn-lt"/>
                <a:ea typeface="+mn-ea"/>
                <a:cs typeface="+mn-ea"/>
                <a:sym typeface="+mn-lt"/>
              </a:rPr>
              <a:t>用户</a:t>
            </a:r>
            <a:endParaRPr lang="en-US" altLang="zh-CN" sz="2133" b="1" dirty="0">
              <a:solidFill>
                <a:schemeClr val="bg1"/>
              </a:solidFill>
              <a:latin typeface="+mn-lt"/>
              <a:ea typeface="+mn-ea"/>
              <a:cs typeface="+mn-ea"/>
              <a:sym typeface="+mn-lt"/>
            </a:endParaRPr>
          </a:p>
          <a:p>
            <a:pPr algn="ctr"/>
            <a:r>
              <a:rPr lang="zh-CN" altLang="en-US" sz="2133" b="1" dirty="0">
                <a:solidFill>
                  <a:schemeClr val="bg1"/>
                </a:solidFill>
                <a:latin typeface="+mn-lt"/>
                <a:ea typeface="+mn-ea"/>
                <a:cs typeface="+mn-ea"/>
                <a:sym typeface="+mn-lt"/>
              </a:rPr>
              <a:t>请求上传</a:t>
            </a:r>
            <a:endParaRPr lang="en-US" altLang="zh-CN" sz="2133" b="1" dirty="0">
              <a:solidFill>
                <a:schemeClr val="bg1"/>
              </a:solidFill>
              <a:latin typeface="+mn-lt"/>
              <a:ea typeface="+mn-ea"/>
              <a:cs typeface="+mn-ea"/>
              <a:sym typeface="+mn-lt"/>
            </a:endParaRPr>
          </a:p>
          <a:p>
            <a:pPr algn="ctr"/>
            <a:r>
              <a:rPr lang="zh-CN" altLang="en-US" sz="2133" b="1" dirty="0">
                <a:solidFill>
                  <a:schemeClr val="bg1"/>
                </a:solidFill>
                <a:latin typeface="+mn-lt"/>
                <a:ea typeface="+mn-ea"/>
                <a:cs typeface="+mn-ea"/>
                <a:sym typeface="+mn-lt"/>
              </a:rPr>
              <a:t>文件</a:t>
            </a:r>
          </a:p>
        </p:txBody>
      </p:sp>
      <p:sp>
        <p:nvSpPr>
          <p:cNvPr id="37" name="TextBox 98"/>
          <p:cNvSpPr txBox="1"/>
          <p:nvPr/>
        </p:nvSpPr>
        <p:spPr bwMode="auto">
          <a:xfrm>
            <a:off x="8040106" y="3816188"/>
            <a:ext cx="809837" cy="748795"/>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pPr algn="ctr"/>
            <a:r>
              <a:rPr lang="zh-CN" altLang="en-US" sz="2133" b="1" dirty="0">
                <a:solidFill>
                  <a:schemeClr val="bg1"/>
                </a:solidFill>
                <a:latin typeface="+mn-lt"/>
                <a:ea typeface="+mn-ea"/>
                <a:cs typeface="+mn-ea"/>
                <a:sym typeface="+mn-lt"/>
              </a:rPr>
              <a:t>上传</a:t>
            </a:r>
            <a:endParaRPr lang="en-US" altLang="zh-CN" sz="2133" b="1" dirty="0">
              <a:solidFill>
                <a:schemeClr val="bg1"/>
              </a:solidFill>
              <a:latin typeface="+mn-lt"/>
              <a:ea typeface="+mn-ea"/>
              <a:cs typeface="+mn-ea"/>
              <a:sym typeface="+mn-lt"/>
            </a:endParaRPr>
          </a:p>
          <a:p>
            <a:pPr algn="ctr"/>
            <a:r>
              <a:rPr lang="zh-CN" altLang="en-US" sz="2133" b="1" dirty="0">
                <a:solidFill>
                  <a:schemeClr val="bg1"/>
                </a:solidFill>
                <a:latin typeface="+mn-lt"/>
                <a:ea typeface="+mn-ea"/>
                <a:cs typeface="+mn-ea"/>
                <a:sym typeface="+mn-lt"/>
              </a:rPr>
              <a:t>完成</a:t>
            </a:r>
          </a:p>
        </p:txBody>
      </p:sp>
      <p:sp>
        <p:nvSpPr>
          <p:cNvPr id="40" name="TextBox 101"/>
          <p:cNvSpPr txBox="1"/>
          <p:nvPr/>
        </p:nvSpPr>
        <p:spPr bwMode="auto">
          <a:xfrm>
            <a:off x="2991027" y="4398046"/>
            <a:ext cx="1141659" cy="748795"/>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pPr algn="ctr"/>
            <a:r>
              <a:rPr lang="zh-CN" altLang="en-US" sz="2133" b="1" dirty="0">
                <a:solidFill>
                  <a:schemeClr val="bg1"/>
                </a:solidFill>
                <a:latin typeface="+mn-lt"/>
                <a:ea typeface="+mn-ea"/>
                <a:cs typeface="+mn-ea"/>
                <a:sym typeface="+mn-lt"/>
              </a:rPr>
              <a:t>生成</a:t>
            </a:r>
            <a:endParaRPr lang="en-US" altLang="zh-CN" sz="2133" b="1" dirty="0">
              <a:solidFill>
                <a:schemeClr val="bg1"/>
              </a:solidFill>
              <a:latin typeface="+mn-lt"/>
              <a:ea typeface="+mn-ea"/>
              <a:cs typeface="+mn-ea"/>
              <a:sym typeface="+mn-lt"/>
            </a:endParaRPr>
          </a:p>
          <a:p>
            <a:pPr algn="ctr"/>
            <a:r>
              <a:rPr lang="en-US" altLang="zh-CN" sz="2133" b="1" dirty="0">
                <a:solidFill>
                  <a:schemeClr val="bg1"/>
                </a:solidFill>
                <a:latin typeface="+mn-lt"/>
                <a:ea typeface="+mn-ea"/>
                <a:cs typeface="+mn-ea"/>
                <a:sym typeface="+mn-lt"/>
              </a:rPr>
              <a:t>Token</a:t>
            </a:r>
            <a:endParaRPr lang="zh-CN" altLang="en-US" sz="2133" b="1" dirty="0">
              <a:solidFill>
                <a:schemeClr val="bg1"/>
              </a:solidFill>
              <a:latin typeface="+mn-lt"/>
              <a:ea typeface="+mn-ea"/>
              <a:cs typeface="+mn-ea"/>
              <a:sym typeface="+mn-lt"/>
            </a:endParaRPr>
          </a:p>
        </p:txBody>
      </p:sp>
      <p:sp>
        <p:nvSpPr>
          <p:cNvPr id="43" name="TextBox 104"/>
          <p:cNvSpPr txBox="1"/>
          <p:nvPr/>
        </p:nvSpPr>
        <p:spPr bwMode="auto">
          <a:xfrm>
            <a:off x="6395441" y="4255997"/>
            <a:ext cx="809837" cy="1077026"/>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pPr algn="ctr"/>
            <a:r>
              <a:rPr lang="zh-CN" altLang="en-US" sz="2133" b="1" dirty="0">
                <a:solidFill>
                  <a:schemeClr val="bg1"/>
                </a:solidFill>
                <a:latin typeface="+mn-lt"/>
                <a:ea typeface="+mn-ea"/>
                <a:cs typeface="+mn-ea"/>
                <a:sym typeface="+mn-lt"/>
              </a:rPr>
              <a:t>用户</a:t>
            </a:r>
            <a:endParaRPr lang="en-US" altLang="zh-CN" sz="2133" b="1" dirty="0">
              <a:solidFill>
                <a:schemeClr val="bg1"/>
              </a:solidFill>
              <a:latin typeface="+mn-lt"/>
              <a:ea typeface="+mn-ea"/>
              <a:cs typeface="+mn-ea"/>
              <a:sym typeface="+mn-lt"/>
            </a:endParaRPr>
          </a:p>
          <a:p>
            <a:pPr algn="ctr"/>
            <a:r>
              <a:rPr lang="zh-CN" altLang="en-US" sz="2133" b="1" dirty="0">
                <a:solidFill>
                  <a:schemeClr val="bg1"/>
                </a:solidFill>
                <a:latin typeface="+mn-lt"/>
                <a:ea typeface="+mn-ea"/>
                <a:cs typeface="+mn-ea"/>
                <a:sym typeface="+mn-lt"/>
              </a:rPr>
              <a:t>上传</a:t>
            </a:r>
            <a:endParaRPr lang="en-US" altLang="zh-CN" sz="2133" b="1" dirty="0">
              <a:solidFill>
                <a:schemeClr val="bg1"/>
              </a:solidFill>
              <a:latin typeface="+mn-lt"/>
              <a:ea typeface="+mn-ea"/>
              <a:cs typeface="+mn-ea"/>
              <a:sym typeface="+mn-lt"/>
            </a:endParaRPr>
          </a:p>
          <a:p>
            <a:pPr algn="ctr"/>
            <a:r>
              <a:rPr lang="zh-CN" altLang="en-US" sz="2133" b="1" dirty="0">
                <a:solidFill>
                  <a:schemeClr val="bg1"/>
                </a:solidFill>
                <a:latin typeface="+mn-lt"/>
                <a:ea typeface="+mn-ea"/>
                <a:cs typeface="+mn-ea"/>
                <a:sym typeface="+mn-lt"/>
              </a:rPr>
              <a:t>文件</a:t>
            </a:r>
          </a:p>
        </p:txBody>
      </p:sp>
      <p:sp>
        <p:nvSpPr>
          <p:cNvPr id="46" name="TextBox 107"/>
          <p:cNvSpPr txBox="1"/>
          <p:nvPr/>
        </p:nvSpPr>
        <p:spPr bwMode="auto">
          <a:xfrm>
            <a:off x="9646640" y="4229365"/>
            <a:ext cx="809837" cy="1077026"/>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pPr algn="ctr"/>
            <a:r>
              <a:rPr lang="zh-CN" altLang="en-US" sz="2133" b="1" dirty="0">
                <a:solidFill>
                  <a:schemeClr val="bg1"/>
                </a:solidFill>
                <a:latin typeface="+mn-lt"/>
                <a:ea typeface="+mn-ea"/>
                <a:cs typeface="+mn-ea"/>
                <a:sym typeface="+mn-lt"/>
              </a:rPr>
              <a:t>用户</a:t>
            </a:r>
            <a:endParaRPr lang="en-US" altLang="zh-CN" sz="2133" b="1" dirty="0">
              <a:solidFill>
                <a:schemeClr val="bg1"/>
              </a:solidFill>
              <a:latin typeface="+mn-lt"/>
              <a:ea typeface="+mn-ea"/>
              <a:cs typeface="+mn-ea"/>
              <a:sym typeface="+mn-lt"/>
            </a:endParaRPr>
          </a:p>
          <a:p>
            <a:pPr algn="ctr"/>
            <a:r>
              <a:rPr lang="zh-CN" altLang="en-US" sz="2133" b="1" dirty="0">
                <a:solidFill>
                  <a:schemeClr val="bg1"/>
                </a:solidFill>
                <a:latin typeface="+mn-lt"/>
                <a:ea typeface="+mn-ea"/>
                <a:cs typeface="+mn-ea"/>
                <a:sym typeface="+mn-lt"/>
              </a:rPr>
              <a:t>下载</a:t>
            </a:r>
            <a:endParaRPr lang="en-US" altLang="zh-CN" sz="2133" b="1" dirty="0">
              <a:solidFill>
                <a:schemeClr val="bg1"/>
              </a:solidFill>
              <a:latin typeface="+mn-lt"/>
              <a:ea typeface="+mn-ea"/>
              <a:cs typeface="+mn-ea"/>
              <a:sym typeface="+mn-lt"/>
            </a:endParaRPr>
          </a:p>
          <a:p>
            <a:pPr algn="ctr"/>
            <a:r>
              <a:rPr lang="zh-CN" altLang="en-US" sz="2133" b="1" dirty="0">
                <a:solidFill>
                  <a:schemeClr val="bg1"/>
                </a:solidFill>
                <a:latin typeface="+mn-lt"/>
                <a:ea typeface="+mn-ea"/>
                <a:cs typeface="+mn-ea"/>
                <a:sym typeface="+mn-lt"/>
              </a:rPr>
              <a:t>文件</a:t>
            </a:r>
          </a:p>
        </p:txBody>
      </p:sp>
      <p:sp>
        <p:nvSpPr>
          <p:cNvPr id="49" name="矩形 48"/>
          <p:cNvSpPr/>
          <p:nvPr/>
        </p:nvSpPr>
        <p:spPr>
          <a:xfrm>
            <a:off x="1086151" y="5499753"/>
            <a:ext cx="1617751" cy="379656"/>
          </a:xfrm>
          <a:prstGeom prst="rect">
            <a:avLst/>
          </a:prstGeom>
        </p:spPr>
        <p:txBody>
          <a:bodyPr wrap="none">
            <a:spAutoFit/>
          </a:bodyPr>
          <a:lstStyle/>
          <a:p>
            <a:r>
              <a:rPr lang="zh-CN" altLang="en-US" sz="1867" b="1" dirty="0">
                <a:solidFill>
                  <a:schemeClr val="tx1">
                    <a:lumMod val="65000"/>
                    <a:lumOff val="35000"/>
                  </a:schemeClr>
                </a:solidFill>
                <a:cs typeface="+mn-ea"/>
                <a:sym typeface="+mn-lt"/>
              </a:rPr>
              <a:t>主机验证成功</a:t>
            </a:r>
            <a:endParaRPr lang="zh-CN" altLang="en-US" sz="1867" b="1" dirty="0">
              <a:cs typeface="+mn-ea"/>
              <a:sym typeface="+mn-lt"/>
            </a:endParaRPr>
          </a:p>
        </p:txBody>
      </p:sp>
      <p:sp>
        <p:nvSpPr>
          <p:cNvPr id="50" name="矩形 1"/>
          <p:cNvSpPr>
            <a:spLocks noChangeArrowheads="1"/>
          </p:cNvSpPr>
          <p:nvPr/>
        </p:nvSpPr>
        <p:spPr bwMode="auto">
          <a:xfrm>
            <a:off x="945259" y="1637863"/>
            <a:ext cx="10092325" cy="75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3200" dirty="0">
                <a:solidFill>
                  <a:schemeClr val="tx1">
                    <a:lumMod val="65000"/>
                    <a:lumOff val="35000"/>
                  </a:schemeClr>
                </a:solidFill>
                <a:cs typeface="+mn-ea"/>
                <a:sym typeface="+mn-lt"/>
              </a:rPr>
              <a:t>业务主要逻辑</a:t>
            </a:r>
            <a:r>
              <a:rPr lang="en-US" altLang="zh-CN" sz="3200" dirty="0">
                <a:solidFill>
                  <a:schemeClr val="tx1">
                    <a:lumMod val="65000"/>
                    <a:lumOff val="35000"/>
                  </a:schemeClr>
                </a:solidFill>
                <a:cs typeface="+mn-ea"/>
                <a:sym typeface="+mn-lt"/>
              </a:rPr>
              <a:t>:</a:t>
            </a:r>
            <a:endParaRPr lang="zh-CN" altLang="en-US" sz="3200" dirty="0">
              <a:solidFill>
                <a:schemeClr val="tx1">
                  <a:lumMod val="65000"/>
                  <a:lumOff val="35000"/>
                </a:schemeClr>
              </a:solidFill>
              <a:cs typeface="+mn-ea"/>
              <a:sym typeface="+mn-lt"/>
            </a:endParaRPr>
          </a:p>
        </p:txBody>
      </p:sp>
      <p:sp>
        <p:nvSpPr>
          <p:cNvPr id="51" name="矩形 50"/>
          <p:cNvSpPr/>
          <p:nvPr/>
        </p:nvSpPr>
        <p:spPr>
          <a:xfrm>
            <a:off x="4223066" y="5557080"/>
            <a:ext cx="1827744" cy="379656"/>
          </a:xfrm>
          <a:prstGeom prst="rect">
            <a:avLst/>
          </a:prstGeom>
        </p:spPr>
        <p:txBody>
          <a:bodyPr wrap="none">
            <a:spAutoFit/>
          </a:bodyPr>
          <a:lstStyle/>
          <a:p>
            <a:r>
              <a:rPr lang="zh-CN" altLang="en-US" sz="1867" b="1" dirty="0">
                <a:solidFill>
                  <a:schemeClr val="tx1">
                    <a:lumMod val="65000"/>
                    <a:lumOff val="35000"/>
                  </a:schemeClr>
                </a:solidFill>
                <a:cs typeface="+mn-ea"/>
                <a:sym typeface="+mn-lt"/>
              </a:rPr>
              <a:t>主机分配从机</a:t>
            </a:r>
            <a:r>
              <a:rPr lang="en-US" altLang="zh-CN" sz="1867" b="1" dirty="0">
                <a:solidFill>
                  <a:schemeClr val="tx1">
                    <a:lumMod val="65000"/>
                    <a:lumOff val="35000"/>
                  </a:schemeClr>
                </a:solidFill>
                <a:cs typeface="+mn-ea"/>
                <a:sym typeface="+mn-lt"/>
              </a:rPr>
              <a:t>IP</a:t>
            </a:r>
            <a:endParaRPr lang="zh-CN" altLang="en-US" sz="1867" b="1" dirty="0">
              <a:cs typeface="+mn-ea"/>
              <a:sym typeface="+mn-lt"/>
            </a:endParaRPr>
          </a:p>
        </p:txBody>
      </p:sp>
      <p:sp>
        <p:nvSpPr>
          <p:cNvPr id="52" name="矩形 51"/>
          <p:cNvSpPr/>
          <p:nvPr/>
        </p:nvSpPr>
        <p:spPr>
          <a:xfrm>
            <a:off x="6826581" y="5499753"/>
            <a:ext cx="2911374" cy="379656"/>
          </a:xfrm>
          <a:prstGeom prst="rect">
            <a:avLst/>
          </a:prstGeom>
        </p:spPr>
        <p:txBody>
          <a:bodyPr wrap="none">
            <a:spAutoFit/>
          </a:bodyPr>
          <a:lstStyle/>
          <a:p>
            <a:r>
              <a:rPr lang="zh-CN" altLang="en-US" sz="1867" b="1" dirty="0">
                <a:solidFill>
                  <a:schemeClr val="tx1">
                    <a:lumMod val="65000"/>
                    <a:lumOff val="35000"/>
                  </a:schemeClr>
                </a:solidFill>
                <a:cs typeface="+mn-ea"/>
                <a:sym typeface="+mn-lt"/>
              </a:rPr>
              <a:t>从机发送确认信息给主机</a:t>
            </a:r>
            <a:endParaRPr lang="zh-CN" altLang="en-US" sz="1867" b="1" dirty="0">
              <a:cs typeface="+mn-ea"/>
              <a:sym typeface="+mn-lt"/>
            </a:endParaRPr>
          </a:p>
        </p:txBody>
      </p:sp>
      <p:sp>
        <p:nvSpPr>
          <p:cNvPr id="54" name="矩形 53"/>
          <p:cNvSpPr/>
          <p:nvPr/>
        </p:nvSpPr>
        <p:spPr>
          <a:xfrm>
            <a:off x="5715014" y="3094988"/>
            <a:ext cx="2282997" cy="379656"/>
          </a:xfrm>
          <a:prstGeom prst="rect">
            <a:avLst/>
          </a:prstGeom>
        </p:spPr>
        <p:txBody>
          <a:bodyPr wrap="none">
            <a:spAutoFit/>
          </a:bodyPr>
          <a:lstStyle/>
          <a:p>
            <a:r>
              <a:rPr lang="zh-CN" altLang="en-US" sz="1867" b="1" dirty="0">
                <a:solidFill>
                  <a:schemeClr val="tx1">
                    <a:lumMod val="65000"/>
                    <a:lumOff val="35000"/>
                  </a:schemeClr>
                </a:solidFill>
                <a:cs typeface="+mn-ea"/>
                <a:sym typeface="+mn-lt"/>
              </a:rPr>
              <a:t>从机验证</a:t>
            </a:r>
            <a:r>
              <a:rPr lang="en-US" altLang="zh-CN" sz="1867" b="1" dirty="0">
                <a:solidFill>
                  <a:schemeClr val="tx1">
                    <a:lumMod val="65000"/>
                    <a:lumOff val="35000"/>
                  </a:schemeClr>
                </a:solidFill>
                <a:cs typeface="+mn-ea"/>
                <a:sym typeface="+mn-lt"/>
              </a:rPr>
              <a:t>Token</a:t>
            </a:r>
            <a:r>
              <a:rPr lang="zh-CN" altLang="en-US" sz="1867" b="1" dirty="0">
                <a:solidFill>
                  <a:schemeClr val="tx1">
                    <a:lumMod val="65000"/>
                    <a:lumOff val="35000"/>
                  </a:schemeClr>
                </a:solidFill>
                <a:cs typeface="+mn-ea"/>
                <a:sym typeface="+mn-lt"/>
              </a:rPr>
              <a:t>放行</a:t>
            </a:r>
            <a:endParaRPr lang="zh-CN" altLang="en-US" sz="1867" b="1" dirty="0">
              <a:cs typeface="+mn-ea"/>
              <a:sym typeface="+mn-lt"/>
            </a:endParaRPr>
          </a:p>
        </p:txBody>
      </p:sp>
      <p:sp>
        <p:nvSpPr>
          <p:cNvPr id="55" name="矩形 54"/>
          <p:cNvSpPr/>
          <p:nvPr/>
        </p:nvSpPr>
        <p:spPr>
          <a:xfrm>
            <a:off x="1759396" y="3103883"/>
            <a:ext cx="3477234" cy="379656"/>
          </a:xfrm>
          <a:prstGeom prst="rect">
            <a:avLst/>
          </a:prstGeom>
        </p:spPr>
        <p:txBody>
          <a:bodyPr wrap="none">
            <a:spAutoFit/>
          </a:bodyPr>
          <a:lstStyle/>
          <a:p>
            <a:r>
              <a:rPr lang="zh-CN" altLang="en-US" sz="1867" b="1" dirty="0">
                <a:solidFill>
                  <a:schemeClr val="tx1">
                    <a:lumMod val="65000"/>
                    <a:lumOff val="35000"/>
                  </a:schemeClr>
                </a:solidFill>
                <a:cs typeface="+mn-ea"/>
                <a:sym typeface="+mn-lt"/>
              </a:rPr>
              <a:t>主机返回加密后的</a:t>
            </a:r>
            <a:r>
              <a:rPr lang="en-US" altLang="zh-CN" sz="1867" b="1" dirty="0">
                <a:solidFill>
                  <a:schemeClr val="tx1">
                    <a:lumMod val="65000"/>
                    <a:lumOff val="35000"/>
                  </a:schemeClr>
                </a:solidFill>
                <a:cs typeface="+mn-ea"/>
                <a:sym typeface="+mn-lt"/>
              </a:rPr>
              <a:t>Token</a:t>
            </a:r>
            <a:r>
              <a:rPr lang="zh-CN" altLang="en-US" sz="1867" b="1" dirty="0">
                <a:solidFill>
                  <a:schemeClr val="tx1">
                    <a:lumMod val="65000"/>
                    <a:lumOff val="35000"/>
                  </a:schemeClr>
                </a:solidFill>
                <a:cs typeface="+mn-ea"/>
                <a:sym typeface="+mn-lt"/>
              </a:rPr>
              <a:t>给前端</a:t>
            </a:r>
            <a:endParaRPr lang="zh-CN" altLang="en-US" sz="1867" b="1" dirty="0">
              <a:cs typeface="+mn-ea"/>
              <a:sym typeface="+mn-lt"/>
            </a:endParaRPr>
          </a:p>
        </p:txBody>
      </p:sp>
      <p:grpSp>
        <p:nvGrpSpPr>
          <p:cNvPr id="60" name="组合 59"/>
          <p:cNvGrpSpPr>
            <a:grpSpLocks noChangeAspect="1"/>
          </p:cNvGrpSpPr>
          <p:nvPr/>
        </p:nvGrpSpPr>
        <p:grpSpPr>
          <a:xfrm>
            <a:off x="202799" y="287672"/>
            <a:ext cx="609210" cy="609210"/>
            <a:chOff x="456294" y="1959430"/>
            <a:chExt cx="2148114" cy="2148114"/>
          </a:xfrm>
        </p:grpSpPr>
        <p:sp>
          <p:nvSpPr>
            <p:cNvPr id="61" name="椭圆 60"/>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62" name="图片 61"/>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63" name="文本框 62"/>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添加论文内容第三部分标题</a:t>
            </a:r>
          </a:p>
        </p:txBody>
      </p:sp>
    </p:spTree>
    <p:extLst>
      <p:ext uri="{BB962C8B-B14F-4D97-AF65-F5344CB8AC3E}">
        <p14:creationId xmlns:p14="http://schemas.microsoft.com/office/powerpoint/2010/main" val="3526708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9C7C9E00-1B1A-4BF5-A8E4-E07F3C8B6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74279" cy="6858000"/>
          </a:xfrm>
          <a:prstGeom prst="rect">
            <a:avLst/>
          </a:prstGeom>
        </p:spPr>
      </p:pic>
      <p:sp>
        <p:nvSpPr>
          <p:cNvPr id="9" name="矩形 8">
            <a:extLst>
              <a:ext uri="{FF2B5EF4-FFF2-40B4-BE49-F238E27FC236}">
                <a16:creationId xmlns:a16="http://schemas.microsoft.com/office/drawing/2014/main" id="{E822359C-086A-4157-8FD5-9C1D87206F16}"/>
              </a:ext>
            </a:extLst>
          </p:cNvPr>
          <p:cNvSpPr/>
          <p:nvPr/>
        </p:nvSpPr>
        <p:spPr>
          <a:xfrm>
            <a:off x="0" y="2145067"/>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B1B60B9D-B53D-4B4B-BEEE-4ADFBE359024}"/>
              </a:ext>
            </a:extLst>
          </p:cNvPr>
          <p:cNvSpPr txBox="1"/>
          <p:nvPr/>
        </p:nvSpPr>
        <p:spPr>
          <a:xfrm>
            <a:off x="4398186" y="2485604"/>
            <a:ext cx="5708293" cy="369332"/>
          </a:xfrm>
          <a:prstGeom prst="rect">
            <a:avLst/>
          </a:prstGeom>
          <a:noFill/>
        </p:spPr>
        <p:txBody>
          <a:bodyPr wrap="square" rtlCol="0">
            <a:spAutoFit/>
          </a:bodyPr>
          <a:lstStyle/>
          <a:p>
            <a:pPr marL="0" algn="l" rtl="0" eaLnBrk="1" latinLnBrk="0" hangingPunct="1">
              <a:spcBef>
                <a:spcPts val="0"/>
              </a:spcBef>
              <a:spcAft>
                <a:spcPts val="0"/>
              </a:spcAft>
            </a:pPr>
            <a:r>
              <a:rPr lang="en-US" altLang="zh-CN" sz="1800" kern="1200" dirty="0">
                <a:solidFill>
                  <a:srgbClr val="FFFFFF"/>
                </a:solidFill>
                <a:effectLst/>
                <a:latin typeface="微软雅黑" panose="020B0503020204020204" pitchFamily="34" charset="-122"/>
                <a:ea typeface="等线" panose="02010600030101010101" pitchFamily="2" charset="-122"/>
                <a:cs typeface="等线" panose="02010600030101010101" pitchFamily="2" charset="-122"/>
              </a:rPr>
              <a:t>4.</a:t>
            </a:r>
            <a:r>
              <a:rPr lang="zh-CN" altLang="zh-CN" sz="1800" kern="1200" dirty="0">
                <a:solidFill>
                  <a:srgbClr val="FFFFFF"/>
                </a:solidFill>
                <a:effectLst/>
                <a:latin typeface="微软雅黑" panose="020B0503020204020204" pitchFamily="34" charset="-122"/>
                <a:ea typeface="等线" panose="02010600030101010101" pitchFamily="2" charset="-122"/>
                <a:cs typeface="等线" panose="02010600030101010101" pitchFamily="2" charset="-122"/>
              </a:rPr>
              <a:t>致谢</a:t>
            </a:r>
            <a:endParaRPr lang="zh-CN" altLang="zh-CN" sz="3600" dirty="0">
              <a:effectLst/>
            </a:endParaRPr>
          </a:p>
        </p:txBody>
      </p:sp>
      <p:grpSp>
        <p:nvGrpSpPr>
          <p:cNvPr id="11" name="组合 10">
            <a:extLst>
              <a:ext uri="{FF2B5EF4-FFF2-40B4-BE49-F238E27FC236}">
                <a16:creationId xmlns:a16="http://schemas.microsoft.com/office/drawing/2014/main" id="{FA2E0A0A-6C33-4B98-AD64-BCFAEDF27864}"/>
              </a:ext>
            </a:extLst>
          </p:cNvPr>
          <p:cNvGrpSpPr>
            <a:grpSpLocks noChangeAspect="1"/>
          </p:cNvGrpSpPr>
          <p:nvPr/>
        </p:nvGrpSpPr>
        <p:grpSpPr>
          <a:xfrm>
            <a:off x="2066515" y="2676516"/>
            <a:ext cx="1895094" cy="1895094"/>
            <a:chOff x="456294" y="1959430"/>
            <a:chExt cx="2148114" cy="2148114"/>
          </a:xfrm>
        </p:grpSpPr>
        <p:sp>
          <p:nvSpPr>
            <p:cNvPr id="12" name="椭圆 11">
              <a:extLst>
                <a:ext uri="{FF2B5EF4-FFF2-40B4-BE49-F238E27FC236}">
                  <a16:creationId xmlns:a16="http://schemas.microsoft.com/office/drawing/2014/main" id="{B1FDD9AA-E85B-42E5-9395-DE88E5F5D8B1}"/>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 12">
              <a:extLst>
                <a:ext uri="{FF2B5EF4-FFF2-40B4-BE49-F238E27FC236}">
                  <a16:creationId xmlns:a16="http://schemas.microsoft.com/office/drawing/2014/main" id="{A098B830-86FB-468B-9265-EF33ED61E324}"/>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extLst>
      <p:ext uri="{BB962C8B-B14F-4D97-AF65-F5344CB8AC3E}">
        <p14:creationId xmlns:p14="http://schemas.microsoft.com/office/powerpoint/2010/main" val="1643113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524000" y="1161143"/>
            <a:ext cx="9486900" cy="4822893"/>
          </a:xfrm>
          <a:prstGeom prst="roundRect">
            <a:avLst>
              <a:gd name="adj" fmla="val 0"/>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726422" y="5694061"/>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457357" y="5464322"/>
            <a:ext cx="474978" cy="474978"/>
          </a:xfrm>
          <a:prstGeom prst="rect">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181100" y="787458"/>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33500" y="939858"/>
            <a:ext cx="474978" cy="47497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3FD7844-5E28-4BD7-BFE3-0D7699A563DC}"/>
              </a:ext>
            </a:extLst>
          </p:cNvPr>
          <p:cNvSpPr/>
          <p:nvPr/>
        </p:nvSpPr>
        <p:spPr>
          <a:xfrm>
            <a:off x="4217834" y="1414836"/>
            <a:ext cx="3957638" cy="1087734"/>
          </a:xfrm>
          <a:prstGeom prst="rect">
            <a:avLst/>
          </a:prstGeom>
        </p:spPr>
        <p:txBody>
          <a:bodyPr>
            <a:spAutoFit/>
          </a:bodyPr>
          <a:lstStyle/>
          <a:p>
            <a:pPr marL="0" marR="0" lvl="0" indent="0" algn="ctr" defTabSz="685800" rtl="0" eaLnBrk="1" fontAlgn="auto" latinLnBrk="0" hangingPunct="1">
              <a:lnSpc>
                <a:spcPct val="15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chemeClr val="bg2">
                    <a:lumMod val="25000"/>
                  </a:schemeClr>
                </a:solidFill>
                <a:effectLst/>
                <a:uLnTx/>
                <a:uFillTx/>
                <a:latin typeface="+mn-ea"/>
                <a:ea typeface="+mn-ea"/>
                <a:cs typeface="+mn-cs"/>
              </a:rPr>
              <a:t>THANKS!</a:t>
            </a:r>
            <a:endParaRPr kumimoji="0" lang="zh-CN" altLang="en-US" sz="4800" b="1" i="0" u="none" strike="noStrike" kern="1200" cap="none" spc="0" normalizeH="0" baseline="0" noProof="0" dirty="0">
              <a:ln>
                <a:noFill/>
              </a:ln>
              <a:solidFill>
                <a:schemeClr val="bg2">
                  <a:lumMod val="25000"/>
                </a:schemeClr>
              </a:solidFill>
              <a:effectLst/>
              <a:uLnTx/>
              <a:uFillTx/>
              <a:latin typeface="+mn-ea"/>
              <a:ea typeface="+mn-ea"/>
              <a:cs typeface="+mn-cs"/>
            </a:endParaRPr>
          </a:p>
        </p:txBody>
      </p:sp>
      <p:sp>
        <p:nvSpPr>
          <p:cNvPr id="15" name="矩形 14">
            <a:extLst>
              <a:ext uri="{FF2B5EF4-FFF2-40B4-BE49-F238E27FC236}">
                <a16:creationId xmlns:a16="http://schemas.microsoft.com/office/drawing/2014/main" id="{F3FC8B38-2D97-403B-A71F-98B280358297}"/>
              </a:ext>
            </a:extLst>
          </p:cNvPr>
          <p:cNvSpPr/>
          <p:nvPr/>
        </p:nvSpPr>
        <p:spPr>
          <a:xfrm>
            <a:off x="2814484" y="2432424"/>
            <a:ext cx="6435725" cy="2030095"/>
          </a:xfrm>
          <a:prstGeom prst="rect">
            <a:avLst/>
          </a:prstGeom>
        </p:spPr>
        <p:txBody>
          <a:bodyPr>
            <a:spAutoFit/>
          </a:bodyPr>
          <a:lstStyle/>
          <a:p>
            <a:pPr lvl="0" defTabSz="685800">
              <a:lnSpc>
                <a:spcPct val="150000"/>
              </a:lnSpc>
              <a:defRPr/>
            </a:pPr>
            <a:r>
              <a:rPr kumimoji="0" lang="zh-CN" altLang="en-US" sz="1400" b="0" i="0" u="none" strike="noStrike" kern="0" cap="none" spc="0" normalizeH="0" baseline="0" noProof="0" dirty="0">
                <a:ln>
                  <a:noFill/>
                </a:ln>
                <a:solidFill>
                  <a:schemeClr val="bg2">
                    <a:lumMod val="25000"/>
                  </a:schemeClr>
                </a:solidFill>
                <a:effectLst/>
                <a:uLnTx/>
                <a:uFillTx/>
                <a:latin typeface="+mn-ea"/>
                <a:ea typeface="+mn-ea"/>
                <a:cs typeface="+mn-cs"/>
              </a:rPr>
              <a:t>         在此，我要感谢所有教导我的老师和陪伴我一齐成长的同学，他们在我的大学生涯给予了很大的帮助。本论文能够顺利完成，要特别感谢我的导师</a:t>
            </a:r>
            <a:r>
              <a:rPr lang="zh-CN" altLang="en-US" sz="1400" kern="0" dirty="0">
                <a:solidFill>
                  <a:schemeClr val="bg2">
                    <a:lumMod val="25000"/>
                  </a:schemeClr>
                </a:solidFill>
                <a:latin typeface="+mn-ea"/>
              </a:rPr>
              <a:t>列光华</a:t>
            </a:r>
            <a:r>
              <a:rPr kumimoji="0" lang="zh-CN" altLang="en-US" sz="1400" b="0" i="0" u="none" strike="noStrike" kern="0" cap="none" spc="0" normalizeH="0" baseline="0" noProof="0" dirty="0">
                <a:ln>
                  <a:noFill/>
                </a:ln>
                <a:solidFill>
                  <a:schemeClr val="bg2">
                    <a:lumMod val="25000"/>
                  </a:schemeClr>
                </a:solidFill>
                <a:effectLst/>
                <a:uLnTx/>
                <a:uFillTx/>
                <a:latin typeface="+mn-ea"/>
                <a:ea typeface="+mn-ea"/>
                <a:cs typeface="+mn-cs"/>
              </a:rPr>
              <a:t>老师，</a:t>
            </a:r>
            <a:r>
              <a:rPr lang="zh-CN" altLang="en-US" sz="1400" kern="0" dirty="0">
                <a:solidFill>
                  <a:schemeClr val="bg2">
                    <a:lumMod val="25000"/>
                  </a:schemeClr>
                </a:solidFill>
                <a:latin typeface="+mn-ea"/>
              </a:rPr>
              <a:t>列光华</a:t>
            </a:r>
            <a:r>
              <a:rPr kumimoji="0" lang="zh-CN" altLang="en-US" sz="1400" b="0" i="0" u="none" strike="noStrike" kern="1200" cap="none" spc="0" normalizeH="0" baseline="0" noProof="0" dirty="0">
                <a:ln>
                  <a:noFill/>
                </a:ln>
                <a:solidFill>
                  <a:schemeClr val="bg2">
                    <a:lumMod val="25000"/>
                  </a:schemeClr>
                </a:solidFill>
                <a:effectLst/>
                <a:uLnTx/>
                <a:uFillTx/>
                <a:latin typeface="+mn-ea"/>
                <a:ea typeface="+mn-ea"/>
                <a:cs typeface="+mn-cs"/>
              </a:rPr>
              <a:t>老师对该论文从选题，构思到最后定稿的各个环节给予细心指引与教导</a:t>
            </a:r>
            <a:r>
              <a:rPr kumimoji="0" lang="en-US" altLang="zh-CN" sz="1400" b="0" i="0" u="none" strike="noStrike" kern="1200" cap="none" spc="0" normalizeH="0" baseline="0" noProof="0" dirty="0">
                <a:ln>
                  <a:noFill/>
                </a:ln>
                <a:solidFill>
                  <a:schemeClr val="bg2">
                    <a:lumMod val="25000"/>
                  </a:schemeClr>
                </a:solidFill>
                <a:effectLst/>
                <a:uLnTx/>
                <a:uFillTx/>
                <a:latin typeface="+mn-ea"/>
                <a:ea typeface="+mn-ea"/>
                <a:cs typeface="+mn-cs"/>
              </a:rPr>
              <a:t>,</a:t>
            </a:r>
            <a:r>
              <a:rPr kumimoji="0" lang="zh-CN" altLang="en-US" sz="1400" b="0" i="0" u="none" strike="noStrike" kern="1200" cap="none" spc="0" normalizeH="0" baseline="0" noProof="0" dirty="0">
                <a:ln>
                  <a:noFill/>
                </a:ln>
                <a:solidFill>
                  <a:schemeClr val="bg2">
                    <a:lumMod val="25000"/>
                  </a:schemeClr>
                </a:solidFill>
                <a:effectLst/>
                <a:uLnTx/>
                <a:uFillTx/>
                <a:latin typeface="+mn-ea"/>
                <a:ea typeface="+mn-ea"/>
                <a:cs typeface="+mn-cs"/>
              </a:rPr>
              <a:t>使我得以最终完成毕业论文设计！</a:t>
            </a:r>
            <a:endParaRPr kumimoji="0" lang="en-US" altLang="zh-CN" sz="1400" b="0" i="0" u="none" strike="noStrike" kern="1200" cap="none" spc="0" normalizeH="0" baseline="0" noProof="0" dirty="0">
              <a:ln>
                <a:noFill/>
              </a:ln>
              <a:solidFill>
                <a:schemeClr val="bg2">
                  <a:lumMod val="25000"/>
                </a:schemeClr>
              </a:solidFill>
              <a:effectLst/>
              <a:uLnTx/>
              <a:uFillTx/>
              <a:latin typeface="+mn-ea"/>
              <a:ea typeface="+mn-ea"/>
              <a:cs typeface="+mn-cs"/>
            </a:endParaRPr>
          </a:p>
          <a:p>
            <a:pPr marL="0" marR="0" lvl="0" indent="0" algn="l" defTabSz="68580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2">
                    <a:lumMod val="25000"/>
                  </a:schemeClr>
                </a:solidFill>
                <a:effectLst/>
                <a:uLnTx/>
                <a:uFillTx/>
                <a:latin typeface="+mn-ea"/>
                <a:ea typeface="+mn-ea"/>
                <a:cs typeface="+mn-cs"/>
              </a:rPr>
              <a:t>        </a:t>
            </a:r>
            <a:r>
              <a:rPr kumimoji="0" lang="zh-CN" altLang="en-US" sz="1400" b="0" i="0" u="none" strike="noStrike" kern="1200" cap="none" spc="0" normalizeH="0" baseline="0" noProof="0" dirty="0">
                <a:ln>
                  <a:noFill/>
                </a:ln>
                <a:solidFill>
                  <a:schemeClr val="bg2">
                    <a:lumMod val="25000"/>
                  </a:schemeClr>
                </a:solidFill>
                <a:effectLst/>
                <a:uLnTx/>
                <a:uFillTx/>
                <a:latin typeface="+mn-ea"/>
                <a:ea typeface="+mn-ea"/>
                <a:cs typeface="+mn-cs"/>
              </a:rPr>
              <a:t>最后，我要向百忙之中抽时间对本文进行审阅，评议和参与本人论文答辩的各位老师表示感谢！</a:t>
            </a:r>
            <a:endParaRPr kumimoji="0" lang="zh-CN" altLang="en-US" sz="1400" b="0" i="0" u="none" strike="noStrike" kern="0" cap="none" spc="0" normalizeH="0" baseline="0" noProof="0" dirty="0">
              <a:ln>
                <a:noFill/>
              </a:ln>
              <a:solidFill>
                <a:schemeClr val="bg2">
                  <a:lumMod val="25000"/>
                </a:schemeClr>
              </a:solidFill>
              <a:effectLst/>
              <a:uLnTx/>
              <a:uFillTx/>
              <a:latin typeface="+mn-ea"/>
              <a:ea typeface="+mn-ea"/>
              <a:cs typeface="+mn-cs"/>
            </a:endParaRPr>
          </a:p>
        </p:txBody>
      </p:sp>
      <p:sp>
        <p:nvSpPr>
          <p:cNvPr id="17" name="矩形 16">
            <a:extLst>
              <a:ext uri="{FF2B5EF4-FFF2-40B4-BE49-F238E27FC236}">
                <a16:creationId xmlns:a16="http://schemas.microsoft.com/office/drawing/2014/main" id="{A298186C-749C-4D1C-86E3-7E651E722D18}"/>
              </a:ext>
            </a:extLst>
          </p:cNvPr>
          <p:cNvSpPr/>
          <p:nvPr/>
        </p:nvSpPr>
        <p:spPr>
          <a:xfrm>
            <a:off x="4552796" y="4524749"/>
            <a:ext cx="3048000" cy="507127"/>
          </a:xfrm>
          <a:prstGeom prst="rect">
            <a:avLst/>
          </a:prstGeom>
        </p:spPr>
        <p:txBody>
          <a:bodyPr>
            <a:spAutoFit/>
          </a:bodyPr>
          <a:lstStyle/>
          <a:p>
            <a:pPr marL="0" marR="0" lvl="0" indent="0" algn="l" defTabSz="685800" rtl="0" eaLnBrk="1" fontAlgn="auto"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bg2">
                    <a:lumMod val="25000"/>
                  </a:schemeClr>
                </a:solidFill>
                <a:effectLst/>
                <a:uLnTx/>
                <a:uFillTx/>
                <a:latin typeface="+mn-ea"/>
                <a:ea typeface="+mn-ea"/>
                <a:cs typeface="+mn-cs"/>
              </a:rPr>
              <a:t>恳请各位老师批评指正！</a:t>
            </a:r>
          </a:p>
        </p:txBody>
      </p:sp>
    </p:spTree>
    <p:extLst>
      <p:ext uri="{BB962C8B-B14F-4D97-AF65-F5344CB8AC3E}">
        <p14:creationId xmlns:p14="http://schemas.microsoft.com/office/powerpoint/2010/main" val="960296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13"/>
                                        </p:tgtEl>
                                        <p:attrNameLst>
                                          <p:attrName>style.visibility</p:attrName>
                                        </p:attrNameLst>
                                      </p:cBhvr>
                                      <p:to>
                                        <p:strVal val="visible"/>
                                      </p:to>
                                    </p:set>
                                    <p:anim calcmode="lin" valueType="num">
                                      <p:cBhvr>
                                        <p:cTn id="7" dur="250" fill="hold"/>
                                        <p:tgtEl>
                                          <p:spTgt spid="13"/>
                                        </p:tgtEl>
                                        <p:attrNameLst>
                                          <p:attrName>ppt_x</p:attrName>
                                        </p:attrNameLst>
                                      </p:cBhvr>
                                      <p:tavLst>
                                        <p:tav tm="0">
                                          <p:val>
                                            <p:strVal val="#ppt_x"/>
                                          </p:val>
                                        </p:tav>
                                        <p:tav tm="100000">
                                          <p:val>
                                            <p:strVal val="#ppt_x"/>
                                          </p:val>
                                        </p:tav>
                                      </p:tavLst>
                                    </p:anim>
                                    <p:anim calcmode="lin" valueType="num">
                                      <p:cBhvr>
                                        <p:cTn id="8" dur="250" fill="hold"/>
                                        <p:tgtEl>
                                          <p:spTgt spid="13"/>
                                        </p:tgtEl>
                                        <p:attrNameLst>
                                          <p:attrName>ppt_y</p:attrName>
                                        </p:attrNameLst>
                                      </p:cBhvr>
                                      <p:tavLst>
                                        <p:tav tm="0">
                                          <p:val>
                                            <p:strVal val="#ppt_y-#ppt_h/2"/>
                                          </p:val>
                                        </p:tav>
                                        <p:tav tm="100000">
                                          <p:val>
                                            <p:strVal val="#ppt_y"/>
                                          </p:val>
                                        </p:tav>
                                      </p:tavLst>
                                    </p:anim>
                                    <p:anim calcmode="lin" valueType="num">
                                      <p:cBhvr>
                                        <p:cTn id="9" dur="250" fill="hold"/>
                                        <p:tgtEl>
                                          <p:spTgt spid="13"/>
                                        </p:tgtEl>
                                        <p:attrNameLst>
                                          <p:attrName>ppt_w</p:attrName>
                                        </p:attrNameLst>
                                      </p:cBhvr>
                                      <p:tavLst>
                                        <p:tav tm="0">
                                          <p:val>
                                            <p:strVal val="#ppt_w"/>
                                          </p:val>
                                        </p:tav>
                                        <p:tav tm="100000">
                                          <p:val>
                                            <p:strVal val="#ppt_w"/>
                                          </p:val>
                                        </p:tav>
                                      </p:tavLst>
                                    </p:anim>
                                    <p:anim calcmode="lin" valueType="num">
                                      <p:cBhvr>
                                        <p:cTn id="10" dur="250" fill="hold"/>
                                        <p:tgtEl>
                                          <p:spTgt spid="13"/>
                                        </p:tgtEl>
                                        <p:attrNameLst>
                                          <p:attrName>ppt_h</p:attrName>
                                        </p:attrNameLst>
                                      </p:cBhvr>
                                      <p:tavLst>
                                        <p:tav tm="0">
                                          <p:val>
                                            <p:fltVal val="0"/>
                                          </p:val>
                                        </p:tav>
                                        <p:tav tm="100000">
                                          <p:val>
                                            <p:strVal val="#ppt_h"/>
                                          </p:val>
                                        </p:tav>
                                      </p:tavLst>
                                    </p:anim>
                                  </p:childTnLst>
                                </p:cTn>
                              </p:par>
                            </p:childTnLst>
                          </p:cTn>
                        </p:par>
                        <p:par>
                          <p:cTn id="11" fill="hold">
                            <p:stCondLst>
                              <p:cond delay="850"/>
                            </p:stCondLst>
                            <p:childTnLst>
                              <p:par>
                                <p:cTn id="12" presetID="42"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EE31CAFF-FA49-45B4-8B98-58F000A93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7983"/>
          </a:xfrm>
          <a:prstGeom prst="rect">
            <a:avLst/>
          </a:prstGeom>
        </p:spPr>
      </p:pic>
      <p:sp>
        <p:nvSpPr>
          <p:cNvPr id="13" name="矩形 12">
            <a:extLst>
              <a:ext uri="{FF2B5EF4-FFF2-40B4-BE49-F238E27FC236}">
                <a16:creationId xmlns:a16="http://schemas.microsoft.com/office/drawing/2014/main" id="{9E59744C-59E5-452E-B641-8F56E35502DF}"/>
              </a:ext>
            </a:extLst>
          </p:cNvPr>
          <p:cNvSpPr/>
          <p:nvPr/>
        </p:nvSpPr>
        <p:spPr>
          <a:xfrm>
            <a:off x="4557486" y="2162629"/>
            <a:ext cx="7634514" cy="274229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
            <a:extLst>
              <a:ext uri="{FF2B5EF4-FFF2-40B4-BE49-F238E27FC236}">
                <a16:creationId xmlns:a16="http://schemas.microsoft.com/office/drawing/2014/main" id="{976B276A-C977-4357-B482-E9CCB3DA6369}"/>
              </a:ext>
            </a:extLst>
          </p:cNvPr>
          <p:cNvSpPr txBox="1"/>
          <p:nvPr/>
        </p:nvSpPr>
        <p:spPr>
          <a:xfrm>
            <a:off x="5009349" y="2650493"/>
            <a:ext cx="6500480" cy="769413"/>
          </a:xfrm>
          <a:prstGeom prst="rect">
            <a:avLst/>
          </a:prstGeom>
          <a:noFill/>
        </p:spPr>
        <p:txBody>
          <a:bodyPr wrap="square" lIns="91413" tIns="45706" rIns="91413" bIns="45706"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演示完毕，感谢各位老师</a:t>
            </a:r>
          </a:p>
        </p:txBody>
      </p:sp>
      <p:sp>
        <p:nvSpPr>
          <p:cNvPr id="15" name="矩形 14">
            <a:extLst>
              <a:ext uri="{FF2B5EF4-FFF2-40B4-BE49-F238E27FC236}">
                <a16:creationId xmlns:a16="http://schemas.microsoft.com/office/drawing/2014/main" id="{A53CE8ED-4416-42C0-84DD-BEA2689FAD69}"/>
              </a:ext>
            </a:extLst>
          </p:cNvPr>
          <p:cNvSpPr/>
          <p:nvPr/>
        </p:nvSpPr>
        <p:spPr>
          <a:xfrm>
            <a:off x="4940880" y="3419906"/>
            <a:ext cx="6439361" cy="523220"/>
          </a:xfrm>
          <a:prstGeom prst="rect">
            <a:avLst/>
          </a:prstGeom>
        </p:spPr>
        <p:txBody>
          <a:bodyPr wrap="square">
            <a:spAutoFit/>
          </a:bodyPr>
          <a:lstStyle/>
          <a:p>
            <a:pPr algn="ctr"/>
            <a:r>
              <a:rPr lang="en-US" altLang="zh-CN" sz="2800" dirty="0">
                <a:solidFill>
                  <a:schemeClr val="bg1"/>
                </a:solidFill>
              </a:rPr>
              <a:t>POWERPOINT OF GRADUATION TEPLY</a:t>
            </a:r>
          </a:p>
        </p:txBody>
      </p:sp>
      <p:sp>
        <p:nvSpPr>
          <p:cNvPr id="16" name="椭圆 15">
            <a:extLst>
              <a:ext uri="{FF2B5EF4-FFF2-40B4-BE49-F238E27FC236}">
                <a16:creationId xmlns:a16="http://schemas.microsoft.com/office/drawing/2014/main" id="{3E9820C8-3167-48E5-A791-01937BA4CAD9}"/>
              </a:ext>
            </a:extLst>
          </p:cNvPr>
          <p:cNvSpPr/>
          <p:nvPr/>
        </p:nvSpPr>
        <p:spPr>
          <a:xfrm>
            <a:off x="5138527" y="4010875"/>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KSO_Shape">
            <a:extLst>
              <a:ext uri="{FF2B5EF4-FFF2-40B4-BE49-F238E27FC236}">
                <a16:creationId xmlns:a16="http://schemas.microsoft.com/office/drawing/2014/main" id="{23789095-3F46-46D1-BF1B-FA87A529C315}"/>
              </a:ext>
            </a:extLst>
          </p:cNvPr>
          <p:cNvSpPr>
            <a:spLocks/>
          </p:cNvSpPr>
          <p:nvPr/>
        </p:nvSpPr>
        <p:spPr bwMode="auto">
          <a:xfrm>
            <a:off x="5205752" y="4053418"/>
            <a:ext cx="173326" cy="222689"/>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chemeClr val="bg1"/>
              </a:solidFill>
            </a:endParaRPr>
          </a:p>
        </p:txBody>
      </p:sp>
      <p:sp>
        <p:nvSpPr>
          <p:cNvPr id="18" name="文本框 17">
            <a:extLst>
              <a:ext uri="{FF2B5EF4-FFF2-40B4-BE49-F238E27FC236}">
                <a16:creationId xmlns:a16="http://schemas.microsoft.com/office/drawing/2014/main" id="{2685FF00-7EB2-4D01-971F-CAB46FFB5657}"/>
              </a:ext>
            </a:extLst>
          </p:cNvPr>
          <p:cNvSpPr txBox="1"/>
          <p:nvPr/>
        </p:nvSpPr>
        <p:spPr>
          <a:xfrm>
            <a:off x="5446303" y="3980096"/>
            <a:ext cx="2031325" cy="369332"/>
          </a:xfrm>
          <a:prstGeom prst="rect">
            <a:avLst/>
          </a:prstGeom>
          <a:noFill/>
        </p:spPr>
        <p:txBody>
          <a:bodyPr wrap="none" rtlCol="0">
            <a:spAutoFit/>
          </a:bodyPr>
          <a:lstStyle/>
          <a:p>
            <a:r>
              <a:rPr lang="zh-CN" altLang="en-US" dirty="0">
                <a:solidFill>
                  <a:schemeClr val="bg1"/>
                </a:solidFill>
              </a:rPr>
              <a:t>答辩学生：方志熹</a:t>
            </a:r>
          </a:p>
        </p:txBody>
      </p:sp>
      <p:sp>
        <p:nvSpPr>
          <p:cNvPr id="19" name="椭圆 18">
            <a:extLst>
              <a:ext uri="{FF2B5EF4-FFF2-40B4-BE49-F238E27FC236}">
                <a16:creationId xmlns:a16="http://schemas.microsoft.com/office/drawing/2014/main" id="{159A86B8-0B91-4086-9462-90635DD3F8BE}"/>
              </a:ext>
            </a:extLst>
          </p:cNvPr>
          <p:cNvSpPr/>
          <p:nvPr/>
        </p:nvSpPr>
        <p:spPr>
          <a:xfrm>
            <a:off x="7765613" y="4010875"/>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KSO_Shape">
            <a:extLst>
              <a:ext uri="{FF2B5EF4-FFF2-40B4-BE49-F238E27FC236}">
                <a16:creationId xmlns:a16="http://schemas.microsoft.com/office/drawing/2014/main" id="{42A97DA6-1143-443E-8BB6-988AD210C9A2}"/>
              </a:ext>
            </a:extLst>
          </p:cNvPr>
          <p:cNvSpPr>
            <a:spLocks/>
          </p:cNvSpPr>
          <p:nvPr/>
        </p:nvSpPr>
        <p:spPr bwMode="auto">
          <a:xfrm>
            <a:off x="7827029" y="4053419"/>
            <a:ext cx="234822" cy="222688"/>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accent1"/>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dirty="0">
              <a:solidFill>
                <a:schemeClr val="bg1"/>
              </a:solidFill>
              <a:latin typeface="Calibri" panose="020F0502020204030204" pitchFamily="34" charset="0"/>
              <a:ea typeface="宋体" panose="02010600030101010101" pitchFamily="2" charset="-122"/>
            </a:endParaRPr>
          </a:p>
        </p:txBody>
      </p:sp>
      <p:sp>
        <p:nvSpPr>
          <p:cNvPr id="21" name="文本框 20">
            <a:extLst>
              <a:ext uri="{FF2B5EF4-FFF2-40B4-BE49-F238E27FC236}">
                <a16:creationId xmlns:a16="http://schemas.microsoft.com/office/drawing/2014/main" id="{056EA5DC-F437-493F-A543-FB5D1619203D}"/>
              </a:ext>
            </a:extLst>
          </p:cNvPr>
          <p:cNvSpPr txBox="1"/>
          <p:nvPr/>
        </p:nvSpPr>
        <p:spPr>
          <a:xfrm>
            <a:off x="8109867" y="3980096"/>
            <a:ext cx="2476960" cy="369332"/>
          </a:xfrm>
          <a:prstGeom prst="rect">
            <a:avLst/>
          </a:prstGeom>
          <a:noFill/>
        </p:spPr>
        <p:txBody>
          <a:bodyPr wrap="none" rtlCol="0">
            <a:spAutoFit/>
          </a:bodyPr>
          <a:lstStyle/>
          <a:p>
            <a:r>
              <a:rPr lang="zh-CN" altLang="en-US" dirty="0">
                <a:solidFill>
                  <a:schemeClr val="bg1"/>
                </a:solidFill>
              </a:rPr>
              <a:t>指导教师：列光华老师</a:t>
            </a:r>
          </a:p>
        </p:txBody>
      </p:sp>
    </p:spTree>
    <p:extLst>
      <p:ext uri="{BB962C8B-B14F-4D97-AF65-F5344CB8AC3E}">
        <p14:creationId xmlns:p14="http://schemas.microsoft.com/office/powerpoint/2010/main" val="18830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700"/>
                                  </p:stCondLst>
                                  <p:iterate type="lt">
                                    <p:tmPct val="23333"/>
                                  </p:iterate>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E87426D5-526C-4E21-8A80-3CFB57B440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74279" cy="6858000"/>
          </a:xfrm>
          <a:prstGeom prst="rect">
            <a:avLst/>
          </a:prstGeom>
        </p:spPr>
      </p:pic>
      <p:grpSp>
        <p:nvGrpSpPr>
          <p:cNvPr id="34" name="组合 33">
            <a:extLst>
              <a:ext uri="{FF2B5EF4-FFF2-40B4-BE49-F238E27FC236}">
                <a16:creationId xmlns:a16="http://schemas.microsoft.com/office/drawing/2014/main" id="{91FD40CC-417E-4CA8-9110-1DA441B5950B}"/>
              </a:ext>
            </a:extLst>
          </p:cNvPr>
          <p:cNvGrpSpPr>
            <a:grpSpLocks noChangeAspect="1"/>
          </p:cNvGrpSpPr>
          <p:nvPr/>
        </p:nvGrpSpPr>
        <p:grpSpPr>
          <a:xfrm>
            <a:off x="876624" y="2676516"/>
            <a:ext cx="1895094" cy="1895094"/>
            <a:chOff x="456294" y="1959430"/>
            <a:chExt cx="2148114" cy="2148114"/>
          </a:xfrm>
        </p:grpSpPr>
        <p:sp>
          <p:nvSpPr>
            <p:cNvPr id="35" name="椭圆 34">
              <a:extLst>
                <a:ext uri="{FF2B5EF4-FFF2-40B4-BE49-F238E27FC236}">
                  <a16:creationId xmlns:a16="http://schemas.microsoft.com/office/drawing/2014/main" id="{DF6E4EC3-8686-42C1-B75A-1CD148D922C0}"/>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6" name="图片 35">
              <a:extLst>
                <a:ext uri="{FF2B5EF4-FFF2-40B4-BE49-F238E27FC236}">
                  <a16:creationId xmlns:a16="http://schemas.microsoft.com/office/drawing/2014/main" id="{6EF38395-6A08-4ECE-A6BE-3CC730FB34CC}"/>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grpSp>
        <p:nvGrpSpPr>
          <p:cNvPr id="37" name="组合 36">
            <a:extLst>
              <a:ext uri="{FF2B5EF4-FFF2-40B4-BE49-F238E27FC236}">
                <a16:creationId xmlns:a16="http://schemas.microsoft.com/office/drawing/2014/main" id="{A89B434B-E2D9-4C1E-AC06-A83379F330F3}"/>
              </a:ext>
            </a:extLst>
          </p:cNvPr>
          <p:cNvGrpSpPr>
            <a:grpSpLocks noChangeAspect="1"/>
          </p:cNvGrpSpPr>
          <p:nvPr/>
        </p:nvGrpSpPr>
        <p:grpSpPr>
          <a:xfrm>
            <a:off x="3894846" y="2663912"/>
            <a:ext cx="1895094" cy="1895094"/>
            <a:chOff x="2492224" y="1959430"/>
            <a:chExt cx="2148114" cy="2148114"/>
          </a:xfrm>
        </p:grpSpPr>
        <p:sp>
          <p:nvSpPr>
            <p:cNvPr id="38" name="椭圆 37">
              <a:extLst>
                <a:ext uri="{FF2B5EF4-FFF2-40B4-BE49-F238E27FC236}">
                  <a16:creationId xmlns:a16="http://schemas.microsoft.com/office/drawing/2014/main" id="{7C6A7D99-A832-4A91-BCC3-F38F2AB5BD54}"/>
                </a:ext>
              </a:extLst>
            </p:cNvPr>
            <p:cNvSpPr/>
            <p:nvPr/>
          </p:nvSpPr>
          <p:spPr>
            <a:xfrm>
              <a:off x="249222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9" name="图片 38">
              <a:extLst>
                <a:ext uri="{FF2B5EF4-FFF2-40B4-BE49-F238E27FC236}">
                  <a16:creationId xmlns:a16="http://schemas.microsoft.com/office/drawing/2014/main" id="{3906B870-AC84-40D0-8253-08D9ED63D08A}"/>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grpSp>
        <p:nvGrpSpPr>
          <p:cNvPr id="40" name="组合 39">
            <a:extLst>
              <a:ext uri="{FF2B5EF4-FFF2-40B4-BE49-F238E27FC236}">
                <a16:creationId xmlns:a16="http://schemas.microsoft.com/office/drawing/2014/main" id="{BE2E3ED1-00C6-4149-87C0-6816ABF5AC0E}"/>
              </a:ext>
            </a:extLst>
          </p:cNvPr>
          <p:cNvGrpSpPr>
            <a:grpSpLocks noChangeAspect="1"/>
          </p:cNvGrpSpPr>
          <p:nvPr/>
        </p:nvGrpSpPr>
        <p:grpSpPr>
          <a:xfrm>
            <a:off x="9334287" y="2663912"/>
            <a:ext cx="1895094" cy="1895094"/>
            <a:chOff x="6564085" y="1959430"/>
            <a:chExt cx="2148114" cy="2148114"/>
          </a:xfrm>
        </p:grpSpPr>
        <p:sp>
          <p:nvSpPr>
            <p:cNvPr id="41" name="椭圆 40">
              <a:extLst>
                <a:ext uri="{FF2B5EF4-FFF2-40B4-BE49-F238E27FC236}">
                  <a16:creationId xmlns:a16="http://schemas.microsoft.com/office/drawing/2014/main" id="{D06D6C9A-CBD0-4C3C-BB96-80C473BCEA9E}"/>
                </a:ext>
              </a:extLst>
            </p:cNvPr>
            <p:cNvSpPr/>
            <p:nvPr/>
          </p:nvSpPr>
          <p:spPr>
            <a:xfrm>
              <a:off x="6564085"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2" name="组合 41">
              <a:extLst>
                <a:ext uri="{FF2B5EF4-FFF2-40B4-BE49-F238E27FC236}">
                  <a16:creationId xmlns:a16="http://schemas.microsoft.com/office/drawing/2014/main" id="{BDB8F92A-FB13-4AE5-9631-DB9D55A20798}"/>
                </a:ext>
              </a:extLst>
            </p:cNvPr>
            <p:cNvGrpSpPr/>
            <p:nvPr/>
          </p:nvGrpSpPr>
          <p:grpSpPr>
            <a:xfrm>
              <a:off x="7033174" y="2413982"/>
              <a:ext cx="1209936" cy="1239010"/>
              <a:chOff x="3598200" y="1732459"/>
              <a:chExt cx="1947600" cy="1994400"/>
            </a:xfrm>
          </p:grpSpPr>
          <p:sp>
            <p:nvSpPr>
              <p:cNvPr id="43" name="Freeform 5">
                <a:extLst>
                  <a:ext uri="{FF2B5EF4-FFF2-40B4-BE49-F238E27FC236}">
                    <a16:creationId xmlns:a16="http://schemas.microsoft.com/office/drawing/2014/main" id="{08DB2CDB-C572-4BB5-B97B-C42351487D79}"/>
                  </a:ext>
                </a:extLst>
              </p:cNvPr>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Freeform 6">
                <a:extLst>
                  <a:ext uri="{FF2B5EF4-FFF2-40B4-BE49-F238E27FC236}">
                    <a16:creationId xmlns:a16="http://schemas.microsoft.com/office/drawing/2014/main" id="{E7935BBD-BC5A-4F40-B032-232101D4DD35}"/>
                  </a:ext>
                </a:extLst>
              </p:cNvPr>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7">
                <a:extLst>
                  <a:ext uri="{FF2B5EF4-FFF2-40B4-BE49-F238E27FC236}">
                    <a16:creationId xmlns:a16="http://schemas.microsoft.com/office/drawing/2014/main" id="{2A60AACD-9444-47F1-8261-92DE5C82E84C}"/>
                  </a:ext>
                </a:extLst>
              </p:cNvPr>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8">
                <a:extLst>
                  <a:ext uri="{FF2B5EF4-FFF2-40B4-BE49-F238E27FC236}">
                    <a16:creationId xmlns:a16="http://schemas.microsoft.com/office/drawing/2014/main" id="{3500BF4B-AEAB-4415-AB3A-0E3DD99CE227}"/>
                  </a:ext>
                </a:extLst>
              </p:cNvPr>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Freeform 9">
                <a:extLst>
                  <a:ext uri="{FF2B5EF4-FFF2-40B4-BE49-F238E27FC236}">
                    <a16:creationId xmlns:a16="http://schemas.microsoft.com/office/drawing/2014/main" id="{E4C3A84E-09A4-41FB-B5C0-7C4CBBFCBA20}"/>
                  </a:ext>
                </a:extLst>
              </p:cNvPr>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48" name="组合 47">
            <a:extLst>
              <a:ext uri="{FF2B5EF4-FFF2-40B4-BE49-F238E27FC236}">
                <a16:creationId xmlns:a16="http://schemas.microsoft.com/office/drawing/2014/main" id="{301501E2-E4D4-4164-A16B-F90A39B07E79}"/>
              </a:ext>
            </a:extLst>
          </p:cNvPr>
          <p:cNvGrpSpPr>
            <a:grpSpLocks noChangeAspect="1"/>
          </p:cNvGrpSpPr>
          <p:nvPr/>
        </p:nvGrpSpPr>
        <p:grpSpPr>
          <a:xfrm>
            <a:off x="6703342" y="2663912"/>
            <a:ext cx="1895094" cy="1895094"/>
            <a:chOff x="4528154" y="1959430"/>
            <a:chExt cx="2148114" cy="2148114"/>
          </a:xfrm>
        </p:grpSpPr>
        <p:sp>
          <p:nvSpPr>
            <p:cNvPr id="49" name="椭圆 48">
              <a:extLst>
                <a:ext uri="{FF2B5EF4-FFF2-40B4-BE49-F238E27FC236}">
                  <a16:creationId xmlns:a16="http://schemas.microsoft.com/office/drawing/2014/main" id="{D598377A-F088-4F67-8BEA-82F0E12DB28B}"/>
                </a:ext>
              </a:extLst>
            </p:cNvPr>
            <p:cNvSpPr/>
            <p:nvPr/>
          </p:nvSpPr>
          <p:spPr>
            <a:xfrm>
              <a:off x="452815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0" name="Group 4">
              <a:extLst>
                <a:ext uri="{FF2B5EF4-FFF2-40B4-BE49-F238E27FC236}">
                  <a16:creationId xmlns:a16="http://schemas.microsoft.com/office/drawing/2014/main" id="{0B17E9D4-801F-4783-BAF0-1A6D5855F683}"/>
                </a:ext>
              </a:extLst>
            </p:cNvPr>
            <p:cNvGrpSpPr>
              <a:grpSpLocks noChangeAspect="1"/>
            </p:cNvGrpSpPr>
            <p:nvPr/>
          </p:nvGrpSpPr>
          <p:grpSpPr bwMode="auto">
            <a:xfrm>
              <a:off x="5033378" y="2342981"/>
              <a:ext cx="1137666" cy="1381012"/>
              <a:chOff x="2694" y="1931"/>
              <a:chExt cx="374" cy="454"/>
            </a:xfrm>
            <a:solidFill>
              <a:schemeClr val="bg1"/>
            </a:solidFill>
          </p:grpSpPr>
          <p:sp>
            <p:nvSpPr>
              <p:cNvPr id="51" name="Freeform 5">
                <a:extLst>
                  <a:ext uri="{FF2B5EF4-FFF2-40B4-BE49-F238E27FC236}">
                    <a16:creationId xmlns:a16="http://schemas.microsoft.com/office/drawing/2014/main" id="{6EC38AB9-8FC3-457A-8538-2F6A640F2EFC}"/>
                  </a:ext>
                </a:extLst>
              </p:cNvPr>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Freeform 6">
                <a:extLst>
                  <a:ext uri="{FF2B5EF4-FFF2-40B4-BE49-F238E27FC236}">
                    <a16:creationId xmlns:a16="http://schemas.microsoft.com/office/drawing/2014/main" id="{C6ECF996-F2A8-4647-A722-EC0597CF1A02}"/>
                  </a:ext>
                </a:extLst>
              </p:cNvPr>
              <p:cNvSpPr>
                <a:spLocks/>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Freeform 7">
                <a:extLst>
                  <a:ext uri="{FF2B5EF4-FFF2-40B4-BE49-F238E27FC236}">
                    <a16:creationId xmlns:a16="http://schemas.microsoft.com/office/drawing/2014/main" id="{CF6248C7-1234-4D86-979A-C7E228136506}"/>
                  </a:ext>
                </a:extLst>
              </p:cNvPr>
              <p:cNvSpPr>
                <a:spLocks/>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Freeform 8">
                <a:extLst>
                  <a:ext uri="{FF2B5EF4-FFF2-40B4-BE49-F238E27FC236}">
                    <a16:creationId xmlns:a16="http://schemas.microsoft.com/office/drawing/2014/main" id="{0E0E5709-D317-4D47-A0A3-551416A3161A}"/>
                  </a:ext>
                </a:extLst>
              </p:cNvPr>
              <p:cNvSpPr>
                <a:spLocks/>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Freeform 9">
                <a:extLst>
                  <a:ext uri="{FF2B5EF4-FFF2-40B4-BE49-F238E27FC236}">
                    <a16:creationId xmlns:a16="http://schemas.microsoft.com/office/drawing/2014/main" id="{AA2852D4-78FF-4EA4-A115-D69EE9442EA3}"/>
                  </a:ext>
                </a:extLst>
              </p:cNvPr>
              <p:cNvSpPr>
                <a:spLocks/>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Freeform 10">
                <a:extLst>
                  <a:ext uri="{FF2B5EF4-FFF2-40B4-BE49-F238E27FC236}">
                    <a16:creationId xmlns:a16="http://schemas.microsoft.com/office/drawing/2014/main" id="{A449048E-CD70-4EE1-A8F7-9ED06DDED4D4}"/>
                  </a:ext>
                </a:extLst>
              </p:cNvPr>
              <p:cNvSpPr>
                <a:spLocks/>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Freeform 11">
                <a:extLst>
                  <a:ext uri="{FF2B5EF4-FFF2-40B4-BE49-F238E27FC236}">
                    <a16:creationId xmlns:a16="http://schemas.microsoft.com/office/drawing/2014/main" id="{0C304E00-6F79-4761-9642-53CD9D09EC02}"/>
                  </a:ext>
                </a:extLst>
              </p:cNvPr>
              <p:cNvSpPr>
                <a:spLocks/>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58" name="文本框 57">
            <a:extLst>
              <a:ext uri="{FF2B5EF4-FFF2-40B4-BE49-F238E27FC236}">
                <a16:creationId xmlns:a16="http://schemas.microsoft.com/office/drawing/2014/main" id="{8FB12348-735A-421D-9C71-2F63782F3ACC}"/>
              </a:ext>
            </a:extLst>
          </p:cNvPr>
          <p:cNvSpPr txBox="1"/>
          <p:nvPr/>
        </p:nvSpPr>
        <p:spPr>
          <a:xfrm>
            <a:off x="328472" y="4553491"/>
            <a:ext cx="2676427" cy="588110"/>
          </a:xfrm>
          <a:prstGeom prst="rect">
            <a:avLst/>
          </a:prstGeom>
          <a:noFill/>
        </p:spPr>
        <p:txBody>
          <a:bodyPr wrap="square" rtlCol="0">
            <a:spAutoFit/>
          </a:bodyPr>
          <a:lstStyle/>
          <a:p>
            <a:pPr algn="ctr">
              <a:lnSpc>
                <a:spcPct val="150000"/>
              </a:lnSpc>
            </a:pPr>
            <a:r>
              <a:rPr lang="en-US" altLang="zh-CN" sz="2400" dirty="0">
                <a:solidFill>
                  <a:schemeClr val="bg1"/>
                </a:solidFill>
                <a:latin typeface="微软雅黑" charset="0"/>
                <a:cs typeface="+mn-ea"/>
                <a:sym typeface="+mn-lt"/>
              </a:rPr>
              <a:t>1.</a:t>
            </a:r>
            <a:r>
              <a:rPr lang="zh-CN" altLang="en-US" sz="2400" dirty="0">
                <a:solidFill>
                  <a:schemeClr val="bg1"/>
                </a:solidFill>
                <a:latin typeface="微软雅黑" charset="0"/>
                <a:cs typeface="+mn-ea"/>
                <a:sym typeface="+mn-lt"/>
              </a:rPr>
              <a:t>选题背景及意义</a:t>
            </a:r>
            <a:endParaRPr lang="zh-CN" altLang="en-US" sz="2400" b="1" dirty="0">
              <a:solidFill>
                <a:schemeClr val="bg1"/>
              </a:solidFill>
            </a:endParaRPr>
          </a:p>
        </p:txBody>
      </p:sp>
      <p:sp>
        <p:nvSpPr>
          <p:cNvPr id="59" name="文本框 58">
            <a:extLst>
              <a:ext uri="{FF2B5EF4-FFF2-40B4-BE49-F238E27FC236}">
                <a16:creationId xmlns:a16="http://schemas.microsoft.com/office/drawing/2014/main" id="{26C3923A-0738-4DAA-AE2F-2492ED1A4636}"/>
              </a:ext>
            </a:extLst>
          </p:cNvPr>
          <p:cNvSpPr txBox="1"/>
          <p:nvPr/>
        </p:nvSpPr>
        <p:spPr>
          <a:xfrm>
            <a:off x="3058168" y="4683010"/>
            <a:ext cx="3286078" cy="461665"/>
          </a:xfrm>
          <a:prstGeom prst="rect">
            <a:avLst/>
          </a:prstGeom>
          <a:noFill/>
        </p:spPr>
        <p:txBody>
          <a:bodyPr wrap="square" rtlCol="0">
            <a:spAutoFit/>
          </a:bodyPr>
          <a:lstStyle/>
          <a:p>
            <a:r>
              <a:rPr lang="en-US" altLang="zh-CN" sz="2400" dirty="0">
                <a:solidFill>
                  <a:schemeClr val="bg1"/>
                </a:solidFill>
                <a:latin typeface="微软雅黑" charset="0"/>
                <a:cs typeface="+mn-ea"/>
              </a:rPr>
              <a:t>2.</a:t>
            </a:r>
            <a:r>
              <a:rPr lang="zh-CN" altLang="en-US" sz="2400" dirty="0">
                <a:solidFill>
                  <a:schemeClr val="bg1"/>
                </a:solidFill>
                <a:latin typeface="微软雅黑" charset="0"/>
                <a:cs typeface="+mn-ea"/>
              </a:rPr>
              <a:t>系统开发环境及技术</a:t>
            </a:r>
          </a:p>
        </p:txBody>
      </p:sp>
      <p:sp>
        <p:nvSpPr>
          <p:cNvPr id="60" name="文本框 59">
            <a:extLst>
              <a:ext uri="{FF2B5EF4-FFF2-40B4-BE49-F238E27FC236}">
                <a16:creationId xmlns:a16="http://schemas.microsoft.com/office/drawing/2014/main" id="{24947430-9D42-4E46-A738-A240BB765C3C}"/>
              </a:ext>
            </a:extLst>
          </p:cNvPr>
          <p:cNvSpPr txBox="1"/>
          <p:nvPr/>
        </p:nvSpPr>
        <p:spPr>
          <a:xfrm>
            <a:off x="6428853" y="4571610"/>
            <a:ext cx="2369609" cy="588110"/>
          </a:xfrm>
          <a:prstGeom prst="rect">
            <a:avLst/>
          </a:prstGeom>
          <a:noFill/>
        </p:spPr>
        <p:txBody>
          <a:bodyPr wrap="square" rtlCol="0">
            <a:spAutoFit/>
          </a:bodyPr>
          <a:lstStyle/>
          <a:p>
            <a:pPr algn="ctr">
              <a:lnSpc>
                <a:spcPct val="150000"/>
              </a:lnSpc>
            </a:pPr>
            <a:r>
              <a:rPr lang="en-US" altLang="zh-CN" sz="2400" dirty="0">
                <a:solidFill>
                  <a:schemeClr val="bg1"/>
                </a:solidFill>
                <a:latin typeface="微软雅黑" charset="0"/>
                <a:cs typeface="+mn-ea"/>
              </a:rPr>
              <a:t>3.</a:t>
            </a:r>
            <a:r>
              <a:rPr lang="zh-CN" altLang="en-US" sz="2400" dirty="0">
                <a:solidFill>
                  <a:schemeClr val="bg1"/>
                </a:solidFill>
                <a:latin typeface="微软雅黑" charset="0"/>
                <a:cs typeface="+mn-ea"/>
              </a:rPr>
              <a:t>系统具体内容</a:t>
            </a:r>
            <a:endParaRPr lang="zh-CN" altLang="en-US" sz="2400" b="1" dirty="0">
              <a:solidFill>
                <a:schemeClr val="bg1"/>
              </a:solidFill>
            </a:endParaRPr>
          </a:p>
        </p:txBody>
      </p:sp>
      <p:sp>
        <p:nvSpPr>
          <p:cNvPr id="61" name="文本框 60">
            <a:extLst>
              <a:ext uri="{FF2B5EF4-FFF2-40B4-BE49-F238E27FC236}">
                <a16:creationId xmlns:a16="http://schemas.microsoft.com/office/drawing/2014/main" id="{DAC3C0DD-4220-4B4A-B90F-D432C4E5DF1D}"/>
              </a:ext>
            </a:extLst>
          </p:cNvPr>
          <p:cNvSpPr txBox="1"/>
          <p:nvPr/>
        </p:nvSpPr>
        <p:spPr>
          <a:xfrm>
            <a:off x="9232216" y="4722168"/>
            <a:ext cx="2631312" cy="461665"/>
          </a:xfrm>
          <a:prstGeom prst="rect">
            <a:avLst/>
          </a:prstGeom>
          <a:noFill/>
        </p:spPr>
        <p:txBody>
          <a:bodyPr wrap="square" rtlCol="0">
            <a:spAutoFit/>
          </a:bodyPr>
          <a:lstStyle/>
          <a:p>
            <a:r>
              <a:rPr lang="en-US" altLang="zh-CN" sz="2400" dirty="0">
                <a:solidFill>
                  <a:schemeClr val="bg1"/>
                </a:solidFill>
                <a:latin typeface="微软雅黑" charset="0"/>
                <a:cs typeface="+mn-ea"/>
              </a:rPr>
              <a:t>4.</a:t>
            </a:r>
            <a:r>
              <a:rPr lang="zh-CN" altLang="en-US" sz="2400" dirty="0">
                <a:solidFill>
                  <a:schemeClr val="bg1"/>
                </a:solidFill>
                <a:latin typeface="微软雅黑" charset="0"/>
                <a:cs typeface="+mn-ea"/>
              </a:rPr>
              <a:t>致谢</a:t>
            </a:r>
          </a:p>
        </p:txBody>
      </p:sp>
      <p:sp>
        <p:nvSpPr>
          <p:cNvPr id="62" name="文本框 61">
            <a:extLst>
              <a:ext uri="{FF2B5EF4-FFF2-40B4-BE49-F238E27FC236}">
                <a16:creationId xmlns:a16="http://schemas.microsoft.com/office/drawing/2014/main" id="{40B10AF6-F270-48C4-8239-0CB593CDDE80}"/>
              </a:ext>
            </a:extLst>
          </p:cNvPr>
          <p:cNvSpPr txBox="1"/>
          <p:nvPr/>
        </p:nvSpPr>
        <p:spPr>
          <a:xfrm>
            <a:off x="5028044" y="603767"/>
            <a:ext cx="2435282" cy="769441"/>
          </a:xfrm>
          <a:prstGeom prst="rect">
            <a:avLst/>
          </a:prstGeom>
          <a:noFill/>
        </p:spPr>
        <p:txBody>
          <a:bodyPr wrap="none" rtlCol="0">
            <a:spAutoFit/>
          </a:bodyPr>
          <a:lstStyle/>
          <a:p>
            <a:r>
              <a:rPr lang="zh-CN" altLang="en-US" sz="4400" b="1" dirty="0">
                <a:solidFill>
                  <a:schemeClr val="bg1"/>
                </a:solidFill>
              </a:rPr>
              <a:t>主要目录</a:t>
            </a:r>
          </a:p>
        </p:txBody>
      </p:sp>
      <p:sp>
        <p:nvSpPr>
          <p:cNvPr id="63" name="矩形 62">
            <a:extLst>
              <a:ext uri="{FF2B5EF4-FFF2-40B4-BE49-F238E27FC236}">
                <a16:creationId xmlns:a16="http://schemas.microsoft.com/office/drawing/2014/main" id="{6E3FAF0A-5084-4F49-A116-B6BAE356A2E7}"/>
              </a:ext>
            </a:extLst>
          </p:cNvPr>
          <p:cNvSpPr/>
          <p:nvPr/>
        </p:nvSpPr>
        <p:spPr>
          <a:xfrm>
            <a:off x="1066474" y="1645436"/>
            <a:ext cx="1013357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71572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77C98588-D152-46DA-A3A6-D8A59A2AE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74279" cy="6858000"/>
          </a:xfrm>
          <a:prstGeom prst="rect">
            <a:avLst/>
          </a:prstGeom>
        </p:spPr>
      </p:pic>
      <p:sp>
        <p:nvSpPr>
          <p:cNvPr id="10" name="矩形 9">
            <a:extLst>
              <a:ext uri="{FF2B5EF4-FFF2-40B4-BE49-F238E27FC236}">
                <a16:creationId xmlns:a16="http://schemas.microsoft.com/office/drawing/2014/main" id="{01E5871D-F996-48E1-B80D-4B9B6111EF6A}"/>
              </a:ext>
            </a:extLst>
          </p:cNvPr>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640CE11-05C6-42E2-85B2-392E286A3243}"/>
              </a:ext>
            </a:extLst>
          </p:cNvPr>
          <p:cNvSpPr txBox="1"/>
          <p:nvPr/>
        </p:nvSpPr>
        <p:spPr>
          <a:xfrm>
            <a:off x="4398186" y="2485604"/>
            <a:ext cx="5708293" cy="646331"/>
          </a:xfrm>
          <a:prstGeom prst="rect">
            <a:avLst/>
          </a:prstGeom>
          <a:noFill/>
        </p:spPr>
        <p:txBody>
          <a:bodyPr wrap="square" rtlCol="0">
            <a:spAutoFit/>
          </a:bodyPr>
          <a:lstStyle/>
          <a:p>
            <a:r>
              <a:rPr lang="en-US" altLang="zh-CN" sz="3600" dirty="0">
                <a:solidFill>
                  <a:schemeClr val="bg1"/>
                </a:solidFill>
                <a:latin typeface="微软雅黑" charset="0"/>
                <a:cs typeface="+mn-ea"/>
                <a:sym typeface="+mn-lt"/>
              </a:rPr>
              <a:t>1.</a:t>
            </a:r>
            <a:r>
              <a:rPr lang="zh-CN" altLang="en-US" sz="3600" dirty="0">
                <a:solidFill>
                  <a:schemeClr val="bg1"/>
                </a:solidFill>
                <a:latin typeface="微软雅黑" charset="0"/>
                <a:cs typeface="+mn-ea"/>
                <a:sym typeface="+mn-lt"/>
              </a:rPr>
              <a:t>选题背景及意义</a:t>
            </a:r>
            <a:endParaRPr lang="zh-CN" altLang="en-US" sz="3600" dirty="0">
              <a:solidFill>
                <a:schemeClr val="bg1"/>
              </a:solidFill>
              <a:latin typeface="微软雅黑" charset="0"/>
              <a:cs typeface="+mn-ea"/>
            </a:endParaRPr>
          </a:p>
        </p:txBody>
      </p:sp>
      <p:sp>
        <p:nvSpPr>
          <p:cNvPr id="12" name="文本框 11">
            <a:extLst>
              <a:ext uri="{FF2B5EF4-FFF2-40B4-BE49-F238E27FC236}">
                <a16:creationId xmlns:a16="http://schemas.microsoft.com/office/drawing/2014/main" id="{06A985F1-D0C4-4EBF-BFB6-B4DF64941D84}"/>
              </a:ext>
            </a:extLst>
          </p:cNvPr>
          <p:cNvSpPr txBox="1"/>
          <p:nvPr/>
        </p:nvSpPr>
        <p:spPr>
          <a:xfrm>
            <a:off x="4398186" y="3282154"/>
            <a:ext cx="5708293" cy="465640"/>
          </a:xfrm>
          <a:prstGeom prst="rect">
            <a:avLst/>
          </a:prstGeom>
          <a:noFill/>
        </p:spPr>
        <p:txBody>
          <a:bodyPr wrap="square" rtlCol="0">
            <a:spAutoFit/>
          </a:bodyPr>
          <a:lstStyle/>
          <a:p>
            <a:pPr>
              <a:lnSpc>
                <a:spcPct val="150000"/>
              </a:lnSpc>
            </a:pPr>
            <a:r>
              <a:rPr lang="zh-CN" altLang="en-US" dirty="0">
                <a:solidFill>
                  <a:schemeClr val="bg1"/>
                </a:solidFill>
              </a:rPr>
              <a:t>本页面主要介绍当下网盘在互联网时代存在的意义</a:t>
            </a:r>
          </a:p>
        </p:txBody>
      </p:sp>
      <p:grpSp>
        <p:nvGrpSpPr>
          <p:cNvPr id="13" name="组合 12">
            <a:extLst>
              <a:ext uri="{FF2B5EF4-FFF2-40B4-BE49-F238E27FC236}">
                <a16:creationId xmlns:a16="http://schemas.microsoft.com/office/drawing/2014/main" id="{72E4F404-2317-460F-827F-B6C2FEA2EA19}"/>
              </a:ext>
            </a:extLst>
          </p:cNvPr>
          <p:cNvGrpSpPr>
            <a:grpSpLocks noChangeAspect="1"/>
          </p:cNvGrpSpPr>
          <p:nvPr/>
        </p:nvGrpSpPr>
        <p:grpSpPr>
          <a:xfrm>
            <a:off x="2066515" y="2676516"/>
            <a:ext cx="1895094" cy="1895094"/>
            <a:chOff x="456294" y="1959430"/>
            <a:chExt cx="2148114" cy="2148114"/>
          </a:xfrm>
        </p:grpSpPr>
        <p:sp>
          <p:nvSpPr>
            <p:cNvPr id="14" name="椭圆 13">
              <a:extLst>
                <a:ext uri="{FF2B5EF4-FFF2-40B4-BE49-F238E27FC236}">
                  <a16:creationId xmlns:a16="http://schemas.microsoft.com/office/drawing/2014/main" id="{A1D7603B-1924-4A2A-8332-DB465B9F60E7}"/>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5" name="图片 14">
              <a:extLst>
                <a:ext uri="{FF2B5EF4-FFF2-40B4-BE49-F238E27FC236}">
                  <a16:creationId xmlns:a16="http://schemas.microsoft.com/office/drawing/2014/main" id="{D56A3C61-9DD7-4534-B85A-BF3B854B5D5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extLst>
      <p:ext uri="{BB962C8B-B14F-4D97-AF65-F5344CB8AC3E}">
        <p14:creationId xmlns:p14="http://schemas.microsoft.com/office/powerpoint/2010/main" val="3522840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a:grpSpLocks noChangeAspect="1"/>
          </p:cNvGrpSpPr>
          <p:nvPr/>
        </p:nvGrpSpPr>
        <p:grpSpPr>
          <a:xfrm>
            <a:off x="202799" y="287672"/>
            <a:ext cx="609210" cy="609210"/>
            <a:chOff x="456294" y="1959430"/>
            <a:chExt cx="2148114" cy="2148114"/>
          </a:xfrm>
        </p:grpSpPr>
        <p:sp>
          <p:nvSpPr>
            <p:cNvPr id="28" name="椭圆 27"/>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9" name="图片 2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0" name="文本框 29"/>
          <p:cNvSpPr txBox="1"/>
          <p:nvPr/>
        </p:nvSpPr>
        <p:spPr>
          <a:xfrm>
            <a:off x="919032" y="57998"/>
            <a:ext cx="5708293" cy="838884"/>
          </a:xfrm>
          <a:prstGeom prst="rect">
            <a:avLst/>
          </a:prstGeom>
          <a:noFill/>
        </p:spPr>
        <p:txBody>
          <a:bodyPr wrap="square" rtlCol="0">
            <a:spAutoFit/>
          </a:bodyPr>
          <a:lstStyle/>
          <a:p>
            <a:pPr algn="ctr">
              <a:lnSpc>
                <a:spcPct val="150000"/>
              </a:lnSpc>
            </a:pPr>
            <a:r>
              <a:rPr lang="en-US" altLang="zh-CN" sz="3600" dirty="0">
                <a:solidFill>
                  <a:schemeClr val="bg1"/>
                </a:solidFill>
                <a:latin typeface="微软雅黑" charset="0"/>
                <a:cs typeface="+mn-ea"/>
                <a:sym typeface="+mn-lt"/>
              </a:rPr>
              <a:t>1.</a:t>
            </a:r>
            <a:r>
              <a:rPr lang="zh-CN" altLang="en-US" sz="3600" dirty="0">
                <a:solidFill>
                  <a:schemeClr val="bg1"/>
                </a:solidFill>
                <a:latin typeface="微软雅黑" charset="0"/>
                <a:cs typeface="+mn-ea"/>
                <a:sym typeface="+mn-lt"/>
              </a:rPr>
              <a:t>选题背景及意义</a:t>
            </a:r>
            <a:endParaRPr lang="zh-CN" altLang="en-US" sz="3600" b="1" dirty="0">
              <a:solidFill>
                <a:schemeClr val="bg1"/>
              </a:solidFill>
            </a:endParaRPr>
          </a:p>
        </p:txBody>
      </p:sp>
      <p:sp>
        <p:nvSpPr>
          <p:cNvPr id="32" name="文本框 31">
            <a:extLst>
              <a:ext uri="{FF2B5EF4-FFF2-40B4-BE49-F238E27FC236}">
                <a16:creationId xmlns:a16="http://schemas.microsoft.com/office/drawing/2014/main" id="{39D9D887-8A62-4C3B-8818-72C443322CE0}"/>
              </a:ext>
            </a:extLst>
          </p:cNvPr>
          <p:cNvSpPr txBox="1"/>
          <p:nvPr/>
        </p:nvSpPr>
        <p:spPr>
          <a:xfrm>
            <a:off x="8489271" y="1827879"/>
            <a:ext cx="3238131" cy="3785652"/>
          </a:xfrm>
          <a:prstGeom prst="rect">
            <a:avLst/>
          </a:prstGeom>
          <a:noFill/>
        </p:spPr>
        <p:txBody>
          <a:bodyPr wrap="square">
            <a:spAutoFit/>
          </a:bodyPr>
          <a:lstStyle/>
          <a:p>
            <a:r>
              <a:rPr lang="en-US" altLang="zh-CN" sz="2400" b="0" i="0" dirty="0">
                <a:solidFill>
                  <a:schemeClr val="bg2">
                    <a:lumMod val="25000"/>
                  </a:schemeClr>
                </a:solidFill>
                <a:effectLst/>
                <a:latin typeface="-apple-system"/>
              </a:rPr>
              <a:t>2018-2019</a:t>
            </a:r>
            <a:r>
              <a:rPr lang="zh-CN" altLang="en-US" sz="2400" b="0" i="0" dirty="0">
                <a:solidFill>
                  <a:schemeClr val="bg2">
                    <a:lumMod val="25000"/>
                  </a:schemeClr>
                </a:solidFill>
                <a:effectLst/>
                <a:latin typeface="-apple-system"/>
              </a:rPr>
              <a:t>年我国个人网盘行业用户</a:t>
            </a:r>
            <a:r>
              <a:rPr lang="en-US" altLang="zh-CN" sz="2400" b="0" i="0" dirty="0">
                <a:solidFill>
                  <a:schemeClr val="bg2">
                    <a:lumMod val="25000"/>
                  </a:schemeClr>
                </a:solidFill>
                <a:effectLst/>
                <a:latin typeface="-apple-system"/>
              </a:rPr>
              <a:t>MAU</a:t>
            </a:r>
            <a:r>
              <a:rPr lang="zh-CN" altLang="en-US" sz="2400" b="0" i="0" dirty="0">
                <a:solidFill>
                  <a:schemeClr val="bg2">
                    <a:lumMod val="25000"/>
                  </a:schemeClr>
                </a:solidFill>
                <a:effectLst/>
                <a:latin typeface="-apple-system"/>
              </a:rPr>
              <a:t>总体呈波动增长态势，个人网盘用户对全国手机网民的渗透率也呈波动增长态势。</a:t>
            </a:r>
            <a:r>
              <a:rPr lang="en-US" altLang="zh-CN" sz="2400" b="0" i="0" dirty="0">
                <a:solidFill>
                  <a:schemeClr val="bg2">
                    <a:lumMod val="25000"/>
                  </a:schemeClr>
                </a:solidFill>
                <a:effectLst/>
                <a:latin typeface="-apple-system"/>
              </a:rPr>
              <a:t>2019</a:t>
            </a:r>
            <a:r>
              <a:rPr lang="zh-CN" altLang="en-US" sz="2400" b="0" i="0" dirty="0">
                <a:solidFill>
                  <a:schemeClr val="bg2">
                    <a:lumMod val="25000"/>
                  </a:schemeClr>
                </a:solidFill>
                <a:effectLst/>
                <a:latin typeface="-apple-system"/>
              </a:rPr>
              <a:t>年</a:t>
            </a:r>
            <a:r>
              <a:rPr lang="en-US" altLang="zh-CN" sz="2400" b="0" i="0" dirty="0">
                <a:solidFill>
                  <a:schemeClr val="bg2">
                    <a:lumMod val="25000"/>
                  </a:schemeClr>
                </a:solidFill>
                <a:effectLst/>
                <a:latin typeface="-apple-system"/>
              </a:rPr>
              <a:t>11</a:t>
            </a:r>
            <a:r>
              <a:rPr lang="zh-CN" altLang="en-US" sz="2400" b="0" i="0" dirty="0">
                <a:solidFill>
                  <a:schemeClr val="bg2">
                    <a:lumMod val="25000"/>
                  </a:schemeClr>
                </a:solidFill>
                <a:effectLst/>
                <a:latin typeface="-apple-system"/>
              </a:rPr>
              <a:t>月我国个人网盘行业用户</a:t>
            </a:r>
            <a:r>
              <a:rPr lang="en-US" altLang="zh-CN" sz="2400" b="0" i="0" dirty="0">
                <a:solidFill>
                  <a:schemeClr val="bg2">
                    <a:lumMod val="25000"/>
                  </a:schemeClr>
                </a:solidFill>
                <a:effectLst/>
                <a:latin typeface="-apple-system"/>
              </a:rPr>
              <a:t>MAU</a:t>
            </a:r>
            <a:r>
              <a:rPr lang="zh-CN" altLang="en-US" sz="2400" b="0" i="0" dirty="0">
                <a:solidFill>
                  <a:schemeClr val="bg2">
                    <a:lumMod val="25000"/>
                  </a:schemeClr>
                </a:solidFill>
                <a:effectLst/>
                <a:latin typeface="-apple-system"/>
              </a:rPr>
              <a:t>为</a:t>
            </a:r>
            <a:r>
              <a:rPr lang="en-US" altLang="zh-CN" sz="2400" b="0" i="0" dirty="0">
                <a:solidFill>
                  <a:schemeClr val="bg2">
                    <a:lumMod val="25000"/>
                  </a:schemeClr>
                </a:solidFill>
                <a:effectLst/>
                <a:latin typeface="-apple-system"/>
              </a:rPr>
              <a:t>1.07</a:t>
            </a:r>
            <a:r>
              <a:rPr lang="zh-CN" altLang="en-US" sz="2400" b="0" i="0" dirty="0">
                <a:solidFill>
                  <a:schemeClr val="bg2">
                    <a:lumMod val="25000"/>
                  </a:schemeClr>
                </a:solidFill>
                <a:effectLst/>
                <a:latin typeface="-apple-system"/>
              </a:rPr>
              <a:t>亿，对全国手机网民的渗透率为</a:t>
            </a:r>
            <a:r>
              <a:rPr lang="en-US" altLang="zh-CN" sz="2400" b="0" i="0" dirty="0">
                <a:solidFill>
                  <a:schemeClr val="bg2">
                    <a:lumMod val="25000"/>
                  </a:schemeClr>
                </a:solidFill>
                <a:effectLst/>
                <a:latin typeface="-apple-system"/>
              </a:rPr>
              <a:t>22.1%</a:t>
            </a:r>
            <a:r>
              <a:rPr lang="zh-CN" altLang="en-US" sz="2400" b="0" i="0" dirty="0">
                <a:solidFill>
                  <a:schemeClr val="bg2">
                    <a:lumMod val="25000"/>
                  </a:schemeClr>
                </a:solidFill>
                <a:effectLst/>
                <a:latin typeface="-apple-system"/>
              </a:rPr>
              <a:t>。</a:t>
            </a:r>
            <a:endParaRPr lang="zh-CN" altLang="en-US" sz="2400" dirty="0">
              <a:solidFill>
                <a:schemeClr val="bg2">
                  <a:lumMod val="25000"/>
                </a:schemeClr>
              </a:solidFill>
            </a:endParaRPr>
          </a:p>
        </p:txBody>
      </p:sp>
      <p:pic>
        <p:nvPicPr>
          <p:cNvPr id="5" name="图片 4">
            <a:extLst>
              <a:ext uri="{FF2B5EF4-FFF2-40B4-BE49-F238E27FC236}">
                <a16:creationId xmlns:a16="http://schemas.microsoft.com/office/drawing/2014/main" id="{732F7BC1-7E99-4647-9CBA-82743B9DD1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009" y="1537037"/>
            <a:ext cx="7546128" cy="4721720"/>
          </a:xfrm>
          <a:prstGeom prst="rect">
            <a:avLst/>
          </a:prstGeom>
        </p:spPr>
      </p:pic>
    </p:spTree>
    <p:extLst>
      <p:ext uri="{BB962C8B-B14F-4D97-AF65-F5344CB8AC3E}">
        <p14:creationId xmlns:p14="http://schemas.microsoft.com/office/powerpoint/2010/main" val="140423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9613" y="2273289"/>
            <a:ext cx="5545432" cy="30099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66700" algn="just">
              <a:lnSpc>
                <a:spcPct val="125000"/>
              </a:lnSpc>
            </a:pPr>
            <a:r>
              <a:rPr lang="zh-CN" altLang="en-US" sz="1800" kern="100" dirty="0">
                <a:solidFill>
                  <a:schemeClr val="bg1"/>
                </a:solidFill>
                <a:effectLst/>
                <a:latin typeface="Times New Roman" panose="02020603050405020304" pitchFamily="18" charset="0"/>
                <a:ea typeface="宋体" panose="02010600030101010101" pitchFamily="2" charset="-122"/>
              </a:rPr>
              <a:t>背景</a:t>
            </a:r>
            <a:r>
              <a:rPr lang="en-US" altLang="zh-CN" sz="1800" kern="100" dirty="0">
                <a:solidFill>
                  <a:schemeClr val="bg1"/>
                </a:solidFill>
                <a:effectLst/>
                <a:latin typeface="Times New Roman" panose="02020603050405020304" pitchFamily="18" charset="0"/>
                <a:ea typeface="宋体" panose="02010600030101010101" pitchFamily="2" charset="-122"/>
              </a:rPr>
              <a:t>:</a:t>
            </a:r>
            <a:r>
              <a:rPr lang="zh-CN" altLang="en-US" sz="1800" kern="100" dirty="0">
                <a:solidFill>
                  <a:schemeClr val="bg1"/>
                </a:solidFill>
                <a:effectLst/>
                <a:latin typeface="Times New Roman" panose="02020603050405020304" pitchFamily="18" charset="0"/>
                <a:ea typeface="宋体" panose="02010600030101010101" pitchFamily="2" charset="-122"/>
              </a:rPr>
              <a:t>数据往往储存在单台电脑上</a:t>
            </a:r>
            <a:r>
              <a:rPr lang="en-US" altLang="zh-CN" sz="1800" kern="100" dirty="0">
                <a:solidFill>
                  <a:schemeClr val="bg1"/>
                </a:solidFill>
                <a:effectLst/>
                <a:latin typeface="Times New Roman" panose="02020603050405020304" pitchFamily="18" charset="0"/>
                <a:ea typeface="宋体" panose="02010600030101010101" pitchFamily="2" charset="-122"/>
              </a:rPr>
              <a:t>,</a:t>
            </a:r>
            <a:r>
              <a:rPr lang="zh-CN" altLang="en-US" sz="1800" kern="100" dirty="0">
                <a:solidFill>
                  <a:schemeClr val="bg1"/>
                </a:solidFill>
                <a:effectLst/>
                <a:latin typeface="Times New Roman" panose="02020603050405020304" pitchFamily="18" charset="0"/>
                <a:ea typeface="宋体" panose="02010600030101010101" pitchFamily="2" charset="-122"/>
              </a:rPr>
              <a:t>使得数据分享变成一个难题</a:t>
            </a:r>
            <a:r>
              <a:rPr lang="en-US" altLang="zh-CN" sz="1800" kern="100" dirty="0">
                <a:solidFill>
                  <a:schemeClr val="bg1"/>
                </a:solidFill>
                <a:effectLst/>
                <a:latin typeface="Times New Roman" panose="02020603050405020304" pitchFamily="18" charset="0"/>
                <a:ea typeface="宋体" panose="02010600030101010101" pitchFamily="2" charset="-122"/>
              </a:rPr>
              <a:t>,</a:t>
            </a:r>
            <a:r>
              <a:rPr lang="zh-CN" altLang="en-US" sz="1800" kern="100" dirty="0">
                <a:solidFill>
                  <a:schemeClr val="bg1"/>
                </a:solidFill>
                <a:effectLst/>
                <a:latin typeface="Times New Roman" panose="02020603050405020304" pitchFamily="18" charset="0"/>
                <a:ea typeface="宋体" panose="02010600030101010101" pitchFamily="2" charset="-122"/>
              </a:rPr>
              <a:t>传统的文件分享方式是通过</a:t>
            </a:r>
            <a:r>
              <a:rPr lang="en-US" altLang="zh-CN" sz="1800" kern="100" dirty="0">
                <a:solidFill>
                  <a:schemeClr val="bg1"/>
                </a:solidFill>
                <a:effectLst/>
                <a:latin typeface="Times New Roman" panose="02020603050405020304" pitchFamily="18" charset="0"/>
                <a:ea typeface="宋体" panose="02010600030101010101" pitchFamily="2" charset="-122"/>
              </a:rPr>
              <a:t>U</a:t>
            </a:r>
            <a:r>
              <a:rPr lang="zh-CN" altLang="en-US" sz="1800" kern="100" dirty="0">
                <a:solidFill>
                  <a:schemeClr val="bg1"/>
                </a:solidFill>
                <a:effectLst/>
                <a:latin typeface="Times New Roman" panose="02020603050405020304" pitchFamily="18" charset="0"/>
                <a:ea typeface="宋体" panose="02010600030101010101" pitchFamily="2" charset="-122"/>
              </a:rPr>
              <a:t>盘从一台电脑直接拷贝然后共享到另一台电脑</a:t>
            </a:r>
            <a:r>
              <a:rPr lang="en-US" altLang="zh-CN" sz="1800" kern="100" dirty="0">
                <a:solidFill>
                  <a:schemeClr val="bg1"/>
                </a:solidFill>
                <a:effectLst/>
                <a:latin typeface="Times New Roman" panose="02020603050405020304" pitchFamily="18" charset="0"/>
                <a:ea typeface="宋体" panose="02010600030101010101" pitchFamily="2" charset="-122"/>
              </a:rPr>
              <a:t>,</a:t>
            </a:r>
            <a:r>
              <a:rPr lang="zh-CN" altLang="en-US" sz="1800" kern="100" dirty="0">
                <a:solidFill>
                  <a:schemeClr val="bg1"/>
                </a:solidFill>
                <a:effectLst/>
                <a:latin typeface="Times New Roman" panose="02020603050405020304" pitchFamily="18" charset="0"/>
                <a:ea typeface="宋体" panose="02010600030101010101" pitchFamily="2" charset="-122"/>
              </a:rPr>
              <a:t>这样的坏处是容易</a:t>
            </a:r>
            <a:r>
              <a:rPr lang="en-US" altLang="zh-CN" sz="1800" kern="100" dirty="0">
                <a:solidFill>
                  <a:schemeClr val="bg1"/>
                </a:solidFill>
                <a:effectLst/>
                <a:latin typeface="Times New Roman" panose="02020603050405020304" pitchFamily="18" charset="0"/>
                <a:ea typeface="宋体" panose="02010600030101010101" pitchFamily="2" charset="-122"/>
              </a:rPr>
              <a:t>U</a:t>
            </a:r>
            <a:r>
              <a:rPr lang="zh-CN" altLang="en-US" sz="1800" kern="100" dirty="0">
                <a:solidFill>
                  <a:schemeClr val="bg1"/>
                </a:solidFill>
                <a:effectLst/>
                <a:latin typeface="Times New Roman" panose="02020603050405020304" pitchFamily="18" charset="0"/>
                <a:ea typeface="宋体" panose="02010600030101010101" pitchFamily="2" charset="-122"/>
              </a:rPr>
              <a:t>盘容易携带病毒且不易发现</a:t>
            </a:r>
            <a:r>
              <a:rPr lang="en-US" altLang="zh-CN" sz="1800" kern="100" dirty="0">
                <a:solidFill>
                  <a:schemeClr val="bg1"/>
                </a:solidFill>
                <a:effectLst/>
                <a:latin typeface="Times New Roman" panose="02020603050405020304" pitchFamily="18" charset="0"/>
                <a:ea typeface="宋体" panose="02010600030101010101" pitchFamily="2" charset="-122"/>
              </a:rPr>
              <a:t>,</a:t>
            </a:r>
            <a:r>
              <a:rPr lang="zh-CN" altLang="en-US" sz="1800" kern="100" dirty="0">
                <a:solidFill>
                  <a:schemeClr val="bg1"/>
                </a:solidFill>
                <a:effectLst/>
                <a:latin typeface="Times New Roman" panose="02020603050405020304" pitchFamily="18" charset="0"/>
                <a:ea typeface="宋体" panose="02010600030101010101" pitchFamily="2" charset="-122"/>
              </a:rPr>
              <a:t>网盘通过强大的病毒检测查杀能轻易检测文件是否存在病毒等安全隐患</a:t>
            </a:r>
            <a:r>
              <a:rPr lang="en-US" altLang="zh-CN" sz="1800" kern="100" dirty="0">
                <a:solidFill>
                  <a:schemeClr val="bg1"/>
                </a:solidFill>
                <a:effectLst/>
                <a:latin typeface="Times New Roman" panose="02020603050405020304" pitchFamily="18" charset="0"/>
                <a:ea typeface="宋体" panose="02010600030101010101" pitchFamily="2" charset="-122"/>
              </a:rPr>
              <a:t>,</a:t>
            </a:r>
            <a:r>
              <a:rPr lang="zh-CN" altLang="en-US" sz="1800" kern="100" dirty="0">
                <a:solidFill>
                  <a:schemeClr val="bg1"/>
                </a:solidFill>
                <a:effectLst/>
                <a:latin typeface="Times New Roman" panose="02020603050405020304" pitchFamily="18" charset="0"/>
                <a:ea typeface="宋体" panose="02010600030101010101" pitchFamily="2" charset="-122"/>
              </a:rPr>
              <a:t>为用户数据保驾护航</a:t>
            </a:r>
            <a:r>
              <a:rPr lang="zh-CN" altLang="zh-CN" sz="1800" kern="100" dirty="0">
                <a:solidFill>
                  <a:schemeClr val="bg1"/>
                </a:solidFill>
                <a:effectLst/>
                <a:latin typeface="Times New Roman" panose="02020603050405020304" pitchFamily="18" charset="0"/>
                <a:ea typeface="宋体" panose="02010600030101010101" pitchFamily="2" charset="-122"/>
              </a:rPr>
              <a:t>。</a:t>
            </a:r>
          </a:p>
        </p:txBody>
      </p:sp>
      <p:sp>
        <p:nvSpPr>
          <p:cNvPr id="4" name="矩形 3"/>
          <p:cNvSpPr/>
          <p:nvPr/>
        </p:nvSpPr>
        <p:spPr>
          <a:xfrm>
            <a:off x="6391922" y="2299005"/>
            <a:ext cx="5127262" cy="2958630"/>
          </a:xfrm>
          <a:prstGeom prst="rect">
            <a:avLst/>
          </a:prstGeom>
        </p:spPr>
        <p:txBody>
          <a:bodyPr wrap="square">
            <a:spAutoFit/>
          </a:bodyPr>
          <a:lstStyle/>
          <a:p>
            <a:pPr algn="just">
              <a:lnSpc>
                <a:spcPct val="150000"/>
              </a:lnSpc>
            </a:pPr>
            <a:r>
              <a:rPr lang="zh-CN" altLang="en-US" dirty="0">
                <a:solidFill>
                  <a:schemeClr val="accent1"/>
                </a:solidFill>
                <a:latin typeface="+mn-ea"/>
              </a:rPr>
              <a:t>意义</a:t>
            </a:r>
            <a:r>
              <a:rPr lang="en-US" altLang="zh-CN" dirty="0">
                <a:solidFill>
                  <a:schemeClr val="accent1"/>
                </a:solidFill>
                <a:latin typeface="+mn-ea"/>
              </a:rPr>
              <a:t>: </a:t>
            </a:r>
            <a:r>
              <a:rPr lang="zh-CN" altLang="en-US" dirty="0">
                <a:solidFill>
                  <a:schemeClr val="accent1"/>
                </a:solidFill>
                <a:latin typeface="+mn-ea"/>
              </a:rPr>
              <a:t>由于互联网数据种类繁多，有些数据文件还分布零散，光靠人脑记忆不但难以记得文件的用处，而且浪费时间于精力，为了有效推进文件分类方便人们生活，可以利用计算机所具有的巨大存储空间与智能文件识别系统设计网盘系统，通过计算机的运算能力与存储能力帮助人们分类文件，有效进行文件归类。</a:t>
            </a:r>
          </a:p>
        </p:txBody>
      </p:sp>
      <p:sp>
        <p:nvSpPr>
          <p:cNvPr id="5" name="矩形 4"/>
          <p:cNvSpPr/>
          <p:nvPr/>
        </p:nvSpPr>
        <p:spPr>
          <a:xfrm>
            <a:off x="6055045" y="2273289"/>
            <a:ext cx="5545432" cy="30099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09613" y="1582479"/>
            <a:ext cx="3760966" cy="646331"/>
          </a:xfrm>
          <a:prstGeom prst="rect">
            <a:avLst/>
          </a:prstGeom>
          <a:noFill/>
        </p:spPr>
        <p:txBody>
          <a:bodyPr wrap="none" rtlCol="0">
            <a:spAutoFit/>
          </a:bodyPr>
          <a:lstStyle/>
          <a:p>
            <a:r>
              <a:rPr lang="en-US" altLang="zh-CN" sz="3600" dirty="0">
                <a:solidFill>
                  <a:schemeClr val="accent1"/>
                </a:solidFill>
              </a:rPr>
              <a:t>1.</a:t>
            </a:r>
            <a:r>
              <a:rPr lang="zh-CN" altLang="en-US" sz="3600" dirty="0">
                <a:solidFill>
                  <a:schemeClr val="accent1"/>
                </a:solidFill>
              </a:rPr>
              <a:t>选题背景及意义</a:t>
            </a:r>
          </a:p>
        </p:txBody>
      </p:sp>
    </p:spTree>
    <p:extLst>
      <p:ext uri="{BB962C8B-B14F-4D97-AF65-F5344CB8AC3E}">
        <p14:creationId xmlns:p14="http://schemas.microsoft.com/office/powerpoint/2010/main" val="266531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290F3BBB-67AE-41ED-872D-363231030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7983"/>
          </a:xfrm>
          <a:prstGeom prst="rect">
            <a:avLst/>
          </a:prstGeom>
        </p:spPr>
      </p:pic>
      <p:sp>
        <p:nvSpPr>
          <p:cNvPr id="10" name="矩形 9">
            <a:extLst>
              <a:ext uri="{FF2B5EF4-FFF2-40B4-BE49-F238E27FC236}">
                <a16:creationId xmlns:a16="http://schemas.microsoft.com/office/drawing/2014/main" id="{1F9379D5-666E-4BD1-A728-DAFADBE3D245}"/>
              </a:ext>
            </a:extLst>
          </p:cNvPr>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C34929F1-B984-487E-A24C-C927BF2D34CB}"/>
              </a:ext>
            </a:extLst>
          </p:cNvPr>
          <p:cNvSpPr txBox="1"/>
          <p:nvPr/>
        </p:nvSpPr>
        <p:spPr>
          <a:xfrm>
            <a:off x="4398186" y="2485604"/>
            <a:ext cx="5708293" cy="646331"/>
          </a:xfrm>
          <a:prstGeom prst="rect">
            <a:avLst/>
          </a:prstGeom>
          <a:noFill/>
        </p:spPr>
        <p:txBody>
          <a:bodyPr wrap="square" rtlCol="0">
            <a:spAutoFit/>
          </a:bodyPr>
          <a:lstStyle/>
          <a:p>
            <a:r>
              <a:rPr lang="en-US" altLang="zh-CN" sz="3600" dirty="0">
                <a:solidFill>
                  <a:schemeClr val="bg1"/>
                </a:solidFill>
                <a:latin typeface="微软雅黑" charset="0"/>
                <a:cs typeface="+mn-ea"/>
              </a:rPr>
              <a:t>2.</a:t>
            </a:r>
            <a:r>
              <a:rPr lang="zh-CN" altLang="en-US" sz="3600" dirty="0">
                <a:solidFill>
                  <a:schemeClr val="bg1"/>
                </a:solidFill>
                <a:latin typeface="微软雅黑" charset="0"/>
                <a:cs typeface="+mn-ea"/>
              </a:rPr>
              <a:t>系统开发环境及技术</a:t>
            </a:r>
          </a:p>
        </p:txBody>
      </p:sp>
      <p:sp>
        <p:nvSpPr>
          <p:cNvPr id="12" name="文本框 11">
            <a:extLst>
              <a:ext uri="{FF2B5EF4-FFF2-40B4-BE49-F238E27FC236}">
                <a16:creationId xmlns:a16="http://schemas.microsoft.com/office/drawing/2014/main" id="{0067CA38-9084-4B75-BABD-A15F5CDE7807}"/>
              </a:ext>
            </a:extLst>
          </p:cNvPr>
          <p:cNvSpPr txBox="1"/>
          <p:nvPr/>
        </p:nvSpPr>
        <p:spPr>
          <a:xfrm>
            <a:off x="4398186" y="3282154"/>
            <a:ext cx="5708293" cy="881139"/>
          </a:xfrm>
          <a:prstGeom prst="rect">
            <a:avLst/>
          </a:prstGeom>
          <a:noFill/>
        </p:spPr>
        <p:txBody>
          <a:bodyPr wrap="square" rtlCol="0">
            <a:spAutoFit/>
          </a:bodyPr>
          <a:lstStyle/>
          <a:p>
            <a:pPr>
              <a:lnSpc>
                <a:spcPct val="150000"/>
              </a:lnSpc>
            </a:pPr>
            <a:r>
              <a:rPr lang="zh-CN" altLang="en-US" dirty="0">
                <a:solidFill>
                  <a:schemeClr val="bg1"/>
                </a:solidFill>
              </a:rPr>
              <a:t>本章节主要介绍本系统的开发语言、框架及中间件等内容，并简单介绍项目选用技术的意义。</a:t>
            </a:r>
            <a:r>
              <a:rPr lang="en-US" altLang="zh-CN" dirty="0">
                <a:solidFill>
                  <a:schemeClr val="bg1"/>
                </a:solidFill>
              </a:rPr>
              <a:t> </a:t>
            </a:r>
            <a:endParaRPr lang="zh-CN" altLang="en-US" dirty="0">
              <a:solidFill>
                <a:schemeClr val="bg1"/>
              </a:solidFill>
            </a:endParaRPr>
          </a:p>
        </p:txBody>
      </p:sp>
      <p:grpSp>
        <p:nvGrpSpPr>
          <p:cNvPr id="13" name="组合 12">
            <a:extLst>
              <a:ext uri="{FF2B5EF4-FFF2-40B4-BE49-F238E27FC236}">
                <a16:creationId xmlns:a16="http://schemas.microsoft.com/office/drawing/2014/main" id="{90736587-FC63-43B2-AACA-78FC5CA25A62}"/>
              </a:ext>
            </a:extLst>
          </p:cNvPr>
          <p:cNvGrpSpPr>
            <a:grpSpLocks noChangeAspect="1"/>
          </p:cNvGrpSpPr>
          <p:nvPr/>
        </p:nvGrpSpPr>
        <p:grpSpPr>
          <a:xfrm>
            <a:off x="2066515" y="2676516"/>
            <a:ext cx="1895094" cy="1895094"/>
            <a:chOff x="456294" y="1959430"/>
            <a:chExt cx="2148114" cy="2148114"/>
          </a:xfrm>
        </p:grpSpPr>
        <p:sp>
          <p:nvSpPr>
            <p:cNvPr id="14" name="椭圆 13">
              <a:extLst>
                <a:ext uri="{FF2B5EF4-FFF2-40B4-BE49-F238E27FC236}">
                  <a16:creationId xmlns:a16="http://schemas.microsoft.com/office/drawing/2014/main" id="{AB038DFC-865B-4993-B908-18E7FB4DEBF1}"/>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5" name="图片 14">
              <a:extLst>
                <a:ext uri="{FF2B5EF4-FFF2-40B4-BE49-F238E27FC236}">
                  <a16:creationId xmlns:a16="http://schemas.microsoft.com/office/drawing/2014/main" id="{4FBFB965-2164-457C-8D95-F72D3C9B3CAD}"/>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extLst>
      <p:ext uri="{BB962C8B-B14F-4D97-AF65-F5344CB8AC3E}">
        <p14:creationId xmlns:p14="http://schemas.microsoft.com/office/powerpoint/2010/main" val="4043175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524000" y="1161143"/>
            <a:ext cx="9486900" cy="4822893"/>
          </a:xfrm>
          <a:prstGeom prst="roundRect">
            <a:avLst>
              <a:gd name="adj" fmla="val 0"/>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726422" y="5694061"/>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457357" y="5464322"/>
            <a:ext cx="474978" cy="474978"/>
          </a:xfrm>
          <a:prstGeom prst="rect">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181100" y="787458"/>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33500" y="939858"/>
            <a:ext cx="474978" cy="47497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998978" y="2198897"/>
            <a:ext cx="8782050" cy="1296637"/>
          </a:xfrm>
          <a:prstGeom prst="rect">
            <a:avLst/>
          </a:prstGeom>
          <a:noFill/>
        </p:spPr>
        <p:txBody>
          <a:bodyPr wrap="square" rtlCol="0">
            <a:spAutoFit/>
          </a:bodyPr>
          <a:lstStyle/>
          <a:p>
            <a:pPr>
              <a:lnSpc>
                <a:spcPct val="150000"/>
              </a:lnSpc>
            </a:pPr>
            <a:r>
              <a:rPr lang="zh-CN" altLang="en-US" dirty="0">
                <a:solidFill>
                  <a:schemeClr val="tx1">
                    <a:lumMod val="75000"/>
                    <a:lumOff val="25000"/>
                  </a:schemeClr>
                </a:solidFill>
              </a:rPr>
              <a:t>由于网盘系统往往存在访问数据量大，数据存储密度高等需要解决的问题，且单机服务器往往难以承受单位时间内巨大的 </a:t>
            </a:r>
            <a:r>
              <a:rPr lang="en-US" altLang="zh-CN" dirty="0">
                <a:solidFill>
                  <a:schemeClr val="tx1">
                    <a:lumMod val="75000"/>
                    <a:lumOff val="25000"/>
                  </a:schemeClr>
                </a:solidFill>
              </a:rPr>
              <a:t>IO </a:t>
            </a:r>
            <a:r>
              <a:rPr lang="zh-CN" altLang="en-US" dirty="0">
                <a:solidFill>
                  <a:schemeClr val="tx1">
                    <a:lumMod val="75000"/>
                    <a:lumOff val="25000"/>
                  </a:schemeClr>
                </a:solidFill>
              </a:rPr>
              <a:t>流，所以在设计之初便把磁盘空间可拓展性、便携性等因素考虑在内，因此在设计之初选用了以微服务架构作为主要的架构基础。</a:t>
            </a:r>
            <a:endParaRPr lang="en-US" altLang="zh-CN" dirty="0">
              <a:solidFill>
                <a:schemeClr val="tx1">
                  <a:lumMod val="75000"/>
                  <a:lumOff val="25000"/>
                </a:schemeClr>
              </a:solidFill>
            </a:endParaRPr>
          </a:p>
        </p:txBody>
      </p:sp>
      <p:sp>
        <p:nvSpPr>
          <p:cNvPr id="9" name="文本框 8"/>
          <p:cNvSpPr txBox="1"/>
          <p:nvPr/>
        </p:nvSpPr>
        <p:spPr>
          <a:xfrm>
            <a:off x="1998978" y="3577757"/>
            <a:ext cx="1620957" cy="523220"/>
          </a:xfrm>
          <a:prstGeom prst="rect">
            <a:avLst/>
          </a:prstGeom>
          <a:noFill/>
        </p:spPr>
        <p:txBody>
          <a:bodyPr wrap="none" rtlCol="0">
            <a:spAutoFit/>
          </a:bodyPr>
          <a:lstStyle/>
          <a:p>
            <a:r>
              <a:rPr lang="zh-CN" altLang="en-US" sz="2800" b="1" dirty="0">
                <a:solidFill>
                  <a:schemeClr val="accent1"/>
                </a:solidFill>
              </a:rPr>
              <a:t>创新点：</a:t>
            </a:r>
          </a:p>
        </p:txBody>
      </p:sp>
      <p:sp>
        <p:nvSpPr>
          <p:cNvPr id="10" name="文本框 9"/>
          <p:cNvSpPr txBox="1"/>
          <p:nvPr/>
        </p:nvSpPr>
        <p:spPr>
          <a:xfrm>
            <a:off x="3698990" y="3577757"/>
            <a:ext cx="2624436" cy="523220"/>
          </a:xfrm>
          <a:prstGeom prst="rect">
            <a:avLst/>
          </a:prstGeom>
          <a:noFill/>
        </p:spPr>
        <p:txBody>
          <a:bodyPr wrap="none" rtlCol="0">
            <a:spAutoFit/>
          </a:bodyPr>
          <a:lstStyle/>
          <a:p>
            <a:r>
              <a:rPr lang="en-US" altLang="zh-CN" sz="2800" b="1" dirty="0">
                <a:solidFill>
                  <a:schemeClr val="accent1"/>
                </a:solidFill>
              </a:rPr>
              <a:t>1.</a:t>
            </a:r>
            <a:r>
              <a:rPr lang="zh-CN" altLang="en-US" sz="2800" b="1" dirty="0">
                <a:solidFill>
                  <a:schemeClr val="accent1"/>
                </a:solidFill>
              </a:rPr>
              <a:t>分布式微服务</a:t>
            </a:r>
          </a:p>
        </p:txBody>
      </p:sp>
      <p:sp>
        <p:nvSpPr>
          <p:cNvPr id="11" name="文本框 10"/>
          <p:cNvSpPr txBox="1"/>
          <p:nvPr/>
        </p:nvSpPr>
        <p:spPr>
          <a:xfrm>
            <a:off x="6340036" y="3577757"/>
            <a:ext cx="2983509" cy="523220"/>
          </a:xfrm>
          <a:prstGeom prst="rect">
            <a:avLst/>
          </a:prstGeom>
          <a:noFill/>
        </p:spPr>
        <p:txBody>
          <a:bodyPr wrap="none" rtlCol="0">
            <a:spAutoFit/>
          </a:bodyPr>
          <a:lstStyle/>
          <a:p>
            <a:r>
              <a:rPr lang="en-US" altLang="zh-CN" sz="2800" b="1" dirty="0">
                <a:solidFill>
                  <a:schemeClr val="accent1"/>
                </a:solidFill>
              </a:rPr>
              <a:t>2.</a:t>
            </a:r>
            <a:r>
              <a:rPr lang="zh-CN" altLang="en-US" sz="2800" b="1" dirty="0">
                <a:solidFill>
                  <a:schemeClr val="accent1"/>
                </a:solidFill>
              </a:rPr>
              <a:t>移植、拓展性强</a:t>
            </a:r>
          </a:p>
        </p:txBody>
      </p:sp>
      <p:sp>
        <p:nvSpPr>
          <p:cNvPr id="14" name="文本框 13"/>
          <p:cNvSpPr txBox="1"/>
          <p:nvPr/>
        </p:nvSpPr>
        <p:spPr>
          <a:xfrm>
            <a:off x="2067015" y="1416838"/>
            <a:ext cx="2441694" cy="769441"/>
          </a:xfrm>
          <a:prstGeom prst="rect">
            <a:avLst/>
          </a:prstGeom>
          <a:noFill/>
        </p:spPr>
        <p:txBody>
          <a:bodyPr wrap="none" rtlCol="0">
            <a:spAutoFit/>
          </a:bodyPr>
          <a:lstStyle/>
          <a:p>
            <a:r>
              <a:rPr lang="zh-CN" altLang="en-US" sz="4400" b="1" dirty="0">
                <a:solidFill>
                  <a:schemeClr val="accent1"/>
                </a:solidFill>
              </a:rPr>
              <a:t>系统简介</a:t>
            </a:r>
          </a:p>
        </p:txBody>
      </p:sp>
      <p:sp>
        <p:nvSpPr>
          <p:cNvPr id="16" name="文本框 15">
            <a:extLst>
              <a:ext uri="{FF2B5EF4-FFF2-40B4-BE49-F238E27FC236}">
                <a16:creationId xmlns:a16="http://schemas.microsoft.com/office/drawing/2014/main" id="{0D2D38E9-39F5-45D3-9EBA-15EC3321C05A}"/>
              </a:ext>
            </a:extLst>
          </p:cNvPr>
          <p:cNvSpPr txBox="1"/>
          <p:nvPr/>
        </p:nvSpPr>
        <p:spPr>
          <a:xfrm>
            <a:off x="1949011" y="4100977"/>
            <a:ext cx="8782050" cy="1712135"/>
          </a:xfrm>
          <a:prstGeom prst="rect">
            <a:avLst/>
          </a:prstGeom>
          <a:noFill/>
        </p:spPr>
        <p:txBody>
          <a:bodyPr wrap="square" rtlCol="0">
            <a:spAutoFit/>
          </a:bodyPr>
          <a:lstStyle/>
          <a:p>
            <a:pPr>
              <a:lnSpc>
                <a:spcPct val="150000"/>
              </a:lnSpc>
            </a:pPr>
            <a:r>
              <a:rPr lang="zh-CN" altLang="en-US" dirty="0">
                <a:solidFill>
                  <a:schemeClr val="tx1">
                    <a:lumMod val="75000"/>
                    <a:lumOff val="25000"/>
                  </a:schemeClr>
                </a:solidFill>
              </a:rPr>
              <a:t>此系统采用分布式微服务式集群开发，目前设计采用</a:t>
            </a:r>
            <a:r>
              <a:rPr lang="en-US" altLang="zh-CN" dirty="0">
                <a:solidFill>
                  <a:schemeClr val="tx1">
                    <a:lumMod val="75000"/>
                    <a:lumOff val="25000"/>
                  </a:schemeClr>
                </a:solidFill>
              </a:rPr>
              <a:t>1+N</a:t>
            </a:r>
            <a:r>
              <a:rPr lang="zh-CN" altLang="en-US" dirty="0">
                <a:solidFill>
                  <a:schemeClr val="tx1">
                    <a:lumMod val="75000"/>
                    <a:lumOff val="25000"/>
                  </a:schemeClr>
                </a:solidFill>
              </a:rPr>
              <a:t>的分布式集群设计模式，即设置一台主机负责业务处理，此服务器称为业务主机，</a:t>
            </a:r>
            <a:r>
              <a:rPr lang="en-US" altLang="zh-CN" dirty="0">
                <a:solidFill>
                  <a:schemeClr val="tx1">
                    <a:lumMod val="75000"/>
                    <a:lumOff val="25000"/>
                  </a:schemeClr>
                </a:solidFill>
              </a:rPr>
              <a:t>N</a:t>
            </a:r>
            <a:r>
              <a:rPr lang="zh-CN" altLang="en-US" dirty="0">
                <a:solidFill>
                  <a:schemeClr val="tx1">
                    <a:lumMod val="75000"/>
                    <a:lumOff val="25000"/>
                  </a:schemeClr>
                </a:solidFill>
              </a:rPr>
              <a:t>表示多主机，意为可拓展可移植，此项服务器称为从机，设计之初所设想达到的目标为拓展性强、可移植、便于管理等等。</a:t>
            </a:r>
            <a:endParaRPr lang="en-US" altLang="zh-CN" dirty="0">
              <a:solidFill>
                <a:schemeClr val="tx1">
                  <a:lumMod val="75000"/>
                  <a:lumOff val="25000"/>
                </a:schemeClr>
              </a:solidFill>
            </a:endParaRPr>
          </a:p>
        </p:txBody>
      </p:sp>
    </p:spTree>
    <p:extLst>
      <p:ext uri="{BB962C8B-B14F-4D97-AF65-F5344CB8AC3E}">
        <p14:creationId xmlns:p14="http://schemas.microsoft.com/office/powerpoint/2010/main" val="238284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Oval 4"/>
          <p:cNvSpPr>
            <a:spLocks noChangeArrowheads="1"/>
          </p:cNvSpPr>
          <p:nvPr/>
        </p:nvSpPr>
        <p:spPr bwMode="gray">
          <a:xfrm>
            <a:off x="3905484" y="1638648"/>
            <a:ext cx="3956050" cy="3881437"/>
          </a:xfrm>
          <a:prstGeom prst="ellipse">
            <a:avLst/>
          </a:prstGeom>
          <a:noFill/>
          <a:ln w="12700">
            <a:solidFill>
              <a:sysClr val="window" lastClr="FFFFFF">
                <a:lumMod val="50000"/>
              </a:sysClr>
            </a:solidFill>
            <a:prstDash val="sysDot"/>
            <a:round/>
            <a:headEnd/>
            <a:tailEnd/>
          </a:ln>
          <a:effectLst/>
          <a:extLst>
            <a:ext uri="{909E8E84-426E-40DD-AFC4-6F175D3DCCD1}">
              <a14:hiddenFill xmlns:a14="http://schemas.microsoft.com/office/drawing/2010/main">
                <a:gradFill rotWithShape="1">
                  <a:gsLst>
                    <a:gs pos="0">
                      <a:srgbClr val="FFFFCC">
                        <a:gamma/>
                        <a:shade val="60784"/>
                        <a:invGamma/>
                      </a:srgbClr>
                    </a:gs>
                    <a:gs pos="100000">
                      <a:srgbClr val="FFFFCC">
                        <a:alpha val="0"/>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endParaRPr>
          </a:p>
        </p:txBody>
      </p:sp>
      <p:sp>
        <p:nvSpPr>
          <p:cNvPr id="10" name="Oval 5"/>
          <p:cNvSpPr>
            <a:spLocks noChangeArrowheads="1"/>
          </p:cNvSpPr>
          <p:nvPr/>
        </p:nvSpPr>
        <p:spPr bwMode="gray">
          <a:xfrm>
            <a:off x="4122971" y="1845023"/>
            <a:ext cx="3490913" cy="3490912"/>
          </a:xfrm>
          <a:prstGeom prst="ellipse">
            <a:avLst/>
          </a:prstGeom>
          <a:noFill/>
          <a:ln w="12700">
            <a:solidFill>
              <a:sysClr val="window" lastClr="FFFFFF">
                <a:lumMod val="50000"/>
              </a:sysClr>
            </a:solidFill>
            <a:prstDash val="sysDot"/>
            <a:round/>
            <a:headEnd/>
            <a:tailEnd/>
          </a:ln>
          <a:effectLst/>
          <a:extLst>
            <a:ext uri="{909E8E84-426E-40DD-AFC4-6F175D3DCCD1}">
              <a14:hiddenFill xmlns:a14="http://schemas.microsoft.com/office/drawing/2010/main">
                <a:gradFill rotWithShape="1">
                  <a:gsLst>
                    <a:gs pos="0">
                      <a:srgbClr val="FFFFCC">
                        <a:gamma/>
                        <a:shade val="60784"/>
                        <a:invGamma/>
                      </a:srgbClr>
                    </a:gs>
                    <a:gs pos="100000">
                      <a:srgbClr val="FFFFCC">
                        <a:alpha val="0"/>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endParaRPr>
          </a:p>
        </p:txBody>
      </p:sp>
      <p:sp>
        <p:nvSpPr>
          <p:cNvPr id="11" name="Oval 6"/>
          <p:cNvSpPr>
            <a:spLocks noChangeArrowheads="1"/>
          </p:cNvSpPr>
          <p:nvPr/>
        </p:nvSpPr>
        <p:spPr bwMode="gray">
          <a:xfrm>
            <a:off x="4338871" y="2172048"/>
            <a:ext cx="2973388" cy="2973387"/>
          </a:xfrm>
          <a:prstGeom prst="ellipse">
            <a:avLst/>
          </a:prstGeom>
          <a:noFill/>
          <a:ln w="12700">
            <a:solidFill>
              <a:sysClr val="window" lastClr="FFFFFF">
                <a:lumMod val="50000"/>
              </a:sysClr>
            </a:solidFill>
            <a:prstDash val="sysDot"/>
            <a:round/>
            <a:headEnd/>
            <a:tailEnd/>
          </a:ln>
          <a:effectLst/>
          <a:extLst>
            <a:ext uri="{909E8E84-426E-40DD-AFC4-6F175D3DCCD1}">
              <a14:hiddenFill xmlns:a14="http://schemas.microsoft.com/office/drawing/2010/main">
                <a:gradFill rotWithShape="1">
                  <a:gsLst>
                    <a:gs pos="0">
                      <a:srgbClr val="FFFFCC">
                        <a:gamma/>
                        <a:shade val="60784"/>
                        <a:invGamma/>
                      </a:srgbClr>
                    </a:gs>
                    <a:gs pos="100000">
                      <a:srgbClr val="FFFFCC">
                        <a:alpha val="0"/>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endParaRPr>
          </a:p>
        </p:txBody>
      </p:sp>
      <p:sp>
        <p:nvSpPr>
          <p:cNvPr id="12" name="AutoShape 7"/>
          <p:cNvSpPr>
            <a:spLocks noChangeArrowheads="1"/>
          </p:cNvSpPr>
          <p:nvPr/>
        </p:nvSpPr>
        <p:spPr bwMode="gray">
          <a:xfrm rot="9044363">
            <a:off x="3581634" y="3470623"/>
            <a:ext cx="1871662" cy="1855787"/>
          </a:xfrm>
          <a:prstGeom prst="chevron">
            <a:avLst>
              <a:gd name="adj" fmla="val 28655"/>
            </a:avLst>
          </a:prstGeom>
          <a:solidFill>
            <a:schemeClr val="accent3"/>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13" name="AutoShape 8"/>
          <p:cNvSpPr>
            <a:spLocks noChangeArrowheads="1"/>
          </p:cNvSpPr>
          <p:nvPr/>
        </p:nvSpPr>
        <p:spPr bwMode="gray">
          <a:xfrm rot="16200000">
            <a:off x="4859571" y="1276698"/>
            <a:ext cx="1871663" cy="1855787"/>
          </a:xfrm>
          <a:prstGeom prst="chevron">
            <a:avLst>
              <a:gd name="adj" fmla="val 28655"/>
            </a:avLst>
          </a:prstGeom>
          <a:solidFill>
            <a:schemeClr val="accent1"/>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14" name="AutoShape 9"/>
          <p:cNvSpPr>
            <a:spLocks noChangeArrowheads="1"/>
          </p:cNvSpPr>
          <p:nvPr/>
        </p:nvSpPr>
        <p:spPr bwMode="gray">
          <a:xfrm rot="1788254">
            <a:off x="6127984" y="3483323"/>
            <a:ext cx="1871662" cy="1855787"/>
          </a:xfrm>
          <a:prstGeom prst="chevron">
            <a:avLst>
              <a:gd name="adj" fmla="val 28655"/>
            </a:avLst>
          </a:prstGeom>
          <a:solidFill>
            <a:schemeClr val="accent2"/>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15" name="Text Box 10"/>
          <p:cNvSpPr txBox="1">
            <a:spLocks noChangeArrowheads="1"/>
          </p:cNvSpPr>
          <p:nvPr/>
        </p:nvSpPr>
        <p:spPr bwMode="gray">
          <a:xfrm>
            <a:off x="4860810" y="3573016"/>
            <a:ext cx="18557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cs typeface="+mn-cs"/>
              </a:rPr>
              <a:t>系统构成</a:t>
            </a:r>
            <a:endParaRPr kumimoji="0" lang="en-US" altLang="zh-CN" sz="2000" b="1" i="0" u="none" strike="noStrike" kern="120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cs typeface="+mn-cs"/>
            </a:endParaRPr>
          </a:p>
        </p:txBody>
      </p:sp>
      <p:sp>
        <p:nvSpPr>
          <p:cNvPr id="16" name="Rectangle 11"/>
          <p:cNvSpPr>
            <a:spLocks noChangeArrowheads="1"/>
          </p:cNvSpPr>
          <p:nvPr/>
        </p:nvSpPr>
        <p:spPr bwMode="gray">
          <a:xfrm>
            <a:off x="4770671" y="2019648"/>
            <a:ext cx="20431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zh-CN" altLang="en-US" sz="1400" b="1" dirty="0">
                <a:solidFill>
                  <a:srgbClr val="FFFFFF"/>
                </a:solidFill>
                <a:latin typeface="微软雅黑" pitchFamily="34" charset="-122"/>
                <a:ea typeface="微软雅黑" pitchFamily="34" charset="-122"/>
              </a:rPr>
              <a:t>前端</a:t>
            </a:r>
            <a:endParaRPr kumimoji="0" lang="en-US" altLang="zh-CN" sz="1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17" name="Rectangle 12"/>
          <p:cNvSpPr>
            <a:spLocks noChangeArrowheads="1"/>
          </p:cNvSpPr>
          <p:nvPr/>
        </p:nvSpPr>
        <p:spPr bwMode="gray">
          <a:xfrm>
            <a:off x="3780690" y="4343896"/>
            <a:ext cx="116046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分布式主机</a:t>
            </a:r>
            <a:endParaRPr kumimoji="0" lang="en-US" altLang="zh-CN" sz="1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18" name="Rectangle 13"/>
          <p:cNvSpPr>
            <a:spLocks noChangeArrowheads="1"/>
          </p:cNvSpPr>
          <p:nvPr/>
        </p:nvSpPr>
        <p:spPr bwMode="gray">
          <a:xfrm>
            <a:off x="6677902" y="4309988"/>
            <a:ext cx="116046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 </a:t>
            </a:r>
            <a:r>
              <a:rPr lang="zh-CN" altLang="en-US" sz="1400" b="1" dirty="0">
                <a:solidFill>
                  <a:srgbClr val="FFFFFF"/>
                </a:solidFill>
                <a:latin typeface="微软雅黑" pitchFamily="34" charset="-122"/>
                <a:ea typeface="微软雅黑" pitchFamily="34" charset="-122"/>
              </a:rPr>
              <a:t>分布式从机</a:t>
            </a:r>
            <a:endParaRPr kumimoji="0" lang="en-US" altLang="zh-CN" sz="1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grpSp>
        <p:nvGrpSpPr>
          <p:cNvPr id="25" name="组合 24"/>
          <p:cNvGrpSpPr>
            <a:grpSpLocks noChangeAspect="1"/>
          </p:cNvGrpSpPr>
          <p:nvPr/>
        </p:nvGrpSpPr>
        <p:grpSpPr>
          <a:xfrm>
            <a:off x="202799" y="287672"/>
            <a:ext cx="609210" cy="609210"/>
            <a:chOff x="456294" y="1959430"/>
            <a:chExt cx="2148114" cy="2148114"/>
          </a:xfrm>
        </p:grpSpPr>
        <p:sp>
          <p:nvSpPr>
            <p:cNvPr id="26" name="椭圆 2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7" name="图片 2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28" name="文本框 27"/>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添加论文内容第一部分标题</a:t>
            </a:r>
          </a:p>
        </p:txBody>
      </p:sp>
      <p:pic>
        <p:nvPicPr>
          <p:cNvPr id="3" name="图片 2">
            <a:extLst>
              <a:ext uri="{FF2B5EF4-FFF2-40B4-BE49-F238E27FC236}">
                <a16:creationId xmlns:a16="http://schemas.microsoft.com/office/drawing/2014/main" id="{C434C879-2504-4A48-809E-CBA1E6256D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9608" y="4209356"/>
            <a:ext cx="817627" cy="1113559"/>
          </a:xfrm>
          <a:prstGeom prst="rect">
            <a:avLst/>
          </a:prstGeom>
        </p:spPr>
      </p:pic>
      <p:pic>
        <p:nvPicPr>
          <p:cNvPr id="5" name="图片 4">
            <a:extLst>
              <a:ext uri="{FF2B5EF4-FFF2-40B4-BE49-F238E27FC236}">
                <a16:creationId xmlns:a16="http://schemas.microsoft.com/office/drawing/2014/main" id="{014DC2A5-4BEB-4EED-B155-4887E3EA49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985" y="4160247"/>
            <a:ext cx="2683267" cy="1682048"/>
          </a:xfrm>
          <a:prstGeom prst="rect">
            <a:avLst/>
          </a:prstGeom>
        </p:spPr>
      </p:pic>
    </p:spTree>
    <p:extLst>
      <p:ext uri="{BB962C8B-B14F-4D97-AF65-F5344CB8AC3E}">
        <p14:creationId xmlns:p14="http://schemas.microsoft.com/office/powerpoint/2010/main" val="46845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67"/>
          <p:cNvSpPr>
            <a:spLocks noChangeArrowheads="1"/>
          </p:cNvSpPr>
          <p:nvPr/>
        </p:nvSpPr>
        <p:spPr bwMode="auto">
          <a:xfrm>
            <a:off x="4950885" y="1600522"/>
            <a:ext cx="2290233" cy="2988905"/>
          </a:xfrm>
          <a:prstGeom prst="rect">
            <a:avLst/>
          </a:prstGeom>
          <a:solidFill>
            <a:schemeClr val="accent1"/>
          </a:solidFill>
          <a:ln>
            <a:noFill/>
          </a:ln>
        </p:spPr>
        <p:txBody>
          <a:bodyPr/>
          <a:lstStyle/>
          <a:p>
            <a:endParaRPr lang="zh-CN" altLang="en-US" sz="2133" dirty="0">
              <a:cs typeface="+mn-ea"/>
              <a:sym typeface="+mn-lt"/>
            </a:endParaRPr>
          </a:p>
        </p:txBody>
      </p:sp>
      <p:sp>
        <p:nvSpPr>
          <p:cNvPr id="10" name="Freeform 68"/>
          <p:cNvSpPr>
            <a:spLocks/>
          </p:cNvSpPr>
          <p:nvPr/>
        </p:nvSpPr>
        <p:spPr bwMode="auto">
          <a:xfrm>
            <a:off x="1100667" y="1604754"/>
            <a:ext cx="2654300" cy="2980633"/>
          </a:xfrm>
          <a:custGeom>
            <a:avLst/>
            <a:gdLst>
              <a:gd name="T0" fmla="*/ 206 w 1254"/>
              <a:gd name="T1" fmla="*/ 1103 h 1103"/>
              <a:gd name="T2" fmla="*/ 1254 w 1254"/>
              <a:gd name="T3" fmla="*/ 1103 h 1103"/>
              <a:gd name="T4" fmla="*/ 1254 w 1254"/>
              <a:gd name="T5" fmla="*/ 0 h 1103"/>
              <a:gd name="T6" fmla="*/ 206 w 1254"/>
              <a:gd name="T7" fmla="*/ 0 h 1103"/>
              <a:gd name="T8" fmla="*/ 0 w 1254"/>
              <a:gd name="T9" fmla="*/ 550 h 1103"/>
              <a:gd name="T10" fmla="*/ 206 w 1254"/>
              <a:gd name="T11" fmla="*/ 1103 h 1103"/>
            </a:gdLst>
            <a:ahLst/>
            <a:cxnLst>
              <a:cxn ang="0">
                <a:pos x="T0" y="T1"/>
              </a:cxn>
              <a:cxn ang="0">
                <a:pos x="T2" y="T3"/>
              </a:cxn>
              <a:cxn ang="0">
                <a:pos x="T4" y="T5"/>
              </a:cxn>
              <a:cxn ang="0">
                <a:pos x="T6" y="T7"/>
              </a:cxn>
              <a:cxn ang="0">
                <a:pos x="T8" y="T9"/>
              </a:cxn>
              <a:cxn ang="0">
                <a:pos x="T10" y="T11"/>
              </a:cxn>
            </a:cxnLst>
            <a:rect l="0" t="0" r="r" b="b"/>
            <a:pathLst>
              <a:path w="1254" h="1103">
                <a:moveTo>
                  <a:pt x="206" y="1103"/>
                </a:moveTo>
                <a:lnTo>
                  <a:pt x="1254" y="1103"/>
                </a:lnTo>
                <a:lnTo>
                  <a:pt x="1254" y="0"/>
                </a:lnTo>
                <a:lnTo>
                  <a:pt x="206" y="0"/>
                </a:lnTo>
                <a:lnTo>
                  <a:pt x="0" y="550"/>
                </a:lnTo>
                <a:lnTo>
                  <a:pt x="206" y="1103"/>
                </a:lnTo>
                <a:close/>
              </a:path>
            </a:pathLst>
          </a:custGeom>
          <a:solidFill>
            <a:schemeClr val="accent2"/>
          </a:solidFill>
          <a:ln>
            <a:noFill/>
          </a:ln>
        </p:spPr>
        <p:txBody>
          <a:bodyPr/>
          <a:lstStyle/>
          <a:p>
            <a:endParaRPr lang="zh-CN" altLang="en-US" sz="2133">
              <a:cs typeface="+mn-ea"/>
              <a:sym typeface="+mn-lt"/>
            </a:endParaRPr>
          </a:p>
        </p:txBody>
      </p:sp>
      <p:sp>
        <p:nvSpPr>
          <p:cNvPr id="11" name="Freeform 69"/>
          <p:cNvSpPr>
            <a:spLocks/>
          </p:cNvSpPr>
          <p:nvPr/>
        </p:nvSpPr>
        <p:spPr bwMode="auto">
          <a:xfrm>
            <a:off x="8437036" y="1604754"/>
            <a:ext cx="2656417" cy="2980633"/>
          </a:xfrm>
          <a:custGeom>
            <a:avLst/>
            <a:gdLst>
              <a:gd name="T0" fmla="*/ 1049 w 1255"/>
              <a:gd name="T1" fmla="*/ 1103 h 1103"/>
              <a:gd name="T2" fmla="*/ 0 w 1255"/>
              <a:gd name="T3" fmla="*/ 1103 h 1103"/>
              <a:gd name="T4" fmla="*/ 0 w 1255"/>
              <a:gd name="T5" fmla="*/ 0 h 1103"/>
              <a:gd name="T6" fmla="*/ 1049 w 1255"/>
              <a:gd name="T7" fmla="*/ 0 h 1103"/>
              <a:gd name="T8" fmla="*/ 1255 w 1255"/>
              <a:gd name="T9" fmla="*/ 550 h 1103"/>
              <a:gd name="T10" fmla="*/ 1049 w 1255"/>
              <a:gd name="T11" fmla="*/ 1103 h 1103"/>
            </a:gdLst>
            <a:ahLst/>
            <a:cxnLst>
              <a:cxn ang="0">
                <a:pos x="T0" y="T1"/>
              </a:cxn>
              <a:cxn ang="0">
                <a:pos x="T2" y="T3"/>
              </a:cxn>
              <a:cxn ang="0">
                <a:pos x="T4" y="T5"/>
              </a:cxn>
              <a:cxn ang="0">
                <a:pos x="T6" y="T7"/>
              </a:cxn>
              <a:cxn ang="0">
                <a:pos x="T8" y="T9"/>
              </a:cxn>
              <a:cxn ang="0">
                <a:pos x="T10" y="T11"/>
              </a:cxn>
            </a:cxnLst>
            <a:rect l="0" t="0" r="r" b="b"/>
            <a:pathLst>
              <a:path w="1255" h="1103">
                <a:moveTo>
                  <a:pt x="1049" y="1103"/>
                </a:moveTo>
                <a:lnTo>
                  <a:pt x="0" y="1103"/>
                </a:lnTo>
                <a:lnTo>
                  <a:pt x="0" y="0"/>
                </a:lnTo>
                <a:lnTo>
                  <a:pt x="1049" y="0"/>
                </a:lnTo>
                <a:lnTo>
                  <a:pt x="1255" y="550"/>
                </a:lnTo>
                <a:lnTo>
                  <a:pt x="1049" y="1103"/>
                </a:lnTo>
                <a:close/>
              </a:path>
            </a:pathLst>
          </a:custGeom>
          <a:solidFill>
            <a:schemeClr val="accent3"/>
          </a:solidFill>
          <a:ln>
            <a:noFill/>
          </a:ln>
        </p:spPr>
        <p:txBody>
          <a:bodyPr/>
          <a:lstStyle/>
          <a:p>
            <a:endParaRPr lang="zh-CN" altLang="en-US" sz="2133" dirty="0">
              <a:cs typeface="+mn-ea"/>
              <a:sym typeface="+mn-lt"/>
            </a:endParaRPr>
          </a:p>
        </p:txBody>
      </p:sp>
      <p:cxnSp>
        <p:nvCxnSpPr>
          <p:cNvPr id="14" name="直接连接符 13"/>
          <p:cNvCxnSpPr/>
          <p:nvPr/>
        </p:nvCxnSpPr>
        <p:spPr>
          <a:xfrm>
            <a:off x="1556318" y="3256639"/>
            <a:ext cx="18515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192863" y="3256639"/>
            <a:ext cx="18515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660975" y="3256639"/>
            <a:ext cx="18515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692"/>
          <p:cNvSpPr txBox="1"/>
          <p:nvPr/>
        </p:nvSpPr>
        <p:spPr bwMode="auto">
          <a:xfrm>
            <a:off x="1591777" y="1954716"/>
            <a:ext cx="1362874" cy="913199"/>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2667" b="1" spc="400" dirty="0">
                <a:solidFill>
                  <a:schemeClr val="bg1"/>
                </a:solidFill>
                <a:latin typeface="+mn-lt"/>
                <a:ea typeface="+mn-ea"/>
                <a:cs typeface="+mn-ea"/>
                <a:sym typeface="+mn-lt"/>
              </a:rPr>
              <a:t>前端：</a:t>
            </a:r>
            <a:endParaRPr lang="en-US" altLang="zh-CN" sz="2667" b="1" spc="400" dirty="0">
              <a:solidFill>
                <a:schemeClr val="bg1"/>
              </a:solidFill>
              <a:latin typeface="+mn-lt"/>
              <a:ea typeface="+mn-ea"/>
              <a:cs typeface="+mn-ea"/>
              <a:sym typeface="+mn-lt"/>
            </a:endParaRPr>
          </a:p>
          <a:p>
            <a:pPr fontAlgn="auto">
              <a:spcBef>
                <a:spcPts val="0"/>
              </a:spcBef>
              <a:spcAft>
                <a:spcPts val="0"/>
              </a:spcAft>
              <a:defRPr/>
            </a:pPr>
            <a:endParaRPr lang="zh-CN" altLang="en-US" sz="2667" b="1" spc="400" dirty="0">
              <a:solidFill>
                <a:schemeClr val="bg1"/>
              </a:solidFill>
              <a:latin typeface="+mn-lt"/>
              <a:ea typeface="+mn-ea"/>
              <a:cs typeface="+mn-ea"/>
              <a:sym typeface="+mn-lt"/>
            </a:endParaRPr>
          </a:p>
        </p:txBody>
      </p:sp>
      <p:sp>
        <p:nvSpPr>
          <p:cNvPr id="18" name="矩形 1"/>
          <p:cNvSpPr>
            <a:spLocks noChangeArrowheads="1"/>
          </p:cNvSpPr>
          <p:nvPr/>
        </p:nvSpPr>
        <p:spPr bwMode="auto">
          <a:xfrm>
            <a:off x="1656736" y="3294468"/>
            <a:ext cx="2414210" cy="1162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dirty="0">
                <a:solidFill>
                  <a:schemeClr val="bg1"/>
                </a:solidFill>
                <a:cs typeface="+mn-ea"/>
                <a:sym typeface="+mn-lt"/>
              </a:rPr>
              <a:t>HTML</a:t>
            </a:r>
            <a:r>
              <a:rPr lang="zh-CN" altLang="en-US" sz="1600" dirty="0">
                <a:solidFill>
                  <a:schemeClr val="bg1"/>
                </a:solidFill>
                <a:cs typeface="+mn-ea"/>
                <a:sym typeface="+mn-lt"/>
              </a:rPr>
              <a:t>、</a:t>
            </a:r>
            <a:endParaRPr lang="en-US" altLang="zh-CN" sz="1600" dirty="0">
              <a:solidFill>
                <a:schemeClr val="bg1"/>
              </a:solidFill>
              <a:cs typeface="+mn-ea"/>
              <a:sym typeface="+mn-lt"/>
            </a:endParaRPr>
          </a:p>
          <a:p>
            <a:pPr>
              <a:lnSpc>
                <a:spcPct val="150000"/>
              </a:lnSpc>
            </a:pPr>
            <a:r>
              <a:rPr lang="en-US" altLang="zh-CN" sz="1600" dirty="0">
                <a:solidFill>
                  <a:schemeClr val="bg1"/>
                </a:solidFill>
                <a:cs typeface="+mn-ea"/>
                <a:sym typeface="+mn-lt"/>
              </a:rPr>
              <a:t>CSS</a:t>
            </a:r>
            <a:r>
              <a:rPr lang="zh-CN" altLang="en-US" sz="1600" dirty="0">
                <a:solidFill>
                  <a:schemeClr val="bg1"/>
                </a:solidFill>
                <a:cs typeface="+mn-ea"/>
                <a:sym typeface="+mn-lt"/>
              </a:rPr>
              <a:t>、</a:t>
            </a:r>
            <a:endParaRPr lang="en-US" altLang="zh-CN" sz="1600" dirty="0">
              <a:solidFill>
                <a:schemeClr val="bg1"/>
              </a:solidFill>
              <a:cs typeface="+mn-ea"/>
              <a:sym typeface="+mn-lt"/>
            </a:endParaRPr>
          </a:p>
          <a:p>
            <a:pPr>
              <a:lnSpc>
                <a:spcPct val="150000"/>
              </a:lnSpc>
            </a:pPr>
            <a:r>
              <a:rPr lang="en-US" altLang="zh-CN" sz="1600" dirty="0">
                <a:solidFill>
                  <a:schemeClr val="bg1"/>
                </a:solidFill>
                <a:cs typeface="+mn-ea"/>
                <a:sym typeface="+mn-lt"/>
              </a:rPr>
              <a:t>JavaScript</a:t>
            </a:r>
            <a:endParaRPr lang="zh-CN" altLang="en-US" sz="1600" dirty="0">
              <a:solidFill>
                <a:schemeClr val="bg1"/>
              </a:solidFill>
              <a:cs typeface="+mn-ea"/>
              <a:sym typeface="+mn-lt"/>
            </a:endParaRPr>
          </a:p>
        </p:txBody>
      </p:sp>
      <p:sp>
        <p:nvSpPr>
          <p:cNvPr id="19" name="TextBox 692"/>
          <p:cNvSpPr txBox="1"/>
          <p:nvPr/>
        </p:nvSpPr>
        <p:spPr bwMode="auto">
          <a:xfrm>
            <a:off x="5004784" y="1954716"/>
            <a:ext cx="2541080" cy="1323632"/>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2667" b="1" spc="400" dirty="0">
                <a:solidFill>
                  <a:schemeClr val="bg1"/>
                </a:solidFill>
                <a:latin typeface="+mn-lt"/>
                <a:ea typeface="+mn-ea"/>
                <a:cs typeface="+mn-ea"/>
              </a:rPr>
              <a:t>分布式</a:t>
            </a:r>
            <a:r>
              <a:rPr lang="zh-CN" altLang="en-US" sz="2667" b="1" spc="400" dirty="0">
                <a:solidFill>
                  <a:schemeClr val="bg1"/>
                </a:solidFill>
                <a:latin typeface="+mn-lt"/>
                <a:ea typeface="+mn-ea"/>
                <a:cs typeface="+mn-ea"/>
                <a:sym typeface="+mn-lt"/>
              </a:rPr>
              <a:t>主机：</a:t>
            </a:r>
            <a:endParaRPr lang="en-US" altLang="zh-CN" sz="2667" b="1" spc="400" dirty="0">
              <a:solidFill>
                <a:schemeClr val="bg1"/>
              </a:solidFill>
              <a:latin typeface="+mn-lt"/>
              <a:ea typeface="+mn-ea"/>
              <a:cs typeface="+mn-ea"/>
              <a:sym typeface="+mn-lt"/>
            </a:endParaRPr>
          </a:p>
          <a:p>
            <a:pPr fontAlgn="auto">
              <a:spcBef>
                <a:spcPts val="0"/>
              </a:spcBef>
              <a:spcAft>
                <a:spcPts val="0"/>
              </a:spcAft>
              <a:defRPr/>
            </a:pPr>
            <a:endParaRPr lang="en-US" altLang="zh-CN" sz="2667" b="1" spc="400" dirty="0">
              <a:solidFill>
                <a:schemeClr val="bg1"/>
              </a:solidFill>
              <a:latin typeface="+mn-lt"/>
              <a:ea typeface="+mn-ea"/>
              <a:cs typeface="+mn-ea"/>
              <a:sym typeface="+mn-lt"/>
            </a:endParaRPr>
          </a:p>
          <a:p>
            <a:pPr fontAlgn="auto">
              <a:spcBef>
                <a:spcPts val="0"/>
              </a:spcBef>
              <a:spcAft>
                <a:spcPts val="0"/>
              </a:spcAft>
              <a:defRPr/>
            </a:pPr>
            <a:r>
              <a:rPr lang="en-US" altLang="zh-CN" sz="2667" b="1" spc="400" dirty="0">
                <a:solidFill>
                  <a:schemeClr val="bg1"/>
                </a:solidFill>
                <a:latin typeface="+mn-lt"/>
                <a:ea typeface="+mn-ea"/>
                <a:cs typeface="+mn-ea"/>
                <a:sym typeface="+mn-lt"/>
              </a:rPr>
              <a:t> </a:t>
            </a:r>
            <a:r>
              <a:rPr lang="zh-CN" altLang="en-US" sz="2667" b="1" spc="400" dirty="0">
                <a:solidFill>
                  <a:schemeClr val="bg1"/>
                </a:solidFill>
                <a:latin typeface="+mn-lt"/>
                <a:ea typeface="+mn-ea"/>
                <a:cs typeface="+mn-ea"/>
                <a:sym typeface="+mn-lt"/>
              </a:rPr>
              <a:t>语言</a:t>
            </a:r>
            <a:r>
              <a:rPr lang="en-US" altLang="zh-CN" sz="2667" b="1" spc="400" dirty="0">
                <a:solidFill>
                  <a:schemeClr val="bg1"/>
                </a:solidFill>
                <a:latin typeface="+mn-lt"/>
                <a:ea typeface="+mn-ea"/>
                <a:cs typeface="+mn-ea"/>
                <a:sym typeface="+mn-lt"/>
              </a:rPr>
              <a:t>:JAVA</a:t>
            </a:r>
            <a:endParaRPr lang="zh-CN" altLang="en-US" sz="2667" b="1" spc="400" dirty="0">
              <a:solidFill>
                <a:schemeClr val="bg1"/>
              </a:solidFill>
              <a:latin typeface="+mn-lt"/>
              <a:ea typeface="+mn-ea"/>
              <a:cs typeface="+mn-ea"/>
              <a:sym typeface="+mn-lt"/>
            </a:endParaRPr>
          </a:p>
        </p:txBody>
      </p:sp>
      <p:sp>
        <p:nvSpPr>
          <p:cNvPr id="20" name="TextBox 692"/>
          <p:cNvSpPr txBox="1"/>
          <p:nvPr/>
        </p:nvSpPr>
        <p:spPr bwMode="auto">
          <a:xfrm>
            <a:off x="8542268" y="1954716"/>
            <a:ext cx="2541080" cy="1323632"/>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2667" b="1" spc="400" dirty="0">
                <a:solidFill>
                  <a:schemeClr val="bg1"/>
                </a:solidFill>
                <a:latin typeface="+mn-lt"/>
                <a:ea typeface="+mn-ea"/>
                <a:cs typeface="+mn-ea"/>
              </a:rPr>
              <a:t>分布式</a:t>
            </a:r>
            <a:r>
              <a:rPr lang="zh-CN" altLang="en-US" sz="2667" b="1" spc="400" dirty="0">
                <a:solidFill>
                  <a:schemeClr val="bg1"/>
                </a:solidFill>
                <a:latin typeface="+mn-lt"/>
                <a:ea typeface="+mn-ea"/>
                <a:cs typeface="+mn-ea"/>
                <a:sym typeface="+mn-lt"/>
              </a:rPr>
              <a:t>从机：</a:t>
            </a:r>
            <a:endParaRPr lang="en-US" altLang="zh-CN" sz="2667" b="1" spc="400" dirty="0">
              <a:solidFill>
                <a:schemeClr val="bg1"/>
              </a:solidFill>
              <a:latin typeface="+mn-lt"/>
              <a:ea typeface="+mn-ea"/>
              <a:cs typeface="+mn-ea"/>
              <a:sym typeface="+mn-lt"/>
            </a:endParaRPr>
          </a:p>
          <a:p>
            <a:pPr fontAlgn="auto">
              <a:spcBef>
                <a:spcPts val="0"/>
              </a:spcBef>
              <a:spcAft>
                <a:spcPts val="0"/>
              </a:spcAft>
              <a:defRPr/>
            </a:pPr>
            <a:endParaRPr lang="en-US" altLang="zh-CN" sz="2667" b="1" spc="400" dirty="0">
              <a:solidFill>
                <a:schemeClr val="bg1"/>
              </a:solidFill>
              <a:latin typeface="+mn-lt"/>
              <a:ea typeface="+mn-ea"/>
              <a:cs typeface="+mn-ea"/>
              <a:sym typeface="+mn-lt"/>
            </a:endParaRPr>
          </a:p>
          <a:p>
            <a:pPr fontAlgn="auto">
              <a:spcBef>
                <a:spcPts val="0"/>
              </a:spcBef>
              <a:spcAft>
                <a:spcPts val="0"/>
              </a:spcAft>
              <a:defRPr/>
            </a:pPr>
            <a:r>
              <a:rPr lang="zh-CN" altLang="en-US" sz="2667" b="1" spc="400" dirty="0">
                <a:solidFill>
                  <a:schemeClr val="bg1"/>
                </a:solidFill>
                <a:latin typeface="+mn-lt"/>
                <a:ea typeface="+mn-ea"/>
                <a:cs typeface="+mn-ea"/>
                <a:sym typeface="+mn-lt"/>
              </a:rPr>
              <a:t>语言</a:t>
            </a:r>
            <a:r>
              <a:rPr lang="en-US" altLang="zh-CN" sz="2667" b="1" spc="400" dirty="0">
                <a:solidFill>
                  <a:schemeClr val="bg1"/>
                </a:solidFill>
                <a:latin typeface="+mn-lt"/>
                <a:ea typeface="+mn-ea"/>
                <a:cs typeface="+mn-ea"/>
                <a:sym typeface="+mn-lt"/>
              </a:rPr>
              <a:t>:Golang</a:t>
            </a:r>
            <a:endParaRPr lang="zh-CN" altLang="en-US" sz="2667" b="1" spc="400" dirty="0">
              <a:solidFill>
                <a:schemeClr val="bg1"/>
              </a:solidFill>
              <a:latin typeface="+mn-lt"/>
              <a:ea typeface="+mn-ea"/>
              <a:cs typeface="+mn-ea"/>
              <a:sym typeface="+mn-lt"/>
            </a:endParaRPr>
          </a:p>
        </p:txBody>
      </p:sp>
      <p:sp>
        <p:nvSpPr>
          <p:cNvPr id="21" name="矩形 1"/>
          <p:cNvSpPr>
            <a:spLocks noChangeArrowheads="1"/>
          </p:cNvSpPr>
          <p:nvPr/>
        </p:nvSpPr>
        <p:spPr bwMode="auto">
          <a:xfrm>
            <a:off x="5050181" y="3383756"/>
            <a:ext cx="2091639" cy="1162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dirty="0">
                <a:solidFill>
                  <a:schemeClr val="bg1"/>
                </a:solidFill>
                <a:cs typeface="+mn-ea"/>
                <a:sym typeface="+mn-lt"/>
              </a:rPr>
              <a:t>Spring</a:t>
            </a:r>
            <a:r>
              <a:rPr lang="zh-CN" altLang="en-US" sz="1600" dirty="0">
                <a:solidFill>
                  <a:schemeClr val="bg1"/>
                </a:solidFill>
                <a:cs typeface="+mn-ea"/>
                <a:sym typeface="+mn-lt"/>
              </a:rPr>
              <a:t>、</a:t>
            </a:r>
            <a:endParaRPr lang="en-US" altLang="zh-CN" sz="1600" dirty="0">
              <a:solidFill>
                <a:schemeClr val="bg1"/>
              </a:solidFill>
              <a:cs typeface="+mn-ea"/>
              <a:sym typeface="+mn-lt"/>
            </a:endParaRPr>
          </a:p>
          <a:p>
            <a:pPr>
              <a:lnSpc>
                <a:spcPct val="150000"/>
              </a:lnSpc>
            </a:pPr>
            <a:r>
              <a:rPr lang="en-US" altLang="zh-CN" sz="1600" dirty="0" err="1">
                <a:solidFill>
                  <a:schemeClr val="bg1"/>
                </a:solidFill>
                <a:cs typeface="+mn-ea"/>
                <a:sym typeface="+mn-lt"/>
              </a:rPr>
              <a:t>SpringMVC</a:t>
            </a:r>
            <a:r>
              <a:rPr lang="zh-CN" altLang="en-US" sz="1600" dirty="0">
                <a:solidFill>
                  <a:schemeClr val="bg1"/>
                </a:solidFill>
                <a:cs typeface="+mn-ea"/>
                <a:sym typeface="+mn-lt"/>
              </a:rPr>
              <a:t>、</a:t>
            </a:r>
            <a:endParaRPr lang="en-US" altLang="zh-CN" sz="1600" dirty="0">
              <a:solidFill>
                <a:schemeClr val="bg1"/>
              </a:solidFill>
              <a:cs typeface="+mn-ea"/>
              <a:sym typeface="+mn-lt"/>
            </a:endParaRPr>
          </a:p>
          <a:p>
            <a:pPr>
              <a:lnSpc>
                <a:spcPct val="150000"/>
              </a:lnSpc>
            </a:pPr>
            <a:r>
              <a:rPr lang="en-US" altLang="zh-CN" sz="1600" dirty="0" err="1">
                <a:solidFill>
                  <a:schemeClr val="bg1"/>
                </a:solidFill>
                <a:cs typeface="+mn-ea"/>
                <a:sym typeface="+mn-lt"/>
              </a:rPr>
              <a:t>Mybatis</a:t>
            </a:r>
            <a:r>
              <a:rPr lang="zh-CN" altLang="en-US" sz="1600" dirty="0">
                <a:solidFill>
                  <a:schemeClr val="bg1"/>
                </a:solidFill>
                <a:cs typeface="+mn-ea"/>
                <a:sym typeface="+mn-lt"/>
              </a:rPr>
              <a:t>、</a:t>
            </a:r>
          </a:p>
        </p:txBody>
      </p:sp>
      <p:grpSp>
        <p:nvGrpSpPr>
          <p:cNvPr id="27" name="组合 26"/>
          <p:cNvGrpSpPr>
            <a:grpSpLocks noChangeAspect="1"/>
          </p:cNvGrpSpPr>
          <p:nvPr/>
        </p:nvGrpSpPr>
        <p:grpSpPr>
          <a:xfrm>
            <a:off x="202799" y="287672"/>
            <a:ext cx="609210" cy="609210"/>
            <a:chOff x="456294" y="1959430"/>
            <a:chExt cx="2148114" cy="2148114"/>
          </a:xfrm>
        </p:grpSpPr>
        <p:sp>
          <p:nvSpPr>
            <p:cNvPr id="28" name="椭圆 27"/>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9" name="图片 2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0" name="文本框 29"/>
          <p:cNvSpPr txBox="1"/>
          <p:nvPr/>
        </p:nvSpPr>
        <p:spPr>
          <a:xfrm>
            <a:off x="919032" y="5799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项目所用语言及框架</a:t>
            </a:r>
          </a:p>
        </p:txBody>
      </p:sp>
      <p:sp>
        <p:nvSpPr>
          <p:cNvPr id="23" name="矩形 22">
            <a:extLst>
              <a:ext uri="{FF2B5EF4-FFF2-40B4-BE49-F238E27FC236}">
                <a16:creationId xmlns:a16="http://schemas.microsoft.com/office/drawing/2014/main" id="{5FA8C9E8-C7F8-4126-A2BE-03D482CC883F}"/>
              </a:ext>
            </a:extLst>
          </p:cNvPr>
          <p:cNvSpPr/>
          <p:nvPr/>
        </p:nvSpPr>
        <p:spPr>
          <a:xfrm>
            <a:off x="923666" y="4559676"/>
            <a:ext cx="2831302" cy="1352165"/>
          </a:xfrm>
          <a:prstGeom prst="rect">
            <a:avLst/>
          </a:prstGeom>
        </p:spPr>
        <p:txBody>
          <a:bodyPr wrap="square">
            <a:spAutoFit/>
          </a:bodyPr>
          <a:lstStyle/>
          <a:p>
            <a:pPr>
              <a:lnSpc>
                <a:spcPct val="150000"/>
              </a:lnSpc>
            </a:pPr>
            <a:r>
              <a:rPr lang="zh-CN" altLang="en-US" sz="1400" dirty="0">
                <a:solidFill>
                  <a:schemeClr val="tx1">
                    <a:lumMod val="85000"/>
                    <a:lumOff val="15000"/>
                  </a:schemeClr>
                </a:solidFill>
              </a:rPr>
              <a:t>前端功能：</a:t>
            </a:r>
            <a:endParaRPr lang="en-US" altLang="zh-CN" sz="1400" dirty="0">
              <a:solidFill>
                <a:schemeClr val="tx1">
                  <a:lumMod val="85000"/>
                  <a:lumOff val="15000"/>
                </a:schemeClr>
              </a:solidFill>
            </a:endParaRPr>
          </a:p>
          <a:p>
            <a:pPr marL="342900" indent="-342900">
              <a:lnSpc>
                <a:spcPct val="150000"/>
              </a:lnSpc>
              <a:buAutoNum type="arabicPeriod"/>
            </a:pPr>
            <a:r>
              <a:rPr lang="zh-CN" altLang="en-US" sz="1400" dirty="0">
                <a:solidFill>
                  <a:schemeClr val="tx1">
                    <a:lumMod val="85000"/>
                    <a:lumOff val="15000"/>
                  </a:schemeClr>
                </a:solidFill>
              </a:rPr>
              <a:t>前端承载展示后台输出信息，用户数据交互与反馈等主要入口</a:t>
            </a:r>
            <a:endParaRPr lang="en-US" altLang="zh-CN" sz="1400" dirty="0">
              <a:solidFill>
                <a:schemeClr val="tx1">
                  <a:lumMod val="85000"/>
                  <a:lumOff val="15000"/>
                </a:schemeClr>
              </a:solidFill>
            </a:endParaRPr>
          </a:p>
          <a:p>
            <a:pPr marL="342900" indent="-342900">
              <a:lnSpc>
                <a:spcPct val="150000"/>
              </a:lnSpc>
              <a:buAutoNum type="arabicPeriod"/>
            </a:pPr>
            <a:endParaRPr lang="en-US" altLang="zh-CN" sz="1400" dirty="0">
              <a:solidFill>
                <a:schemeClr val="tx1">
                  <a:lumMod val="85000"/>
                  <a:lumOff val="15000"/>
                </a:schemeClr>
              </a:solidFill>
            </a:endParaRPr>
          </a:p>
        </p:txBody>
      </p:sp>
      <p:sp>
        <p:nvSpPr>
          <p:cNvPr id="33" name="矩形 1">
            <a:extLst>
              <a:ext uri="{FF2B5EF4-FFF2-40B4-BE49-F238E27FC236}">
                <a16:creationId xmlns:a16="http://schemas.microsoft.com/office/drawing/2014/main" id="{527F3BA1-45D8-4B82-9E3D-D9301AEB74E9}"/>
              </a:ext>
            </a:extLst>
          </p:cNvPr>
          <p:cNvSpPr>
            <a:spLocks noChangeArrowheads="1"/>
          </p:cNvSpPr>
          <p:nvPr/>
        </p:nvSpPr>
        <p:spPr bwMode="auto">
          <a:xfrm>
            <a:off x="8540913" y="3362859"/>
            <a:ext cx="2091639" cy="1162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dirty="0">
                <a:solidFill>
                  <a:schemeClr val="bg1"/>
                </a:solidFill>
                <a:cs typeface="+mn-ea"/>
                <a:sym typeface="+mn-lt"/>
              </a:rPr>
              <a:t>GRPC</a:t>
            </a:r>
            <a:r>
              <a:rPr lang="zh-CN" altLang="en-US" sz="1600" dirty="0">
                <a:solidFill>
                  <a:schemeClr val="bg1"/>
                </a:solidFill>
                <a:cs typeface="+mn-ea"/>
                <a:sym typeface="+mn-lt"/>
              </a:rPr>
              <a:t>、</a:t>
            </a:r>
            <a:endParaRPr lang="en-US" altLang="zh-CN" sz="1600" dirty="0">
              <a:solidFill>
                <a:schemeClr val="bg1"/>
              </a:solidFill>
              <a:cs typeface="+mn-ea"/>
              <a:sym typeface="+mn-lt"/>
            </a:endParaRPr>
          </a:p>
          <a:p>
            <a:pPr>
              <a:lnSpc>
                <a:spcPct val="150000"/>
              </a:lnSpc>
            </a:pPr>
            <a:r>
              <a:rPr lang="en-US" altLang="zh-CN" sz="1600" dirty="0">
                <a:solidFill>
                  <a:schemeClr val="bg1"/>
                </a:solidFill>
                <a:cs typeface="+mn-ea"/>
                <a:sym typeface="+mn-lt"/>
              </a:rPr>
              <a:t>Go-</a:t>
            </a:r>
            <a:r>
              <a:rPr lang="en-US" altLang="zh-CN" sz="1600" dirty="0" err="1">
                <a:solidFill>
                  <a:schemeClr val="bg1"/>
                </a:solidFill>
                <a:cs typeface="+mn-ea"/>
                <a:sym typeface="+mn-lt"/>
              </a:rPr>
              <a:t>bindata</a:t>
            </a:r>
            <a:r>
              <a:rPr lang="en-US" altLang="zh-CN" sz="1600" dirty="0">
                <a:solidFill>
                  <a:schemeClr val="bg1"/>
                </a:solidFill>
                <a:cs typeface="+mn-ea"/>
                <a:sym typeface="+mn-lt"/>
              </a:rPr>
              <a:t> </a:t>
            </a:r>
            <a:r>
              <a:rPr lang="zh-CN" altLang="en-US" sz="1600" dirty="0">
                <a:solidFill>
                  <a:schemeClr val="bg1"/>
                </a:solidFill>
                <a:cs typeface="+mn-ea"/>
                <a:sym typeface="+mn-lt"/>
              </a:rPr>
              <a:t>、</a:t>
            </a:r>
            <a:endParaRPr lang="en-US" altLang="zh-CN" sz="1600" dirty="0">
              <a:solidFill>
                <a:schemeClr val="bg1"/>
              </a:solidFill>
              <a:cs typeface="+mn-ea"/>
              <a:sym typeface="+mn-lt"/>
            </a:endParaRPr>
          </a:p>
          <a:p>
            <a:pPr>
              <a:lnSpc>
                <a:spcPct val="150000"/>
              </a:lnSpc>
            </a:pPr>
            <a:r>
              <a:rPr lang="en-US" altLang="zh-CN" sz="1600" dirty="0" err="1">
                <a:solidFill>
                  <a:schemeClr val="bg1"/>
                </a:solidFill>
                <a:cs typeface="+mn-ea"/>
                <a:sym typeface="+mn-lt"/>
              </a:rPr>
              <a:t>Grom</a:t>
            </a:r>
            <a:endParaRPr lang="en-US" altLang="zh-CN" sz="1600" dirty="0">
              <a:solidFill>
                <a:schemeClr val="bg1"/>
              </a:solidFill>
              <a:cs typeface="+mn-ea"/>
              <a:sym typeface="+mn-lt"/>
            </a:endParaRPr>
          </a:p>
        </p:txBody>
      </p:sp>
      <p:sp>
        <p:nvSpPr>
          <p:cNvPr id="34" name="矩形 33">
            <a:extLst>
              <a:ext uri="{FF2B5EF4-FFF2-40B4-BE49-F238E27FC236}">
                <a16:creationId xmlns:a16="http://schemas.microsoft.com/office/drawing/2014/main" id="{B1EC5100-82AD-403F-9E27-46A073723217}"/>
              </a:ext>
            </a:extLst>
          </p:cNvPr>
          <p:cNvSpPr/>
          <p:nvPr/>
        </p:nvSpPr>
        <p:spPr>
          <a:xfrm>
            <a:off x="4680348" y="4559676"/>
            <a:ext cx="2901181" cy="1998496"/>
          </a:xfrm>
          <a:prstGeom prst="rect">
            <a:avLst/>
          </a:prstGeom>
        </p:spPr>
        <p:txBody>
          <a:bodyPr wrap="square">
            <a:spAutoFit/>
          </a:bodyPr>
          <a:lstStyle/>
          <a:p>
            <a:pPr>
              <a:lnSpc>
                <a:spcPct val="150000"/>
              </a:lnSpc>
            </a:pPr>
            <a:r>
              <a:rPr lang="zh-CN" altLang="en-US" sz="1400" dirty="0">
                <a:solidFill>
                  <a:schemeClr val="tx1">
                    <a:lumMod val="85000"/>
                    <a:lumOff val="15000"/>
                  </a:schemeClr>
                </a:solidFill>
              </a:rPr>
              <a:t>分布式主机功能：</a:t>
            </a:r>
            <a:endParaRPr lang="en-US" altLang="zh-CN" sz="1400" dirty="0">
              <a:solidFill>
                <a:schemeClr val="tx1">
                  <a:lumMod val="85000"/>
                  <a:lumOff val="15000"/>
                </a:schemeClr>
              </a:solidFill>
            </a:endParaRPr>
          </a:p>
          <a:p>
            <a:pPr marL="342900" indent="-342900">
              <a:lnSpc>
                <a:spcPct val="150000"/>
              </a:lnSpc>
              <a:buAutoNum type="arabicPeriod"/>
            </a:pPr>
            <a:r>
              <a:rPr lang="zh-CN" altLang="en-US" sz="1400" dirty="0">
                <a:solidFill>
                  <a:schemeClr val="tx1">
                    <a:lumMod val="85000"/>
                    <a:lumOff val="15000"/>
                  </a:schemeClr>
                </a:solidFill>
              </a:rPr>
              <a:t>承载数据、逻辑存储及处理前端交互信息。</a:t>
            </a:r>
            <a:endParaRPr lang="en-US" altLang="zh-CN" sz="1400" dirty="0">
              <a:solidFill>
                <a:schemeClr val="tx1">
                  <a:lumMod val="85000"/>
                  <a:lumOff val="15000"/>
                </a:schemeClr>
              </a:solidFill>
            </a:endParaRPr>
          </a:p>
          <a:p>
            <a:pPr marL="342900" indent="-342900">
              <a:lnSpc>
                <a:spcPct val="150000"/>
              </a:lnSpc>
              <a:buAutoNum type="arabicPeriod"/>
            </a:pPr>
            <a:r>
              <a:rPr lang="zh-CN" altLang="en-US" sz="1400" dirty="0">
                <a:solidFill>
                  <a:schemeClr val="tx1">
                    <a:lumMod val="85000"/>
                    <a:lumOff val="15000"/>
                  </a:schemeClr>
                </a:solidFill>
              </a:rPr>
              <a:t>生成、验证用户</a:t>
            </a:r>
            <a:r>
              <a:rPr lang="en-US" altLang="zh-CN" sz="1400" dirty="0">
                <a:solidFill>
                  <a:schemeClr val="tx1">
                    <a:lumMod val="85000"/>
                    <a:lumOff val="15000"/>
                  </a:schemeClr>
                </a:solidFill>
              </a:rPr>
              <a:t>Token</a:t>
            </a:r>
            <a:r>
              <a:rPr lang="zh-CN" altLang="en-US" sz="1400" dirty="0">
                <a:solidFill>
                  <a:schemeClr val="tx1">
                    <a:lumMod val="85000"/>
                    <a:lumOff val="15000"/>
                  </a:schemeClr>
                </a:solidFill>
              </a:rPr>
              <a:t>令牌，管理从机生命周期及从机初始化注册认证（生成从机</a:t>
            </a:r>
            <a:r>
              <a:rPr lang="en-US" altLang="zh-CN" sz="1400" dirty="0">
                <a:solidFill>
                  <a:schemeClr val="tx1">
                    <a:lumMod val="85000"/>
                    <a:lumOff val="15000"/>
                  </a:schemeClr>
                </a:solidFill>
              </a:rPr>
              <a:t>UUID</a:t>
            </a:r>
            <a:r>
              <a:rPr lang="zh-CN" altLang="en-US" sz="1400" dirty="0">
                <a:solidFill>
                  <a:schemeClr val="tx1">
                    <a:lumMod val="85000"/>
                    <a:lumOff val="15000"/>
                  </a:schemeClr>
                </a:solidFill>
              </a:rPr>
              <a:t>）</a:t>
            </a:r>
            <a:endParaRPr lang="en-US" altLang="zh-CN" sz="1400" dirty="0">
              <a:solidFill>
                <a:schemeClr val="tx1">
                  <a:lumMod val="85000"/>
                  <a:lumOff val="15000"/>
                </a:schemeClr>
              </a:solidFill>
            </a:endParaRPr>
          </a:p>
        </p:txBody>
      </p:sp>
      <p:sp>
        <p:nvSpPr>
          <p:cNvPr id="35" name="矩形 34">
            <a:extLst>
              <a:ext uri="{FF2B5EF4-FFF2-40B4-BE49-F238E27FC236}">
                <a16:creationId xmlns:a16="http://schemas.microsoft.com/office/drawing/2014/main" id="{4B6A6AC4-A513-48A8-9BC6-F849041BE70D}"/>
              </a:ext>
            </a:extLst>
          </p:cNvPr>
          <p:cNvSpPr/>
          <p:nvPr/>
        </p:nvSpPr>
        <p:spPr>
          <a:xfrm>
            <a:off x="8136141" y="4589428"/>
            <a:ext cx="2901181" cy="1352165"/>
          </a:xfrm>
          <a:prstGeom prst="rect">
            <a:avLst/>
          </a:prstGeom>
        </p:spPr>
        <p:txBody>
          <a:bodyPr wrap="square">
            <a:spAutoFit/>
          </a:bodyPr>
          <a:lstStyle/>
          <a:p>
            <a:pPr>
              <a:lnSpc>
                <a:spcPct val="150000"/>
              </a:lnSpc>
            </a:pPr>
            <a:r>
              <a:rPr lang="zh-CN" altLang="en-US" sz="1400" dirty="0">
                <a:solidFill>
                  <a:schemeClr val="tx1">
                    <a:lumMod val="85000"/>
                    <a:lumOff val="15000"/>
                  </a:schemeClr>
                </a:solidFill>
              </a:rPr>
              <a:t>分布式从机功能：</a:t>
            </a:r>
            <a:endParaRPr lang="en-US" altLang="zh-CN" sz="1400" dirty="0">
              <a:solidFill>
                <a:schemeClr val="tx1">
                  <a:lumMod val="85000"/>
                  <a:lumOff val="15000"/>
                </a:schemeClr>
              </a:solidFill>
            </a:endParaRPr>
          </a:p>
          <a:p>
            <a:pPr marL="342900" indent="-342900">
              <a:lnSpc>
                <a:spcPct val="150000"/>
              </a:lnSpc>
              <a:buAutoNum type="arabicPeriod"/>
            </a:pPr>
            <a:r>
              <a:rPr lang="zh-CN" altLang="en-US" sz="1400" dirty="0">
                <a:solidFill>
                  <a:schemeClr val="tx1">
                    <a:lumMod val="85000"/>
                    <a:lumOff val="15000"/>
                  </a:schemeClr>
                </a:solidFill>
              </a:rPr>
              <a:t>负责存储用户文件数据。</a:t>
            </a:r>
            <a:endParaRPr lang="en-US" altLang="zh-CN" sz="1400" dirty="0">
              <a:solidFill>
                <a:schemeClr val="tx1">
                  <a:lumMod val="85000"/>
                  <a:lumOff val="15000"/>
                </a:schemeClr>
              </a:solidFill>
            </a:endParaRPr>
          </a:p>
          <a:p>
            <a:pPr marL="342900" indent="-342900">
              <a:lnSpc>
                <a:spcPct val="150000"/>
              </a:lnSpc>
              <a:buAutoNum type="arabicPeriod"/>
            </a:pPr>
            <a:r>
              <a:rPr lang="zh-CN" altLang="en-US" sz="1400" dirty="0">
                <a:solidFill>
                  <a:schemeClr val="tx1">
                    <a:lumMod val="85000"/>
                    <a:lumOff val="15000"/>
                  </a:schemeClr>
                </a:solidFill>
              </a:rPr>
              <a:t>验证用户</a:t>
            </a:r>
            <a:r>
              <a:rPr lang="en-US" altLang="zh-CN" sz="1400" dirty="0">
                <a:solidFill>
                  <a:schemeClr val="tx1">
                    <a:lumMod val="85000"/>
                    <a:lumOff val="15000"/>
                  </a:schemeClr>
                </a:solidFill>
              </a:rPr>
              <a:t>Token</a:t>
            </a:r>
            <a:r>
              <a:rPr lang="zh-CN" altLang="en-US" sz="1400" dirty="0">
                <a:solidFill>
                  <a:schemeClr val="tx1">
                    <a:lumMod val="85000"/>
                    <a:lumOff val="15000"/>
                  </a:schemeClr>
                </a:solidFill>
              </a:rPr>
              <a:t>令牌。</a:t>
            </a:r>
            <a:endParaRPr lang="en-US" altLang="zh-CN" sz="1400" dirty="0">
              <a:solidFill>
                <a:schemeClr val="tx1">
                  <a:lumMod val="85000"/>
                  <a:lumOff val="15000"/>
                </a:schemeClr>
              </a:solidFill>
            </a:endParaRPr>
          </a:p>
          <a:p>
            <a:pPr marL="342900" indent="-342900">
              <a:lnSpc>
                <a:spcPct val="150000"/>
              </a:lnSpc>
              <a:buAutoNum type="arabicPeriod"/>
            </a:pPr>
            <a:r>
              <a:rPr lang="zh-CN" altLang="en-US" sz="1400" dirty="0">
                <a:solidFill>
                  <a:schemeClr val="tx1">
                    <a:lumMod val="85000"/>
                    <a:lumOff val="15000"/>
                  </a:schemeClr>
                </a:solidFill>
              </a:rPr>
              <a:t>从机生命健康管理及检测</a:t>
            </a:r>
            <a:endParaRPr lang="en-US" altLang="zh-CN" sz="1400" dirty="0">
              <a:solidFill>
                <a:schemeClr val="tx1">
                  <a:lumMod val="85000"/>
                  <a:lumOff val="15000"/>
                </a:schemeClr>
              </a:solidFill>
            </a:endParaRPr>
          </a:p>
        </p:txBody>
      </p:sp>
    </p:spTree>
    <p:extLst>
      <p:ext uri="{BB962C8B-B14F-4D97-AF65-F5344CB8AC3E}">
        <p14:creationId xmlns:p14="http://schemas.microsoft.com/office/powerpoint/2010/main" val="1312120905"/>
      </p:ext>
    </p:extLst>
  </p:cSld>
  <p:clrMapOvr>
    <a:masterClrMapping/>
  </p:clrMapOvr>
</p:sld>
</file>

<file path=ppt/theme/theme1.xml><?xml version="1.0" encoding="utf-8"?>
<a:theme xmlns:a="http://schemas.openxmlformats.org/drawingml/2006/main" name="Office 主题​​">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799</TotalTime>
  <Words>977</Words>
  <Application>Microsoft Office PowerPoint</Application>
  <PresentationFormat>宽屏</PresentationFormat>
  <Paragraphs>95</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-apple-system</vt:lpstr>
      <vt:lpstr>等线</vt:lpstr>
      <vt:lpstr>等线 Light</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方 志熹</cp:lastModifiedBy>
  <cp:revision>45</cp:revision>
  <dcterms:created xsi:type="dcterms:W3CDTF">2016-04-01T02:51:40Z</dcterms:created>
  <dcterms:modified xsi:type="dcterms:W3CDTF">2021-05-21T17:17:33Z</dcterms:modified>
</cp:coreProperties>
</file>