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oppins"/>
      <p:regular r:id="rId17"/>
      <p:bold r:id="rId18"/>
      <p:italic r:id="rId19"/>
      <p:boldItalic r:id="rId20"/>
    </p:embeddedFont>
    <p:embeddedFont>
      <p:font typeface="Source Code Pro"/>
      <p:regular r:id="rId21"/>
      <p:bold r:id="rId22"/>
      <p:italic r:id="rId23"/>
      <p:boldItalic r:id="rId24"/>
    </p:embeddedFont>
    <p:embeddedFont>
      <p:font typeface="PT Sans"/>
      <p:regular r:id="rId25"/>
      <p:bold r:id="rId26"/>
      <p:italic r:id="rId27"/>
      <p:boldItalic r:id="rId28"/>
    </p:embeddedFont>
    <p:embeddedFont>
      <p:font typeface="IBM Plex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SourceCodePro-boldItalic.fntdata"/><Relationship Id="rId23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TSans-bold.fntdata"/><Relationship Id="rId25" Type="http://schemas.openxmlformats.org/officeDocument/2006/relationships/font" Target="fonts/PTSans-regular.fntdata"/><Relationship Id="rId28" Type="http://schemas.openxmlformats.org/officeDocument/2006/relationships/font" Target="fonts/PTSans-boldItalic.fntdata"/><Relationship Id="rId27" Type="http://schemas.openxmlformats.org/officeDocument/2006/relationships/font" Target="fonts/PT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IBMPlexMon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IBMPlexMono-italic.fntdata"/><Relationship Id="rId30" Type="http://schemas.openxmlformats.org/officeDocument/2006/relationships/font" Target="fonts/IBMPlexMon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IBMPlexMon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oppins-regular.fntdata"/><Relationship Id="rId16" Type="http://schemas.openxmlformats.org/officeDocument/2006/relationships/slide" Target="slides/slide12.xml"/><Relationship Id="rId19" Type="http://schemas.openxmlformats.org/officeDocument/2006/relationships/font" Target="fonts/Poppins-italic.fntdata"/><Relationship Id="rId1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d1bf8d6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d1bf8d6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33f8f3f8c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33f8f3f8c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33f8f3f8cc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Google Shape;1511;g33f8f3f8cc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339841c2ab6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339841c2ab6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24e5c2c9e4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24e5c2c9e4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Fluctuate</a:t>
            </a:r>
            <a:r>
              <a:rPr lang="en"/>
              <a:t> a lot, sudden changes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33f0a1f79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33f0a1f79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gated recurrent unit (GRU) (a 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type of RNN)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24ed99bf1a4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Google Shape;1458;g24ed99bf1a4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Also: </a:t>
            </a:r>
            <a:r>
              <a:rPr lang="en" sz="1600" u="sng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https://www.kaggle.com/datasets/yashdharme36/airfare-ml-predicting-flight-fares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33f807fed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33f807fed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33f807fed5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33f807fed5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33f8f3f8cc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33f8f3f8cc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33f807fed5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33f807fed5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33f8f3f8cc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33f8f3f8cc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rect b="b" l="l" r="r" t="t"/>
              <a:pathLst>
                <a:path extrusionOk="0" h="32774" w="285545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" name="Google Shape;54;p2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2"/>
          <p:cNvSpPr txBox="1"/>
          <p:nvPr>
            <p:ph idx="1" type="subTitle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/>
          <p:nvPr>
            <p:ph hasCustomPrompt="1" type="title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/>
          <p:nvPr>
            <p:ph idx="1" type="subTitle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6" name="Google Shape;496;p13"/>
          <p:cNvSpPr txBox="1"/>
          <p:nvPr>
            <p:ph idx="1" type="subTitle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13"/>
          <p:cNvSpPr txBox="1"/>
          <p:nvPr>
            <p:ph idx="2" type="subTitle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13"/>
          <p:cNvSpPr txBox="1"/>
          <p:nvPr>
            <p:ph idx="3" type="subTitle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13"/>
          <p:cNvSpPr txBox="1"/>
          <p:nvPr>
            <p:ph idx="4" type="subTitle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13"/>
          <p:cNvSpPr txBox="1"/>
          <p:nvPr>
            <p:ph hasCustomPrompt="1" idx="5" type="title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/>
          <p:nvPr>
            <p:ph hasCustomPrompt="1" idx="6" type="title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/>
          <p:nvPr>
            <p:ph hasCustomPrompt="1" idx="7" type="title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/>
          <p:nvPr>
            <p:ph hasCustomPrompt="1" idx="8" type="title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/>
          <p:nvPr>
            <p:ph idx="9" type="subTitle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5" name="Google Shape;505;p13"/>
          <p:cNvSpPr txBox="1"/>
          <p:nvPr>
            <p:ph idx="13" type="subTitle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6" name="Google Shape;506;p13"/>
          <p:cNvSpPr txBox="1"/>
          <p:nvPr>
            <p:ph idx="14" type="subTitle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07" name="Google Shape;507;p13"/>
          <p:cNvSpPr txBox="1"/>
          <p:nvPr>
            <p:ph idx="15" type="subTitle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/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6" name="Google Shape;546;p14"/>
          <p:cNvSpPr txBox="1"/>
          <p:nvPr>
            <p:ph idx="1" type="subTitle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flipH="1" rot="8100000">
              <a:off x="3778999" y="-2106462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flipH="1" rot="-2700000">
              <a:off x="3192849" y="-2898537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flipH="1" rot="10800000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flipH="1" rot="-3320950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flipH="1" rot="-2700000">
              <a:off x="249333" y="3270782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flipH="1" rot="2700000">
                <a:off x="-1073899" y="4736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flipH="1" rot="-2700000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_1_1_1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29" name="Google Shape;72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flipH="1" rot="10800000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flipH="1" rot="5400000">
              <a:off x="6551329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1" name="Google Shape;761;p19"/>
          <p:cNvSpPr txBox="1"/>
          <p:nvPr>
            <p:ph idx="1" type="subTitle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2" name="Google Shape;762;p19"/>
          <p:cNvSpPr txBox="1"/>
          <p:nvPr>
            <p:ph idx="2" type="subTitle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rect b="b" l="l" r="r" t="t"/>
              <a:pathLst>
                <a:path extrusionOk="0" h="27731" w="306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rect b="b" l="l" r="r" t="t"/>
              <a:pathLst>
                <a:path extrusionOk="0" h="27731" w="305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/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0" name="Google Shape;800;p20"/>
          <p:cNvSpPr txBox="1"/>
          <p:nvPr>
            <p:ph idx="1" type="subTitle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3"/>
          <p:cNvSpPr txBox="1"/>
          <p:nvPr>
            <p:ph hasCustomPrompt="1"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/>
          <p:nvPr>
            <p:ph idx="1" type="subTitle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4" name="Google Shape;844;p21"/>
          <p:cNvSpPr txBox="1"/>
          <p:nvPr>
            <p:ph idx="1" type="body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845" name="Google Shape;845;p21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flipH="1" rot="-8100000">
              <a:off x="7249845" y="-719557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3" name="Google Shape;92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4" name="Google Shape;924;p22"/>
          <p:cNvSpPr txBox="1"/>
          <p:nvPr>
            <p:ph idx="1" type="body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5" name="Google Shape;925;p22"/>
          <p:cNvSpPr txBox="1"/>
          <p:nvPr>
            <p:ph idx="2" type="body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926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 rot="10800000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5" name="Google Shape;975;p23"/>
          <p:cNvSpPr txBox="1"/>
          <p:nvPr>
            <p:ph idx="1" type="subTitle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6" name="Google Shape;976;p23"/>
          <p:cNvSpPr txBox="1"/>
          <p:nvPr>
            <p:ph idx="2" type="subTitle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7" name="Google Shape;977;p23"/>
          <p:cNvSpPr txBox="1"/>
          <p:nvPr>
            <p:ph idx="3" type="subTitle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978" name="Google Shape;978;p23"/>
          <p:cNvSpPr txBox="1"/>
          <p:nvPr>
            <p:ph idx="4" type="subTitle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979" name="Google Shape;979;p23"/>
          <p:cNvGrpSpPr/>
          <p:nvPr/>
        </p:nvGrpSpPr>
        <p:grpSpPr>
          <a:xfrm flipH="1" rot="-5400000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b="26177" l="16960" r="7121" t="24718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58" name="Google Shape;1058;p24"/>
          <p:cNvSpPr txBox="1"/>
          <p:nvPr>
            <p:ph idx="1" type="subTitle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9" name="Google Shape;1059;p24"/>
          <p:cNvSpPr txBox="1"/>
          <p:nvPr>
            <p:ph idx="2" type="subTitle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0" name="Google Shape;1060;p24"/>
          <p:cNvSpPr txBox="1"/>
          <p:nvPr>
            <p:ph idx="3" type="subTitle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1" name="Google Shape;106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2" name="Google Shape;1062;p24"/>
          <p:cNvSpPr txBox="1"/>
          <p:nvPr>
            <p:ph idx="4" type="subTitle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3" name="Google Shape;1063;p24"/>
          <p:cNvSpPr txBox="1"/>
          <p:nvPr>
            <p:ph idx="5" type="subTitle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4" name="Google Shape;1064;p24"/>
          <p:cNvSpPr txBox="1"/>
          <p:nvPr>
            <p:ph idx="6" type="subTitle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flipH="1" rot="-2700000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/>
          <p:nvPr>
            <p:ph idx="1" type="subTitle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3" name="Google Shape;1113;p25"/>
          <p:cNvSpPr txBox="1"/>
          <p:nvPr>
            <p:ph idx="2" type="subTitle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4" name="Google Shape;1114;p25"/>
          <p:cNvSpPr txBox="1"/>
          <p:nvPr>
            <p:ph idx="3" type="subTitle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5" name="Google Shape;111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6" name="Google Shape;1116;p25"/>
          <p:cNvSpPr txBox="1"/>
          <p:nvPr>
            <p:ph idx="4" type="subTitle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7" name="Google Shape;1117;p25"/>
          <p:cNvSpPr txBox="1"/>
          <p:nvPr>
            <p:ph idx="5" type="subTitle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8" name="Google Shape;1118;p25"/>
          <p:cNvSpPr txBox="1"/>
          <p:nvPr>
            <p:ph idx="6" type="subTitle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9" name="Google Shape;1119;p25"/>
          <p:cNvSpPr/>
          <p:nvPr>
            <p:ph idx="7" type="pic"/>
          </p:nvPr>
        </p:nvSpPr>
        <p:spPr>
          <a:xfrm>
            <a:off x="72000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0" name="Google Shape;1120;p25"/>
          <p:cNvSpPr/>
          <p:nvPr>
            <p:ph idx="8" type="pic"/>
          </p:nvPr>
        </p:nvSpPr>
        <p:spPr>
          <a:xfrm>
            <a:off x="3584475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1" name="Google Shape;1121;p25"/>
          <p:cNvSpPr/>
          <p:nvPr>
            <p:ph idx="9" type="pic"/>
          </p:nvPr>
        </p:nvSpPr>
        <p:spPr>
          <a:xfrm>
            <a:off x="644895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6" name="Google Shape;1166;p26"/>
          <p:cNvSpPr txBox="1"/>
          <p:nvPr>
            <p:ph idx="1" type="subTitle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7" name="Google Shape;1167;p26"/>
          <p:cNvSpPr txBox="1"/>
          <p:nvPr>
            <p:ph idx="2" type="subTitle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8" name="Google Shape;1168;p26"/>
          <p:cNvSpPr txBox="1"/>
          <p:nvPr>
            <p:ph idx="3" type="subTitle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9" name="Google Shape;1169;p26"/>
          <p:cNvSpPr txBox="1"/>
          <p:nvPr>
            <p:ph idx="4" type="subTitle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0" name="Google Shape;1170;p26"/>
          <p:cNvSpPr txBox="1"/>
          <p:nvPr>
            <p:ph idx="5" type="subTitle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1" name="Google Shape;1171;p26"/>
          <p:cNvSpPr txBox="1"/>
          <p:nvPr>
            <p:ph idx="6" type="subTitle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2" name="Google Shape;1172;p26"/>
          <p:cNvSpPr txBox="1"/>
          <p:nvPr>
            <p:ph idx="7" type="subTitle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3" name="Google Shape;1173;p26"/>
          <p:cNvSpPr txBox="1"/>
          <p:nvPr>
            <p:ph idx="8" type="subTitle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flipH="1" rot="-8100000">
                  <a:off x="6536116" y="315063"/>
                  <a:ext cx="4006334" cy="4749375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flipH="1" rot="-8100000">
                  <a:off x="7076657" y="1499343"/>
                  <a:ext cx="2925242" cy="3057723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7" name="Google Shape;1217;p27"/>
          <p:cNvSpPr txBox="1"/>
          <p:nvPr>
            <p:ph idx="1" type="subTitle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8" name="Google Shape;1218;p27"/>
          <p:cNvSpPr txBox="1"/>
          <p:nvPr>
            <p:ph idx="2" type="subTitle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9" name="Google Shape;1219;p27"/>
          <p:cNvSpPr txBox="1"/>
          <p:nvPr>
            <p:ph idx="3" type="subTitle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0" name="Google Shape;1220;p27"/>
          <p:cNvSpPr txBox="1"/>
          <p:nvPr>
            <p:ph idx="4" type="subTitle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1" name="Google Shape;1221;p27"/>
          <p:cNvSpPr txBox="1"/>
          <p:nvPr>
            <p:ph idx="5" type="subTitle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2" name="Google Shape;1222;p27"/>
          <p:cNvSpPr txBox="1"/>
          <p:nvPr>
            <p:ph idx="6" type="subTitle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3" name="Google Shape;1223;p27"/>
          <p:cNvSpPr txBox="1"/>
          <p:nvPr>
            <p:ph idx="7" type="subTitle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4" name="Google Shape;1224;p27"/>
          <p:cNvSpPr txBox="1"/>
          <p:nvPr>
            <p:ph idx="8" type="subTitle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5" name="Google Shape;1225;p27"/>
          <p:cNvSpPr txBox="1"/>
          <p:nvPr>
            <p:ph idx="9" type="subTitle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6" name="Google Shape;1226;p27"/>
          <p:cNvSpPr txBox="1"/>
          <p:nvPr>
            <p:ph idx="13" type="subTitle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7" name="Google Shape;1227;p27"/>
          <p:cNvSpPr txBox="1"/>
          <p:nvPr>
            <p:ph idx="14" type="subTitle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8" name="Google Shape;1228;p27"/>
          <p:cNvSpPr txBox="1"/>
          <p:nvPr>
            <p:ph idx="15" type="subTitle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/>
          <p:nvPr>
            <p:ph hasCustomPrompt="1" type="title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/>
          <p:nvPr>
            <p:ph idx="1" type="subTitle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68" name="Google Shape;1268;p28"/>
          <p:cNvSpPr txBox="1"/>
          <p:nvPr>
            <p:ph hasCustomPrompt="1" idx="2" type="title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/>
          <p:nvPr>
            <p:ph idx="3" type="subTitle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0" name="Google Shape;1270;p28"/>
          <p:cNvSpPr txBox="1"/>
          <p:nvPr>
            <p:ph hasCustomPrompt="1" idx="4" type="title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/>
          <p:nvPr>
            <p:ph idx="5" type="subTitle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/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2" name="Google Shape;1282;p29"/>
          <p:cNvSpPr txBox="1"/>
          <p:nvPr>
            <p:ph idx="1" type="subTitle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3" name="Google Shape;1283;p29"/>
          <p:cNvSpPr txBox="1"/>
          <p:nvPr>
            <p:ph idx="2" type="subTitle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4" name="Google Shape;1284;p29"/>
          <p:cNvSpPr txBox="1"/>
          <p:nvPr/>
        </p:nvSpPr>
        <p:spPr>
          <a:xfrm>
            <a:off x="1157300" y="32864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200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5" name="Google Shape;1285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6" name="Google Shape;1286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7" name="Google Shape;1287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9" name="Google Shape;1289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90" name="Google Shape;1290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91" name="Google Shape;1291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2" name="Google Shape;1292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6" name="Google Shape;1296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7" name="Google Shape;1297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98" name="Google Shape;1298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9" name="Google Shape;1299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300" name="Google Shape;1300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4" name="Google Shape;1304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5" name="Google Shape;130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6" name="Google Shape;130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07" name="Google Shape;130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1" name="Google Shape;131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2" name="Google Shape;131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13" name="Google Shape;131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4" name="Google Shape;1314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5" name="Google Shape;131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6" name="Google Shape;131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17" name="Google Shape;131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1" name="Google Shape;132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2" name="Google Shape;132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23" name="Google Shape;132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4" name="Google Shape;1324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5" name="Google Shape;1325;p29"/>
            <p:cNvPicPr preferRelativeResize="0"/>
            <p:nvPr/>
          </p:nvPicPr>
          <p:blipFill rotWithShape="1">
            <a:blip r:embed="rId5">
              <a:alphaModFix/>
            </a:blip>
            <a:srcRect b="26177" l="16960" r="7121" t="24718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6" name="Google Shape;1326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7" name="Google Shape;1327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1" name="Google Shape;1331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2" name="Google Shape;1332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33" name="Google Shape;1333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4" name="Google Shape;1334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5" name="Google Shape;1335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36" name="Google Shape;1336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7" name="Google Shape;1337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8" name="Google Shape;1338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4"/>
          <p:cNvSpPr txBox="1"/>
          <p:nvPr>
            <p:ph idx="1" type="body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6" name="Google Shape;176;p5"/>
          <p:cNvSpPr txBox="1"/>
          <p:nvPr>
            <p:ph idx="1" type="subTitle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5"/>
          <p:cNvSpPr txBox="1"/>
          <p:nvPr>
            <p:ph idx="2" type="subTitle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5"/>
          <p:cNvSpPr txBox="1"/>
          <p:nvPr>
            <p:ph idx="3" type="subTitle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4" type="subTitle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b="17663" l="0" r="0" t="17657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/>
          <p:nvPr>
            <p:ph idx="1" type="subTitle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sp>
        <p:nvSpPr>
          <p:cNvPr id="340" name="Google Shape;340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/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rect b="b" l="l" r="r" t="t"/>
                <a:pathLst>
                  <a:path extrusionOk="0" h="48146" w="14079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rect b="b" l="l" r="r" t="t"/>
                <a:pathLst>
                  <a:path extrusionOk="0" h="43180" w="1676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/>
          <p:nvPr>
            <p:ph type="title"/>
          </p:nvPr>
        </p:nvSpPr>
        <p:spPr>
          <a:xfrm>
            <a:off x="720000" y="919750"/>
            <a:ext cx="3145200" cy="14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7" name="Google Shape;377;p9"/>
          <p:cNvSpPr txBox="1"/>
          <p:nvPr>
            <p:ph idx="1" type="subTitle"/>
          </p:nvPr>
        </p:nvSpPr>
        <p:spPr>
          <a:xfrm>
            <a:off x="720000" y="2628350"/>
            <a:ext cx="31452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78" name="Google Shape;378;p9"/>
          <p:cNvSpPr/>
          <p:nvPr>
            <p:ph idx="2" type="pic"/>
          </p:nvPr>
        </p:nvSpPr>
        <p:spPr>
          <a:xfrm>
            <a:off x="4135800" y="539500"/>
            <a:ext cx="4295100" cy="40692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/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dilwong/flightprices/data" TargetMode="External"/><Relationship Id="rId4" Type="http://schemas.openxmlformats.org/officeDocument/2006/relationships/hyperlink" Target="https://www.kaggle.com/datasets/iamavyukt/goibibo-flight-data" TargetMode="External"/><Relationship Id="rId5" Type="http://schemas.openxmlformats.org/officeDocument/2006/relationships/hyperlink" Target="https://www.kaggle.com/datasets/darjand/domestic-german-air-fare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32"/>
          <p:cNvSpPr txBox="1"/>
          <p:nvPr>
            <p:ph idx="1" type="subTitle"/>
          </p:nvPr>
        </p:nvSpPr>
        <p:spPr>
          <a:xfrm>
            <a:off x="1014050" y="3114625"/>
            <a:ext cx="4882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Anh Nguyen, Fiona Xu, </a:t>
            </a:r>
            <a:r>
              <a:rPr lang="en"/>
              <a:t>Sadichchha Maharjan </a:t>
            </a:r>
            <a:endParaRPr/>
          </a:p>
        </p:txBody>
      </p:sp>
      <p:sp>
        <p:nvSpPr>
          <p:cNvPr id="1426" name="Google Shape;1426;p32"/>
          <p:cNvSpPr txBox="1"/>
          <p:nvPr>
            <p:ph type="ctrTitle"/>
          </p:nvPr>
        </p:nvSpPr>
        <p:spPr>
          <a:xfrm>
            <a:off x="1014050" y="1490275"/>
            <a:ext cx="6043800" cy="14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Flight Prices Prediction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Milestone 1</a:t>
            </a:r>
            <a:endParaRPr sz="3200">
              <a:solidFill>
                <a:schemeClr val="dk1"/>
              </a:solidFill>
            </a:endParaRPr>
          </a:p>
        </p:txBody>
      </p:sp>
      <p:grpSp>
        <p:nvGrpSpPr>
          <p:cNvPr id="1427" name="Google Shape;1427;p32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28" name="Google Shape;1428;p32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29" name="Google Shape;1429;p32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30" name="Google Shape;1430;p32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1" name="Google Shape;1431;p32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32" name="Google Shape;1432;p32"/>
            <p:cNvSpPr/>
            <p:nvPr/>
          </p:nvSpPr>
          <p:spPr>
            <a:xfrm>
              <a:off x="6309526" y="8369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3" name="Google Shape;1433;p32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34" name="Google Shape;1434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6" name="Google Shape;1436;p32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37" name="Google Shape;1437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9" name="Google Shape;1439;p32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40" name="Google Shape;1440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42" name="Google Shape;1442;p32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503" name="Google Shape;1503;p41"/>
          <p:cNvSpPr txBox="1"/>
          <p:nvPr>
            <p:ph idx="1" type="subTitle"/>
          </p:nvPr>
        </p:nvSpPr>
        <p:spPr>
          <a:xfrm>
            <a:off x="3622450" y="3213350"/>
            <a:ext cx="23403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Train, validation,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70%, 15%, 15%</a:t>
            </a:r>
            <a:endParaRPr/>
          </a:p>
        </p:txBody>
      </p:sp>
      <p:sp>
        <p:nvSpPr>
          <p:cNvPr id="1504" name="Google Shape;1504;p41"/>
          <p:cNvSpPr txBox="1"/>
          <p:nvPr>
            <p:ph idx="2" type="subTitle"/>
          </p:nvPr>
        </p:nvSpPr>
        <p:spPr>
          <a:xfrm>
            <a:off x="905200" y="1493650"/>
            <a:ext cx="77748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string attribute to numerical variable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One-hot-encoding and binary encoding for categorical variables(eg. 16 airports)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out irrelevant/repeating columns such as ids, duplicates of cabin info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new columns: weekend indicator, holiday indicator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41"/>
          <p:cNvSpPr txBox="1"/>
          <p:nvPr>
            <p:ph idx="3" type="subTitle"/>
          </p:nvPr>
        </p:nvSpPr>
        <p:spPr>
          <a:xfrm>
            <a:off x="3021725" y="1268400"/>
            <a:ext cx="3255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506" name="Google Shape;1506;p41"/>
          <p:cNvSpPr txBox="1"/>
          <p:nvPr>
            <p:ph idx="4" type="subTitle"/>
          </p:nvPr>
        </p:nvSpPr>
        <p:spPr>
          <a:xfrm>
            <a:off x="2598725" y="2909075"/>
            <a:ext cx="4101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the Dataset</a:t>
            </a:r>
            <a:endParaRPr/>
          </a:p>
        </p:txBody>
      </p:sp>
      <p:sp>
        <p:nvSpPr>
          <p:cNvPr id="1507" name="Google Shape;1507;p41"/>
          <p:cNvSpPr txBox="1"/>
          <p:nvPr>
            <p:ph idx="4" type="subTitle"/>
          </p:nvPr>
        </p:nvSpPr>
        <p:spPr>
          <a:xfrm>
            <a:off x="2521350" y="4157550"/>
            <a:ext cx="4101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</a:t>
            </a:r>
            <a:r>
              <a:rPr lang="en"/>
              <a:t> Training Batches</a:t>
            </a:r>
            <a:endParaRPr/>
          </a:p>
        </p:txBody>
      </p:sp>
      <p:sp>
        <p:nvSpPr>
          <p:cNvPr id="1508" name="Google Shape;1508;p41"/>
          <p:cNvSpPr txBox="1"/>
          <p:nvPr>
            <p:ph idx="1" type="subTitle"/>
          </p:nvPr>
        </p:nvSpPr>
        <p:spPr>
          <a:xfrm>
            <a:off x="2010275" y="4473550"/>
            <a:ext cx="52782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</a:t>
            </a:r>
            <a:r>
              <a:rPr lang="en"/>
              <a:t>mini batches</a:t>
            </a:r>
            <a:r>
              <a:rPr lang="en"/>
              <a:t> for training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42"/>
          <p:cNvSpPr txBox="1"/>
          <p:nvPr>
            <p:ph idx="1" type="subTitle"/>
          </p:nvPr>
        </p:nvSpPr>
        <p:spPr>
          <a:xfrm>
            <a:off x="949650" y="1762050"/>
            <a:ext cx="7244700" cy="20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Find a baseline to evaluate model performance.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using traditional ML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choose right model for prediction: time series </a:t>
            </a:r>
            <a:r>
              <a:rPr i="1" lang="en"/>
              <a:t>forecasting</a:t>
            </a:r>
            <a:r>
              <a:rPr i="1" lang="en"/>
              <a:t> (ARIMA, RNNs)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 with outliers: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to use flight datasets on other geographic locations and dates: we might meet problems in </a:t>
            </a:r>
            <a:r>
              <a:rPr b="1" lang="en"/>
              <a:t>generalizing</a:t>
            </a:r>
            <a:r>
              <a:rPr lang="en"/>
              <a:t> the model in non US countries and different dates.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Overfitting</a:t>
            </a:r>
            <a:endParaRPr b="1"/>
          </a:p>
        </p:txBody>
      </p:sp>
      <p:sp>
        <p:nvSpPr>
          <p:cNvPr id="1514" name="Google Shape;1514;p42"/>
          <p:cNvSpPr txBox="1"/>
          <p:nvPr>
            <p:ph idx="3" type="subTitle"/>
          </p:nvPr>
        </p:nvSpPr>
        <p:spPr>
          <a:xfrm>
            <a:off x="2944350" y="777150"/>
            <a:ext cx="3255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Challenges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43"/>
          <p:cNvSpPr txBox="1"/>
          <p:nvPr>
            <p:ph type="title"/>
          </p:nvPr>
        </p:nvSpPr>
        <p:spPr>
          <a:xfrm>
            <a:off x="1568550" y="1955100"/>
            <a:ext cx="6006900" cy="12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r>
              <a:rPr lang="en"/>
              <a:t> or Suggestions?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Previous solutions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48" name="Google Shape;1448;p33"/>
          <p:cNvSpPr txBox="1"/>
          <p:nvPr>
            <p:ph idx="2" type="subTitle"/>
          </p:nvPr>
        </p:nvSpPr>
        <p:spPr>
          <a:xfrm>
            <a:off x="814675" y="1554000"/>
            <a:ext cx="7316400" cy="20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Many solutions with traditional machine learning algorithms (KNN, Random Forest, Decision Tree)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Challenges: not good at capturing intricate patterns and rapid changes in market, dynamic pricing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Previous solutions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54" name="Google Shape;1454;p34"/>
          <p:cNvSpPr txBox="1"/>
          <p:nvPr>
            <p:ph idx="2" type="subTitle"/>
          </p:nvPr>
        </p:nvSpPr>
        <p:spPr>
          <a:xfrm>
            <a:off x="814675" y="1317475"/>
            <a:ext cx="7316400" cy="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Can Deep Learning add value? Better at </a:t>
            </a:r>
            <a:r>
              <a:rPr lang="en" sz="1600">
                <a:solidFill>
                  <a:srgbClr val="222222"/>
                </a:solidFill>
              </a:rPr>
              <a:t>capturing temporal dependencies in flight data? Better at generalizing?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55" name="Google Shape;1455;p34" title="Screenshot 2025-03-11 at 9.14.33 AM.png"/>
          <p:cNvPicPr preferRelativeResize="0"/>
          <p:nvPr/>
        </p:nvPicPr>
        <p:blipFill rotWithShape="1">
          <a:blip r:embed="rId3">
            <a:alphaModFix/>
          </a:blip>
          <a:srcRect b="42502" l="31296" r="15012" t="48818"/>
          <a:stretch/>
        </p:blipFill>
        <p:spPr>
          <a:xfrm>
            <a:off x="526125" y="2380300"/>
            <a:ext cx="8091776" cy="81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1461" name="Google Shape;1461;p35"/>
          <p:cNvSpPr txBox="1"/>
          <p:nvPr>
            <p:ph idx="2" type="subTitle"/>
          </p:nvPr>
        </p:nvSpPr>
        <p:spPr>
          <a:xfrm>
            <a:off x="403625" y="1243250"/>
            <a:ext cx="8362200" cy="30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Main dataset</a:t>
            </a:r>
            <a:r>
              <a:rPr lang="en" sz="1600"/>
              <a:t>: Almost 6 </a:t>
            </a:r>
            <a:r>
              <a:rPr lang="en" sz="1600"/>
              <a:t>million entries, US flights </a:t>
            </a:r>
            <a:r>
              <a:rPr lang="en" sz="1600">
                <a:solidFill>
                  <a:srgbClr val="3C4043"/>
                </a:solidFill>
              </a:rPr>
              <a:t>between 2022-04-17 and 2022-11-11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Additional datasets: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https://www.kaggle.com/datasets/iamavyukt/goibibo-flight-data</a:t>
            </a:r>
            <a:r>
              <a:rPr lang="en" sz="1600"/>
              <a:t> (~300,000 entries, Indian flights, July-August 2023)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https://www.kaggle.com/datasets/darjand/domestic-german-air-fares</a:t>
            </a:r>
            <a:r>
              <a:rPr lang="en" sz="1600"/>
              <a:t> (~63,000 entries, German flights, October 2019-April 2020)</a:t>
            </a:r>
            <a:endParaRPr sz="1600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1467" name="Google Shape;1467;p36"/>
          <p:cNvSpPr txBox="1"/>
          <p:nvPr>
            <p:ph idx="2" type="subTitle"/>
          </p:nvPr>
        </p:nvSpPr>
        <p:spPr>
          <a:xfrm>
            <a:off x="403625" y="1243250"/>
            <a:ext cx="5400900" cy="30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Dataset Overview</a:t>
            </a:r>
            <a:endParaRPr b="1" sz="16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600"/>
              <a:t>dataset contains flight ticket prices from Expedia between </a:t>
            </a:r>
            <a:r>
              <a:rPr b="1" lang="en" sz="1600"/>
              <a:t>April 17, 2022 – November 11, 2022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includes one-way flights from major U.S. airports like ATL, JFK, LAX, SFO, and more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u="sng"/>
              <a:t>Total Entries:</a:t>
            </a:r>
            <a:r>
              <a:rPr lang="en" sz="1600"/>
              <a:t> </a:t>
            </a:r>
            <a:r>
              <a:rPr b="1" lang="en" sz="1600"/>
              <a:t>5,999,739</a:t>
            </a:r>
            <a:r>
              <a:rPr lang="en" sz="1600"/>
              <a:t> flight ticket records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u="sng"/>
              <a:t>Total Fields: </a:t>
            </a:r>
            <a:r>
              <a:rPr b="1" lang="en" sz="1600"/>
              <a:t>27</a:t>
            </a:r>
            <a:r>
              <a:rPr lang="en" sz="1600"/>
              <a:t> data attributes (destination, airline, flight duration, ticket price)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68" name="Google Shape;1468;p36" title="Screenshot 2025-03-12 at 6.30.5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6223" y="1203800"/>
            <a:ext cx="3460200" cy="28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Trend of Ticket Prices Over Time</a:t>
            </a:r>
            <a:endParaRPr sz="2700"/>
          </a:p>
        </p:txBody>
      </p:sp>
      <p:pic>
        <p:nvPicPr>
          <p:cNvPr id="1474" name="Google Shape;1474;p37" title="download (5).png"/>
          <p:cNvPicPr preferRelativeResize="0"/>
          <p:nvPr/>
        </p:nvPicPr>
        <p:blipFill rotWithShape="1">
          <a:blip r:embed="rId3">
            <a:alphaModFix/>
          </a:blip>
          <a:srcRect b="0" l="0" r="0" t="4406"/>
          <a:stretch/>
        </p:blipFill>
        <p:spPr>
          <a:xfrm>
            <a:off x="1653753" y="1151325"/>
            <a:ext cx="5836500" cy="324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Ticket Prices </a:t>
            </a:r>
            <a:endParaRPr/>
          </a:p>
        </p:txBody>
      </p:sp>
      <p:sp>
        <p:nvSpPr>
          <p:cNvPr id="1480" name="Google Shape;1480;p38"/>
          <p:cNvSpPr txBox="1"/>
          <p:nvPr>
            <p:ph idx="1" type="subTitle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38"/>
          <p:cNvSpPr txBox="1"/>
          <p:nvPr>
            <p:ph idx="2" type="subTitle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38"/>
          <p:cNvSpPr txBox="1"/>
          <p:nvPr>
            <p:ph idx="3" type="subTitle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38"/>
          <p:cNvSpPr txBox="1"/>
          <p:nvPr>
            <p:ph idx="4" type="subTitle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4" name="Google Shape;1484;p38" title="Screenshot 2025-03-12 at 11.15.47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550" y="1153425"/>
            <a:ext cx="6378900" cy="344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Cleansing</a:t>
            </a:r>
            <a:endParaRPr/>
          </a:p>
        </p:txBody>
      </p:sp>
      <p:sp>
        <p:nvSpPr>
          <p:cNvPr id="1490" name="Google Shape;1490;p39"/>
          <p:cNvSpPr txBox="1"/>
          <p:nvPr>
            <p:ph idx="2" type="subTitle"/>
          </p:nvPr>
        </p:nvSpPr>
        <p:spPr>
          <a:xfrm>
            <a:off x="403625" y="1243250"/>
            <a:ext cx="8362200" cy="30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Handling Missing Data</a:t>
            </a:r>
            <a:endParaRPr b="1" sz="16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Entries with missing data dropped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91" name="Google Shape;1491;p39" title="Screenshot 2025-03-12 at 10.37.41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104" y="2074875"/>
            <a:ext cx="5967801" cy="20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497" name="Google Shape;1497;p40"/>
          <p:cNvSpPr txBox="1"/>
          <p:nvPr>
            <p:ph idx="2" type="subTitle"/>
          </p:nvPr>
        </p:nvSpPr>
        <p:spPr>
          <a:xfrm>
            <a:off x="435525" y="1180725"/>
            <a:ext cx="8451600" cy="14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 is too large</a:t>
            </a:r>
            <a:r>
              <a:rPr lang="en"/>
              <a:t> to process, do not have enough memory to run the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in data preprocessing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</a:t>
            </a:r>
            <a:r>
              <a:rPr lang="en"/>
              <a:t> everything takes 10+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Solution:</a:t>
            </a:r>
            <a:r>
              <a:rPr lang="en"/>
              <a:t> use PySpark library for to work in distributed </a:t>
            </a:r>
            <a:r>
              <a:rPr lang="en"/>
              <a:t>computing</a:t>
            </a:r>
            <a:r>
              <a:rPr lang="en"/>
              <a:t> environment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