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81" r:id="rId3"/>
    <p:sldId id="282" r:id="rId4"/>
    <p:sldId id="287" r:id="rId6"/>
    <p:sldId id="288" r:id="rId7"/>
    <p:sldId id="296" r:id="rId8"/>
    <p:sldId id="297" r:id="rId9"/>
    <p:sldId id="298" r:id="rId10"/>
    <p:sldId id="291" r:id="rId11"/>
    <p:sldId id="293" r:id="rId12"/>
    <p:sldId id="300" r:id="rId13"/>
    <p:sldId id="301" r:id="rId14"/>
    <p:sldId id="302" r:id="rId15"/>
    <p:sldId id="303" r:id="rId16"/>
    <p:sldId id="304" r:id="rId17"/>
    <p:sldId id="305" r:id="rId18"/>
    <p:sldId id="292" r:id="rId19"/>
    <p:sldId id="295" r:id="rId20"/>
    <p:sldId id="312" r:id="rId21"/>
    <p:sldId id="313" r:id="rId22"/>
    <p:sldId id="314" r:id="rId23"/>
    <p:sldId id="315" r:id="rId24"/>
    <p:sldId id="316" r:id="rId25"/>
    <p:sldId id="306" r:id="rId26"/>
    <p:sldId id="310" r:id="rId27"/>
    <p:sldId id="311" r:id="rId28"/>
    <p:sldId id="317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3" Type="http://schemas.openxmlformats.org/officeDocument/2006/relationships/commentAuthors" Target="commentAuthors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EE3D7-096C-4C09-9AFE-7D5C3DCC5F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496B6-C0A2-4F65-B9AE-2862203FAD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496B6-C0A2-4F65-B9AE-2862203FAD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jpeg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image" Target="../media/image1.jpeg"/><Relationship Id="rId12" Type="http://schemas.openxmlformats.org/officeDocument/2006/relationships/tags" Target="../tags/tag68.xml"/><Relationship Id="rId11" Type="http://schemas.openxmlformats.org/officeDocument/2006/relationships/tags" Target="../tags/tag67.xml"/><Relationship Id="rId10" Type="http://schemas.openxmlformats.org/officeDocument/2006/relationships/tags" Target="../tags/tag66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image" Target="../media/image4.png"/><Relationship Id="rId4" Type="http://schemas.openxmlformats.org/officeDocument/2006/relationships/tags" Target="../tags/tag70.xml"/><Relationship Id="rId3" Type="http://schemas.openxmlformats.org/officeDocument/2006/relationships/image" Target="../media/image3.png"/><Relationship Id="rId2" Type="http://schemas.openxmlformats.org/officeDocument/2006/relationships/tags" Target="../tags/tag69.xml"/><Relationship Id="rId10" Type="http://schemas.openxmlformats.org/officeDocument/2006/relationships/tags" Target="../tags/tag75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image" Target="../media/image6.png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image" Target="../media/image5.png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3" Type="http://schemas.openxmlformats.org/officeDocument/2006/relationships/tags" Target="../tags/tag91.xml"/><Relationship Id="rId12" Type="http://schemas.openxmlformats.org/officeDocument/2006/relationships/tags" Target="../tags/tag90.xml"/><Relationship Id="rId11" Type="http://schemas.openxmlformats.org/officeDocument/2006/relationships/tags" Target="../tags/tag89.xml"/><Relationship Id="rId10" Type="http://schemas.openxmlformats.org/officeDocument/2006/relationships/tags" Target="../tags/tag88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image" Target="../media/image4.png"/><Relationship Id="rId7" Type="http://schemas.openxmlformats.org/officeDocument/2006/relationships/tags" Target="../tags/tag95.xml"/><Relationship Id="rId6" Type="http://schemas.openxmlformats.org/officeDocument/2006/relationships/image" Target="../media/image5.png"/><Relationship Id="rId5" Type="http://schemas.openxmlformats.org/officeDocument/2006/relationships/tags" Target="../tags/tag94.xml"/><Relationship Id="rId4" Type="http://schemas.openxmlformats.org/officeDocument/2006/relationships/image" Target="../media/image6.png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4" Type="http://schemas.openxmlformats.org/officeDocument/2006/relationships/tags" Target="../tags/tag101.xml"/><Relationship Id="rId13" Type="http://schemas.openxmlformats.org/officeDocument/2006/relationships/tags" Target="../tags/tag100.xml"/><Relationship Id="rId12" Type="http://schemas.openxmlformats.org/officeDocument/2006/relationships/tags" Target="../tags/tag99.xml"/><Relationship Id="rId11" Type="http://schemas.openxmlformats.org/officeDocument/2006/relationships/tags" Target="../tags/tag98.xml"/><Relationship Id="rId10" Type="http://schemas.openxmlformats.org/officeDocument/2006/relationships/tags" Target="../tags/tag97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09.xml"/><Relationship Id="rId8" Type="http://schemas.openxmlformats.org/officeDocument/2006/relationships/tags" Target="../tags/tag108.xml"/><Relationship Id="rId7" Type="http://schemas.openxmlformats.org/officeDocument/2006/relationships/tags" Target="../tags/tag107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4" Type="http://schemas.openxmlformats.org/officeDocument/2006/relationships/image" Target="../media/image6.png"/><Relationship Id="rId13" Type="http://schemas.openxmlformats.org/officeDocument/2006/relationships/tags" Target="../tags/tag113.xml"/><Relationship Id="rId12" Type="http://schemas.openxmlformats.org/officeDocument/2006/relationships/tags" Target="../tags/tag112.xml"/><Relationship Id="rId11" Type="http://schemas.openxmlformats.org/officeDocument/2006/relationships/tags" Target="../tags/tag111.xml"/><Relationship Id="rId10" Type="http://schemas.openxmlformats.org/officeDocument/2006/relationships/tags" Target="../tags/tag110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21.xml"/><Relationship Id="rId8" Type="http://schemas.openxmlformats.org/officeDocument/2006/relationships/tags" Target="../tags/tag120.xml"/><Relationship Id="rId7" Type="http://schemas.openxmlformats.org/officeDocument/2006/relationships/tags" Target="../tags/tag119.xml"/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4" Type="http://schemas.openxmlformats.org/officeDocument/2006/relationships/tags" Target="../tags/tag126.xml"/><Relationship Id="rId13" Type="http://schemas.openxmlformats.org/officeDocument/2006/relationships/tags" Target="../tags/tag125.xml"/><Relationship Id="rId12" Type="http://schemas.openxmlformats.org/officeDocument/2006/relationships/tags" Target="../tags/tag124.xml"/><Relationship Id="rId11" Type="http://schemas.openxmlformats.org/officeDocument/2006/relationships/tags" Target="../tags/tag123.xml"/><Relationship Id="rId10" Type="http://schemas.openxmlformats.org/officeDocument/2006/relationships/tags" Target="../tags/tag122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emf"/><Relationship Id="rId8" Type="http://schemas.openxmlformats.org/officeDocument/2006/relationships/tags" Target="../tags/tag133.xml"/><Relationship Id="rId7" Type="http://schemas.openxmlformats.org/officeDocument/2006/relationships/tags" Target="../tags/tag132.xml"/><Relationship Id="rId6" Type="http://schemas.openxmlformats.org/officeDocument/2006/relationships/tags" Target="../tags/tag131.xml"/><Relationship Id="rId5" Type="http://schemas.openxmlformats.org/officeDocument/2006/relationships/tags" Target="../tags/tag130.xml"/><Relationship Id="rId4" Type="http://schemas.openxmlformats.org/officeDocument/2006/relationships/tags" Target="../tags/tag129.xml"/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3" Type="http://schemas.openxmlformats.org/officeDocument/2006/relationships/tags" Target="../tags/tag136.xml"/><Relationship Id="rId12" Type="http://schemas.openxmlformats.org/officeDocument/2006/relationships/image" Target="../media/image6.png"/><Relationship Id="rId11" Type="http://schemas.openxmlformats.org/officeDocument/2006/relationships/tags" Target="../tags/tag135.xml"/><Relationship Id="rId10" Type="http://schemas.openxmlformats.org/officeDocument/2006/relationships/tags" Target="../tags/tag134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image" Target="../media/image2.emf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9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26"/>
          <p:cNvSpPr/>
          <p:nvPr>
            <p:custDataLst>
              <p:tags r:id="rId3"/>
            </p:custDataLst>
          </p:nvPr>
        </p:nvSpPr>
        <p:spPr>
          <a:xfrm>
            <a:off x="504824" y="434217"/>
            <a:ext cx="11182350" cy="5989563"/>
          </a:xfrm>
          <a:prstGeom prst="roundRect">
            <a:avLst>
              <a:gd name="adj" fmla="val 290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>
            <p:custDataLst>
              <p:tags r:id="rId4"/>
            </p:custDataLst>
          </p:nvPr>
        </p:nvGrpSpPr>
        <p:grpSpPr>
          <a:xfrm>
            <a:off x="2405062" y="3428999"/>
            <a:ext cx="7381875" cy="112957"/>
            <a:chOff x="2514600" y="3571875"/>
            <a:chExt cx="8001000" cy="152400"/>
          </a:xfrm>
        </p:grpSpPr>
        <p:sp>
          <p:nvSpPr>
            <p:cNvPr id="11" name="矩形 10"/>
            <p:cNvSpPr/>
            <p:nvPr>
              <p:custDataLst>
                <p:tags r:id="rId5"/>
              </p:custDataLst>
            </p:nvPr>
          </p:nvSpPr>
          <p:spPr>
            <a:xfrm>
              <a:off x="2514600" y="3571875"/>
              <a:ext cx="2667000" cy="15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矩形 11"/>
            <p:cNvSpPr/>
            <p:nvPr>
              <p:custDataLst>
                <p:tags r:id="rId6"/>
              </p:custDataLst>
            </p:nvPr>
          </p:nvSpPr>
          <p:spPr>
            <a:xfrm>
              <a:off x="5181600" y="3571875"/>
              <a:ext cx="2667000" cy="15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>
              <p:custDataLst>
                <p:tags r:id="rId7"/>
              </p:custDataLst>
            </p:nvPr>
          </p:nvSpPr>
          <p:spPr>
            <a:xfrm>
              <a:off x="7848600" y="3571875"/>
              <a:ext cx="2667000" cy="15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1524000" y="1905415"/>
            <a:ext cx="9144000" cy="1244601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9"/>
            </p:custDataLst>
          </p:nvPr>
        </p:nvSpPr>
        <p:spPr>
          <a:xfrm>
            <a:off x="1524000" y="3846929"/>
            <a:ext cx="9144000" cy="113982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26"/>
          <p:cNvSpPr/>
          <p:nvPr>
            <p:custDataLst>
              <p:tags r:id="rId3"/>
            </p:custDataLst>
          </p:nvPr>
        </p:nvSpPr>
        <p:spPr>
          <a:xfrm>
            <a:off x="504825" y="434218"/>
            <a:ext cx="11182350" cy="5989563"/>
          </a:xfrm>
          <a:prstGeom prst="roundRect">
            <a:avLst>
              <a:gd name="adj" fmla="val 290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>
            <p:custDataLst>
              <p:tags r:id="rId7"/>
            </p:custDataLst>
          </p:nvPr>
        </p:nvGrpSpPr>
        <p:grpSpPr>
          <a:xfrm>
            <a:off x="2405062" y="3428999"/>
            <a:ext cx="7381875" cy="112957"/>
            <a:chOff x="2514600" y="3571875"/>
            <a:chExt cx="8001000" cy="152400"/>
          </a:xfrm>
        </p:grpSpPr>
        <p:sp>
          <p:nvSpPr>
            <p:cNvPr id="8" name="矩形 7"/>
            <p:cNvSpPr/>
            <p:nvPr>
              <p:custDataLst>
                <p:tags r:id="rId8"/>
              </p:custDataLst>
            </p:nvPr>
          </p:nvSpPr>
          <p:spPr>
            <a:xfrm>
              <a:off x="2514600" y="3571875"/>
              <a:ext cx="2667000" cy="15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矩形 8"/>
            <p:cNvSpPr/>
            <p:nvPr>
              <p:custDataLst>
                <p:tags r:id="rId9"/>
              </p:custDataLst>
            </p:nvPr>
          </p:nvSpPr>
          <p:spPr>
            <a:xfrm>
              <a:off x="5181600" y="3571875"/>
              <a:ext cx="2667000" cy="15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>
              <p:custDataLst>
                <p:tags r:id="rId10"/>
              </p:custDataLst>
            </p:nvPr>
          </p:nvSpPr>
          <p:spPr>
            <a:xfrm>
              <a:off x="7848600" y="3571875"/>
              <a:ext cx="2667000" cy="15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524000" y="1917530"/>
            <a:ext cx="9144000" cy="1244600"/>
          </a:xfrm>
        </p:spPr>
        <p:txBody>
          <a:bodyPr anchor="b">
            <a:noAutofit/>
          </a:bodyPr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3" hasCustomPrompt="1"/>
            <p:custDataLst>
              <p:tags r:id="rId12"/>
            </p:custDataLst>
          </p:nvPr>
        </p:nvSpPr>
        <p:spPr>
          <a:xfrm>
            <a:off x="1524000" y="3859213"/>
            <a:ext cx="9144000" cy="1139825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1" y="-28068"/>
            <a:ext cx="631412" cy="61136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545" y="5714579"/>
            <a:ext cx="1180910" cy="11434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388" y="5608458"/>
            <a:ext cx="631412" cy="6113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" y="38129"/>
            <a:ext cx="600075" cy="58102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8654" y="5965371"/>
            <a:ext cx="892383" cy="864053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1618" y="5996669"/>
            <a:ext cx="413867" cy="400728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37" y="113554"/>
            <a:ext cx="470763" cy="45581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41" y="165588"/>
            <a:ext cx="751067" cy="72722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8" y="529516"/>
            <a:ext cx="519871" cy="503367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10" name="组合 9"/>
          <p:cNvGrpSpPr/>
          <p:nvPr>
            <p:custDataLst>
              <p:tags r:id="rId6"/>
            </p:custDataLst>
          </p:nvPr>
        </p:nvGrpSpPr>
        <p:grpSpPr>
          <a:xfrm>
            <a:off x="0" y="6721475"/>
            <a:ext cx="12192000" cy="136525"/>
            <a:chOff x="2514600" y="3571875"/>
            <a:chExt cx="8001000" cy="152400"/>
          </a:xfrm>
        </p:grpSpPr>
        <p:sp>
          <p:nvSpPr>
            <p:cNvPr id="11" name="矩形 10"/>
            <p:cNvSpPr/>
            <p:nvPr>
              <p:custDataLst>
                <p:tags r:id="rId7"/>
              </p:custDataLst>
            </p:nvPr>
          </p:nvSpPr>
          <p:spPr>
            <a:xfrm>
              <a:off x="2514600" y="3571875"/>
              <a:ext cx="2667000" cy="15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矩形 11"/>
            <p:cNvSpPr/>
            <p:nvPr>
              <p:custDataLst>
                <p:tags r:id="rId8"/>
              </p:custDataLst>
            </p:nvPr>
          </p:nvSpPr>
          <p:spPr>
            <a:xfrm>
              <a:off x="5181600" y="3571875"/>
              <a:ext cx="2667000" cy="15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>
              <p:custDataLst>
                <p:tags r:id="rId9"/>
              </p:custDataLst>
            </p:nvPr>
          </p:nvSpPr>
          <p:spPr>
            <a:xfrm>
              <a:off x="7848600" y="3571875"/>
              <a:ext cx="2667000" cy="15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37" y="113554"/>
            <a:ext cx="470763" cy="4558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2" name="组合 11"/>
          <p:cNvGrpSpPr/>
          <p:nvPr>
            <p:custDataLst>
              <p:tags r:id="rId11"/>
            </p:custDataLst>
          </p:nvPr>
        </p:nvGrpSpPr>
        <p:grpSpPr>
          <a:xfrm>
            <a:off x="0" y="853440"/>
            <a:ext cx="12192000" cy="198120"/>
            <a:chOff x="2514600" y="3571875"/>
            <a:chExt cx="8001000" cy="152400"/>
          </a:xfrm>
        </p:grpSpPr>
        <p:sp>
          <p:nvSpPr>
            <p:cNvPr id="14" name="矩形 13"/>
            <p:cNvSpPr/>
            <p:nvPr>
              <p:custDataLst>
                <p:tags r:id="rId12"/>
              </p:custDataLst>
            </p:nvPr>
          </p:nvSpPr>
          <p:spPr>
            <a:xfrm>
              <a:off x="2514600" y="3571875"/>
              <a:ext cx="2667000" cy="15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矩形 14"/>
            <p:cNvSpPr/>
            <p:nvPr>
              <p:custDataLst>
                <p:tags r:id="rId13"/>
              </p:custDataLst>
            </p:nvPr>
          </p:nvSpPr>
          <p:spPr>
            <a:xfrm>
              <a:off x="5181600" y="3571875"/>
              <a:ext cx="2667000" cy="15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>
              <p:custDataLst>
                <p:tags r:id="rId14"/>
              </p:custDataLst>
            </p:nvPr>
          </p:nvSpPr>
          <p:spPr>
            <a:xfrm>
              <a:off x="7848600" y="3571875"/>
              <a:ext cx="2667000" cy="15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 l="12706" t="50000" r="4173"/>
          <a:stretch>
            <a:fillRect/>
          </a:stretch>
        </p:blipFill>
        <p:spPr>
          <a:xfrm rot="16200000" flipH="1">
            <a:off x="-2117606" y="3076829"/>
            <a:ext cx="4939552" cy="70434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9"/>
          <a:srcRect l="12706" t="50000" r="4173"/>
          <a:stretch>
            <a:fillRect/>
          </a:stretch>
        </p:blipFill>
        <p:spPr>
          <a:xfrm rot="16200000" flipV="1">
            <a:off x="9366879" y="3076828"/>
            <a:ext cx="4939552" cy="70434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8751" y="0"/>
            <a:ext cx="600075" cy="5810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276976"/>
            <a:ext cx="600075" cy="5810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l="12706" t="50000" r="4173"/>
          <a:stretch>
            <a:fillRect/>
          </a:stretch>
        </p:blipFill>
        <p:spPr>
          <a:xfrm rot="5400000">
            <a:off x="8274049" y="2940052"/>
            <a:ext cx="6857999" cy="9778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3"/>
          <a:srcRect l="12706" t="50000" r="4173"/>
          <a:stretch>
            <a:fillRect/>
          </a:stretch>
        </p:blipFill>
        <p:spPr>
          <a:xfrm rot="5400000" flipV="1">
            <a:off x="-2940051" y="2940050"/>
            <a:ext cx="6857999" cy="9779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13097" y="1331913"/>
            <a:ext cx="9178506" cy="1500187"/>
          </a:xfrm>
        </p:spPr>
        <p:txBody>
          <a:bodyPr anchor="b">
            <a:normAutofit/>
          </a:bodyPr>
          <a:lstStyle>
            <a:lvl1pPr algn="ctr">
              <a:defRPr sz="72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6"/>
            </p:custDataLst>
          </p:nvPr>
        </p:nvSpPr>
        <p:spPr>
          <a:xfrm>
            <a:off x="1513097" y="3037283"/>
            <a:ext cx="9178506" cy="225345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42.xml"/><Relationship Id="rId23" Type="http://schemas.openxmlformats.org/officeDocument/2006/relationships/tags" Target="../tags/tag141.xml"/><Relationship Id="rId22" Type="http://schemas.openxmlformats.org/officeDocument/2006/relationships/tags" Target="../tags/tag140.xml"/><Relationship Id="rId21" Type="http://schemas.openxmlformats.org/officeDocument/2006/relationships/tags" Target="../tags/tag139.xml"/><Relationship Id="rId20" Type="http://schemas.openxmlformats.org/officeDocument/2006/relationships/tags" Target="../tags/tag138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37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3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4.xml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5.xml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6.xml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7.xml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8.xml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ags" Target="../tags/tag171.xml"/><Relationship Id="rId3" Type="http://schemas.openxmlformats.org/officeDocument/2006/relationships/image" Target="../media/image22.png"/><Relationship Id="rId2" Type="http://schemas.openxmlformats.org/officeDocument/2006/relationships/tags" Target="../tags/tag170.xml"/><Relationship Id="rId1" Type="http://schemas.openxmlformats.org/officeDocument/2006/relationships/tags" Target="../tags/tag169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72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73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tags" Target="../tags/tag174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51.xml"/><Relationship Id="rId8" Type="http://schemas.openxmlformats.org/officeDocument/2006/relationships/tags" Target="../tags/tag150.xml"/><Relationship Id="rId7" Type="http://schemas.openxmlformats.org/officeDocument/2006/relationships/tags" Target="../tags/tag149.xml"/><Relationship Id="rId6" Type="http://schemas.openxmlformats.org/officeDocument/2006/relationships/tags" Target="../tags/tag148.xml"/><Relationship Id="rId5" Type="http://schemas.openxmlformats.org/officeDocument/2006/relationships/tags" Target="../tags/tag147.xml"/><Relationship Id="rId4" Type="http://schemas.openxmlformats.org/officeDocument/2006/relationships/tags" Target="../tags/tag146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1" Type="http://schemas.openxmlformats.org/officeDocument/2006/relationships/notesSlide" Target="../notesSlides/notesSlide1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43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5.xml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76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77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179.xml"/><Relationship Id="rId2" Type="http://schemas.openxmlformats.org/officeDocument/2006/relationships/image" Target="../media/image41.png"/><Relationship Id="rId1" Type="http://schemas.openxmlformats.org/officeDocument/2006/relationships/tags" Target="../tags/tag17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0.xml"/><Relationship Id="rId1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1.xml"/><Relationship Id="rId1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83.xml"/><Relationship Id="rId1" Type="http://schemas.openxmlformats.org/officeDocument/2006/relationships/tags" Target="../tags/tag18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ags" Target="../tags/tag154.xml"/><Relationship Id="rId3" Type="http://schemas.openxmlformats.org/officeDocument/2006/relationships/image" Target="../media/image7.png"/><Relationship Id="rId2" Type="http://schemas.openxmlformats.org/officeDocument/2006/relationships/tags" Target="../tags/tag153.xml"/><Relationship Id="rId1" Type="http://schemas.openxmlformats.org/officeDocument/2006/relationships/tags" Target="../tags/tag15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5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6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7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8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ags" Target="../tags/tag161.xml"/><Relationship Id="rId3" Type="http://schemas.openxmlformats.org/officeDocument/2006/relationships/image" Target="../media/image13.png"/><Relationship Id="rId2" Type="http://schemas.openxmlformats.org/officeDocument/2006/relationships/tags" Target="../tags/tag160.xml"/><Relationship Id="rId1" Type="http://schemas.openxmlformats.org/officeDocument/2006/relationships/tags" Target="../tags/tag159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olidFill>
                  <a:schemeClr val="tx1"/>
                </a:solidFill>
              </a:rPr>
              <a:t>Lab4</a:t>
            </a:r>
            <a:r>
              <a:rPr lang="zh-CN" altLang="en-US">
                <a:solidFill>
                  <a:schemeClr val="tx1"/>
                </a:solidFill>
              </a:rPr>
              <a:t>挑战性任务</a:t>
            </a:r>
            <a:br>
              <a:rPr lang="zh-CN" altLang="en-US">
                <a:solidFill>
                  <a:schemeClr val="tx1"/>
                </a:solidFill>
              </a:rPr>
            </a:br>
            <a:r>
              <a:rPr lang="zh-CN" altLang="en-US" sz="4445">
                <a:solidFill>
                  <a:schemeClr val="tx1"/>
                </a:solidFill>
              </a:rPr>
              <a:t>线程与信号量</a:t>
            </a:r>
            <a:endParaRPr lang="zh-CN" altLang="en-US" sz="4445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 sz="2000">
                <a:solidFill>
                  <a:schemeClr val="tx1"/>
                </a:solidFill>
              </a:rPr>
              <a:t>田旗舰</a:t>
            </a:r>
            <a:r>
              <a:rPr lang="en-US" altLang="zh-CN" sz="2000">
                <a:solidFill>
                  <a:schemeClr val="tx1"/>
                </a:solidFill>
              </a:rPr>
              <a:t> 19373135</a:t>
            </a:r>
            <a:endParaRPr lang="en-US" altLang="zh-CN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79735" cy="758825"/>
          </a:xfrm>
        </p:spPr>
        <p:txBody>
          <a:bodyPr>
            <a:normAutofit/>
          </a:bodyPr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Courier New" panose="02070309020205020404" charset="0"/>
              </a:rPr>
              <a:t>sem_init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Courier New" panose="020703090202050204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24585"/>
            <a:ext cx="10515600" cy="525780"/>
          </a:xfrm>
        </p:spPr>
        <p:txBody>
          <a:bodyPr/>
          <a:p>
            <a:pPr marL="0" indent="0">
              <a:buNone/>
            </a:pP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int sem_init(sem_t *sem, int pshared, unsigned value)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81685" y="1651000"/>
            <a:ext cx="106934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若pshared为0，为无名信号量</a:t>
            </a:r>
            <a:r>
              <a:rPr 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若pshared非0，为有名信号量</a:t>
            </a:r>
            <a:r>
              <a:rPr 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value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赋值给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count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，并初始化阻塞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队列。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sem_ini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755265"/>
            <a:ext cx="9182100" cy="33147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79735" cy="758825"/>
          </a:xfrm>
        </p:spPr>
        <p:txBody>
          <a:bodyPr>
            <a:normAutofit/>
          </a:bodyPr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Courier New" panose="02070309020205020404" charset="0"/>
              </a:rPr>
              <a:t>sem_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Courier New" panose="02070309020205020404" charset="0"/>
              </a:rPr>
              <a:t>destroy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Courier New" panose="020703090202050204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24585"/>
            <a:ext cx="10515600" cy="525780"/>
          </a:xfrm>
        </p:spPr>
        <p:txBody>
          <a:bodyPr/>
          <a:p>
            <a:pPr marL="0" indent="0">
              <a:buNone/>
            </a:pP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int sem_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destroy(sem_t *sem)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81685" y="1651000"/>
            <a:ext cx="106934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通过while循环，当信号量的阻塞队列不为空时，将队首的信号量移出，重新调度，直至信号量的阻塞队列为空。</a:t>
            </a:r>
            <a:endParaRPr 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sem_destro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674620"/>
            <a:ext cx="9159240" cy="37414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79735" cy="758825"/>
          </a:xfrm>
        </p:spPr>
        <p:txBody>
          <a:bodyPr>
            <a:normAutofit/>
          </a:bodyPr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Courier New" panose="02070309020205020404" charset="0"/>
              </a:rPr>
              <a:t>sem_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Courier New" panose="02070309020205020404" charset="0"/>
              </a:rPr>
              <a:t>wait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Courier New" panose="020703090202050204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24585"/>
            <a:ext cx="10515600" cy="525780"/>
          </a:xfrm>
        </p:spPr>
        <p:txBody>
          <a:bodyPr/>
          <a:p>
            <a:pPr marL="0" indent="0">
              <a:buNone/>
            </a:pP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int sem_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wait(sem_t *sem)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81685" y="1651000"/>
            <a:ext cx="106934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将信号量的count减1，若count小于0，则将当前线程加入阻塞队列，调度状态设置为ENV_NOT_RUNNABLE</a:t>
            </a:r>
            <a:r>
              <a:rPr 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，重新</a:t>
            </a:r>
            <a:r>
              <a:rPr 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调度。</a:t>
            </a:r>
            <a:endParaRPr 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 descr="sem_wai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709545"/>
            <a:ext cx="9144000" cy="35280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79735" cy="758825"/>
          </a:xfrm>
        </p:spPr>
        <p:txBody>
          <a:bodyPr>
            <a:normAutofit/>
          </a:bodyPr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Courier New" panose="02070309020205020404" charset="0"/>
              </a:rPr>
              <a:t>sem_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Courier New" panose="02070309020205020404" charset="0"/>
              </a:rPr>
              <a:t>trywait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Courier New" panose="020703090202050204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24585"/>
            <a:ext cx="10515600" cy="525780"/>
          </a:xfrm>
        </p:spPr>
        <p:txBody>
          <a:bodyPr/>
          <a:p>
            <a:pPr marL="0" indent="0">
              <a:buNone/>
            </a:pP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int sem_try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wait(sem_t *sem)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81685" y="1651000"/>
            <a:ext cx="106934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同sem_trywait，区别是减1后若count小于0，并不阻塞线程，而是返回错误码-1。</a:t>
            </a:r>
            <a:endParaRPr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sem_trywai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760980"/>
            <a:ext cx="9166860" cy="31013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79735" cy="758825"/>
          </a:xfrm>
        </p:spPr>
        <p:txBody>
          <a:bodyPr>
            <a:normAutofit/>
          </a:bodyPr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Courier New" panose="02070309020205020404" charset="0"/>
              </a:rPr>
              <a:t>sem_post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Courier New" panose="020703090202050204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24585"/>
            <a:ext cx="10515600" cy="525780"/>
          </a:xfrm>
        </p:spPr>
        <p:txBody>
          <a:bodyPr/>
          <a:p>
            <a:pPr marL="0" indent="0">
              <a:buNone/>
            </a:pP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int sem_post(sem_t *sem)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81685" y="1651000"/>
            <a:ext cx="106934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将信号量的count加1，若count小于等于0，则取出阻塞队列的队首线程，调度状态设置为ENV_RUNNABLE，重新调度。</a:t>
            </a:r>
            <a:endParaRPr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sem_po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750185"/>
            <a:ext cx="9159240" cy="33451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79735" cy="758825"/>
          </a:xfrm>
        </p:spPr>
        <p:txBody>
          <a:bodyPr>
            <a:normAutofit/>
          </a:bodyPr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Courier New" panose="02070309020205020404" charset="0"/>
              </a:rPr>
              <a:t>sem_getvalue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Courier New" panose="020703090202050204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24585"/>
            <a:ext cx="10515600" cy="525780"/>
          </a:xfrm>
        </p:spPr>
        <p:txBody>
          <a:bodyPr/>
          <a:p>
            <a:pPr marL="0" indent="0">
              <a:buNone/>
            </a:pP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int sem_getvalue(sem_t *restrict sem, int *restrict sval)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81685" y="1651000"/>
            <a:ext cx="10693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将信号量的count赋值给sval即可</a:t>
            </a:r>
            <a:r>
              <a:rPr 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sem_getvalu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465705"/>
            <a:ext cx="9166860" cy="24993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36625" y="365125"/>
            <a:ext cx="10417175" cy="637540"/>
          </a:xfrm>
        </p:spPr>
        <p:txBody>
          <a:bodyPr vert="horz" wrap="square" lIns="91440" tIns="45720" rIns="91440" bIns="45720" rtlCol="0" anchor="ctr">
            <a:normAutofit fontScale="90000"/>
          </a:bodyPr>
          <a:p>
            <a:pPr algn="l">
              <a:lnSpc>
                <a:spcPct val="120000"/>
              </a:lnSpc>
            </a:pPr>
            <a:r>
              <a:rPr lang="zh-CN" altLang="en-US" sz="4445" dirty="0">
                <a:solidFill>
                  <a:schemeClr val="tx1"/>
                </a:solidFill>
                <a:sym typeface="+mn-lt"/>
              </a:rPr>
              <a:t>测试</a:t>
            </a:r>
            <a:endParaRPr lang="zh-CN" altLang="en-US" sz="4445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936625" y="1177290"/>
            <a:ext cx="10417175" cy="1210310"/>
          </a:xfrm>
        </p:spPr>
        <p:txBody>
          <a:bodyPr>
            <a:noAutofit/>
          </a:bodyPr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>
                <a:sym typeface="+mn-lt"/>
              </a:rPr>
              <a:t>对线程及信号量的函数以及有名信号量在进程间共享的测试。</a:t>
            </a:r>
            <a:endParaRPr lang="zh-CN" altLang="en-US" dirty="0">
              <a:sym typeface="+mn-lt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>
                <a:sym typeface="+mn-lt"/>
              </a:rPr>
              <a:t>通过断言（user_assert）、大循环模拟特定的线程执行顺序等技巧，根据所打印的输出判断功能的正确性。</a:t>
            </a:r>
            <a:endParaRPr lang="zh-CN" altLang="en-US" dirty="0">
              <a:sym typeface="+mn-lt"/>
            </a:endParaRPr>
          </a:p>
        </p:txBody>
      </p:sp>
      <p:pic>
        <p:nvPicPr>
          <p:cNvPr id="8" name="图片 7" descr="tes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25" y="2791460"/>
            <a:ext cx="4564380" cy="166116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pthread_exit_te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25870" y="946150"/>
            <a:ext cx="5006340" cy="25908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25870" y="496570"/>
            <a:ext cx="3773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测试退出</a:t>
            </a:r>
            <a:r>
              <a:rPr lang="zh-CN" altLang="en-US"/>
              <a:t>线程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325235" y="4298950"/>
            <a:ext cx="2110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正确结</a:t>
            </a:r>
            <a:r>
              <a:rPr lang="zh-CN" altLang="en-US"/>
              <a:t>果</a:t>
            </a:r>
            <a:endParaRPr lang="zh-CN" altLang="en-US"/>
          </a:p>
        </p:txBody>
      </p:sp>
      <p:pic>
        <p:nvPicPr>
          <p:cNvPr id="7" name="图片 6" descr="exit_resul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870" y="4667250"/>
            <a:ext cx="5006975" cy="100520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312545" y="496570"/>
            <a:ext cx="5013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测试创建</a:t>
            </a:r>
            <a:r>
              <a:rPr lang="zh-CN" altLang="en-US"/>
              <a:t>线程</a:t>
            </a:r>
            <a:endParaRPr lang="zh-CN" altLang="en-US"/>
          </a:p>
        </p:txBody>
      </p:sp>
      <p:pic>
        <p:nvPicPr>
          <p:cNvPr id="14" name="图片 13" descr="pthread_create_tes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545" y="946150"/>
            <a:ext cx="3794760" cy="326707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312545" y="4294505"/>
            <a:ext cx="1654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正确结</a:t>
            </a:r>
            <a:r>
              <a:rPr lang="zh-CN" altLang="en-US"/>
              <a:t>果</a:t>
            </a:r>
            <a:endParaRPr lang="zh-CN" altLang="en-US"/>
          </a:p>
        </p:txBody>
      </p:sp>
      <p:pic>
        <p:nvPicPr>
          <p:cNvPr id="16" name="图片 15" descr="create_resul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2545" y="4667250"/>
            <a:ext cx="3774440" cy="182562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1297940" y="486410"/>
            <a:ext cx="2312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测试撤销</a:t>
            </a:r>
            <a:r>
              <a:rPr lang="zh-CN" altLang="en-US"/>
              <a:t>线程</a:t>
            </a:r>
            <a:endParaRPr lang="zh-CN" altLang="en-US"/>
          </a:p>
        </p:txBody>
      </p:sp>
      <p:pic>
        <p:nvPicPr>
          <p:cNvPr id="9" name="图片 8" descr="pthread_cancel_te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7940" y="935990"/>
            <a:ext cx="3886200" cy="3548380"/>
          </a:xfrm>
          <a:prstGeom prst="rect">
            <a:avLst/>
          </a:prstGeom>
        </p:spPr>
      </p:pic>
      <p:pic>
        <p:nvPicPr>
          <p:cNvPr id="10" name="图片 9" descr="cancel_resul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940" y="5025390"/>
            <a:ext cx="3808095" cy="13716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297940" y="4657090"/>
            <a:ext cx="2110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正确结</a:t>
            </a:r>
            <a:r>
              <a:rPr lang="zh-CN" altLang="en-US"/>
              <a:t>果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402705" y="486410"/>
            <a:ext cx="2312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测试等待线程</a:t>
            </a:r>
            <a:r>
              <a:rPr lang="zh-CN" altLang="en-US"/>
              <a:t>结束</a:t>
            </a:r>
            <a:endParaRPr lang="zh-CN" altLang="en-US"/>
          </a:p>
        </p:txBody>
      </p:sp>
      <p:pic>
        <p:nvPicPr>
          <p:cNvPr id="6" name="图片 5" descr="pthread_join_tes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705" y="935990"/>
            <a:ext cx="4884420" cy="3108960"/>
          </a:xfrm>
          <a:prstGeom prst="rect">
            <a:avLst/>
          </a:prstGeom>
        </p:spPr>
      </p:pic>
      <p:pic>
        <p:nvPicPr>
          <p:cNvPr id="11" name="图片 10" descr="join_resul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3340" y="5025390"/>
            <a:ext cx="4883785" cy="104457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402705" y="4657090"/>
            <a:ext cx="2110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正确结</a:t>
            </a:r>
            <a:r>
              <a:rPr lang="zh-CN" altLang="en-US"/>
              <a:t>果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216660" y="345440"/>
            <a:ext cx="9472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测试信号量的初始化、</a:t>
            </a:r>
            <a:r>
              <a:rPr lang="en-US" altLang="zh-CN"/>
              <a:t>PV</a:t>
            </a:r>
            <a:r>
              <a:rPr lang="zh-CN" altLang="en-US"/>
              <a:t>操作（非阻塞）以及获取信号量的</a:t>
            </a:r>
            <a:r>
              <a:rPr lang="zh-CN" altLang="en-US"/>
              <a:t>值</a:t>
            </a:r>
            <a:endParaRPr lang="zh-CN" altLang="en-US"/>
          </a:p>
        </p:txBody>
      </p:sp>
      <p:pic>
        <p:nvPicPr>
          <p:cNvPr id="6" name="图片 5" descr="sem_trywait_test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6660" y="815340"/>
            <a:ext cx="3931920" cy="3901440"/>
          </a:xfrm>
          <a:prstGeom prst="rect">
            <a:avLst/>
          </a:prstGeom>
        </p:spPr>
      </p:pic>
      <p:pic>
        <p:nvPicPr>
          <p:cNvPr id="7" name="图片 6" descr="sem_trywait_test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530" y="815340"/>
            <a:ext cx="4809490" cy="43160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216660" y="4818380"/>
            <a:ext cx="326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正确结</a:t>
            </a:r>
            <a:r>
              <a:rPr lang="zh-CN" altLang="en-US"/>
              <a:t>果</a:t>
            </a:r>
            <a:endParaRPr lang="zh-CN" altLang="en-US"/>
          </a:p>
        </p:txBody>
      </p:sp>
      <p:pic>
        <p:nvPicPr>
          <p:cNvPr id="9" name="图片 8" descr="trywait_resul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660" y="5288280"/>
            <a:ext cx="5013960" cy="113538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7522220" y="3290306"/>
            <a:ext cx="3078196" cy="592642"/>
          </a:xfrm>
          <a:prstGeom prst="rect">
            <a:avLst/>
          </a:prstGeom>
        </p:spPr>
        <p:txBody>
          <a:bodyPr wrap="square" anchor="ctr">
            <a:normAutofit fontScale="90000"/>
          </a:bodyPr>
          <a:lstStyle>
            <a:defPPr>
              <a:defRPr lang="zh-CN"/>
            </a:defPPr>
            <a:lvl1pPr algn="dist">
              <a:defRPr sz="2400" i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algn="l"/>
            <a:r>
              <a:rPr lang="zh-CN" altLang="en-US" sz="3600" i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信号量</a:t>
            </a:r>
            <a:endParaRPr lang="zh-CN" altLang="en-US" sz="3600" i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文本框 18"/>
          <p:cNvSpPr txBox="1"/>
          <p:nvPr>
            <p:custDataLst>
              <p:tags r:id="rId2"/>
            </p:custDataLst>
          </p:nvPr>
        </p:nvSpPr>
        <p:spPr>
          <a:xfrm>
            <a:off x="2643676" y="4412851"/>
            <a:ext cx="3078196" cy="592642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defPPr>
              <a:defRPr lang="zh-CN"/>
            </a:defPPr>
            <a:lvl1pPr algn="dist">
              <a:defRPr sz="2400" i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3200" i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测试</a:t>
            </a:r>
            <a:endParaRPr lang="zh-CN" altLang="en-US" sz="3200" i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文本框 19"/>
          <p:cNvSpPr txBox="1"/>
          <p:nvPr>
            <p:custDataLst>
              <p:tags r:id="rId3"/>
            </p:custDataLst>
          </p:nvPr>
        </p:nvSpPr>
        <p:spPr>
          <a:xfrm>
            <a:off x="2628774" y="3298596"/>
            <a:ext cx="3078196" cy="592642"/>
          </a:xfrm>
          <a:prstGeom prst="rect">
            <a:avLst/>
          </a:prstGeom>
        </p:spPr>
        <p:txBody>
          <a:bodyPr wrap="square" anchor="ctr">
            <a:noAutofit/>
          </a:bodyPr>
          <a:lstStyle>
            <a:defPPr>
              <a:defRPr lang="zh-CN"/>
            </a:defPPr>
            <a:lvl1pPr algn="dist">
              <a:defRPr sz="2400" i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algn="l"/>
            <a:r>
              <a:rPr lang="zh-CN" altLang="en-US" sz="3200" i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线程</a:t>
            </a:r>
            <a:endParaRPr lang="zh-CN" altLang="en-US" sz="3200" i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文本框 20"/>
          <p:cNvSpPr txBox="1"/>
          <p:nvPr>
            <p:custDataLst>
              <p:tags r:id="rId4"/>
            </p:custDataLst>
          </p:nvPr>
        </p:nvSpPr>
        <p:spPr>
          <a:xfrm>
            <a:off x="1604007" y="3243066"/>
            <a:ext cx="759231" cy="70370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>
            <a:defPPr>
              <a:defRPr lang="zh-CN"/>
            </a:defPPr>
            <a:lvl1pPr algn="ctr">
              <a:defRPr sz="40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2" name="文本框 21"/>
          <p:cNvSpPr txBox="1"/>
          <p:nvPr>
            <p:custDataLst>
              <p:tags r:id="rId5"/>
            </p:custDataLst>
          </p:nvPr>
        </p:nvSpPr>
        <p:spPr>
          <a:xfrm>
            <a:off x="1618908" y="4357320"/>
            <a:ext cx="759231" cy="70370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defPPr>
              <a:defRPr lang="zh-CN"/>
            </a:defPPr>
            <a:lvl1pPr algn="ctr">
              <a:defRPr sz="3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23" name="文本框 22"/>
          <p:cNvSpPr txBox="1"/>
          <p:nvPr>
            <p:custDataLst>
              <p:tags r:id="rId6"/>
            </p:custDataLst>
          </p:nvPr>
        </p:nvSpPr>
        <p:spPr>
          <a:xfrm>
            <a:off x="6497452" y="3234776"/>
            <a:ext cx="759231" cy="703702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>
            <a:defPPr>
              <a:defRPr lang="zh-CN"/>
            </a:defPPr>
            <a:lvl1pPr algn="ctr">
              <a:defRPr sz="40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25" name="文本框 24"/>
          <p:cNvSpPr txBox="1"/>
          <p:nvPr>
            <p:custDataLst>
              <p:tags r:id="rId7"/>
            </p:custDataLst>
          </p:nvPr>
        </p:nvSpPr>
        <p:spPr>
          <a:xfrm>
            <a:off x="4545404" y="965729"/>
            <a:ext cx="2204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目录</a:t>
            </a:r>
            <a:endParaRPr lang="zh-CN" altLang="en-US" sz="54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文本框 25"/>
          <p:cNvSpPr txBox="1"/>
          <p:nvPr>
            <p:custDataLst>
              <p:tags r:id="rId8"/>
            </p:custDataLst>
          </p:nvPr>
        </p:nvSpPr>
        <p:spPr>
          <a:xfrm>
            <a:off x="4545405" y="1872945"/>
            <a:ext cx="2204439" cy="543770"/>
          </a:xfrm>
          <a:prstGeom prst="rect">
            <a:avLst/>
          </a:prstGeom>
        </p:spPr>
        <p:txBody>
          <a:bodyPr wrap="square">
            <a:normAutofit fontScale="85000" lnSpcReduction="10000"/>
          </a:bodyPr>
          <a:lstStyle>
            <a:defPPr>
              <a:defRPr lang="zh-CN"/>
            </a:defPPr>
            <a:lvl1pPr algn="dist">
              <a:defRPr sz="3200" i="1">
                <a:solidFill>
                  <a:schemeClr val="accent1"/>
                </a:solidFill>
              </a:defRPr>
            </a:lvl1pPr>
          </a:lstStyle>
          <a:p>
            <a:r>
              <a:rPr lang="en-US" altLang="zh-CN" i="0">
                <a:solidFill>
                  <a:schemeClr val="tx1"/>
                </a:solidFill>
              </a:rPr>
              <a:t>CONTENTS</a:t>
            </a:r>
            <a:endParaRPr lang="en-US" altLang="zh-CN" i="0">
              <a:solidFill>
                <a:schemeClr val="tx1"/>
              </a:solidFill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94740" y="213995"/>
            <a:ext cx="6126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测试信号量</a:t>
            </a:r>
            <a:r>
              <a:rPr lang="en-US" altLang="zh-CN"/>
              <a:t>PV</a:t>
            </a:r>
            <a:r>
              <a:rPr lang="zh-CN" altLang="en-US"/>
              <a:t>操作（阻塞）以及线程之间共享</a:t>
            </a:r>
            <a:r>
              <a:rPr lang="zh-CN" altLang="en-US"/>
              <a:t>内存</a:t>
            </a:r>
            <a:endParaRPr lang="zh-CN" altLang="en-US"/>
          </a:p>
        </p:txBody>
      </p:sp>
      <p:pic>
        <p:nvPicPr>
          <p:cNvPr id="5" name="图片 4" descr="sem_wait_test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4740" y="582295"/>
            <a:ext cx="4983480" cy="4030345"/>
          </a:xfrm>
          <a:prstGeom prst="rect">
            <a:avLst/>
          </a:prstGeom>
        </p:spPr>
      </p:pic>
      <p:pic>
        <p:nvPicPr>
          <p:cNvPr id="6" name="图片 5" descr="sem_wait_test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40" y="4612640"/>
            <a:ext cx="4982845" cy="18249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312025" y="213995"/>
            <a:ext cx="2383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正确结</a:t>
            </a:r>
            <a:r>
              <a:rPr lang="zh-CN" altLang="en-US"/>
              <a:t>果</a:t>
            </a:r>
            <a:endParaRPr lang="zh-CN" altLang="en-US"/>
          </a:p>
        </p:txBody>
      </p:sp>
      <p:pic>
        <p:nvPicPr>
          <p:cNvPr id="8" name="图片 7" descr="wait_resul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980" y="582295"/>
            <a:ext cx="4304665" cy="212026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332980" y="2794000"/>
            <a:ext cx="38138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（两个线程都可以通过</a:t>
            </a:r>
            <a:r>
              <a:rPr lang="zh-CN" altLang="en-US"/>
              <a:t>地址访问对方线程定义的临时</a:t>
            </a:r>
            <a:r>
              <a:rPr lang="zh-CN" altLang="en-US"/>
              <a:t>变量）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287145" y="578485"/>
            <a:ext cx="2973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测试销毁</a:t>
            </a:r>
            <a:r>
              <a:rPr lang="zh-CN" altLang="en-US"/>
              <a:t>信号量</a:t>
            </a:r>
            <a:endParaRPr lang="zh-CN" altLang="en-US"/>
          </a:p>
        </p:txBody>
      </p:sp>
      <p:pic>
        <p:nvPicPr>
          <p:cNvPr id="5" name="图片 4" descr="sem_destroy_te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7145" y="1149350"/>
            <a:ext cx="3812540" cy="4401185"/>
          </a:xfrm>
          <a:prstGeom prst="rect">
            <a:avLst/>
          </a:prstGeom>
        </p:spPr>
      </p:pic>
      <p:pic>
        <p:nvPicPr>
          <p:cNvPr id="6" name="图片 5" descr="destroy_resul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170" y="1149350"/>
            <a:ext cx="3811905" cy="22040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440170" y="3753485"/>
            <a:ext cx="46355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POSIX</a:t>
            </a:r>
            <a:r>
              <a:rPr lang="zh-CN" altLang="en-US"/>
              <a:t>中提到销毁阻塞其他线程的信号量的行为是未定义的，这里为了方便测试是否销毁，设置为继续</a:t>
            </a:r>
            <a:r>
              <a:rPr lang="zh-CN" altLang="en-US"/>
              <a:t>执行）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440170" y="578485"/>
            <a:ext cx="2728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正确结果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75385" y="507365"/>
            <a:ext cx="102641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有名信号量的简单测试</a:t>
            </a:r>
            <a:endParaRPr lang="zh-CN" altLang="en-US"/>
          </a:p>
          <a:p>
            <a:r>
              <a:rPr lang="zh-CN" altLang="en-US"/>
              <a:t>（由于有名信号量还没有完全实现，因此仅仅测试有名</a:t>
            </a:r>
            <a:r>
              <a:rPr lang="zh-CN" altLang="en-US"/>
              <a:t>信号量在进程间的</a:t>
            </a:r>
            <a:r>
              <a:rPr lang="zh-CN" altLang="en-US"/>
              <a:t>共享）</a:t>
            </a:r>
            <a:endParaRPr lang="zh-CN" altLang="en-US"/>
          </a:p>
        </p:txBody>
      </p:sp>
      <p:pic>
        <p:nvPicPr>
          <p:cNvPr id="5" name="图片 4" descr="name se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5385" y="1304290"/>
            <a:ext cx="7200900" cy="29718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75385" y="4533900"/>
            <a:ext cx="5020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正确结</a:t>
            </a:r>
            <a:r>
              <a:rPr lang="zh-CN" altLang="en-US"/>
              <a:t>果</a:t>
            </a:r>
            <a:endParaRPr lang="zh-CN" altLang="en-US"/>
          </a:p>
        </p:txBody>
      </p:sp>
      <p:pic>
        <p:nvPicPr>
          <p:cNvPr id="7" name="图片 6" descr="name sem resul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85" y="4902200"/>
            <a:ext cx="5288280" cy="11277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602730" y="5661660"/>
            <a:ext cx="3387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（父进程被</a:t>
            </a:r>
            <a:r>
              <a:rPr lang="zh-CN" altLang="en-US"/>
              <a:t>阻塞）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641475"/>
          </a:xfrm>
        </p:spPr>
        <p:txBody>
          <a:bodyPr vert="horz" wrap="square" lIns="91440" tIns="45720" rIns="91440" bIns="45720" rtlCol="0" anchor="ctr">
            <a:normAutofit fontScale="90000"/>
          </a:bodyPr>
          <a:p>
            <a:pPr algn="l">
              <a:lnSpc>
                <a:spcPct val="120000"/>
              </a:lnSpc>
            </a:pPr>
            <a:r>
              <a:rPr lang="zh-CN" altLang="en-US" sz="4445" dirty="0">
                <a:solidFill>
                  <a:schemeClr val="tx1"/>
                </a:solidFill>
                <a:sym typeface="+mn-lt"/>
              </a:rPr>
              <a:t>利用有名信号量解决</a:t>
            </a:r>
            <a:r>
              <a:rPr lang="en-US" altLang="zh-CN" sz="4445" dirty="0">
                <a:solidFill>
                  <a:schemeClr val="tx1"/>
                </a:solidFill>
                <a:sym typeface="+mn-lt"/>
              </a:rPr>
              <a:t>writef</a:t>
            </a:r>
            <a:r>
              <a:rPr lang="zh-CN" altLang="en-US" sz="4445" dirty="0">
                <a:solidFill>
                  <a:schemeClr val="tx1"/>
                </a:solidFill>
                <a:sym typeface="+mn-lt"/>
              </a:rPr>
              <a:t>被打断的问题</a:t>
            </a:r>
            <a:br>
              <a:rPr lang="zh-CN" altLang="en-US" sz="4445" dirty="0">
                <a:solidFill>
                  <a:schemeClr val="tx1"/>
                </a:solidFill>
                <a:sym typeface="+mn-lt"/>
              </a:rPr>
            </a:br>
            <a:r>
              <a:rPr lang="zh-CN" altLang="en-US" sz="4445" dirty="0">
                <a:solidFill>
                  <a:schemeClr val="tx1"/>
                </a:solidFill>
                <a:sym typeface="+mn-lt"/>
              </a:rPr>
              <a:t>（</a:t>
            </a:r>
            <a:r>
              <a:rPr lang="en-US" altLang="zh-CN" sz="4445" dirty="0">
                <a:solidFill>
                  <a:schemeClr val="tx1"/>
                </a:solidFill>
                <a:sym typeface="+mn-lt"/>
              </a:rPr>
              <a:t>lab5</a:t>
            </a:r>
            <a:r>
              <a:rPr lang="zh-CN" altLang="en-US" sz="4445" dirty="0">
                <a:solidFill>
                  <a:schemeClr val="tx1"/>
                </a:solidFill>
                <a:sym typeface="+mn-lt"/>
              </a:rPr>
              <a:t>挑战性任务的一部分</a:t>
            </a:r>
            <a:r>
              <a:rPr lang="zh-CN" altLang="en-US" sz="4445" dirty="0">
                <a:solidFill>
                  <a:schemeClr val="tx1"/>
                </a:solidFill>
                <a:sym typeface="+mn-lt"/>
              </a:rPr>
              <a:t>）</a:t>
            </a:r>
            <a:endParaRPr lang="zh-CN" altLang="en-US" sz="4445" dirty="0">
              <a:solidFill>
                <a:schemeClr val="tx1"/>
              </a:solidFill>
              <a:sym typeface="+mn-lt"/>
            </a:endParaRPr>
          </a:p>
        </p:txBody>
      </p:sp>
      <p:pic>
        <p:nvPicPr>
          <p:cNvPr id="2" name="图片 1" descr="writeftes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315" y="2006600"/>
            <a:ext cx="3340735" cy="44062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writeftest_reault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250" y="1304290"/>
            <a:ext cx="10854690" cy="50990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3250" y="568325"/>
            <a:ext cx="81959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将</a:t>
            </a:r>
            <a:r>
              <a:rPr lang="en-US" altLang="zh-CN" sz="2400"/>
              <a:t>sem_wait</a:t>
            </a:r>
            <a:r>
              <a:rPr lang="zh-CN" altLang="en-US" sz="2400"/>
              <a:t>注释，信号量不起作用，</a:t>
            </a:r>
            <a:r>
              <a:rPr lang="en-US" altLang="zh-CN" sz="2400"/>
              <a:t>writef</a:t>
            </a:r>
            <a:r>
              <a:rPr lang="zh-CN" altLang="en-US" sz="2400"/>
              <a:t>被</a:t>
            </a:r>
            <a:r>
              <a:rPr lang="zh-CN" altLang="en-US" sz="2400"/>
              <a:t>打断。</a:t>
            </a:r>
            <a:endParaRPr lang="zh-CN" altLang="en-US" sz="2400"/>
          </a:p>
        </p:txBody>
      </p:sp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97535" y="568325"/>
            <a:ext cx="88042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2400"/>
              <a:t>加入sem_wait，使信号量起作用，</a:t>
            </a:r>
            <a:r>
              <a:rPr lang="en-US" altLang="zh-CN" sz="2400"/>
              <a:t>writef</a:t>
            </a:r>
            <a:r>
              <a:rPr lang="zh-CN" altLang="en-US" sz="2400"/>
              <a:t>没有被</a:t>
            </a:r>
            <a:r>
              <a:rPr lang="zh-CN" altLang="en-US" sz="2400"/>
              <a:t>打断</a:t>
            </a:r>
            <a:endParaRPr lang="zh-CN" altLang="en-US" sz="2400"/>
          </a:p>
        </p:txBody>
      </p:sp>
      <p:pic>
        <p:nvPicPr>
          <p:cNvPr id="5" name="图片 4" descr="writeftest_result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7535" y="1205230"/>
            <a:ext cx="10721975" cy="50368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sym typeface="+mn-lt"/>
              </a:rPr>
              <a:t>THANKS</a:t>
            </a:r>
            <a:endParaRPr lang="en-US" altLang="zh-CN"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73810" y="4069715"/>
            <a:ext cx="1022223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1400"/>
              <a:t>      </a:t>
            </a:r>
            <a:r>
              <a:rPr lang="zh-CN" altLang="en-US" sz="1400"/>
              <a:t>参考</a:t>
            </a:r>
            <a:r>
              <a:rPr lang="zh-CN" altLang="en-US" sz="1400"/>
              <a:t>资料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The Open Group Base Specifications Issue 7, 2018 edition IEEE Std 1003.1-2017 (Revision of IEEE Std 1003.1-2008)</a:t>
            </a:r>
            <a:endParaRPr lang="zh-CN" altLang="en-US" sz="14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400"/>
              <a:t>    </a:t>
            </a:r>
            <a:r>
              <a:rPr lang="zh-CN" altLang="en-US" sz="1400"/>
              <a:t>（https://download.csdn.net/download/stupid_boy2007/10702011）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The Single UNIX® Specification, Version 2 （https://pubs.opengroup.org/onlinepubs/7908799/index.html）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POSIX线程相关博客（https://blog.csdn.net/weixin_40039738/article/details/81143956）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POSIX信号量相关博客（https://blog.csdn.net/tennysonsky/article/details/46496201）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Linux源码分析（https://github.com/theanarkh/read-linux-0.11）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理论课课件</a:t>
            </a:r>
            <a:endParaRPr lang="zh-CN" altLang="en-US" sz="1400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859790"/>
          </a:xfrm>
        </p:spPr>
        <p:txBody>
          <a:bodyPr vert="horz" wrap="square" lIns="91440" tIns="45720" rIns="91440" bIns="45720" rtlCol="0" anchor="ctr">
            <a:normAutofit fontScale="90000"/>
          </a:bodyPr>
          <a:p>
            <a:pPr algn="l">
              <a:lnSpc>
                <a:spcPct val="120000"/>
              </a:lnSpc>
            </a:pPr>
            <a:r>
              <a:rPr lang="zh-CN" altLang="en-US" sz="4445" dirty="0">
                <a:solidFill>
                  <a:schemeClr val="tx1"/>
                </a:solidFill>
                <a:sym typeface="+mn-lt"/>
              </a:rPr>
              <a:t>线程的数据</a:t>
            </a:r>
            <a:r>
              <a:rPr lang="zh-CN" altLang="en-US" sz="4445" dirty="0">
                <a:solidFill>
                  <a:schemeClr val="tx1"/>
                </a:solidFill>
                <a:sym typeface="+mn-lt"/>
              </a:rPr>
              <a:t>结构</a:t>
            </a:r>
            <a:endParaRPr lang="zh-CN" altLang="en-US" sz="4445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370330"/>
            <a:ext cx="10515600" cy="1766570"/>
          </a:xfrm>
        </p:spPr>
        <p:txBody>
          <a:bodyPr>
            <a:noAutofit/>
          </a:bodyPr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>
                <a:sym typeface="+mn-lt"/>
              </a:rPr>
              <a:t>考虑到在之前的实验中，资源的分配和调度都是以进程为单位进行的，重新定义线程需要修改大量代码，而借助进程的数据结构</a:t>
            </a:r>
            <a:r>
              <a:rPr lang="en-US" altLang="zh-CN" dirty="0">
                <a:sym typeface="+mn-lt"/>
              </a:rPr>
              <a:t>struct Env</a:t>
            </a:r>
            <a:r>
              <a:rPr lang="zh-CN" altLang="en-US" dirty="0">
                <a:sym typeface="+mn-lt"/>
              </a:rPr>
              <a:t>则可以十分方便地实现线程。这样，进程的第一个线程即为进程本身，只能由创建进程的方法（</a:t>
            </a:r>
            <a:r>
              <a:rPr lang="en-US" altLang="zh-CN" dirty="0">
                <a:sym typeface="+mn-lt"/>
              </a:rPr>
              <a:t>env_create</a:t>
            </a:r>
            <a:r>
              <a:rPr lang="zh-CN" altLang="en-US" dirty="0">
                <a:sym typeface="+mn-lt"/>
              </a:rPr>
              <a:t>或fork）产生，而其他的线程由第一个线程通过pthread_create创建。具体的数据结构及含义如下：</a:t>
            </a:r>
            <a:endParaRPr lang="zh-CN" altLang="en-US" dirty="0">
              <a:sym typeface="+mn-lt"/>
            </a:endParaRPr>
          </a:p>
        </p:txBody>
      </p:sp>
      <p:pic>
        <p:nvPicPr>
          <p:cNvPr id="2" name="图片 1" descr="struct Env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21125"/>
            <a:ext cx="9159240" cy="227076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79735" cy="758825"/>
          </a:xfrm>
        </p:spPr>
        <p:txBody>
          <a:bodyPr>
            <a:normAutofit/>
          </a:bodyPr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Courier New" panose="02070309020205020404" charset="0"/>
              </a:rPr>
              <a:t>pthread_create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Courier New" panose="020703090202050204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12825"/>
            <a:ext cx="10515600" cy="1124585"/>
          </a:xfrm>
        </p:spPr>
        <p:txBody>
          <a:bodyPr/>
          <a:p>
            <a:pPr marL="0" indent="0">
              <a:buNone/>
            </a:pPr>
            <a:r>
              <a:rPr lang="en-US" altLang="zh-CN">
                <a:latin typeface="Courier New" panose="02070309020205020404" charset="0"/>
                <a:cs typeface="Courier New" panose="02070309020205020404" charset="0"/>
                <a:sym typeface="+mn-ea"/>
              </a:rPr>
              <a:t>int pthread_create(pthread_t *restrict thread, const pthread_attr_t *restrict attr, void *(*start_routine), void *restrict arg)</a:t>
            </a:r>
            <a:endParaRPr lang="en-US" altLang="zh-CN" b="1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endParaRPr lang="en-US" altLang="zh-CN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81685" y="2137410"/>
            <a:ext cx="106934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调用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sfork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实现创建线程，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sfork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fork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类似，不同之处在于，需要实现页面的共享，以及设置新线程的入口函数地址以及相应的参数，这里的入口函数为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thread_wrapper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函数，其主要功能为将线程指针指向自身、调用线程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的执行函数start_routine，返回后调用pthread_exit()。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 descr="pthread_create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1685" y="3888105"/>
            <a:ext cx="9166860" cy="16383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79735" cy="758825"/>
          </a:xfrm>
        </p:spPr>
        <p:txBody>
          <a:bodyPr>
            <a:normAutofit/>
          </a:bodyPr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Courier New" panose="02070309020205020404" charset="0"/>
              </a:rPr>
              <a:t>pthread_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Courier New" panose="02070309020205020404" charset="0"/>
              </a:rPr>
              <a:t>exit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Courier New" panose="020703090202050204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24585"/>
            <a:ext cx="10515600" cy="525780"/>
          </a:xfrm>
        </p:spPr>
        <p:txBody>
          <a:bodyPr/>
          <a:p>
            <a:pPr marL="0" indent="0">
              <a:buNone/>
            </a:pPr>
            <a:r>
              <a:rPr lang="en-US" altLang="zh-CN">
                <a:latin typeface="Courier New" panose="02070309020205020404" charset="0"/>
                <a:cs typeface="Courier New" panose="02070309020205020404" charset="0"/>
                <a:sym typeface="+mn-ea"/>
              </a:rPr>
              <a:t>void pthread_exit(void *value_ptr)</a:t>
            </a:r>
            <a:endParaRPr lang="en-US" altLang="zh-CN" b="1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endParaRPr lang="en-US" altLang="zh-CN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81685" y="1651000"/>
            <a:ext cx="106934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由于与pthread_cancel有相似性，因此提取出thread_exit()函数，用于将指定的线程（当前线程或其他线程）状态设置为DEAD，调用syscall_env_destroy销毁线程。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pthread_exi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072765"/>
            <a:ext cx="9197340" cy="975360"/>
          </a:xfrm>
          <a:prstGeom prst="rect">
            <a:avLst/>
          </a:prstGeom>
        </p:spPr>
      </p:pic>
      <p:pic>
        <p:nvPicPr>
          <p:cNvPr id="6" name="图片 5" descr="thread_exi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12615"/>
            <a:ext cx="9166860" cy="14401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79735" cy="758825"/>
          </a:xfrm>
        </p:spPr>
        <p:txBody>
          <a:bodyPr>
            <a:normAutofit/>
          </a:bodyPr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Courier New" panose="02070309020205020404" charset="0"/>
              </a:rPr>
              <a:t>pthread_cancel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Courier New" panose="020703090202050204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24585"/>
            <a:ext cx="10515600" cy="525780"/>
          </a:xfrm>
        </p:spPr>
        <p:txBody>
          <a:bodyPr/>
          <a:p>
            <a:pPr marL="0" indent="0">
              <a:buNone/>
            </a:pPr>
            <a:r>
              <a:rPr lang="en-US" altLang="zh-CN">
                <a:latin typeface="Courier New" panose="02070309020205020404" charset="0"/>
                <a:cs typeface="Courier New" panose="02070309020205020404" charset="0"/>
                <a:sym typeface="+mn-ea"/>
              </a:rPr>
              <a:t>int pthread_cancel(pthread_t thread)</a:t>
            </a:r>
            <a:endParaRPr lang="en-US" altLang="zh-CN" b="1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endParaRPr lang="en-US" altLang="zh-CN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81685" y="1651000"/>
            <a:ext cx="106934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与pthread_exit相似，调用了自定义的thread_exit函数，区别是不是直接撤销自身线程，而是撤销id所代表的线程。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8" name="图片 7" descr="pthread_cancel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756535"/>
            <a:ext cx="9166860" cy="33528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79735" cy="758825"/>
          </a:xfrm>
        </p:spPr>
        <p:txBody>
          <a:bodyPr>
            <a:normAutofit/>
          </a:bodyPr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Courier New" panose="02070309020205020404" charset="0"/>
              </a:rPr>
              <a:t>pthread_join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Courier New" panose="020703090202050204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24585"/>
            <a:ext cx="10515600" cy="525780"/>
          </a:xfrm>
        </p:spPr>
        <p:txBody>
          <a:bodyPr/>
          <a:p>
            <a:pPr marL="0" indent="0">
              <a:buNone/>
            </a:pP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int pthread_join(pthread_t thread, void **value_ptr)</a:t>
            </a:r>
            <a:endParaRPr lang="en-US" altLang="zh-CN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81685" y="1651000"/>
            <a:ext cx="106934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通过while循环判断要等待线程是否退出，若是，则将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返回值retv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al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赋值给*value_ptr，否则，调用syscall_yield重新调度，返回循环开头再次判断。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 descr="pthread_join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720975"/>
            <a:ext cx="6989445" cy="36918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859790"/>
          </a:xfrm>
        </p:spPr>
        <p:txBody>
          <a:bodyPr vert="horz" wrap="square" lIns="91440" tIns="45720" rIns="91440" bIns="45720" rtlCol="0" anchor="ctr">
            <a:normAutofit fontScale="90000"/>
          </a:bodyPr>
          <a:p>
            <a:pPr algn="l">
              <a:lnSpc>
                <a:spcPct val="120000"/>
              </a:lnSpc>
            </a:pPr>
            <a:r>
              <a:rPr lang="zh-CN" altLang="en-US" sz="4445" dirty="0">
                <a:solidFill>
                  <a:schemeClr val="tx1"/>
                </a:solidFill>
                <a:sym typeface="+mn-lt"/>
              </a:rPr>
              <a:t>信号量</a:t>
            </a:r>
            <a:endParaRPr lang="zh-CN" altLang="en-US" sz="4445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461770"/>
            <a:ext cx="10515600" cy="546735"/>
          </a:xfrm>
        </p:spPr>
        <p:txBody>
          <a:bodyPr>
            <a:normAutofit/>
          </a:bodyPr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>
                <a:sym typeface="+mn-lt"/>
              </a:rPr>
              <a:t>根据POSIX中相关接口的描述以及理论课介绍，信号量的数据结构定义如下：</a:t>
            </a:r>
            <a:endParaRPr lang="zh-CN" altLang="en-US" dirty="0"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8200" y="4213225"/>
            <a:ext cx="10372725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为了保证对信号量操作为原子操作，与信号量相关的函数均采用系统调用的方式实现。</a:t>
            </a:r>
            <a:endParaRPr lang="zh-CN" altLang="en-US" sz="2000"/>
          </a:p>
          <a:p>
            <a:endParaRPr lang="zh-CN" altLang="en-US" sz="2000"/>
          </a:p>
        </p:txBody>
      </p:sp>
      <p:pic>
        <p:nvPicPr>
          <p:cNvPr id="7" name="图片 6" descr="sem_t 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92960"/>
            <a:ext cx="9174480" cy="138684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</p:spPr>
        <p:txBody>
          <a:bodyPr/>
          <a:p>
            <a:r>
              <a:rPr lang="zh-CN" altLang="en-US"/>
              <a:t>有名</a:t>
            </a:r>
            <a:r>
              <a:rPr lang="zh-CN" altLang="en-US"/>
              <a:t>信号量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8720"/>
            <a:ext cx="10515600" cy="42354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 sz="2300"/>
              <a:t>除了实现了无名信号量，还实现了有名信号量在进程间的共享。</a:t>
            </a:r>
            <a:endParaRPr lang="zh-CN" altLang="en-US" sz="2300"/>
          </a:p>
          <a:p>
            <a:pPr marL="0" indent="0">
              <a:buNone/>
            </a:pPr>
            <a:endParaRPr lang="zh-CN" altLang="en-US" sz="2300"/>
          </a:p>
        </p:txBody>
      </p:sp>
      <p:pic>
        <p:nvPicPr>
          <p:cNvPr id="4" name="图片 3" descr="UTHRE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37055"/>
            <a:ext cx="9182100" cy="1202055"/>
          </a:xfrm>
          <a:prstGeom prst="rect">
            <a:avLst/>
          </a:prstGeom>
        </p:spPr>
      </p:pic>
      <p:pic>
        <p:nvPicPr>
          <p:cNvPr id="5" name="图片 4" descr="name s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97250"/>
            <a:ext cx="9182100" cy="29108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0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bottomTop"/>
  <p:tag name="KSO_WM_SLIDE_BK_DARK_LIGHT" val="2"/>
</p:tagLst>
</file>

<file path=ppt/tags/tag11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1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2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5.xml><?xml version="1.0" encoding="utf-8"?>
<p:tagLst xmlns:p="http://schemas.openxmlformats.org/presentationml/2006/main">
  <p:tag name="KSO_WM_SLIDE_BACKGROUND_TYPE" val="belt"/>
  <p:tag name="KSO_WM_SLIDE_BK_DARK_LIGHT" val="2"/>
</p:tagLst>
</file>

<file path=ppt/tags/tag136.xml><?xml version="1.0" encoding="utf-8"?>
<p:tagLst xmlns:p="http://schemas.openxmlformats.org/presentationml/2006/main">
  <p:tag name="KSO_WM_SLIDE_BACKGROUND_TYPE" val="belt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4680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4680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COMBINE_RELATE_SLIDE_ID" val="custom798606_1"/>
  <p:tag name="KSO_WM_TEMPLATE_SUBCATEGORY" val="combine"/>
  <p:tag name="KSO_WM_TEMPLATE_THUMBS_INDEX" val="1、4、5、6、11、12、18、24、28、31"/>
  <p:tag name="KSO_WM_TAG_VERSION" val="1.0"/>
  <p:tag name="KSO_WM_BEAUTIFY_FLAG" val="#wm#"/>
  <p:tag name="KSO_WM_TEMPLATE_CATEGORY" val="custom"/>
  <p:tag name="KSO_WM_TEMPLATE_INDEX" val="20184680"/>
  <p:tag name="KSO_WM_TEMPLATE_MASTER_TYPE" val="1"/>
</p:tagLst>
</file>

<file path=ppt/tags/tag143.xml><?xml version="1.0" encoding="utf-8"?>
<p:tagLst xmlns:p="http://schemas.openxmlformats.org/presentationml/2006/main">
  <p:tag name="KSO_WM_UNIT_SUBTYPE" val="a"/>
  <p:tag name="KSO_WM_UNIT_PRESET_TEXT_INDEX" val="3"/>
  <p:tag name="KSO_WM_UNIT_PRESET_TEXT_LEN" val="17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184680_9*l_h_f*1_2_1"/>
  <p:tag name="KSO_WM_TEMPLATE_CATEGORY" val="custom"/>
  <p:tag name="KSO_WM_TEMPLATE_INDEX" val="2018468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4.xml><?xml version="1.0" encoding="utf-8"?>
<p:tagLst xmlns:p="http://schemas.openxmlformats.org/presentationml/2006/main">
  <p:tag name="KSO_WM_UNIT_SUBTYPE" val="a"/>
  <p:tag name="KSO_WM_UNIT_PRESET_TEXT_INDEX" val="3"/>
  <p:tag name="KSO_WM_UNIT_PRESET_TEXT_LEN" val="17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184680_9*l_h_f*1_3_1"/>
  <p:tag name="KSO_WM_TEMPLATE_CATEGORY" val="custom"/>
  <p:tag name="KSO_WM_TEMPLATE_INDEX" val="2018468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5.xml><?xml version="1.0" encoding="utf-8"?>
<p:tagLst xmlns:p="http://schemas.openxmlformats.org/presentationml/2006/main">
  <p:tag name="KSO_WM_UNIT_SUBTYPE" val="a"/>
  <p:tag name="KSO_WM_UNIT_PRESET_TEXT_INDEX" val="3"/>
  <p:tag name="KSO_WM_UNIT_PRESET_TEXT_LEN" val="17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184680_9*l_h_f*1_1_1"/>
  <p:tag name="KSO_WM_TEMPLATE_CATEGORY" val="custom"/>
  <p:tag name="KSO_WM_TEMPLATE_INDEX" val="2018468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custom20184680_9*l_h_i*1_1_1"/>
  <p:tag name="KSO_WM_TEMPLATE_CATEGORY" val="custom"/>
  <p:tag name="KSO_WM_TEMPLATE_INDEX" val="2018468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custom20184680_9*l_h_i*1_3_1"/>
  <p:tag name="KSO_WM_TEMPLATE_CATEGORY" val="custom"/>
  <p:tag name="KSO_WM_TEMPLATE_INDEX" val="20184680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custom20184680_9*l_h_i*1_2_1"/>
  <p:tag name="KSO_WM_TEMPLATE_CATEGORY" val="custom"/>
  <p:tag name="KSO_WM_TEMPLATE_INDEX" val="20184680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49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184680_9*a*1"/>
  <p:tag name="KSO_WM_TEMPLATE_CATEGORY" val="custom"/>
  <p:tag name="KSO_WM_TEMPLATE_INDEX" val="20184680"/>
  <p:tag name="KSO_WM_UNIT_LAYERLEVEL" val="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ISCONTENTSTITLE" val="0"/>
  <p:tag name="KSO_WM_UNIT_ISNUMDGMTITLE" val="0"/>
  <p:tag name="KSO_WM_UNIT_PRESET_TEXT" val="CONTENTS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184680_9*b*1"/>
  <p:tag name="KSO_WM_TEMPLATE_CATEGORY" val="custom"/>
  <p:tag name="KSO_WM_TEMPLATE_INDEX" val="20184680"/>
  <p:tag name="KSO_WM_UNIT_LAYERLEVEL" val="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151.xml><?xml version="1.0" encoding="utf-8"?>
<p:tagLst xmlns:p="http://schemas.openxmlformats.org/presentationml/2006/main">
  <p:tag name="KSO_WM_COMBINE_RELATE_SLIDE_ID" val="diagram20170215_3"/>
  <p:tag name="KSO_WM_SLIDE_ID" val="custom20184680_8"/>
  <p:tag name="KSO_WM_TEMPLATE_SUBCATEGORY" val="0"/>
  <p:tag name="KSO_WM_TEMPLATE_MASTER_TYPE" val="1"/>
  <p:tag name="KSO_WM_TEMPLATE_COLOR_TYPE" val="0"/>
  <p:tag name="KSO_WM_SLIDE_TYPE" val="contents"/>
  <p:tag name="KSO_WM_SLIDE_ITEM_CNT" val="4"/>
  <p:tag name="KSO_WM_SLIDE_INDEX" val="8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84680"/>
  <p:tag name="KSO_WM_SLIDE_LAYOUT" val="a_b_l"/>
  <p:tag name="KSO_WM_SLIDE_LAYOUT_CNT" val="1_1_1"/>
  <p:tag name="KSO_WM_SLIDE_SUBTYPE" val="diag"/>
</p:tagLst>
</file>

<file path=ppt/tags/tag152.xml><?xml version="1.0" encoding="utf-8"?>
<p:tagLst xmlns:p="http://schemas.openxmlformats.org/presentationml/2006/main">
  <p:tag name="KSO_WM_UNIT_ISCONTENTSTITLE" val="0"/>
  <p:tag name="KSO_WM_UNIT_ISNUMDGMTITLE" val="0"/>
  <p:tag name="KSO_WM_UNIT_PRESET_TEXT_INDEX" val="0"/>
  <p:tag name="KSO_WM_UNIT_PRESET_TEXT_LEN" val="9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4680_3*a*1"/>
  <p:tag name="KSO_WM_TEMPLATE_CATEGORY" val="custom"/>
  <p:tag name="KSO_WM_TEMPLATE_INDEX" val="20184680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SUBTYPE" val="a"/>
  <p:tag name="KSO_WM_UNIT_PRESET_TEXT_INDEX" val="2"/>
  <p:tag name="KSO_WM_UNIT_PRESET_TEXT_LEN" val="200"/>
  <p:tag name="KSO_WM_UNIT_NOCLEAR" val="0"/>
  <p:tag name="KSO_WM_UNIT_VALUE" val="44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4680_3*f*1"/>
  <p:tag name="KSO_WM_TEMPLATE_CATEGORY" val="custom"/>
  <p:tag name="KSO_WM_TEMPLATE_INDEX" val="20184680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BEAUTIFY_FLAG" val="#wm#"/>
  <p:tag name="KSO_WM_TEMPLATE_CATEGORY" val="custom"/>
  <p:tag name="KSO_WM_TEMPLATE_INDEX" val="20184680"/>
</p:tagLst>
</file>

<file path=ppt/tags/tag155.xml><?xml version="1.0" encoding="utf-8"?>
<p:tagLst xmlns:p="http://schemas.openxmlformats.org/presentationml/2006/main">
  <p:tag name="KSO_WM_BEAUTIFY_FLAG" val="#wm#"/>
  <p:tag name="KSO_WM_TEMPLATE_CATEGORY" val="custom"/>
  <p:tag name="KSO_WM_TEMPLATE_INDEX" val="20184680"/>
</p:tagLst>
</file>

<file path=ppt/tags/tag156.xml><?xml version="1.0" encoding="utf-8"?>
<p:tagLst xmlns:p="http://schemas.openxmlformats.org/presentationml/2006/main">
  <p:tag name="KSO_WM_BEAUTIFY_FLAG" val="#wm#"/>
  <p:tag name="KSO_WM_TEMPLATE_CATEGORY" val="custom"/>
  <p:tag name="KSO_WM_TEMPLATE_INDEX" val="20184680"/>
</p:tagLst>
</file>

<file path=ppt/tags/tag157.xml><?xml version="1.0" encoding="utf-8"?>
<p:tagLst xmlns:p="http://schemas.openxmlformats.org/presentationml/2006/main">
  <p:tag name="KSO_WM_BEAUTIFY_FLAG" val="#wm#"/>
  <p:tag name="KSO_WM_TEMPLATE_CATEGORY" val="custom"/>
  <p:tag name="KSO_WM_TEMPLATE_INDEX" val="20184680"/>
</p:tagLst>
</file>

<file path=ppt/tags/tag158.xml><?xml version="1.0" encoding="utf-8"?>
<p:tagLst xmlns:p="http://schemas.openxmlformats.org/presentationml/2006/main">
  <p:tag name="KSO_WM_BEAUTIFY_FLAG" val="#wm#"/>
  <p:tag name="KSO_WM_TEMPLATE_CATEGORY" val="custom"/>
  <p:tag name="KSO_WM_TEMPLATE_INDEX" val="20184680"/>
</p:tagLst>
</file>

<file path=ppt/tags/tag159.xml><?xml version="1.0" encoding="utf-8"?>
<p:tagLst xmlns:p="http://schemas.openxmlformats.org/presentationml/2006/main">
  <p:tag name="KSO_WM_UNIT_ISCONTENTSTITLE" val="0"/>
  <p:tag name="KSO_WM_UNIT_ISNUMDGMTITLE" val="0"/>
  <p:tag name="KSO_WM_UNIT_PRESET_TEXT_INDEX" val="0"/>
  <p:tag name="KSO_WM_UNIT_PRESET_TEXT_LEN" val="9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4680_3*a*1"/>
  <p:tag name="KSO_WM_TEMPLATE_CATEGORY" val="custom"/>
  <p:tag name="KSO_WM_TEMPLATE_INDEX" val="20184680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SUBTYPE" val="a"/>
  <p:tag name="KSO_WM_UNIT_PRESET_TEXT_INDEX" val="2"/>
  <p:tag name="KSO_WM_UNIT_PRESET_TEXT_LEN" val="200"/>
  <p:tag name="KSO_WM_UNIT_NOCLEAR" val="0"/>
  <p:tag name="KSO_WM_UNIT_VALUE" val="44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4680_3*f*1"/>
  <p:tag name="KSO_WM_TEMPLATE_CATEGORY" val="custom"/>
  <p:tag name="KSO_WM_TEMPLATE_INDEX" val="20184680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BEAUTIFY_FLAG" val="#wm#"/>
  <p:tag name="KSO_WM_TEMPLATE_CATEGORY" val="custom"/>
  <p:tag name="KSO_WM_TEMPLATE_INDEX" val="20184680"/>
</p:tagLst>
</file>

<file path=ppt/tags/tag162.xml><?xml version="1.0" encoding="utf-8"?>
<p:tagLst xmlns:p="http://schemas.openxmlformats.org/presentationml/2006/main">
  <p:tag name="KSO_WM_BEAUTIFY_FLAG" val="#wm#"/>
  <p:tag name="KSO_WM_TEMPLATE_CATEGORY" val="custom"/>
  <p:tag name="KSO_WM_TEMPLATE_INDEX" val="20184680"/>
</p:tagLst>
</file>

<file path=ppt/tags/tag163.xml><?xml version="1.0" encoding="utf-8"?>
<p:tagLst xmlns:p="http://schemas.openxmlformats.org/presentationml/2006/main">
  <p:tag name="KSO_WM_BEAUTIFY_FLAG" val="#wm#"/>
  <p:tag name="KSO_WM_TEMPLATE_CATEGORY" val="custom"/>
  <p:tag name="KSO_WM_TEMPLATE_INDEX" val="20184680"/>
</p:tagLst>
</file>

<file path=ppt/tags/tag164.xml><?xml version="1.0" encoding="utf-8"?>
<p:tagLst xmlns:p="http://schemas.openxmlformats.org/presentationml/2006/main">
  <p:tag name="KSO_WM_BEAUTIFY_FLAG" val="#wm#"/>
  <p:tag name="KSO_WM_TEMPLATE_CATEGORY" val="custom"/>
  <p:tag name="KSO_WM_TEMPLATE_INDEX" val="20184680"/>
</p:tagLst>
</file>

<file path=ppt/tags/tag165.xml><?xml version="1.0" encoding="utf-8"?>
<p:tagLst xmlns:p="http://schemas.openxmlformats.org/presentationml/2006/main">
  <p:tag name="KSO_WM_BEAUTIFY_FLAG" val="#wm#"/>
  <p:tag name="KSO_WM_TEMPLATE_CATEGORY" val="custom"/>
  <p:tag name="KSO_WM_TEMPLATE_INDEX" val="20184680"/>
</p:tagLst>
</file>

<file path=ppt/tags/tag166.xml><?xml version="1.0" encoding="utf-8"?>
<p:tagLst xmlns:p="http://schemas.openxmlformats.org/presentationml/2006/main">
  <p:tag name="KSO_WM_BEAUTIFY_FLAG" val="#wm#"/>
  <p:tag name="KSO_WM_TEMPLATE_CATEGORY" val="custom"/>
  <p:tag name="KSO_WM_TEMPLATE_INDEX" val="20184680"/>
</p:tagLst>
</file>

<file path=ppt/tags/tag167.xml><?xml version="1.0" encoding="utf-8"?>
<p:tagLst xmlns:p="http://schemas.openxmlformats.org/presentationml/2006/main">
  <p:tag name="KSO_WM_BEAUTIFY_FLAG" val="#wm#"/>
  <p:tag name="KSO_WM_TEMPLATE_CATEGORY" val="custom"/>
  <p:tag name="KSO_WM_TEMPLATE_INDEX" val="20184680"/>
</p:tagLst>
</file>

<file path=ppt/tags/tag168.xml><?xml version="1.0" encoding="utf-8"?>
<p:tagLst xmlns:p="http://schemas.openxmlformats.org/presentationml/2006/main">
  <p:tag name="KSO_WM_BEAUTIFY_FLAG" val="#wm#"/>
  <p:tag name="KSO_WM_TEMPLATE_CATEGORY" val="custom"/>
  <p:tag name="KSO_WM_TEMPLATE_INDEX" val="20184680"/>
</p:tagLst>
</file>

<file path=ppt/tags/tag169.xml><?xml version="1.0" encoding="utf-8"?>
<p:tagLst xmlns:p="http://schemas.openxmlformats.org/presentationml/2006/main">
  <p:tag name="KSO_WM_UNIT_ISCONTENTSTITLE" val="0"/>
  <p:tag name="KSO_WM_UNIT_ISNUMDGMTITLE" val="0"/>
  <p:tag name="KSO_WM_UNIT_PRESET_TEXT_INDEX" val="0"/>
  <p:tag name="KSO_WM_UNIT_PRESET_TEXT_LEN" val="9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4680_3*a*1"/>
  <p:tag name="KSO_WM_TEMPLATE_CATEGORY" val="custom"/>
  <p:tag name="KSO_WM_TEMPLATE_INDEX" val="20184680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SUBTYPE" val="a"/>
  <p:tag name="KSO_WM_UNIT_PRESET_TEXT_INDEX" val="2"/>
  <p:tag name="KSO_WM_UNIT_PRESET_TEXT_LEN" val="200"/>
  <p:tag name="KSO_WM_UNIT_NOCLEAR" val="0"/>
  <p:tag name="KSO_WM_UNIT_VALUE" val="44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4680_3*f*1"/>
  <p:tag name="KSO_WM_TEMPLATE_CATEGORY" val="custom"/>
  <p:tag name="KSO_WM_TEMPLATE_INDEX" val="20184680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BEAUTIFY_FLAG" val="#wm#"/>
  <p:tag name="KSO_WM_TEMPLATE_CATEGORY" val="custom"/>
  <p:tag name="KSO_WM_TEMPLATE_INDEX" val="20184680"/>
</p:tagLst>
</file>

<file path=ppt/tags/tag172.xml><?xml version="1.0" encoding="utf-8"?>
<p:tagLst xmlns:p="http://schemas.openxmlformats.org/presentationml/2006/main">
  <p:tag name="KSO_WM_BEAUTIFY_FLAG" val="#wm#"/>
  <p:tag name="KSO_WM_TEMPLATE_CATEGORY" val="custom"/>
  <p:tag name="KSO_WM_TEMPLATE_INDEX" val="20184680"/>
</p:tagLst>
</file>

<file path=ppt/tags/tag173.xml><?xml version="1.0" encoding="utf-8"?>
<p:tagLst xmlns:p="http://schemas.openxmlformats.org/presentationml/2006/main">
  <p:tag name="KSO_WM_BEAUTIFY_FLAG" val="#wm#"/>
  <p:tag name="KSO_WM_TEMPLATE_CATEGORY" val="custom"/>
  <p:tag name="KSO_WM_TEMPLATE_INDEX" val="20184680"/>
</p:tagLst>
</file>

<file path=ppt/tags/tag174.xml><?xml version="1.0" encoding="utf-8"?>
<p:tagLst xmlns:p="http://schemas.openxmlformats.org/presentationml/2006/main">
  <p:tag name="KSO_WM_BEAUTIFY_FLAG" val="#wm#"/>
  <p:tag name="KSO_WM_TEMPLATE_CATEGORY" val="custom"/>
  <p:tag name="KSO_WM_TEMPLATE_INDEX" val="20184680"/>
</p:tagLst>
</file>

<file path=ppt/tags/tag175.xml><?xml version="1.0" encoding="utf-8"?>
<p:tagLst xmlns:p="http://schemas.openxmlformats.org/presentationml/2006/main">
  <p:tag name="KSO_WM_BEAUTIFY_FLAG" val="#wm#"/>
  <p:tag name="KSO_WM_TEMPLATE_CATEGORY" val="custom"/>
  <p:tag name="KSO_WM_TEMPLATE_INDEX" val="20184680"/>
</p:tagLst>
</file>

<file path=ppt/tags/tag176.xml><?xml version="1.0" encoding="utf-8"?>
<p:tagLst xmlns:p="http://schemas.openxmlformats.org/presentationml/2006/main">
  <p:tag name="KSO_WM_BEAUTIFY_FLAG" val="#wm#"/>
  <p:tag name="KSO_WM_TEMPLATE_CATEGORY" val="custom"/>
  <p:tag name="KSO_WM_TEMPLATE_INDEX" val="20184680"/>
</p:tagLst>
</file>

<file path=ppt/tags/tag177.xml><?xml version="1.0" encoding="utf-8"?>
<p:tagLst xmlns:p="http://schemas.openxmlformats.org/presentationml/2006/main">
  <p:tag name="KSO_WM_BEAUTIFY_FLAG" val="#wm#"/>
  <p:tag name="KSO_WM_TEMPLATE_CATEGORY" val="custom"/>
  <p:tag name="KSO_WM_TEMPLATE_INDEX" val="20184680"/>
</p:tagLst>
</file>

<file path=ppt/tags/tag178.xml><?xml version="1.0" encoding="utf-8"?>
<p:tagLst xmlns:p="http://schemas.openxmlformats.org/presentationml/2006/main">
  <p:tag name="KSO_WM_UNIT_ISCONTENTSTITLE" val="0"/>
  <p:tag name="KSO_WM_UNIT_ISNUMDGMTITLE" val="0"/>
  <p:tag name="KSO_WM_UNIT_PRESET_TEXT_INDEX" val="0"/>
  <p:tag name="KSO_WM_UNIT_PRESET_TEXT_LEN" val="9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4680_3*a*1"/>
  <p:tag name="KSO_WM_TEMPLATE_CATEGORY" val="custom"/>
  <p:tag name="KSO_WM_TEMPLATE_INDEX" val="20184680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COMBINE_RELATE_SLIDE_ID" val="custom798606_6"/>
  <p:tag name="KSO_WM_SLIDE_ID" val="custom20184680_11"/>
  <p:tag name="KSO_WM_TEMPLATE_SUBCATEGORY" val="0"/>
  <p:tag name="KSO_WM_TEMPLATE_MASTER_TYPE" val="1"/>
  <p:tag name="KSO_WM_TEMPLATE_COLOR_TYPE" val="0"/>
  <p:tag name="KSO_WM_SLIDE_TYPE" val="sectionTitle"/>
  <p:tag name="KSO_WM_SLIDE_ITEM_CNT" val="0"/>
  <p:tag name="KSO_WM_SLIDE_INDEX" val="11"/>
  <p:tag name="KSO_WM_TAG_VERSION" val="1.0"/>
  <p:tag name="KSO_WM_BEAUTIFY_FLAG" val="#wm#"/>
  <p:tag name="KSO_WM_TEMPLATE_CATEGORY" val="custom"/>
  <p:tag name="KSO_WM_TEMPLATE_INDEX" val="20184680"/>
  <p:tag name="KSO_WM_SLIDE_LAYOUT" val="e_f"/>
  <p:tag name="KSO_WM_SLIDE_LAYOUT_CNT" val="1_1"/>
  <p:tag name="KSO_WM_SLIDE_SUBTYPE" val="pureTxt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BEAUTIFY_FLAG" val="#wm#"/>
  <p:tag name="KSO_WM_TEMPLATE_CATEGORY" val="custom"/>
  <p:tag name="KSO_WM_TEMPLATE_INDEX" val="20184680"/>
</p:tagLst>
</file>

<file path=ppt/tags/tag181.xml><?xml version="1.0" encoding="utf-8"?>
<p:tagLst xmlns:p="http://schemas.openxmlformats.org/presentationml/2006/main">
  <p:tag name="KSO_WM_BEAUTIFY_FLAG" val="#wm#"/>
  <p:tag name="KSO_WM_TEMPLATE_CATEGORY" val="custom"/>
  <p:tag name="KSO_WM_TEMPLATE_INDEX" val="20184680"/>
</p:tagLst>
</file>

<file path=ppt/tags/tag18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4680_31*a*1"/>
  <p:tag name="KSO_WM_TEMPLATE_CATEGORY" val="custom"/>
  <p:tag name="KSO_WM_TEMPLATE_INDEX" val="20184680"/>
  <p:tag name="KSO_WM_UNIT_LAYERLEVEL" val="1"/>
  <p:tag name="KSO_WM_TAG_VERSION" val="1.0"/>
  <p:tag name="KSO_WM_BEAUTIFY_FLAG" val="#wm#"/>
  <p:tag name="KSO_WM_UNIT_PRESET_TEXT" val="感恩有你 铭谢师恩"/>
</p:tagLst>
</file>

<file path=ppt/tags/tag183.xml><?xml version="1.0" encoding="utf-8"?>
<p:tagLst xmlns:p="http://schemas.openxmlformats.org/presentationml/2006/main">
  <p:tag name="KSO_WM_COMBINE_RELATE_SLIDE_ID" val="custom798606_10"/>
  <p:tag name="KSO_WM_SLIDE_ID" val="custom20184680_31"/>
  <p:tag name="KSO_WM_TEMPLATE_SUBCATEGORY" val="0"/>
  <p:tag name="KSO_WM_TEMPLATE_MASTER_TYPE" val="1"/>
  <p:tag name="KSO_WM_TEMPLATE_COLOR_TYPE" val="0"/>
  <p:tag name="KSO_WM_SLIDE_TYPE" val="endPage"/>
  <p:tag name="KSO_WM_SLIDE_ITEM_CNT" val="0"/>
  <p:tag name="KSO_WM_SLIDE_INDEX" val="31"/>
  <p:tag name="KSO_WM_TAG_VERSION" val="1.0"/>
  <p:tag name="KSO_WM_BEAUTIFY_FLAG" val="#wm#"/>
  <p:tag name="KSO_WM_TEMPLATE_CATEGORY" val="custom"/>
  <p:tag name="KSO_WM_TEMPLATE_INDEX" val="20184680"/>
  <p:tag name="KSO_WM_SLIDE_LAYOUT" val="a_f"/>
  <p:tag name="KSO_WM_SLIDE_LAYOUT_CNT" val="1_1"/>
  <p:tag name="KSO_WM_SLIDE_SUBTYPE" val="pureTxt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SLIDE_BACKGROUND_TYPE" val="genera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BACKGROUND_TYPE" val="general"/>
</p:tagLst>
</file>

<file path=ppt/tags/tag7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TYPE" val="general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TYPE" val="general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TYPE" val="general"/>
</p:tagLst>
</file>

<file path=ppt/tags/tag75.xml><?xml version="1.0" encoding="utf-8"?>
<p:tagLst xmlns:p="http://schemas.openxmlformats.org/presentationml/2006/main">
  <p:tag name="KSO_WM_SLIDE_BACKGROUND_TYPE" val="general"/>
</p:tagLst>
</file>

<file path=ppt/tags/tag7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BK_DARK_LIGHT" val="2"/>
  <p:tag name="KSO_WM_UNIT_SUBTYPE" val="h"/>
  <p:tag name="KSO_WM_UNIT_TYPE" val="i"/>
  <p:tag name="KSO_WM_UNIT_INDEX" val="1"/>
</p:tagLst>
</file>

<file path=ppt/tags/tag7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8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leftRight"/>
  <p:tag name="KSO_WM_SLIDE_BK_DARK_LIGHT" val="2"/>
</p:tagLst>
</file>

<file path=ppt/tags/tag85.xml><?xml version="1.0" encoding="utf-8"?>
<p:tagLst xmlns:p="http://schemas.openxmlformats.org/presentationml/2006/main">
  <p:tag name="KSO_WM_SLIDE_BACKGROUND_TYPE" val="leftRight"/>
  <p:tag name="KSO_WM_SLIDE_BK_DARK_LIGHT" val="2"/>
</p:tagLst>
</file>

<file path=ppt/tags/tag86.xml><?xml version="1.0" encoding="utf-8"?>
<p:tagLst xmlns:p="http://schemas.openxmlformats.org/presentationml/2006/main">
  <p:tag name="KSO_WM_SLIDE_BACKGROUND_TYPE" val="leftRight"/>
  <p:tag name="KSO_WM_SLIDE_BK_DARK_LIGHT" val="2"/>
</p:tagLst>
</file>

<file path=ppt/tags/tag8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93.xml><?xml version="1.0" encoding="utf-8"?>
<p:tagLst xmlns:p="http://schemas.openxmlformats.org/presentationml/2006/main">
  <p:tag name="KSO_WM_SLIDE_BACKGROUND_TYPE" val="topBottom"/>
  <p:tag name="KSO_WM_SLIDE_BK_DARK_LIGHT" val="2"/>
</p:tagLst>
</file>

<file path=ppt/tags/tag94.xml><?xml version="1.0" encoding="utf-8"?>
<p:tagLst xmlns:p="http://schemas.openxmlformats.org/presentationml/2006/main">
  <p:tag name="KSO_WM_SLIDE_BACKGROUND_TYPE" val="topBottom"/>
  <p:tag name="KSO_WM_SLIDE_BK_DARK_LIGHT" val="2"/>
</p:tagLst>
</file>

<file path=ppt/tags/tag95.xml><?xml version="1.0" encoding="utf-8"?>
<p:tagLst xmlns:p="http://schemas.openxmlformats.org/presentationml/2006/main">
  <p:tag name="KSO_WM_SLIDE_BACKGROUND_TYPE" val="topBottom"/>
  <p:tag name="KSO_WM_SLIDE_BK_DARK_LIGHT" val="2"/>
</p:tagLst>
</file>

<file path=ppt/tags/tag9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2_Office 主题​​">
  <a:themeElements>
    <a:clrScheme name="20184680">
      <a:dk1>
        <a:sysClr val="windowText" lastClr="000000"/>
      </a:dk1>
      <a:lt1>
        <a:sysClr val="window" lastClr="FFFFFF"/>
      </a:lt1>
      <a:dk2>
        <a:srgbClr val="F1F4E8"/>
      </a:dk2>
      <a:lt2>
        <a:srgbClr val="FFFFFB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rmsbjvjx">
      <a:majorFont>
        <a:latin typeface="Arial"/>
        <a:ea typeface="SimHei"/>
        <a:cs typeface=""/>
      </a:majorFont>
      <a:minorFont>
        <a:latin typeface="Arial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2535</Words>
  <Application>WPS 演示</Application>
  <PresentationFormat>宽屏</PresentationFormat>
  <Paragraphs>165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Courier New</vt:lpstr>
      <vt:lpstr>黑体</vt:lpstr>
      <vt:lpstr>Arial Unicode MS</vt:lpstr>
      <vt:lpstr>Calibri</vt:lpstr>
      <vt:lpstr>2_Office 主题​​</vt:lpstr>
      <vt:lpstr>Lab4挑战性任务 线程与信号量</vt:lpstr>
      <vt:lpstr>PowerPoint 演示文稿</vt:lpstr>
      <vt:lpstr>线程的数据结构</vt:lpstr>
      <vt:lpstr>pthread_create</vt:lpstr>
      <vt:lpstr>pthread_exit</vt:lpstr>
      <vt:lpstr>pthread_cancel</vt:lpstr>
      <vt:lpstr>pthread_join</vt:lpstr>
      <vt:lpstr>信号量</vt:lpstr>
      <vt:lpstr>有名信号量</vt:lpstr>
      <vt:lpstr>sem_init</vt:lpstr>
      <vt:lpstr>sem_destroy</vt:lpstr>
      <vt:lpstr>sem_wait</vt:lpstr>
      <vt:lpstr>sem_trywait</vt:lpstr>
      <vt:lpstr>sem_post</vt:lpstr>
      <vt:lpstr>sem_getvalue</vt:lpstr>
      <vt:lpstr>测试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利用有名信号量解决writef被打断的问题 （lab5挑战性任务的一部分）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TQJ</dc:creator>
  <cp:lastModifiedBy>田旗舰</cp:lastModifiedBy>
  <cp:revision>12</cp:revision>
  <dcterms:created xsi:type="dcterms:W3CDTF">2021-07-04T07:13:00Z</dcterms:created>
  <dcterms:modified xsi:type="dcterms:W3CDTF">2021-07-05T07:58:56Z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A592956B5DE64C42A4D22320499014C5</vt:lpwstr>
  </property>
  <property fmtid="{D5CDD505-2E9C-101B-9397-08002B2CF9AE}" pid="3" name="KSOProductBuildVer">
    <vt:lpwstr>2052-11.1.0.10578</vt:lpwstr>
  </property>
</Properties>
</file>