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35" r:id="rId2"/>
    <p:sldId id="567" r:id="rId3"/>
    <p:sldId id="539" r:id="rId4"/>
    <p:sldId id="557" r:id="rId5"/>
    <p:sldId id="569" r:id="rId6"/>
    <p:sldId id="571" r:id="rId7"/>
    <p:sldId id="574" r:id="rId8"/>
    <p:sldId id="575" r:id="rId9"/>
    <p:sldId id="576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38" r:id="rId19"/>
    <p:sldId id="565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EE"/>
    <a:srgbClr val="12B789"/>
    <a:srgbClr val="FF910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 autoAdjust="0"/>
    <p:restoredTop sz="94607"/>
  </p:normalViewPr>
  <p:slideViewPr>
    <p:cSldViewPr showGuides="1">
      <p:cViewPr varScale="1">
        <p:scale>
          <a:sx n="104" d="100"/>
          <a:sy n="104" d="100"/>
        </p:scale>
        <p:origin x="264" y="9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76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18" Type="http://schemas.openxmlformats.org/officeDocument/2006/relationships/image" Target="../media/image10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17" Type="http://schemas.openxmlformats.org/officeDocument/2006/relationships/image" Target="../media/image103.wmf"/><Relationship Id="rId2" Type="http://schemas.openxmlformats.org/officeDocument/2006/relationships/image" Target="../media/image88.wmf"/><Relationship Id="rId16" Type="http://schemas.openxmlformats.org/officeDocument/2006/relationships/image" Target="../media/image102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5" Type="http://schemas.openxmlformats.org/officeDocument/2006/relationships/image" Target="../media/image101.wmf"/><Relationship Id="rId10" Type="http://schemas.openxmlformats.org/officeDocument/2006/relationships/image" Target="../media/image96.wmf"/><Relationship Id="rId19" Type="http://schemas.openxmlformats.org/officeDocument/2006/relationships/image" Target="../media/image105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45.wmf"/><Relationship Id="rId7" Type="http://schemas.openxmlformats.org/officeDocument/2006/relationships/image" Target="../media/image70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69.wmf"/><Relationship Id="rId5" Type="http://schemas.openxmlformats.org/officeDocument/2006/relationships/image" Target="../media/image47.wmf"/><Relationship Id="rId10" Type="http://schemas.openxmlformats.org/officeDocument/2006/relationships/image" Target="../media/image77.wmf"/><Relationship Id="rId4" Type="http://schemas.openxmlformats.org/officeDocument/2006/relationships/image" Target="../media/image46.wmf"/><Relationship Id="rId9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0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7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image" Target="../media/image77.png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61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5.wmf"/><Relationship Id="rId3" Type="http://schemas.openxmlformats.org/officeDocument/2006/relationships/image" Target="../media/image89.png"/><Relationship Id="rId7" Type="http://schemas.openxmlformats.org/officeDocument/2006/relationships/image" Target="../media/image70.wmf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69.wmf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90.png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1.wmf"/><Relationship Id="rId1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89.png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2.bin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1.bin"/><Relationship Id="rId22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4.png"/><Relationship Id="rId7" Type="http://schemas.openxmlformats.org/officeDocument/2006/relationships/image" Target="../media/image84.wmf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79.bin"/><Relationship Id="rId5" Type="http://schemas.openxmlformats.org/officeDocument/2006/relationships/image" Target="../media/image83.wmf"/><Relationship Id="rId10" Type="http://schemas.openxmlformats.org/officeDocument/2006/relationships/image" Target="../media/image85.wmf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7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wmf"/><Relationship Id="rId18" Type="http://schemas.openxmlformats.org/officeDocument/2006/relationships/oleObject" Target="../embeddings/oleObject87.bin"/><Relationship Id="rId26" Type="http://schemas.openxmlformats.org/officeDocument/2006/relationships/image" Target="../media/image97.wmf"/><Relationship Id="rId39" Type="http://schemas.openxmlformats.org/officeDocument/2006/relationships/oleObject" Target="../embeddings/oleObject98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101.wmf"/><Relationship Id="rId42" Type="http://schemas.openxmlformats.org/officeDocument/2006/relationships/image" Target="../media/image105.wmf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6.bin"/><Relationship Id="rId20" Type="http://schemas.openxmlformats.org/officeDocument/2006/relationships/image" Target="../media/image94.wmf"/><Relationship Id="rId29" Type="http://schemas.openxmlformats.org/officeDocument/2006/relationships/oleObject" Target="../embeddings/oleObject93.bin"/><Relationship Id="rId41" Type="http://schemas.openxmlformats.org/officeDocument/2006/relationships/oleObject" Target="../embeddings/oleObject9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90.wmf"/><Relationship Id="rId24" Type="http://schemas.openxmlformats.org/officeDocument/2006/relationships/image" Target="../media/image96.wmf"/><Relationship Id="rId32" Type="http://schemas.openxmlformats.org/officeDocument/2006/relationships/image" Target="../media/image100.wmf"/><Relationship Id="rId37" Type="http://schemas.openxmlformats.org/officeDocument/2006/relationships/oleObject" Target="../embeddings/oleObject97.bin"/><Relationship Id="rId40" Type="http://schemas.openxmlformats.org/officeDocument/2006/relationships/image" Target="../media/image104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8.wmf"/><Relationship Id="rId36" Type="http://schemas.openxmlformats.org/officeDocument/2006/relationships/image" Target="../media/image102.wmf"/><Relationship Id="rId10" Type="http://schemas.openxmlformats.org/officeDocument/2006/relationships/oleObject" Target="../embeddings/oleObject83.bin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9.wmf"/><Relationship Id="rId35" Type="http://schemas.openxmlformats.org/officeDocument/2006/relationships/oleObject" Target="../embeddings/oleObject96.bin"/><Relationship Id="rId8" Type="http://schemas.openxmlformats.org/officeDocument/2006/relationships/oleObject" Target="../embeddings/oleObject82.bin"/><Relationship Id="rId3" Type="http://schemas.openxmlformats.org/officeDocument/2006/relationships/image" Target="../media/image105.png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93.wmf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38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8.png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1.png"/><Relationship Id="rId11" Type="http://schemas.openxmlformats.org/officeDocument/2006/relationships/image" Target="../media/image107.wmf"/><Relationship Id="rId5" Type="http://schemas.openxmlformats.org/officeDocument/2006/relationships/image" Target="../media/image110.png"/><Relationship Id="rId10" Type="http://schemas.openxmlformats.org/officeDocument/2006/relationships/oleObject" Target="../embeddings/oleObject101.bin"/><Relationship Id="rId4" Type="http://schemas.openxmlformats.org/officeDocument/2006/relationships/image" Target="../media/image109.png"/><Relationship Id="rId9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30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133.png"/><Relationship Id="rId18" Type="http://schemas.openxmlformats.org/officeDocument/2006/relationships/oleObject" Target="../embeddings/oleObject63.bin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47.wmf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2.bin"/><Relationship Id="rId20" Type="http://schemas.openxmlformats.org/officeDocument/2006/relationships/image" Target="../media/image134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69.wmf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46.wmf"/><Relationship Id="rId19" Type="http://schemas.openxmlformats.org/officeDocument/2006/relationships/image" Target="../media/image71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17.bin"/><Relationship Id="rId22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image" Target="../media/image13.png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9" Type="http://schemas.openxmlformats.org/officeDocument/2006/relationships/oleObject" Target="../embeddings/oleObject26.bin"/><Relationship Id="rId21" Type="http://schemas.openxmlformats.org/officeDocument/2006/relationships/image" Target="../media/image18.wmf"/><Relationship Id="rId34" Type="http://schemas.openxmlformats.org/officeDocument/2006/relationships/image" Target="../media/image35.png"/><Relationship Id="rId42" Type="http://schemas.openxmlformats.org/officeDocument/2006/relationships/image" Target="../media/image28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37" Type="http://schemas.openxmlformats.org/officeDocument/2006/relationships/oleObject" Target="../embeddings/oleObject25.bin"/><Relationship Id="rId40" Type="http://schemas.openxmlformats.org/officeDocument/2006/relationships/image" Target="../media/image27.wmf"/><Relationship Id="rId45" Type="http://schemas.openxmlformats.org/officeDocument/2006/relationships/oleObject" Target="../embeddings/oleObject29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1.bin"/><Relationship Id="rId36" Type="http://schemas.openxmlformats.org/officeDocument/2006/relationships/image" Target="../media/image25.wmf"/><Relationship Id="rId10" Type="http://schemas.openxmlformats.org/officeDocument/2006/relationships/image" Target="../media/image14.wmf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4" Type="http://schemas.openxmlformats.org/officeDocument/2006/relationships/image" Target="../media/image29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4.png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4.bin"/><Relationship Id="rId43" Type="http://schemas.openxmlformats.org/officeDocument/2006/relationships/oleObject" Target="../embeddings/oleObject28.bin"/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38" Type="http://schemas.openxmlformats.org/officeDocument/2006/relationships/image" Target="../media/image26.wmf"/><Relationship Id="rId46" Type="http://schemas.openxmlformats.org/officeDocument/2006/relationships/image" Target="../media/image30.wmf"/><Relationship Id="rId20" Type="http://schemas.openxmlformats.org/officeDocument/2006/relationships/oleObject" Target="../embeddings/oleObject17.bin"/><Relationship Id="rId41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7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36.wmf"/><Relationship Id="rId9" Type="http://schemas.openxmlformats.org/officeDocument/2006/relationships/image" Target="../media/image38.wmf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0">
            <a:extLst>
              <a:ext uri="{FF2B5EF4-FFF2-40B4-BE49-F238E27FC236}">
                <a16:creationId xmlns:a16="http://schemas.microsoft.com/office/drawing/2014/main" id="{5B80F143-7A68-4786-B5AB-5AF0A232D88A}"/>
              </a:ext>
            </a:extLst>
          </p:cNvPr>
          <p:cNvSpPr txBox="1"/>
          <p:nvPr/>
        </p:nvSpPr>
        <p:spPr>
          <a:xfrm>
            <a:off x="3563888" y="33079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ln w="6350">
                  <a:noFill/>
                </a:ln>
                <a:solidFill>
                  <a:srgbClr val="FF910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第三章  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27A3C6-F924-4D18-9FB8-AC75831770DF}"/>
              </a:ext>
            </a:extLst>
          </p:cNvPr>
          <p:cNvSpPr txBox="1"/>
          <p:nvPr/>
        </p:nvSpPr>
        <p:spPr>
          <a:xfrm>
            <a:off x="2771802" y="1779662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3.2 </a:t>
            </a:r>
            <a:r>
              <a:rPr lang="zh-CN" alt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整环、域、除环</a:t>
            </a:r>
            <a:endParaRPr lang="zh-CN" altLang="zh-CN" kern="1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27A3C6-F924-4D18-9FB8-AC75831770DF}"/>
              </a:ext>
            </a:extLst>
          </p:cNvPr>
          <p:cNvSpPr txBox="1"/>
          <p:nvPr/>
        </p:nvSpPr>
        <p:spPr>
          <a:xfrm>
            <a:off x="2771802" y="2202418"/>
            <a:ext cx="18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理想与商环</a:t>
            </a:r>
            <a:endParaRPr lang="zh-CN" altLang="zh-CN" kern="1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7A3C6-F924-4D18-9FB8-AC75831770DF}"/>
              </a:ext>
            </a:extLst>
          </p:cNvPr>
          <p:cNvSpPr txBox="1"/>
          <p:nvPr/>
        </p:nvSpPr>
        <p:spPr>
          <a:xfrm>
            <a:off x="2771802" y="2643758"/>
            <a:ext cx="151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环的同态</a:t>
            </a:r>
            <a:endParaRPr lang="zh-CN" altLang="zh-CN" kern="1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7A3C6-F924-4D18-9FB8-AC75831770DF}"/>
              </a:ext>
            </a:extLst>
          </p:cNvPr>
          <p:cNvSpPr txBox="1"/>
          <p:nvPr/>
        </p:nvSpPr>
        <p:spPr>
          <a:xfrm>
            <a:off x="2771802" y="3066514"/>
            <a:ext cx="23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3.5 </a:t>
            </a:r>
            <a:r>
              <a:rPr lang="zh-CN" alt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素理想与极大理想</a:t>
            </a:r>
            <a:endParaRPr lang="zh-CN" altLang="zh-CN" kern="1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27A3C6-F924-4D18-9FB8-AC75831770DF}"/>
              </a:ext>
            </a:extLst>
          </p:cNvPr>
          <p:cNvSpPr txBox="1"/>
          <p:nvPr/>
        </p:nvSpPr>
        <p:spPr>
          <a:xfrm>
            <a:off x="2771803" y="3498562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3.6 </a:t>
            </a:r>
            <a:r>
              <a:rPr lang="zh-CN" alt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环的特征与素域</a:t>
            </a:r>
            <a:endParaRPr lang="zh-CN" altLang="zh-CN" kern="1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27A3C6-F924-4D18-9FB8-AC75831770DF}"/>
              </a:ext>
            </a:extLst>
          </p:cNvPr>
          <p:cNvSpPr txBox="1"/>
          <p:nvPr/>
        </p:nvSpPr>
        <p:spPr>
          <a:xfrm>
            <a:off x="2771802" y="1347614"/>
            <a:ext cx="26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3.1 </a:t>
            </a:r>
            <a:r>
              <a:rPr lang="zh-CN" alt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环的定义与基本性质</a:t>
            </a:r>
            <a:endParaRPr lang="zh-CN" altLang="zh-CN" kern="1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6281F2-77DA-8340-B3C8-122526253E68}"/>
              </a:ext>
            </a:extLst>
          </p:cNvPr>
          <p:cNvGrpSpPr>
            <a:grpSpLocks noChangeAspect="1"/>
          </p:cNvGrpSpPr>
          <p:nvPr/>
        </p:nvGrpSpPr>
        <p:grpSpPr>
          <a:xfrm>
            <a:off x="2483690" y="2233691"/>
            <a:ext cx="274522" cy="266051"/>
            <a:chOff x="2648995" y="1082111"/>
            <a:chExt cx="589338" cy="58933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BC982C-7F05-C44B-9044-A8AB50D7DD07}"/>
                </a:ext>
              </a:extLst>
            </p:cNvPr>
            <p:cNvSpPr/>
            <p:nvPr/>
          </p:nvSpPr>
          <p:spPr>
            <a:xfrm>
              <a:off x="2648995" y="1082111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C14DBA2-D4FC-404B-A018-C2E10BE478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0042" y="1236153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2D3BBA8-37E9-C14D-A700-0769A2835884}"/>
              </a:ext>
            </a:extLst>
          </p:cNvPr>
          <p:cNvGrpSpPr>
            <a:grpSpLocks noChangeAspect="1"/>
          </p:cNvGrpSpPr>
          <p:nvPr/>
        </p:nvGrpSpPr>
        <p:grpSpPr>
          <a:xfrm>
            <a:off x="2483690" y="1404522"/>
            <a:ext cx="274522" cy="266051"/>
            <a:chOff x="2648995" y="1082111"/>
            <a:chExt cx="589338" cy="5893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4B76D89-7697-E84A-AF1F-109D5F4A46CA}"/>
                </a:ext>
              </a:extLst>
            </p:cNvPr>
            <p:cNvSpPr/>
            <p:nvPr/>
          </p:nvSpPr>
          <p:spPr>
            <a:xfrm>
              <a:off x="2648995" y="1082111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0BCD3B7D-79E4-9847-B00C-83B43AA64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0042" y="1236153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4CA3280-1979-2546-9D72-EF8C8100954D}"/>
              </a:ext>
            </a:extLst>
          </p:cNvPr>
          <p:cNvGrpSpPr>
            <a:grpSpLocks noChangeAspect="1"/>
          </p:cNvGrpSpPr>
          <p:nvPr/>
        </p:nvGrpSpPr>
        <p:grpSpPr>
          <a:xfrm>
            <a:off x="2483690" y="3147814"/>
            <a:ext cx="274522" cy="266051"/>
            <a:chOff x="2648995" y="1082111"/>
            <a:chExt cx="589338" cy="58933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EEAFB2F-DEC1-5A40-8246-6EFBCD24B9F3}"/>
                </a:ext>
              </a:extLst>
            </p:cNvPr>
            <p:cNvSpPr/>
            <p:nvPr/>
          </p:nvSpPr>
          <p:spPr>
            <a:xfrm>
              <a:off x="2648995" y="1082111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9A298C8-5B2C-2A43-A1AD-C27CE859E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0042" y="1236153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710AD83-E3AC-0E4F-9B65-F18456A8D4EB}"/>
              </a:ext>
            </a:extLst>
          </p:cNvPr>
          <p:cNvGrpSpPr>
            <a:grpSpLocks noChangeAspect="1"/>
          </p:cNvGrpSpPr>
          <p:nvPr/>
        </p:nvGrpSpPr>
        <p:grpSpPr>
          <a:xfrm>
            <a:off x="2483690" y="1831302"/>
            <a:ext cx="274522" cy="266051"/>
            <a:chOff x="2648995" y="1082111"/>
            <a:chExt cx="589338" cy="58933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951987D-C4C8-A84D-8249-DF012DD1BDC9}"/>
                </a:ext>
              </a:extLst>
            </p:cNvPr>
            <p:cNvSpPr/>
            <p:nvPr/>
          </p:nvSpPr>
          <p:spPr>
            <a:xfrm>
              <a:off x="2648995" y="1082111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8A835F4C-6727-FE48-9BDE-B667F3F63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0042" y="1236153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53A47D-6E44-924A-86D4-8953888332E3}"/>
              </a:ext>
            </a:extLst>
          </p:cNvPr>
          <p:cNvGrpSpPr>
            <a:grpSpLocks noChangeAspect="1"/>
          </p:cNvGrpSpPr>
          <p:nvPr/>
        </p:nvGrpSpPr>
        <p:grpSpPr>
          <a:xfrm>
            <a:off x="2483690" y="3579862"/>
            <a:ext cx="274522" cy="266051"/>
            <a:chOff x="2648995" y="1082111"/>
            <a:chExt cx="589338" cy="58933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5E28AAB-360B-FD46-B440-883293B823CE}"/>
                </a:ext>
              </a:extLst>
            </p:cNvPr>
            <p:cNvSpPr/>
            <p:nvPr/>
          </p:nvSpPr>
          <p:spPr>
            <a:xfrm>
              <a:off x="2648995" y="1082111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DE694046-F619-534F-A544-697E8503D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0042" y="1236153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6034734-8431-5241-9873-BACAD42D3435}"/>
              </a:ext>
            </a:extLst>
          </p:cNvPr>
          <p:cNvGrpSpPr>
            <a:grpSpLocks noChangeAspect="1"/>
          </p:cNvGrpSpPr>
          <p:nvPr/>
        </p:nvGrpSpPr>
        <p:grpSpPr>
          <a:xfrm>
            <a:off x="2483690" y="2675015"/>
            <a:ext cx="274522" cy="266051"/>
            <a:chOff x="2648995" y="1082111"/>
            <a:chExt cx="589338" cy="58933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57B9642-612C-3645-BFD1-7690F76C1388}"/>
                </a:ext>
              </a:extLst>
            </p:cNvPr>
            <p:cNvSpPr/>
            <p:nvPr/>
          </p:nvSpPr>
          <p:spPr>
            <a:xfrm>
              <a:off x="2648995" y="1082111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6070EEE1-C81D-2B42-8603-8ACA78A75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0042" y="1236153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6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51520" y="339502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1187624" y="699542"/>
            <a:ext cx="5760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中元素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的加法逆元，称为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负元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，记作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152128" y="339502"/>
                <a:ext cx="248376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的减法：</a:t>
                </a:r>
              </a:p>
            </p:txBody>
          </p:sp>
        </mc:Choice>
        <mc:Fallback xmlns="">
          <p:sp>
            <p:nvSpPr>
              <p:cNvPr id="6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128" y="339502"/>
                <a:ext cx="2483768" cy="400110"/>
              </a:xfrm>
              <a:prstGeom prst="rect">
                <a:avLst/>
              </a:prstGeom>
              <a:blipFill>
                <a:blip r:embed="rId3"/>
                <a:stretch>
                  <a:fillRect l="-2703" t="-13846" r="-12531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187624" y="3641888"/>
            <a:ext cx="15371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广义分配律：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83568" y="1163528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(II).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83568" y="339502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(I).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478339"/>
              </p:ext>
            </p:extLst>
          </p:nvPr>
        </p:nvGraphicFramePr>
        <p:xfrm>
          <a:off x="3702960" y="417922"/>
          <a:ext cx="273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6" name="Equation" r:id="rId4" imgW="2717640" imgH="304560" progId="Equation.DSMT4">
                  <p:embed/>
                </p:oleObj>
              </mc:Choice>
              <mc:Fallback>
                <p:oleObj name="Equation" r:id="rId4" imgW="2717640" imgH="304560" progId="Equation.DSMT4">
                  <p:embed/>
                  <p:pic>
                    <p:nvPicPr>
                      <p:cNvPr id="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960" y="417922"/>
                        <a:ext cx="2730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187624" y="1163528"/>
            <a:ext cx="1368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运算法则：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187624" y="2889870"/>
            <a:ext cx="1368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指数法则：</a:t>
            </a:r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546235"/>
              </p:ext>
            </p:extLst>
          </p:nvPr>
        </p:nvGraphicFramePr>
        <p:xfrm>
          <a:off x="5652120" y="2585070"/>
          <a:ext cx="2501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7" name="Equation" r:id="rId6" imgW="2489040" imgH="304560" progId="Equation.DSMT4">
                  <p:embed/>
                </p:oleObj>
              </mc:Choice>
              <mc:Fallback>
                <p:oleObj name="Equation" r:id="rId6" imgW="2489040" imgH="304560" progId="Equation.DSMT4">
                  <p:embed/>
                  <p:pic>
                    <p:nvPicPr>
                      <p:cNvPr id="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585070"/>
                        <a:ext cx="2501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187624" y="1593726"/>
            <a:ext cx="1368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移项法则：</a:t>
            </a:r>
          </a:p>
        </p:txBody>
      </p:sp>
      <p:graphicFrame>
        <p:nvGraphicFramePr>
          <p:cNvPr id="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91200"/>
              </p:ext>
            </p:extLst>
          </p:nvPr>
        </p:nvGraphicFramePr>
        <p:xfrm>
          <a:off x="2699792" y="1665982"/>
          <a:ext cx="34321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8" name="Equation" r:id="rId8" imgW="3416040" imgH="291960" progId="Equation.DSMT4">
                  <p:embed/>
                </p:oleObj>
              </mc:Choice>
              <mc:Fallback>
                <p:oleObj name="Equation" r:id="rId8" imgW="3416040" imgH="291960" progId="Equation.DSMT4">
                  <p:embed/>
                  <p:pic>
                    <p:nvPicPr>
                      <p:cNvPr id="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665982"/>
                        <a:ext cx="343217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4010"/>
              </p:ext>
            </p:extLst>
          </p:nvPr>
        </p:nvGraphicFramePr>
        <p:xfrm>
          <a:off x="2706688" y="2962275"/>
          <a:ext cx="21431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9" name="Equation" r:id="rId10" imgW="2133360" imgH="291960" progId="Equation.DSMT4">
                  <p:embed/>
                </p:oleObj>
              </mc:Choice>
              <mc:Fallback>
                <p:oleObj name="Equation" r:id="rId10" imgW="2133360" imgH="291960" progId="Equation.DSMT4">
                  <p:embed/>
                  <p:pic>
                    <p:nvPicPr>
                      <p:cNvPr id="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962275"/>
                        <a:ext cx="21431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46250"/>
              </p:ext>
            </p:extLst>
          </p:nvPr>
        </p:nvGraphicFramePr>
        <p:xfrm>
          <a:off x="2982392" y="2585070"/>
          <a:ext cx="25257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0" name="Equation" r:id="rId12" imgW="2514600" imgH="304560" progId="Equation.DSMT4">
                  <p:embed/>
                </p:oleObj>
              </mc:Choice>
              <mc:Fallback>
                <p:oleObj name="Equation" r:id="rId12" imgW="2514600" imgH="304560" progId="Equation.DSMT4">
                  <p:embed/>
                  <p:pic>
                    <p:nvPicPr>
                      <p:cNvPr id="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92" y="2585070"/>
                        <a:ext cx="25257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34932"/>
              </p:ext>
            </p:extLst>
          </p:nvPr>
        </p:nvGraphicFramePr>
        <p:xfrm>
          <a:off x="6332810" y="2909304"/>
          <a:ext cx="14795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1" name="Equation" r:id="rId14" imgW="1473120" imgH="291960" progId="Equation.DSMT4">
                  <p:embed/>
                </p:oleObj>
              </mc:Choice>
              <mc:Fallback>
                <p:oleObj name="Equation" r:id="rId14" imgW="1473120" imgH="291960" progId="Equation.DSMT4">
                  <p:embed/>
                  <p:pic>
                    <p:nvPicPr>
                      <p:cNvPr id="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810" y="2909304"/>
                        <a:ext cx="14795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67736"/>
              </p:ext>
            </p:extLst>
          </p:nvPr>
        </p:nvGraphicFramePr>
        <p:xfrm>
          <a:off x="4884738" y="2906390"/>
          <a:ext cx="1301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2" name="Equation" r:id="rId16" imgW="1295280" imgH="342720" progId="Equation.DSMT4">
                  <p:embed/>
                </p:oleObj>
              </mc:Choice>
              <mc:Fallback>
                <p:oleObj name="Equation" r:id="rId16" imgW="1295280" imgH="342720" progId="Equation.DSMT4">
                  <p:embed/>
                  <p:pic>
                    <p:nvPicPr>
                      <p:cNvPr id="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2906390"/>
                        <a:ext cx="1301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1187624" y="1953766"/>
            <a:ext cx="1368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倍数法则：</a:t>
            </a:r>
          </a:p>
        </p:txBody>
      </p:sp>
      <p:graphicFrame>
        <p:nvGraphicFramePr>
          <p:cNvPr id="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50171"/>
              </p:ext>
            </p:extLst>
          </p:nvPr>
        </p:nvGraphicFramePr>
        <p:xfrm>
          <a:off x="2706688" y="2025650"/>
          <a:ext cx="21431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3" name="Equation" r:id="rId18" imgW="2133360" imgH="291960" progId="Equation.DSMT4">
                  <p:embed/>
                </p:oleObj>
              </mc:Choice>
              <mc:Fallback>
                <p:oleObj name="Equation" r:id="rId18" imgW="2133360" imgH="291960" progId="Equation.DSMT4">
                  <p:embed/>
                  <p:pic>
                    <p:nvPicPr>
                      <p:cNvPr id="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025650"/>
                        <a:ext cx="21431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67254"/>
              </p:ext>
            </p:extLst>
          </p:nvPr>
        </p:nvGraphicFramePr>
        <p:xfrm>
          <a:off x="5648027" y="2296145"/>
          <a:ext cx="2092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4" name="Equation" r:id="rId20" imgW="2082600" imgH="304560" progId="Equation.DSMT4">
                  <p:embed/>
                </p:oleObj>
              </mc:Choice>
              <mc:Fallback>
                <p:oleObj name="Equation" r:id="rId20" imgW="2082600" imgH="304560" progId="Equation.DSMT4">
                  <p:embed/>
                  <p:pic>
                    <p:nvPicPr>
                      <p:cNvPr id="4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027" y="2296145"/>
                        <a:ext cx="20923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025185"/>
              </p:ext>
            </p:extLst>
          </p:nvPr>
        </p:nvGraphicFramePr>
        <p:xfrm>
          <a:off x="3444825" y="2296145"/>
          <a:ext cx="2041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5" name="Equation" r:id="rId22" imgW="2031840" imgH="304560" progId="Equation.DSMT4">
                  <p:embed/>
                </p:oleObj>
              </mc:Choice>
              <mc:Fallback>
                <p:oleObj name="Equation" r:id="rId22" imgW="2031840" imgH="304560" progId="Equation.DSMT4">
                  <p:embed/>
                  <p:pic>
                    <p:nvPicPr>
                      <p:cNvPr id="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25" y="2296145"/>
                        <a:ext cx="2041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1187624" y="3281848"/>
            <a:ext cx="15371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减乘分配律：</a:t>
            </a:r>
          </a:p>
        </p:txBody>
      </p:sp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421488"/>
              </p:ext>
            </p:extLst>
          </p:nvPr>
        </p:nvGraphicFramePr>
        <p:xfrm>
          <a:off x="2691532" y="3348459"/>
          <a:ext cx="49768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6" name="Equation" r:id="rId24" imgW="4952880" imgH="304560" progId="Equation.DSMT4">
                  <p:embed/>
                </p:oleObj>
              </mc:Choice>
              <mc:Fallback>
                <p:oleObj name="Equation" r:id="rId24" imgW="4952880" imgH="304560" progId="Equation.DSMT4">
                  <p:embed/>
                  <p:pic>
                    <p:nvPicPr>
                      <p:cNvPr id="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532" y="3348459"/>
                        <a:ext cx="49768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3064"/>
              </p:ext>
            </p:extLst>
          </p:nvPr>
        </p:nvGraphicFramePr>
        <p:xfrm>
          <a:off x="2691202" y="3707879"/>
          <a:ext cx="457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7" name="Equation" r:id="rId26" imgW="4546440" imgH="355320" progId="Equation.DSMT4">
                  <p:embed/>
                </p:oleObj>
              </mc:Choice>
              <mc:Fallback>
                <p:oleObj name="Equation" r:id="rId26" imgW="4546440" imgH="355320" progId="Equation.DSMT4">
                  <p:embed/>
                  <p:pic>
                    <p:nvPicPr>
                      <p:cNvPr id="5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202" y="3707879"/>
                        <a:ext cx="457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22751"/>
              </p:ext>
            </p:extLst>
          </p:nvPr>
        </p:nvGraphicFramePr>
        <p:xfrm>
          <a:off x="5796136" y="3970338"/>
          <a:ext cx="2924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8" name="Equation" r:id="rId28" imgW="2908080" imgH="761760" progId="Equation.DSMT4">
                  <p:embed/>
                </p:oleObj>
              </mc:Choice>
              <mc:Fallback>
                <p:oleObj name="Equation" r:id="rId28" imgW="2908080" imgH="761760" progId="Equation.DSMT4">
                  <p:embed/>
                  <p:pic>
                    <p:nvPicPr>
                      <p:cNvPr id="5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970338"/>
                        <a:ext cx="29241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719098"/>
              </p:ext>
            </p:extLst>
          </p:nvPr>
        </p:nvGraphicFramePr>
        <p:xfrm>
          <a:off x="1835696" y="3970338"/>
          <a:ext cx="3883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9" name="Equation" r:id="rId30" imgW="3860640" imgH="761760" progId="Equation.DSMT4">
                  <p:embed/>
                </p:oleObj>
              </mc:Choice>
              <mc:Fallback>
                <p:oleObj name="Equation" r:id="rId30" imgW="3860640" imgH="761760" progId="Equation.DSMT4">
                  <p:embed/>
                  <p:pic>
                    <p:nvPicPr>
                      <p:cNvPr id="5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70338"/>
                        <a:ext cx="38830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3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1" grpId="0"/>
      <p:bldP spid="63" grpId="0"/>
      <p:bldP spid="64" grpId="0"/>
      <p:bldP spid="71" grpId="0"/>
      <p:bldP spid="72" grpId="0"/>
      <p:bldP spid="36" grpId="0"/>
      <p:bldP spid="39" grpId="0"/>
      <p:bldP spid="41" grpId="0"/>
      <p:bldP spid="47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51520" y="339502"/>
            <a:ext cx="3210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三、子环的定义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23528" y="1059582"/>
            <a:ext cx="3816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3.1.2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：子环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(Subring)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339752" y="1521247"/>
            <a:ext cx="66247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的非空子集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的加法与乘法运算构成环，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27720" y="2025303"/>
            <a:ext cx="410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子环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，记为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323528" y="1521247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</a:t>
                </a:r>
              </a:p>
            </p:txBody>
          </p:sp>
        </mc:Choice>
        <mc:Fallback xmlns="">
          <p:sp>
            <p:nvSpPr>
              <p:cNvPr id="4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521247"/>
                <a:ext cx="2016224" cy="461665"/>
              </a:xfrm>
              <a:prstGeom prst="rect">
                <a:avLst/>
              </a:prstGeom>
              <a:blipFill>
                <a:blip r:embed="rId3"/>
                <a:stretch>
                  <a:fillRect l="-4532" t="-16000" r="-19637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51520" y="2819712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1152128" y="2819712"/>
                <a:ext cx="57961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是环，则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0&lt;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；称为环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平凡子环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</a:p>
            </p:txBody>
          </p:sp>
        </mc:Choice>
        <mc:Fallback xmlns="">
          <p:sp>
            <p:nvSpPr>
              <p:cNvPr id="4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128" y="2819712"/>
                <a:ext cx="5796136" cy="400110"/>
              </a:xfrm>
              <a:prstGeom prst="rect">
                <a:avLst/>
              </a:prstGeom>
              <a:blipFill>
                <a:blip r:embed="rId4"/>
                <a:stretch>
                  <a:fillRect l="-1157" t="-13846" r="-5363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1187624" y="3291830"/>
                <a:ext cx="26642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是环，若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5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291830"/>
                <a:ext cx="2664296" cy="400110"/>
              </a:xfrm>
              <a:prstGeom prst="rect">
                <a:avLst/>
              </a:prstGeom>
              <a:blipFill>
                <a:blip r:embed="rId5"/>
                <a:stretch>
                  <a:fillRect l="-2517" t="-13636" r="-11670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683568" y="3291830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(II).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83568" y="2819712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(I).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3851920" y="3291830"/>
            <a:ext cx="2952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的加子群；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1230891" y="3723878"/>
            <a:ext cx="2621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的零元是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的零元；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67195" y="3723878"/>
            <a:ext cx="5176805" cy="400110"/>
            <a:chOff x="3967195" y="4043848"/>
            <a:chExt cx="5176805" cy="400110"/>
          </a:xfrm>
        </p:grpSpPr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3967195" y="4043848"/>
              <a:ext cx="46078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(2)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5220072" y="4043848"/>
              <a:ext cx="39239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则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中的负元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a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中的负元。</a:t>
              </a:r>
            </a:p>
          </p:txBody>
        </p:sp>
        <p:graphicFrame>
          <p:nvGraphicFramePr>
            <p:cNvPr id="7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2070448"/>
                </p:ext>
              </p:extLst>
            </p:nvPr>
          </p:nvGraphicFramePr>
          <p:xfrm>
            <a:off x="4404097" y="4133252"/>
            <a:ext cx="8159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5" name="Equation" r:id="rId6" imgW="812520" imgH="279360" progId="Equation.DSMT4">
                    <p:embed/>
                  </p:oleObj>
                </mc:Choice>
                <mc:Fallback>
                  <p:oleObj name="Equation" r:id="rId6" imgW="812520" imgH="279360" progId="Equation.DSMT4">
                    <p:embed/>
                    <p:pic>
                      <p:nvPicPr>
                        <p:cNvPr id="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097" y="4133252"/>
                          <a:ext cx="8159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79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4" grpId="0"/>
      <p:bldP spid="45" grpId="0"/>
      <p:bldP spid="46" grpId="0"/>
      <p:bldP spid="47" grpId="0"/>
      <p:bldP spid="49" grpId="0"/>
      <p:bldP spid="52" grpId="0"/>
      <p:bldP spid="58" grpId="0"/>
      <p:bldP spid="59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51520" y="339502"/>
            <a:ext cx="36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四、子环的判别条件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23527" y="843558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3.1.2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1763688" y="843558"/>
                <a:ext cx="54534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的非空子集，则</a:t>
                </a:r>
              </a:p>
            </p:txBody>
          </p:sp>
        </mc:Choice>
        <mc:Fallback xmlns="">
          <p:sp>
            <p:nvSpPr>
              <p:cNvPr id="2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843558"/>
                <a:ext cx="5453490" cy="461665"/>
              </a:xfrm>
              <a:prstGeom prst="rect">
                <a:avLst/>
              </a:prstGeom>
              <a:blipFill>
                <a:blip r:embed="rId3"/>
                <a:stretch>
                  <a:fillRect l="-1676" t="-15789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475656" y="1546795"/>
            <a:ext cx="7481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3296640" y="1822053"/>
            <a:ext cx="27111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的乘法封闭：</a:t>
            </a:r>
          </a:p>
        </p:txBody>
      </p:sp>
      <p:graphicFrame>
        <p:nvGraphicFramePr>
          <p:cNvPr id="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501845"/>
              </p:ext>
            </p:extLst>
          </p:nvPr>
        </p:nvGraphicFramePr>
        <p:xfrm>
          <a:off x="6084168" y="1920875"/>
          <a:ext cx="20907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" name="Equation" r:id="rId4" imgW="2082600" imgH="330120" progId="Equation.DSMT4">
                  <p:embed/>
                </p:oleObj>
              </mc:Choice>
              <mc:Fallback>
                <p:oleObj name="Equation" r:id="rId4" imgW="2082600" imgH="33012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920875"/>
                        <a:ext cx="209073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36428"/>
              </p:ext>
            </p:extLst>
          </p:nvPr>
        </p:nvGraphicFramePr>
        <p:xfrm>
          <a:off x="2302817" y="1679203"/>
          <a:ext cx="3698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3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817" y="1679203"/>
                        <a:ext cx="369888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973811"/>
              </p:ext>
            </p:extLst>
          </p:nvPr>
        </p:nvGraphicFramePr>
        <p:xfrm>
          <a:off x="2757635" y="1367234"/>
          <a:ext cx="3317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4" name="Equation" r:id="rId8" imgW="330120" imgH="863280" progId="Equation.DSMT4">
                  <p:embed/>
                </p:oleObj>
              </mc:Choice>
              <mc:Fallback>
                <p:oleObj name="Equation" r:id="rId8" imgW="330120" imgH="863280" progId="Equation.DSMT4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5" y="1367234"/>
                        <a:ext cx="3317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2871912" y="1275009"/>
            <a:ext cx="504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3284314" y="1288380"/>
            <a:ext cx="34040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的加法子群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2871911" y="1792436"/>
            <a:ext cx="504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323528" y="2298813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3203848" y="2718087"/>
                <a:ext cx="44644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可知加法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‘+’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与乘法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的代数运算，</a:t>
                </a:r>
                <a:endParaRPr lang="zh-CN" altLang="en-US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2718087"/>
                <a:ext cx="4464496" cy="400110"/>
              </a:xfrm>
              <a:prstGeom prst="rect">
                <a:avLst/>
              </a:prstGeom>
              <a:blipFill>
                <a:blip r:embed="rId10"/>
                <a:stretch>
                  <a:fillRect l="-1503" t="-12121" r="-69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1403647" y="2718087"/>
            <a:ext cx="18806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根据条件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(1)(2)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9276"/>
              </p:ext>
            </p:extLst>
          </p:nvPr>
        </p:nvGraphicFramePr>
        <p:xfrm>
          <a:off x="1173119" y="283002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" name="Equation" r:id="rId11" imgW="330120" imgH="228600" progId="Equation.DSMT4">
                  <p:embed/>
                </p:oleObj>
              </mc:Choice>
              <mc:Fallback>
                <p:oleObj name="Equation" r:id="rId11" imgW="330120" imgH="228600" progId="Equation.DSMT4">
                  <p:embed/>
                  <p:pic>
                    <p:nvPicPr>
                      <p:cNvPr id="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19" y="2830020"/>
                        <a:ext cx="3302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403648" y="2298813"/>
            <a:ext cx="288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以及环的定义，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3995936" y="2283718"/>
            <a:ext cx="19442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(1)(2)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成立；</a:t>
            </a:r>
          </a:p>
        </p:txBody>
      </p:sp>
      <p:graphicFrame>
        <p:nvGraphicFramePr>
          <p:cNvPr id="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13836"/>
              </p:ext>
            </p:extLst>
          </p:nvPr>
        </p:nvGraphicFramePr>
        <p:xfrm>
          <a:off x="1187624" y="242688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" name="Equation" r:id="rId13" imgW="330120" imgH="228600" progId="Equation.DSMT4">
                  <p:embed/>
                </p:oleObj>
              </mc:Choice>
              <mc:Fallback>
                <p:oleObj name="Equation" r:id="rId13" imgW="330120" imgH="228600" progId="Equation.DSMT4">
                  <p:embed/>
                  <p:pic>
                    <p:nvPicPr>
                      <p:cNvPr id="3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26880"/>
                        <a:ext cx="3302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971600" y="4331880"/>
            <a:ext cx="10546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故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971599" y="3090901"/>
            <a:ext cx="23762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(R1)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是加法群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971601" y="3510175"/>
            <a:ext cx="20560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(R2)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乘法结合律：</a:t>
            </a:r>
          </a:p>
        </p:txBody>
      </p:sp>
      <p:sp>
        <p:nvSpPr>
          <p:cNvPr id="88" name="Rectangle 9"/>
          <p:cNvSpPr>
            <a:spLocks noChangeArrowheads="1"/>
          </p:cNvSpPr>
          <p:nvPr/>
        </p:nvSpPr>
        <p:spPr bwMode="auto">
          <a:xfrm>
            <a:off x="971600" y="3899832"/>
            <a:ext cx="2056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(R3)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加乘分配律：</a:t>
            </a:r>
          </a:p>
        </p:txBody>
      </p:sp>
      <p:graphicFrame>
        <p:nvGraphicFramePr>
          <p:cNvPr id="10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51630"/>
              </p:ext>
            </p:extLst>
          </p:nvPr>
        </p:nvGraphicFramePr>
        <p:xfrm>
          <a:off x="3046470" y="3999905"/>
          <a:ext cx="574833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7" name="Equation" r:id="rId15" imgW="5727600" imgH="304560" progId="Equation.DSMT4">
                  <p:embed/>
                </p:oleObj>
              </mc:Choice>
              <mc:Fallback>
                <p:oleObj name="Equation" r:id="rId15" imgW="5727600" imgH="304560" progId="Equation.DSMT4">
                  <p:embed/>
                  <p:pic>
                    <p:nvPicPr>
                      <p:cNvPr id="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70" y="3999905"/>
                        <a:ext cx="574833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037886"/>
              </p:ext>
            </p:extLst>
          </p:nvPr>
        </p:nvGraphicFramePr>
        <p:xfrm>
          <a:off x="3046470" y="3594360"/>
          <a:ext cx="321151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8" name="Equation" r:id="rId17" imgW="3200400" imgH="304560" progId="Equation.DSMT4">
                  <p:embed/>
                </p:oleObj>
              </mc:Choice>
              <mc:Fallback>
                <p:oleObj name="Equation" r:id="rId17" imgW="3200400" imgH="304560" progId="Equation.DSMT4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70" y="3594360"/>
                        <a:ext cx="3211513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43" grpId="0"/>
      <p:bldP spid="53" grpId="0"/>
      <p:bldP spid="65" grpId="0"/>
      <p:bldP spid="70" grpId="0"/>
      <p:bldP spid="71" grpId="0"/>
      <p:bldP spid="72" grpId="0"/>
      <p:bldP spid="75" grpId="0"/>
      <p:bldP spid="76" grpId="0"/>
      <p:bldP spid="80" grpId="0"/>
      <p:bldP spid="83" grpId="0"/>
      <p:bldP spid="84" grpId="0"/>
      <p:bldP spid="85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23527" y="843558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3.1.3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1763688" y="843558"/>
                <a:ext cx="54534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的非空子集，则</a:t>
                </a:r>
              </a:p>
            </p:txBody>
          </p:sp>
        </mc:Choice>
        <mc:Fallback xmlns="">
          <p:sp>
            <p:nvSpPr>
              <p:cNvPr id="2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843558"/>
                <a:ext cx="5453490" cy="461665"/>
              </a:xfrm>
              <a:prstGeom prst="rect">
                <a:avLst/>
              </a:prstGeom>
              <a:blipFill>
                <a:blip r:embed="rId3"/>
                <a:stretch>
                  <a:fillRect l="-1676" t="-15789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475656" y="1546795"/>
            <a:ext cx="7481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50449"/>
              </p:ext>
            </p:extLst>
          </p:nvPr>
        </p:nvGraphicFramePr>
        <p:xfrm>
          <a:off x="3347864" y="1400721"/>
          <a:ext cx="2359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0" name="Equation" r:id="rId4" imgW="2349360" imgH="330120" progId="Equation.DSMT4">
                  <p:embed/>
                </p:oleObj>
              </mc:Choice>
              <mc:Fallback>
                <p:oleObj name="Equation" r:id="rId4" imgW="2349360" imgH="33012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400721"/>
                        <a:ext cx="23590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8"/>
          <p:cNvGraphicFramePr>
            <a:graphicFrameLocks noChangeAspect="1"/>
          </p:cNvGraphicFramePr>
          <p:nvPr/>
        </p:nvGraphicFramePr>
        <p:xfrm>
          <a:off x="2302817" y="1679203"/>
          <a:ext cx="3698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1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817" y="1679203"/>
                        <a:ext cx="369888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/>
          <p:cNvGraphicFramePr>
            <a:graphicFrameLocks noChangeAspect="1"/>
          </p:cNvGraphicFramePr>
          <p:nvPr/>
        </p:nvGraphicFramePr>
        <p:xfrm>
          <a:off x="2757635" y="1367234"/>
          <a:ext cx="3317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2" name="Equation" r:id="rId8" imgW="330120" imgH="863280" progId="Equation.DSMT4">
                  <p:embed/>
                </p:oleObj>
              </mc:Choice>
              <mc:Fallback>
                <p:oleObj name="Equation" r:id="rId8" imgW="330120" imgH="863280" progId="Equation.DSMT4">
                  <p:embed/>
                  <p:pic>
                    <p:nvPicPr>
                      <p:cNvPr id="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5" y="1367234"/>
                        <a:ext cx="3317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2871912" y="1275009"/>
            <a:ext cx="504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2871911" y="1792436"/>
            <a:ext cx="504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323528" y="2370821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043608" y="2802869"/>
            <a:ext cx="18283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3.1.2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777412"/>
              </p:ext>
            </p:extLst>
          </p:nvPr>
        </p:nvGraphicFramePr>
        <p:xfrm>
          <a:off x="3347864" y="1921837"/>
          <a:ext cx="20907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3" name="Equation" r:id="rId10" imgW="2082600" imgH="330120" progId="Equation.DSMT4">
                  <p:embed/>
                </p:oleObj>
              </mc:Choice>
              <mc:Fallback>
                <p:oleObj name="Equation" r:id="rId10" imgW="2082600" imgH="33012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21837"/>
                        <a:ext cx="209073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699794" y="2787774"/>
            <a:ext cx="892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476401"/>
              </p:ext>
            </p:extLst>
          </p:nvPr>
        </p:nvGraphicFramePr>
        <p:xfrm>
          <a:off x="6228184" y="2416746"/>
          <a:ext cx="20018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4" name="Equation" r:id="rId12" imgW="1993680" imgH="291960" progId="Equation.DSMT4">
                  <p:embed/>
                </p:oleObj>
              </mc:Choice>
              <mc:Fallback>
                <p:oleObj name="Equation" r:id="rId12" imgW="1993680" imgH="29196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416746"/>
                        <a:ext cx="20018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15332"/>
              </p:ext>
            </p:extLst>
          </p:nvPr>
        </p:nvGraphicFramePr>
        <p:xfrm>
          <a:off x="5868144" y="2459608"/>
          <a:ext cx="3175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5" name="Equation" r:id="rId14" imgW="317160" imgH="203040" progId="Equation.DSMT4">
                  <p:embed/>
                </p:oleObj>
              </mc:Choice>
              <mc:Fallback>
                <p:oleObj name="Equation" r:id="rId14" imgW="317160" imgH="203040" progId="Equation.DSMT4">
                  <p:embed/>
                  <p:pic>
                    <p:nvPicPr>
                      <p:cNvPr id="3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459608"/>
                        <a:ext cx="31750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043608" y="2370821"/>
            <a:ext cx="18283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1.3.3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699793" y="2355726"/>
            <a:ext cx="3384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的加法子群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187624" y="3552566"/>
            <a:ext cx="748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S&lt;R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522924"/>
              </p:ext>
            </p:extLst>
          </p:nvPr>
        </p:nvGraphicFramePr>
        <p:xfrm>
          <a:off x="5364088" y="3655829"/>
          <a:ext cx="319087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6" name="Equation" r:id="rId16" imgW="317160" imgH="203040" progId="Equation.DSMT4">
                  <p:embed/>
                </p:oleObj>
              </mc:Choice>
              <mc:Fallback>
                <p:oleObj name="Equation" r:id="rId16" imgW="317160" imgH="203040" progId="Equation.DSMT4">
                  <p:embed/>
                  <p:pic>
                    <p:nvPicPr>
                      <p:cNvPr id="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655829"/>
                        <a:ext cx="319087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207432"/>
              </p:ext>
            </p:extLst>
          </p:nvPr>
        </p:nvGraphicFramePr>
        <p:xfrm>
          <a:off x="5722109" y="3339965"/>
          <a:ext cx="3317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7" name="Equation" r:id="rId8" imgW="330120" imgH="863280" progId="Equation.DSMT4">
                  <p:embed/>
                </p:oleObj>
              </mc:Choice>
              <mc:Fallback>
                <p:oleObj name="Equation" r:id="rId8" imgW="330120" imgH="863280" progId="Equation.DSMT4">
                  <p:embed/>
                  <p:pic>
                    <p:nvPicPr>
                      <p:cNvPr id="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109" y="3339965"/>
                        <a:ext cx="3317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5796137" y="3280780"/>
            <a:ext cx="50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796136" y="3798207"/>
            <a:ext cx="5040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545951" y="3827824"/>
            <a:ext cx="2383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的乘法封闭；</a:t>
            </a:r>
          </a:p>
        </p:txBody>
      </p:sp>
      <p:graphicFrame>
        <p:nvGraphicFramePr>
          <p:cNvPr id="4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7109"/>
              </p:ext>
            </p:extLst>
          </p:nvPr>
        </p:nvGraphicFramePr>
        <p:xfrm>
          <a:off x="1763688" y="3655829"/>
          <a:ext cx="319087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8" name="Equation" r:id="rId18" imgW="317160" imgH="203040" progId="Equation.DSMT4">
                  <p:embed/>
                </p:oleObj>
              </mc:Choice>
              <mc:Fallback>
                <p:oleObj name="Equation" r:id="rId18" imgW="317160" imgH="203040" progId="Equation.DSMT4">
                  <p:embed/>
                  <p:pic>
                    <p:nvPicPr>
                      <p:cNvPr id="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655829"/>
                        <a:ext cx="319087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044551"/>
              </p:ext>
            </p:extLst>
          </p:nvPr>
        </p:nvGraphicFramePr>
        <p:xfrm>
          <a:off x="2121709" y="3339965"/>
          <a:ext cx="3317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9" name="Equation" r:id="rId8" imgW="330120" imgH="863280" progId="Equation.DSMT4">
                  <p:embed/>
                </p:oleObj>
              </mc:Choice>
              <mc:Fallback>
                <p:oleObj name="Equation" r:id="rId8" imgW="330120" imgH="863280" progId="Equation.DSMT4">
                  <p:embed/>
                  <p:pic>
                    <p:nvPicPr>
                      <p:cNvPr id="3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709" y="3339965"/>
                        <a:ext cx="3317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195737" y="3280780"/>
            <a:ext cx="50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2533625" y="3294151"/>
            <a:ext cx="28304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的加法子群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2195736" y="3798207"/>
            <a:ext cx="5040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32326"/>
              </p:ext>
            </p:extLst>
          </p:nvPr>
        </p:nvGraphicFramePr>
        <p:xfrm>
          <a:off x="6228184" y="3900813"/>
          <a:ext cx="17732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0" name="Equation" r:id="rId19" imgW="1765080" imgH="291960" progId="Equation.DSMT4">
                  <p:embed/>
                </p:oleObj>
              </mc:Choice>
              <mc:Fallback>
                <p:oleObj name="Equation" r:id="rId19" imgW="1765080" imgH="29196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900813"/>
                        <a:ext cx="17732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4506"/>
              </p:ext>
            </p:extLst>
          </p:nvPr>
        </p:nvGraphicFramePr>
        <p:xfrm>
          <a:off x="6228184" y="3378445"/>
          <a:ext cx="20018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1" name="Equation" r:id="rId21" imgW="1993680" imgH="291960" progId="Equation.DSMT4">
                  <p:embed/>
                </p:oleObj>
              </mc:Choice>
              <mc:Fallback>
                <p:oleObj name="Equation" r:id="rId21" imgW="1993680" imgH="291960" progId="Equation.DSMT4">
                  <p:embed/>
                  <p:pic>
                    <p:nvPicPr>
                      <p:cNvPr id="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378445"/>
                        <a:ext cx="20018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7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43" grpId="0"/>
      <p:bldP spid="65" grpId="0"/>
      <p:bldP spid="71" grpId="0"/>
      <p:bldP spid="72" grpId="0"/>
      <p:bldP spid="30" grpId="0"/>
      <p:bldP spid="34" grpId="0"/>
      <p:bldP spid="35" grpId="0"/>
      <p:bldP spid="40" grpId="0"/>
      <p:bldP spid="42" grpId="0"/>
      <p:bldP spid="44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15566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15566"/>
            <a:ext cx="19442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设正整数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800" y="1852831"/>
                <a:ext cx="252028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则环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没有单位元；</a:t>
                </a:r>
              </a:p>
            </p:txBody>
          </p:sp>
        </mc:Choice>
        <mc:Fallback xmlns="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852831"/>
                <a:ext cx="2520280" cy="430887"/>
              </a:xfrm>
              <a:prstGeom prst="rect">
                <a:avLst/>
              </a:prstGeom>
              <a:blipFill>
                <a:blip r:embed="rId3"/>
                <a:stretch>
                  <a:fillRect l="-3148" t="-14085" r="-14044" b="-281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13271"/>
              </p:ext>
            </p:extLst>
          </p:nvPr>
        </p:nvGraphicFramePr>
        <p:xfrm>
          <a:off x="4586288" y="1011238"/>
          <a:ext cx="2600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8" name="Equation" r:id="rId4" imgW="2590560" imgH="342720" progId="Equation.DSMT4">
                  <p:embed/>
                </p:oleObj>
              </mc:Choice>
              <mc:Fallback>
                <p:oleObj name="Equation" r:id="rId4" imgW="2590560" imgH="34272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011238"/>
                        <a:ext cx="26003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915566"/>
            <a:ext cx="20882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的倍数全体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852831"/>
            <a:ext cx="5040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5" y="1852831"/>
            <a:ext cx="1271950" cy="430887"/>
            <a:chOff x="1475655" y="1852831"/>
            <a:chExt cx="1271950" cy="430887"/>
          </a:xfrm>
        </p:grpSpPr>
        <p:graphicFrame>
          <p:nvGraphicFramePr>
            <p:cNvPr id="1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832514"/>
                </p:ext>
              </p:extLst>
            </p:nvPr>
          </p:nvGraphicFramePr>
          <p:xfrm>
            <a:off x="1842730" y="1920965"/>
            <a:ext cx="904875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9" name="Equation" r:id="rId6" imgW="901440" imgH="330120" progId="Equation.DSMT4">
                    <p:embed/>
                  </p:oleObj>
                </mc:Choice>
                <mc:Fallback>
                  <p:oleObj name="Equation" r:id="rId6" imgW="901440" imgH="330120" progId="Equation.DSMT4">
                    <p:embed/>
                    <p:pic>
                      <p:nvPicPr>
                        <p:cNvPr id="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730" y="1920965"/>
                          <a:ext cx="904875" cy="328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84D0317A-953E-4FD7-AFFF-B55C193A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55" y="1852831"/>
              <a:ext cx="43204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800" y="1419622"/>
                <a:ext cx="252028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则环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具有单位元；</a:t>
                </a:r>
              </a:p>
            </p:txBody>
          </p:sp>
        </mc:Choice>
        <mc:Fallback xmlns=""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419622"/>
                <a:ext cx="2520280" cy="430887"/>
              </a:xfrm>
              <a:prstGeom prst="rect">
                <a:avLst/>
              </a:prstGeom>
              <a:blipFill>
                <a:blip r:embed="rId8"/>
                <a:stretch>
                  <a:fillRect l="-3148" t="-14085" r="-14044" b="-281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419622"/>
            <a:ext cx="5040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655" y="1419622"/>
            <a:ext cx="1272308" cy="430887"/>
            <a:chOff x="1475655" y="1419622"/>
            <a:chExt cx="1272308" cy="430887"/>
          </a:xfrm>
        </p:grpSpPr>
        <p:graphicFrame>
          <p:nvGraphicFramePr>
            <p:cNvPr id="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9069366"/>
                </p:ext>
              </p:extLst>
            </p:nvPr>
          </p:nvGraphicFramePr>
          <p:xfrm>
            <a:off x="1843088" y="1488182"/>
            <a:ext cx="90487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0" name="Equation" r:id="rId9" imgW="901440" imgH="330120" progId="Equation.DSMT4">
                    <p:embed/>
                  </p:oleObj>
                </mc:Choice>
                <mc:Fallback>
                  <p:oleObj name="Equation" r:id="rId9" imgW="901440" imgH="330120" progId="Equation.DSMT4">
                    <p:embed/>
                    <p:pic>
                      <p:nvPicPr>
                        <p:cNvPr id="1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088" y="1488182"/>
                          <a:ext cx="904875" cy="32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84D0317A-953E-4FD7-AFFF-B55C193A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55" y="1419622"/>
              <a:ext cx="43204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</a:p>
          </p:txBody>
        </p:sp>
      </p:grp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23528" y="2931790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098525" y="2931790"/>
            <a:ext cx="4788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具有单位元的环的子环，未必具有单位元；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372200" y="3003798"/>
            <a:ext cx="2734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母环是否有单位元与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子环是否有单位元无关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55576" y="3467784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(II).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55576" y="2931790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(I).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72945"/>
              </p:ext>
            </p:extLst>
          </p:nvPr>
        </p:nvGraphicFramePr>
        <p:xfrm>
          <a:off x="5742533" y="2972743"/>
          <a:ext cx="7016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1" name="Equation" r:id="rId11" imgW="698400" imgH="863280" progId="Equation.DSMT4">
                  <p:embed/>
                </p:oleObj>
              </mc:Choice>
              <mc:Fallback>
                <p:oleObj name="Equation" r:id="rId11" imgW="698400" imgH="863280" progId="Equation.DSMT4">
                  <p:embed/>
                  <p:pic>
                    <p:nvPicPr>
                      <p:cNvPr id="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533" y="2972743"/>
                        <a:ext cx="7016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34021" y="3467784"/>
            <a:ext cx="48965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没有单位元的环的子环，可能具有单位元；</a:t>
            </a:r>
          </a:p>
        </p:txBody>
      </p:sp>
    </p:spTree>
    <p:extLst>
      <p:ext uri="{BB962C8B-B14F-4D97-AF65-F5344CB8AC3E}">
        <p14:creationId xmlns:p14="http://schemas.microsoft.com/office/powerpoint/2010/main" val="67988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2" grpId="0"/>
      <p:bldP spid="94" grpId="0"/>
      <p:bldP spid="15" grpId="0"/>
      <p:bldP spid="17" grpId="0"/>
      <p:bldP spid="21" grpId="0"/>
      <p:bldP spid="22" grpId="0"/>
      <p:bldP spid="25" grpId="0"/>
      <p:bldP spid="27" grpId="0"/>
      <p:bldP spid="29" grpId="0"/>
      <p:bldP spid="37" grpId="0"/>
      <p:bldP spid="38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83518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483518"/>
                <a:ext cx="2525416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是整数环，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83518"/>
                <a:ext cx="2525416" cy="430887"/>
              </a:xfrm>
              <a:prstGeom prst="rect">
                <a:avLst/>
              </a:prstGeom>
              <a:blipFill>
                <a:blip r:embed="rId3"/>
                <a:stretch>
                  <a:fillRect l="-3133" t="-12676" r="-13976" b="-29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483518"/>
            <a:ext cx="30243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则存在唯一非负整数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28184" y="483518"/>
            <a:ext cx="2952328" cy="430887"/>
            <a:chOff x="6228184" y="483518"/>
            <a:chExt cx="2952328" cy="430887"/>
          </a:xfrm>
        </p:grpSpPr>
        <p:sp>
          <p:nvSpPr>
            <p:cNvPr id="92" name="Rectangle 6">
              <a:extLst>
                <a:ext uri="{FF2B5EF4-FFF2-40B4-BE49-F238E27FC236}">
                  <a16:creationId xmlns:a16="http://schemas.microsoft.com/office/drawing/2014/main" id="{84D0317A-953E-4FD7-AFFF-B55C193A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483518"/>
              <a:ext cx="504056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使</a:t>
              </a:r>
            </a:p>
          </p:txBody>
        </p:sp>
        <p:graphicFrame>
          <p:nvGraphicFramePr>
            <p:cNvPr id="2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625069"/>
                </p:ext>
              </p:extLst>
            </p:nvPr>
          </p:nvGraphicFramePr>
          <p:xfrm>
            <a:off x="6592887" y="555526"/>
            <a:ext cx="2587625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66" name="Equation" r:id="rId4" imgW="2577960" imgH="342720" progId="Equation.DSMT4">
                    <p:embed/>
                  </p:oleObj>
                </mc:Choice>
                <mc:Fallback>
                  <p:oleObj name="Equation" r:id="rId4" imgW="2577960" imgH="342720" progId="Equation.DSMT4">
                    <p:embed/>
                    <p:pic>
                      <p:nvPicPr>
                        <p:cNvPr id="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2887" y="555526"/>
                          <a:ext cx="2587625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23528" y="930661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043608" y="2658853"/>
            <a:ext cx="982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唯一性：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1544241" y="3761301"/>
            <a:ext cx="5040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904280" y="3369323"/>
            <a:ext cx="2595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={0}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04280" y="3761301"/>
            <a:ext cx="1152128" cy="400110"/>
            <a:chOff x="1904280" y="3761301"/>
            <a:chExt cx="1152128" cy="400110"/>
          </a:xfrm>
        </p:grpSpPr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1904280" y="3761301"/>
              <a:ext cx="406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</a:p>
          </p:txBody>
        </p:sp>
        <p:graphicFrame>
          <p:nvGraphicFramePr>
            <p:cNvPr id="5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844682"/>
                </p:ext>
              </p:extLst>
            </p:nvPr>
          </p:nvGraphicFramePr>
          <p:xfrm>
            <a:off x="2242021" y="3838504"/>
            <a:ext cx="814387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67" name="Equation" r:id="rId6" imgW="812520" imgH="304560" progId="Equation.DSMT4">
                    <p:embed/>
                  </p:oleObj>
                </mc:Choice>
                <mc:Fallback>
                  <p:oleObj name="Equation" r:id="rId6" imgW="812520" imgH="304560" progId="Equation.DSMT4">
                    <p:embed/>
                    <p:pic>
                      <p:nvPicPr>
                        <p:cNvPr id="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021" y="3838504"/>
                          <a:ext cx="814387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" name="组合 96"/>
          <p:cNvGrpSpPr/>
          <p:nvPr/>
        </p:nvGrpSpPr>
        <p:grpSpPr>
          <a:xfrm>
            <a:off x="6660231" y="3761301"/>
            <a:ext cx="1176016" cy="400110"/>
            <a:chOff x="6660231" y="3761301"/>
            <a:chExt cx="1176016" cy="400110"/>
          </a:xfrm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6660231" y="3761301"/>
              <a:ext cx="4320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5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746121"/>
                </p:ext>
              </p:extLst>
            </p:nvPr>
          </p:nvGraphicFramePr>
          <p:xfrm>
            <a:off x="7020272" y="3818767"/>
            <a:ext cx="8159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68" name="Equation" r:id="rId8" imgW="812520" imgH="330120" progId="Equation.DSMT4">
                    <p:embed/>
                  </p:oleObj>
                </mc:Choice>
                <mc:Fallback>
                  <p:oleObj name="Equation" r:id="rId8" imgW="812520" imgH="330120" progId="Equation.DSMT4">
                    <p:embed/>
                    <p:pic>
                      <p:nvPicPr>
                        <p:cNvPr id="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3818767"/>
                          <a:ext cx="8159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987824" y="3761301"/>
            <a:ext cx="1800200" cy="400110"/>
            <a:chOff x="2987824" y="3761301"/>
            <a:chExt cx="1800200" cy="400110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987824" y="3761301"/>
              <a:ext cx="3855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5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7758675"/>
                </p:ext>
              </p:extLst>
            </p:nvPr>
          </p:nvGraphicFramePr>
          <p:xfrm>
            <a:off x="3346574" y="3825117"/>
            <a:ext cx="1441450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69" name="Equation" r:id="rId10" imgW="1434960" imgH="330120" progId="Equation.DSMT4">
                    <p:embed/>
                  </p:oleObj>
                </mc:Choice>
                <mc:Fallback>
                  <p:oleObj name="Equation" r:id="rId10" imgW="1434960" imgH="330120" progId="Equation.DSMT4">
                    <p:embed/>
                    <p:pic>
                      <p:nvPicPr>
                        <p:cNvPr id="5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574" y="3825117"/>
                          <a:ext cx="1441450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043608" y="930661"/>
            <a:ext cx="982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存在性：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1544241" y="1667584"/>
            <a:ext cx="5040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904280" y="1275606"/>
            <a:ext cx="1592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={0}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1544241" y="1275606"/>
            <a:ext cx="5040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04280" y="2027624"/>
            <a:ext cx="1127348" cy="400110"/>
            <a:chOff x="1904280" y="2027624"/>
            <a:chExt cx="1127348" cy="400110"/>
          </a:xfrm>
        </p:grpSpPr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1904280" y="2027624"/>
              <a:ext cx="406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</a:p>
          </p:txBody>
        </p:sp>
        <p:graphicFrame>
          <p:nvGraphicFramePr>
            <p:cNvPr id="7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635945"/>
                </p:ext>
              </p:extLst>
            </p:nvPr>
          </p:nvGraphicFramePr>
          <p:xfrm>
            <a:off x="2268041" y="2117849"/>
            <a:ext cx="763587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70" name="Equation" r:id="rId12" imgW="761760" imgH="279360" progId="Equation.DSMT4">
                    <p:embed/>
                  </p:oleObj>
                </mc:Choice>
                <mc:Fallback>
                  <p:oleObj name="Equation" r:id="rId12" imgW="761760" imgH="279360" progId="Equation.DSMT4">
                    <p:embed/>
                    <p:pic>
                      <p:nvPicPr>
                        <p:cNvPr id="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041" y="2117849"/>
                          <a:ext cx="763587" cy="274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288656" y="2027624"/>
            <a:ext cx="1656184" cy="400110"/>
            <a:chOff x="5288656" y="2027624"/>
            <a:chExt cx="1656184" cy="400110"/>
          </a:xfrm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288656" y="2027624"/>
              <a:ext cx="7200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</a:p>
          </p:txBody>
        </p:sp>
        <p:graphicFrame>
          <p:nvGraphicFramePr>
            <p:cNvPr id="7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591941"/>
                </p:ext>
              </p:extLst>
            </p:nvPr>
          </p:nvGraphicFramePr>
          <p:xfrm>
            <a:off x="5860578" y="2105149"/>
            <a:ext cx="1084262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71" name="Equation" r:id="rId14" imgW="1079280" imgH="304560" progId="Equation.DSMT4">
                    <p:embed/>
                  </p:oleObj>
                </mc:Choice>
                <mc:Fallback>
                  <p:oleObj name="Equation" r:id="rId14" imgW="1079280" imgH="304560" progId="Equation.DSMT4">
                    <p:embed/>
                    <p:pic>
                      <p:nvPicPr>
                        <p:cNvPr id="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0578" y="2105149"/>
                          <a:ext cx="1084262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2984400" y="2027624"/>
            <a:ext cx="2367063" cy="400110"/>
            <a:chOff x="2984400" y="2027624"/>
            <a:chExt cx="2367063" cy="400110"/>
          </a:xfrm>
        </p:grpSpPr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984400" y="2027624"/>
              <a:ext cx="3855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7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31948"/>
                </p:ext>
              </p:extLst>
            </p:nvPr>
          </p:nvGraphicFramePr>
          <p:xfrm>
            <a:off x="3338513" y="2105025"/>
            <a:ext cx="2012950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72" name="Equation" r:id="rId16" imgW="2006280" imgH="304560" progId="Equation.DSMT4">
                    <p:embed/>
                  </p:oleObj>
                </mc:Choice>
                <mc:Fallback>
                  <p:oleObj name="Equation" r:id="rId16" imgW="2006280" imgH="304560" progId="Equation.DSMT4">
                    <p:embed/>
                    <p:pic>
                      <p:nvPicPr>
                        <p:cNvPr id="5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513" y="2105025"/>
                          <a:ext cx="2012950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904280" y="1667584"/>
            <a:ext cx="1152128" cy="400110"/>
            <a:chOff x="1904280" y="1667584"/>
            <a:chExt cx="1152128" cy="400110"/>
          </a:xfrm>
        </p:grpSpPr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1904280" y="1667584"/>
              <a:ext cx="406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</a:p>
          </p:txBody>
        </p:sp>
        <p:graphicFrame>
          <p:nvGraphicFramePr>
            <p:cNvPr id="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318927"/>
                </p:ext>
              </p:extLst>
            </p:nvPr>
          </p:nvGraphicFramePr>
          <p:xfrm>
            <a:off x="2242021" y="1744787"/>
            <a:ext cx="814387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73" name="Equation" r:id="rId18" imgW="812520" imgH="304560" progId="Equation.DSMT4">
                    <p:embed/>
                  </p:oleObj>
                </mc:Choice>
                <mc:Fallback>
                  <p:oleObj name="Equation" r:id="rId18" imgW="812520" imgH="304560" progId="Equation.DSMT4">
                    <p:embed/>
                    <p:pic>
                      <p:nvPicPr>
                        <p:cNvPr id="5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021" y="1744787"/>
                          <a:ext cx="814387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5576688" y="1667584"/>
            <a:ext cx="1171775" cy="400110"/>
            <a:chOff x="5576688" y="1667584"/>
            <a:chExt cx="1171775" cy="400110"/>
          </a:xfrm>
        </p:grpSpPr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5576688" y="1667584"/>
              <a:ext cx="3855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7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685226"/>
                </p:ext>
              </p:extLst>
            </p:nvPr>
          </p:nvGraphicFramePr>
          <p:xfrm>
            <a:off x="5894388" y="1751013"/>
            <a:ext cx="854075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74" name="Equation" r:id="rId19" imgW="850680" imgH="291960" progId="Equation.DSMT4">
                    <p:embed/>
                  </p:oleObj>
                </mc:Choice>
                <mc:Fallback>
                  <p:oleObj name="Equation" r:id="rId19" imgW="850680" imgH="291960" progId="Equation.DSMT4">
                    <p:embed/>
                    <p:pic>
                      <p:nvPicPr>
                        <p:cNvPr id="5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4388" y="1751013"/>
                          <a:ext cx="854075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984400" y="1667584"/>
            <a:ext cx="2664296" cy="400110"/>
            <a:chOff x="2984400" y="1667584"/>
            <a:chExt cx="2664296" cy="400110"/>
          </a:xfrm>
        </p:grpSpPr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2984400" y="1667584"/>
              <a:ext cx="3855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9576160"/>
                </p:ext>
              </p:extLst>
            </p:nvPr>
          </p:nvGraphicFramePr>
          <p:xfrm>
            <a:off x="3354758" y="1744787"/>
            <a:ext cx="2293938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75" name="Equation" r:id="rId21" imgW="2286000" imgH="304560" progId="Equation.DSMT4">
                    <p:embed/>
                  </p:oleObj>
                </mc:Choice>
                <mc:Fallback>
                  <p:oleObj name="Equation" r:id="rId21" imgW="2286000" imgH="304560" progId="Equation.DSMT4">
                    <p:embed/>
                    <p:pic>
                      <p:nvPicPr>
                        <p:cNvPr id="5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758" y="1744787"/>
                          <a:ext cx="2293938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0191"/>
              </p:ext>
            </p:extLst>
          </p:nvPr>
        </p:nvGraphicFramePr>
        <p:xfrm>
          <a:off x="5796136" y="2443163"/>
          <a:ext cx="114458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6" name="Equation" r:id="rId23" imgW="1143000" imgH="279360" progId="Equation.DSMT4">
                  <p:embed/>
                </p:oleObj>
              </mc:Choice>
              <mc:Fallback>
                <p:oleObj name="Equation" r:id="rId23" imgW="1143000" imgH="279360" progId="Equation.DSMT4">
                  <p:embed/>
                  <p:pic>
                    <p:nvPicPr>
                      <p:cNvPr id="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443163"/>
                        <a:ext cx="1144587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03350"/>
              </p:ext>
            </p:extLst>
          </p:nvPr>
        </p:nvGraphicFramePr>
        <p:xfrm>
          <a:off x="2192312" y="2450314"/>
          <a:ext cx="17176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7" name="Equation" r:id="rId25" imgW="1714320" imgH="304560" progId="Equation.DSMT4">
                  <p:embed/>
                </p:oleObj>
              </mc:Choice>
              <mc:Fallback>
                <p:oleObj name="Equation" r:id="rId25" imgW="1714320" imgH="304560" progId="Equation.DSMT4">
                  <p:embed/>
                  <p:pic>
                    <p:nvPicPr>
                      <p:cNvPr id="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12" y="2450314"/>
                        <a:ext cx="17176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44036"/>
              </p:ext>
            </p:extLst>
          </p:nvPr>
        </p:nvGraphicFramePr>
        <p:xfrm>
          <a:off x="3920504" y="2462243"/>
          <a:ext cx="85248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8" name="Equation" r:id="rId27" imgW="850680" imgH="241200" progId="Equation.DSMT4">
                  <p:embed/>
                </p:oleObj>
              </mc:Choice>
              <mc:Fallback>
                <p:oleObj name="Equation" r:id="rId27" imgW="850680" imgH="241200" progId="Equation.DSMT4">
                  <p:embed/>
                  <p:pic>
                    <p:nvPicPr>
                      <p:cNvPr id="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504" y="2462243"/>
                        <a:ext cx="85248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87968"/>
              </p:ext>
            </p:extLst>
          </p:nvPr>
        </p:nvGraphicFramePr>
        <p:xfrm>
          <a:off x="6925840" y="1788666"/>
          <a:ext cx="5984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9" name="Equation" r:id="rId29" imgW="596880" imgH="1117440" progId="Equation.DSMT4">
                  <p:embed/>
                </p:oleObj>
              </mc:Choice>
              <mc:Fallback>
                <p:oleObj name="Equation" r:id="rId29" imgW="596880" imgH="1117440" progId="Equation.DSMT4">
                  <p:embed/>
                  <p:pic>
                    <p:nvPicPr>
                      <p:cNvPr id="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840" y="1788666"/>
                        <a:ext cx="598488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52133"/>
              </p:ext>
            </p:extLst>
          </p:nvPr>
        </p:nvGraphicFramePr>
        <p:xfrm>
          <a:off x="7505700" y="2117725"/>
          <a:ext cx="8159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0" name="Equation" r:id="rId31" imgW="812520" imgH="291960" progId="Equation.DSMT4">
                  <p:embed/>
                </p:oleObj>
              </mc:Choice>
              <mc:Fallback>
                <p:oleObj name="Equation" r:id="rId31" imgW="812520" imgH="291960" progId="Equation.DSMT4">
                  <p:embed/>
                  <p:pic>
                    <p:nvPicPr>
                      <p:cNvPr id="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2117725"/>
                        <a:ext cx="815975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01543"/>
              </p:ext>
            </p:extLst>
          </p:nvPr>
        </p:nvGraphicFramePr>
        <p:xfrm>
          <a:off x="4765675" y="2443163"/>
          <a:ext cx="10429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1" name="Equation" r:id="rId33" imgW="1041120" imgH="253800" progId="Equation.DSMT4">
                  <p:embed/>
                </p:oleObj>
              </mc:Choice>
              <mc:Fallback>
                <p:oleObj name="Equation" r:id="rId33" imgW="1041120" imgH="253800" progId="Equation.DSMT4">
                  <p:embed/>
                  <p:pic>
                    <p:nvPicPr>
                      <p:cNvPr id="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2443163"/>
                        <a:ext cx="1042988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1544241" y="3369323"/>
            <a:ext cx="5040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44241" y="3003798"/>
            <a:ext cx="3270647" cy="406152"/>
            <a:chOff x="1544241" y="3003798"/>
            <a:chExt cx="3270647" cy="406152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1544241" y="3003798"/>
              <a:ext cx="36003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8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126667"/>
                </p:ext>
              </p:extLst>
            </p:nvPr>
          </p:nvGraphicFramePr>
          <p:xfrm>
            <a:off x="1874838" y="3084513"/>
            <a:ext cx="2940050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82" name="Equation" r:id="rId35" imgW="2933640" imgH="330120" progId="Equation.DSMT4">
                    <p:embed/>
                  </p:oleObj>
                </mc:Choice>
                <mc:Fallback>
                  <p:oleObj name="Equation" r:id="rId35" imgW="2933640" imgH="330120" progId="Equation.DSMT4">
                    <p:embed/>
                    <p:pic>
                      <p:nvPicPr>
                        <p:cNvPr id="8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838" y="3084513"/>
                          <a:ext cx="2940050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4716015" y="3761301"/>
            <a:ext cx="2016225" cy="400110"/>
            <a:chOff x="4716015" y="3761301"/>
            <a:chExt cx="2016225" cy="400110"/>
          </a:xfrm>
        </p:grpSpPr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4716015" y="3761301"/>
              <a:ext cx="72139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</a:t>
              </a:r>
            </a:p>
          </p:txBody>
        </p:sp>
        <p:graphicFrame>
          <p:nvGraphicFramePr>
            <p:cNvPr id="8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572300"/>
                </p:ext>
              </p:extLst>
            </p:nvPr>
          </p:nvGraphicFramePr>
          <p:xfrm>
            <a:off x="5303490" y="3818767"/>
            <a:ext cx="14287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83" name="Equation" r:id="rId37" imgW="1422360" imgH="330120" progId="Equation.DSMT4">
                    <p:embed/>
                  </p:oleObj>
                </mc:Choice>
                <mc:Fallback>
                  <p:oleObj name="Equation" r:id="rId37" imgW="1422360" imgH="330120" progId="Equation.DSMT4">
                    <p:embed/>
                    <p:pic>
                      <p:nvPicPr>
                        <p:cNvPr id="5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3490" y="3818767"/>
                          <a:ext cx="14287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323528" y="4187864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720080" y="4187864"/>
            <a:ext cx="2311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整数环的所有子环：</a:t>
            </a:r>
          </a:p>
        </p:txBody>
      </p:sp>
      <p:graphicFrame>
        <p:nvGraphicFramePr>
          <p:cNvPr id="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94161"/>
              </p:ext>
            </p:extLst>
          </p:nvPr>
        </p:nvGraphicFramePr>
        <p:xfrm>
          <a:off x="2974975" y="4265613"/>
          <a:ext cx="19764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4" name="Equation" r:id="rId39" imgW="1968480" imgH="304560" progId="Equation.DSMT4">
                  <p:embed/>
                </p:oleObj>
              </mc:Choice>
              <mc:Fallback>
                <p:oleObj name="Equation" r:id="rId39" imgW="1968480" imgH="30456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4265613"/>
                        <a:ext cx="197643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>
            <a:extLst>
              <a:ext uri="{FF2B5EF4-FFF2-40B4-BE49-F238E27FC236}">
                <a16:creationId xmlns:a16="http://schemas.microsoft.com/office/drawing/2014/main" id="{ADDCEA0B-3F95-40BE-8CB8-BB6720B4D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659828"/>
              </p:ext>
            </p:extLst>
          </p:nvPr>
        </p:nvGraphicFramePr>
        <p:xfrm>
          <a:off x="3347864" y="1352809"/>
          <a:ext cx="7905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5" name="Equation" r:id="rId41" imgW="787320" imgH="279360" progId="Equation.DSMT4">
                  <p:embed/>
                </p:oleObj>
              </mc:Choice>
              <mc:Fallback>
                <p:oleObj name="Equation" r:id="rId41" imgW="787320" imgH="279360" progId="Equation.DSMT4">
                  <p:embed/>
                  <p:pic>
                    <p:nvPicPr>
                      <p:cNvPr id="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352809"/>
                        <a:ext cx="790575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0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27" grpId="0"/>
      <p:bldP spid="30" grpId="0"/>
      <p:bldP spid="44" grpId="0"/>
      <p:bldP spid="45" grpId="0"/>
      <p:bldP spid="66" grpId="0"/>
      <p:bldP spid="67" grpId="0"/>
      <p:bldP spid="68" grpId="0"/>
      <p:bldP spid="86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27534"/>
            <a:ext cx="8640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627534"/>
                <a:ext cx="223224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的所有子环。</a:t>
                </a:r>
              </a:p>
            </p:txBody>
          </p:sp>
        </mc:Choice>
        <mc:Fallback xmlns=""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627534"/>
                <a:ext cx="2232248" cy="430887"/>
              </a:xfrm>
              <a:prstGeom prst="rect">
                <a:avLst/>
              </a:prstGeom>
              <a:blipFill>
                <a:blip r:embed="rId3"/>
                <a:stretch>
                  <a:fillRect l="-3552" t="-14085" r="-15847"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23528" y="1167742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6303616" y="1635646"/>
                <a:ext cx="179677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的子环；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3616" y="1635646"/>
                <a:ext cx="1796776" cy="400110"/>
              </a:xfrm>
              <a:prstGeom prst="rect">
                <a:avLst/>
              </a:prstGeom>
              <a:blipFill>
                <a:blip r:embed="rId4"/>
                <a:stretch>
                  <a:fillRect l="-3390" t="-10606" r="-17627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1043608" y="1167742"/>
                <a:ext cx="410788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的子环，则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的子加群，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167742"/>
                <a:ext cx="4107880" cy="400110"/>
              </a:xfrm>
              <a:prstGeom prst="rect">
                <a:avLst/>
              </a:prstGeom>
              <a:blipFill>
                <a:blip r:embed="rId5"/>
                <a:stretch>
                  <a:fillRect l="-1484" t="-12308" r="-7715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5151488" y="1167742"/>
                <a:ext cx="2156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的循环群；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1488" y="1167742"/>
                <a:ext cx="2156816" cy="400110"/>
              </a:xfrm>
              <a:prstGeom prst="rect">
                <a:avLst/>
              </a:prstGeom>
              <a:blipFill>
                <a:blip r:embed="rId6"/>
                <a:stretch>
                  <a:fillRect l="-2825" t="-12308" r="-14689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4467"/>
              </p:ext>
            </p:extLst>
          </p:nvPr>
        </p:nvGraphicFramePr>
        <p:xfrm>
          <a:off x="3186087" y="1674813"/>
          <a:ext cx="31861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7" imgW="3174840" imgH="355320" progId="Equation.DSMT4">
                  <p:embed/>
                </p:oleObj>
              </mc:Choice>
              <mc:Fallback>
                <p:oleObj name="Equation" r:id="rId7" imgW="3174840" imgH="355320" progId="Equation.DSMT4">
                  <p:embed/>
                  <p:pic>
                    <p:nvPicPr>
                      <p:cNvPr id="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087" y="1674813"/>
                        <a:ext cx="31861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1119040" y="1635646"/>
                <a:ext cx="208480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的所有子加群：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040" y="1635646"/>
                <a:ext cx="2084808" cy="400110"/>
              </a:xfrm>
              <a:prstGeom prst="rect">
                <a:avLst/>
              </a:prstGeom>
              <a:blipFill>
                <a:blip r:embed="rId9"/>
                <a:stretch>
                  <a:fillRect t="-10606" r="-14912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75119"/>
              </p:ext>
            </p:extLst>
          </p:nvPr>
        </p:nvGraphicFramePr>
        <p:xfrm>
          <a:off x="2756942" y="2114649"/>
          <a:ext cx="4551362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10" imgW="4533840" imgH="2514600" progId="Equation.DSMT4">
                  <p:embed/>
                </p:oleObj>
              </mc:Choice>
              <mc:Fallback>
                <p:oleObj name="Equation" r:id="rId10" imgW="4533840" imgH="2514600" progId="Equation.DSMT4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942" y="2114649"/>
                        <a:ext cx="4551362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5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15566"/>
            <a:ext cx="8640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420783"/>
            <a:ext cx="25202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中心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23528" y="2211710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915566"/>
            <a:ext cx="12961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是环，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93963"/>
              </p:ext>
            </p:extLst>
          </p:nvPr>
        </p:nvGraphicFramePr>
        <p:xfrm>
          <a:off x="3201565" y="983357"/>
          <a:ext cx="4322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7" name="Equation" r:id="rId3" imgW="4305240" imgH="342720" progId="Equation.DSMT4">
                  <p:embed/>
                </p:oleObj>
              </mc:Choice>
              <mc:Fallback>
                <p:oleObj name="Equation" r:id="rId3" imgW="4305240" imgH="342720" progId="Equation.DSMT4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565" y="983357"/>
                        <a:ext cx="432276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915566"/>
            <a:ext cx="8263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740251" y="2211710"/>
            <a:ext cx="2360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是非空集合；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069274" y="2702992"/>
            <a:ext cx="4783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71844"/>
              </p:ext>
            </p:extLst>
          </p:nvPr>
        </p:nvGraphicFramePr>
        <p:xfrm>
          <a:off x="1331640" y="3711872"/>
          <a:ext cx="480536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8" name="Equation" r:id="rId5" imgW="4787640" imgH="304560" progId="Equation.DSMT4">
                  <p:embed/>
                </p:oleObj>
              </mc:Choice>
              <mc:Fallback>
                <p:oleObj name="Equation" r:id="rId5" imgW="4787640" imgH="304560" progId="Equation.DSMT4">
                  <p:embed/>
                  <p:pic>
                    <p:nvPicPr>
                      <p:cNvPr id="1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1872"/>
                        <a:ext cx="4805363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9609"/>
              </p:ext>
            </p:extLst>
          </p:nvPr>
        </p:nvGraphicFramePr>
        <p:xfrm>
          <a:off x="1547664" y="2310954"/>
          <a:ext cx="41925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9" name="Equation" r:id="rId7" imgW="4178160" imgH="304560" progId="Equation.DSMT4">
                  <p:embed/>
                </p:oleObj>
              </mc:Choice>
              <mc:Fallback>
                <p:oleObj name="Equation" r:id="rId7" imgW="4178160" imgH="304560" progId="Equation.DSMT4">
                  <p:embed/>
                  <p:pic>
                    <p:nvPicPr>
                      <p:cNvPr id="10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310954"/>
                        <a:ext cx="41925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069273" y="2211710"/>
            <a:ext cx="4783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83031"/>
              </p:ext>
            </p:extLst>
          </p:nvPr>
        </p:nvGraphicFramePr>
        <p:xfrm>
          <a:off x="1547664" y="2787774"/>
          <a:ext cx="22177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0" name="Equation" r:id="rId9" imgW="2209680" imgH="304560" progId="Equation.DSMT4">
                  <p:embed/>
                </p:oleObj>
              </mc:Choice>
              <mc:Fallback>
                <p:oleObj name="Equation" r:id="rId9" imgW="2209680" imgH="304560" progId="Equation.DSMT4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87774"/>
                        <a:ext cx="221773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853764"/>
              </p:ext>
            </p:extLst>
          </p:nvPr>
        </p:nvGraphicFramePr>
        <p:xfrm>
          <a:off x="6148661" y="3710168"/>
          <a:ext cx="14525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1" name="Equation" r:id="rId11" imgW="1447560" imgH="304560" progId="Equation.DSMT4">
                  <p:embed/>
                </p:oleObj>
              </mc:Choice>
              <mc:Fallback>
                <p:oleObj name="Equation" r:id="rId11" imgW="1447560" imgH="304560" progId="Equation.DSMT4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661" y="3710168"/>
                        <a:ext cx="1452563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65708"/>
              </p:ext>
            </p:extLst>
          </p:nvPr>
        </p:nvGraphicFramePr>
        <p:xfrm>
          <a:off x="1334320" y="3219822"/>
          <a:ext cx="39385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2" name="Equation" r:id="rId13" imgW="3924000" imgH="304560" progId="Equation.DSMT4">
                  <p:embed/>
                </p:oleObj>
              </mc:Choice>
              <mc:Fallback>
                <p:oleObj name="Equation" r:id="rId13" imgW="3924000" imgH="304560" progId="Equation.DSMT4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320" y="3219822"/>
                        <a:ext cx="39385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49217"/>
              </p:ext>
            </p:extLst>
          </p:nvPr>
        </p:nvGraphicFramePr>
        <p:xfrm>
          <a:off x="5704955" y="3220145"/>
          <a:ext cx="18605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3" name="Equation" r:id="rId15" imgW="1854000" imgH="304560" progId="Equation.DSMT4">
                  <p:embed/>
                </p:oleObj>
              </mc:Choice>
              <mc:Fallback>
                <p:oleObj name="Equation" r:id="rId15" imgW="1854000" imgH="304560" progId="Equation.DSMT4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955" y="3220145"/>
                        <a:ext cx="186055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6410"/>
              </p:ext>
            </p:extLst>
          </p:nvPr>
        </p:nvGraphicFramePr>
        <p:xfrm>
          <a:off x="7452320" y="3219822"/>
          <a:ext cx="16589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4" name="Equation" r:id="rId17" imgW="1650960" imgH="736560" progId="Equation.DSMT4">
                  <p:embed/>
                </p:oleObj>
              </mc:Choice>
              <mc:Fallback>
                <p:oleObj name="Equation" r:id="rId17" imgW="1650960" imgH="736560" progId="Equation.DSMT4">
                  <p:embed/>
                  <p:pic>
                    <p:nvPicPr>
                      <p:cNvPr id="8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3219822"/>
                        <a:ext cx="1658937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6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30" grpId="0"/>
      <p:bldP spid="11" grpId="0"/>
      <p:bldP spid="13" grpId="0"/>
      <p:bldP spid="15" grpId="0"/>
      <p:bldP spid="16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FF8B180A-8F92-024A-AD32-B40251A8EC88}"/>
              </a:ext>
            </a:extLst>
          </p:cNvPr>
          <p:cNvGrpSpPr/>
          <p:nvPr/>
        </p:nvGrpSpPr>
        <p:grpSpPr>
          <a:xfrm>
            <a:off x="3651222" y="173880"/>
            <a:ext cx="1856882" cy="669678"/>
            <a:chOff x="7056692" y="1666578"/>
            <a:chExt cx="3148014" cy="1435104"/>
          </a:xfrm>
        </p:grpSpPr>
        <p:sp>
          <p:nvSpPr>
            <p:cNvPr id="64" name="Rectangle 1072">
              <a:extLst>
                <a:ext uri="{FF2B5EF4-FFF2-40B4-BE49-F238E27FC236}">
                  <a16:creationId xmlns:a16="http://schemas.microsoft.com/office/drawing/2014/main" id="{09374B67-2DED-1D4F-8A1A-6860404A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980" y="1666578"/>
              <a:ext cx="2906714" cy="1282720"/>
            </a:xfrm>
            <a:prstGeom prst="rect">
              <a:avLst/>
            </a:prstGeom>
            <a:solidFill>
              <a:srgbClr val="D29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73">
              <a:extLst>
                <a:ext uri="{FF2B5EF4-FFF2-40B4-BE49-F238E27FC236}">
                  <a16:creationId xmlns:a16="http://schemas.microsoft.com/office/drawing/2014/main" id="{471D820B-8D86-414A-9909-42CBDC0A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2366" y="1734793"/>
              <a:ext cx="2796663" cy="1146289"/>
            </a:xfrm>
            <a:prstGeom prst="rect">
              <a:avLst/>
            </a:prstGeom>
            <a:solidFill>
              <a:srgbClr val="CB8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6" name="Freeform 1074">
              <a:extLst>
                <a:ext uri="{FF2B5EF4-FFF2-40B4-BE49-F238E27FC236}">
                  <a16:creationId xmlns:a16="http://schemas.microsoft.com/office/drawing/2014/main" id="{AC01F517-5C73-B34A-85B6-FC1E91DE5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692" y="2949293"/>
              <a:ext cx="3148014" cy="79376"/>
            </a:xfrm>
            <a:custGeom>
              <a:avLst/>
              <a:gdLst>
                <a:gd name="T0" fmla="*/ 734 w 16262"/>
                <a:gd name="T1" fmla="*/ 0 h 405"/>
                <a:gd name="T2" fmla="*/ 0 w 16262"/>
                <a:gd name="T3" fmla="*/ 405 h 405"/>
                <a:gd name="T4" fmla="*/ 16262 w 16262"/>
                <a:gd name="T5" fmla="*/ 405 h 405"/>
                <a:gd name="T6" fmla="*/ 15749 w 16262"/>
                <a:gd name="T7" fmla="*/ 0 h 405"/>
                <a:gd name="T8" fmla="*/ 734 w 16262"/>
                <a:gd name="T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2" h="405">
                  <a:moveTo>
                    <a:pt x="734" y="0"/>
                  </a:moveTo>
                  <a:lnTo>
                    <a:pt x="0" y="405"/>
                  </a:lnTo>
                  <a:lnTo>
                    <a:pt x="16262" y="405"/>
                  </a:lnTo>
                  <a:lnTo>
                    <a:pt x="15749" y="0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9C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75">
              <a:extLst>
                <a:ext uri="{FF2B5EF4-FFF2-40B4-BE49-F238E27FC236}">
                  <a16:creationId xmlns:a16="http://schemas.microsoft.com/office/drawing/2014/main" id="{F9281E5A-41ED-D149-B0AE-8C1B29F9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692" y="3028655"/>
              <a:ext cx="3148014" cy="73027"/>
            </a:xfrm>
            <a:prstGeom prst="rect">
              <a:avLst/>
            </a:prstGeom>
            <a:solidFill>
              <a:srgbClr val="D9D2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任意多边形: 形状 56">
            <a:extLst>
              <a:ext uri="{FF2B5EF4-FFF2-40B4-BE49-F238E27FC236}">
                <a16:creationId xmlns:a16="http://schemas.microsoft.com/office/drawing/2014/main" id="{1F5F761D-EF6A-7940-84C2-D5A7CEB76513}"/>
              </a:ext>
            </a:extLst>
          </p:cNvPr>
          <p:cNvSpPr/>
          <p:nvPr/>
        </p:nvSpPr>
        <p:spPr>
          <a:xfrm>
            <a:off x="3861840" y="328467"/>
            <a:ext cx="1403349" cy="330639"/>
          </a:xfrm>
          <a:custGeom>
            <a:avLst/>
            <a:gdLst/>
            <a:ahLst/>
            <a:cxnLst/>
            <a:rect l="l" t="t" r="r" b="b"/>
            <a:pathLst>
              <a:path w="1843534" h="419695">
                <a:moveTo>
                  <a:pt x="1718072" y="291107"/>
                </a:moveTo>
                <a:cubicBezTo>
                  <a:pt x="1702594" y="291107"/>
                  <a:pt x="1685181" y="296763"/>
                  <a:pt x="1665833" y="308074"/>
                </a:cubicBezTo>
                <a:cubicBezTo>
                  <a:pt x="1664345" y="311943"/>
                  <a:pt x="1663303" y="315962"/>
                  <a:pt x="1662708" y="320129"/>
                </a:cubicBezTo>
                <a:cubicBezTo>
                  <a:pt x="1662708" y="334416"/>
                  <a:pt x="1666726" y="343644"/>
                  <a:pt x="1674763" y="347811"/>
                </a:cubicBezTo>
                <a:cubicBezTo>
                  <a:pt x="1684288" y="353169"/>
                  <a:pt x="1695748" y="355848"/>
                  <a:pt x="1709142" y="355848"/>
                </a:cubicBezTo>
                <a:lnTo>
                  <a:pt x="1722090" y="355848"/>
                </a:lnTo>
                <a:cubicBezTo>
                  <a:pt x="1737866" y="355848"/>
                  <a:pt x="1748879" y="352871"/>
                  <a:pt x="1755130" y="346918"/>
                </a:cubicBezTo>
                <a:cubicBezTo>
                  <a:pt x="1760488" y="342751"/>
                  <a:pt x="1763167" y="337244"/>
                  <a:pt x="1763167" y="330398"/>
                </a:cubicBezTo>
                <a:cubicBezTo>
                  <a:pt x="1763167" y="317301"/>
                  <a:pt x="1759744" y="307776"/>
                  <a:pt x="1752898" y="301823"/>
                </a:cubicBezTo>
                <a:cubicBezTo>
                  <a:pt x="1746944" y="295572"/>
                  <a:pt x="1735336" y="292000"/>
                  <a:pt x="1718072" y="291107"/>
                </a:cubicBezTo>
                <a:close/>
                <a:moveTo>
                  <a:pt x="688777" y="186184"/>
                </a:moveTo>
                <a:cubicBezTo>
                  <a:pt x="670024" y="186184"/>
                  <a:pt x="649337" y="193327"/>
                  <a:pt x="626715" y="207615"/>
                </a:cubicBezTo>
                <a:cubicBezTo>
                  <a:pt x="627310" y="215354"/>
                  <a:pt x="630287" y="220712"/>
                  <a:pt x="635645" y="223688"/>
                </a:cubicBezTo>
                <a:cubicBezTo>
                  <a:pt x="642491" y="226963"/>
                  <a:pt x="651123" y="228600"/>
                  <a:pt x="661541" y="228600"/>
                </a:cubicBezTo>
                <a:lnTo>
                  <a:pt x="670917" y="228600"/>
                </a:lnTo>
                <a:cubicBezTo>
                  <a:pt x="698599" y="228600"/>
                  <a:pt x="718096" y="226070"/>
                  <a:pt x="729407" y="221009"/>
                </a:cubicBezTo>
                <a:cubicBezTo>
                  <a:pt x="738039" y="216842"/>
                  <a:pt x="742355" y="211782"/>
                  <a:pt x="742355" y="205829"/>
                </a:cubicBezTo>
                <a:cubicBezTo>
                  <a:pt x="742355" y="198983"/>
                  <a:pt x="738485" y="194072"/>
                  <a:pt x="730746" y="191095"/>
                </a:cubicBezTo>
                <a:cubicBezTo>
                  <a:pt x="723305" y="188118"/>
                  <a:pt x="709315" y="186481"/>
                  <a:pt x="688777" y="186184"/>
                </a:cubicBezTo>
                <a:close/>
                <a:moveTo>
                  <a:pt x="571798" y="149125"/>
                </a:moveTo>
                <a:cubicBezTo>
                  <a:pt x="562570" y="151507"/>
                  <a:pt x="553641" y="154186"/>
                  <a:pt x="545009" y="157162"/>
                </a:cubicBezTo>
                <a:cubicBezTo>
                  <a:pt x="547390" y="166985"/>
                  <a:pt x="549920" y="176659"/>
                  <a:pt x="552599" y="186184"/>
                </a:cubicBezTo>
                <a:cubicBezTo>
                  <a:pt x="557064" y="173087"/>
                  <a:pt x="563463" y="160734"/>
                  <a:pt x="571798" y="149125"/>
                </a:cubicBezTo>
                <a:close/>
                <a:moveTo>
                  <a:pt x="202704" y="146000"/>
                </a:moveTo>
                <a:cubicBezTo>
                  <a:pt x="205978" y="152846"/>
                  <a:pt x="210443" y="157906"/>
                  <a:pt x="216098" y="161181"/>
                </a:cubicBezTo>
                <a:cubicBezTo>
                  <a:pt x="222349" y="164752"/>
                  <a:pt x="229195" y="167431"/>
                  <a:pt x="236637" y="169217"/>
                </a:cubicBezTo>
                <a:cubicBezTo>
                  <a:pt x="236041" y="161478"/>
                  <a:pt x="235148" y="154186"/>
                  <a:pt x="233958" y="147339"/>
                </a:cubicBezTo>
                <a:cubicBezTo>
                  <a:pt x="223540" y="146744"/>
                  <a:pt x="213122" y="146298"/>
                  <a:pt x="202704" y="146000"/>
                </a:cubicBezTo>
                <a:close/>
                <a:moveTo>
                  <a:pt x="991791" y="130820"/>
                </a:moveTo>
                <a:lnTo>
                  <a:pt x="1063228" y="146893"/>
                </a:lnTo>
                <a:cubicBezTo>
                  <a:pt x="1047750" y="196899"/>
                  <a:pt x="1035844" y="251519"/>
                  <a:pt x="1027509" y="310753"/>
                </a:cubicBezTo>
                <a:lnTo>
                  <a:pt x="956072" y="294679"/>
                </a:lnTo>
                <a:cubicBezTo>
                  <a:pt x="963811" y="236934"/>
                  <a:pt x="975717" y="182314"/>
                  <a:pt x="991791" y="130820"/>
                </a:cubicBezTo>
                <a:close/>
                <a:moveTo>
                  <a:pt x="34379" y="119657"/>
                </a:moveTo>
                <a:cubicBezTo>
                  <a:pt x="57894" y="119657"/>
                  <a:pt x="77391" y="126801"/>
                  <a:pt x="92869" y="141089"/>
                </a:cubicBezTo>
                <a:cubicBezTo>
                  <a:pt x="108347" y="158353"/>
                  <a:pt x="116086" y="178742"/>
                  <a:pt x="116086" y="202257"/>
                </a:cubicBezTo>
                <a:cubicBezTo>
                  <a:pt x="116086" y="206722"/>
                  <a:pt x="115342" y="212824"/>
                  <a:pt x="113853" y="220563"/>
                </a:cubicBezTo>
                <a:cubicBezTo>
                  <a:pt x="109686" y="240804"/>
                  <a:pt x="107007" y="256282"/>
                  <a:pt x="105817" y="266997"/>
                </a:cubicBezTo>
                <a:cubicBezTo>
                  <a:pt x="104626" y="275629"/>
                  <a:pt x="104031" y="281434"/>
                  <a:pt x="104031" y="284410"/>
                </a:cubicBezTo>
                <a:cubicBezTo>
                  <a:pt x="104031" y="292745"/>
                  <a:pt x="108049" y="296912"/>
                  <a:pt x="116086" y="296912"/>
                </a:cubicBezTo>
                <a:cubicBezTo>
                  <a:pt x="127694" y="294233"/>
                  <a:pt x="136178" y="291107"/>
                  <a:pt x="141536" y="287536"/>
                </a:cubicBezTo>
                <a:lnTo>
                  <a:pt x="153591" y="357634"/>
                </a:lnTo>
                <a:cubicBezTo>
                  <a:pt x="140791" y="362991"/>
                  <a:pt x="124867" y="365819"/>
                  <a:pt x="105817" y="366117"/>
                </a:cubicBezTo>
                <a:cubicBezTo>
                  <a:pt x="59085" y="366117"/>
                  <a:pt x="35719" y="340518"/>
                  <a:pt x="35719" y="289322"/>
                </a:cubicBezTo>
                <a:cubicBezTo>
                  <a:pt x="35719" y="285452"/>
                  <a:pt x="36314" y="278755"/>
                  <a:pt x="37505" y="269230"/>
                </a:cubicBezTo>
                <a:cubicBezTo>
                  <a:pt x="39588" y="254049"/>
                  <a:pt x="43011" y="235148"/>
                  <a:pt x="47774" y="212526"/>
                </a:cubicBezTo>
                <a:cubicBezTo>
                  <a:pt x="48369" y="210145"/>
                  <a:pt x="48667" y="208508"/>
                  <a:pt x="48667" y="207615"/>
                </a:cubicBezTo>
                <a:cubicBezTo>
                  <a:pt x="48667" y="195709"/>
                  <a:pt x="40184" y="189756"/>
                  <a:pt x="23217" y="189756"/>
                </a:cubicBezTo>
                <a:cubicBezTo>
                  <a:pt x="21729" y="189756"/>
                  <a:pt x="16520" y="192583"/>
                  <a:pt x="7590" y="198239"/>
                </a:cubicBezTo>
                <a:lnTo>
                  <a:pt x="0" y="129034"/>
                </a:lnTo>
                <a:cubicBezTo>
                  <a:pt x="13692" y="122783"/>
                  <a:pt x="25152" y="119657"/>
                  <a:pt x="34379" y="119657"/>
                </a:cubicBezTo>
                <a:close/>
                <a:moveTo>
                  <a:pt x="765125" y="116086"/>
                </a:moveTo>
                <a:cubicBezTo>
                  <a:pt x="697855" y="120550"/>
                  <a:pt x="635794" y="130968"/>
                  <a:pt x="578941" y="147339"/>
                </a:cubicBezTo>
                <a:lnTo>
                  <a:pt x="593229" y="154483"/>
                </a:lnTo>
                <a:cubicBezTo>
                  <a:pt x="624780" y="141982"/>
                  <a:pt x="657969" y="135731"/>
                  <a:pt x="692795" y="135731"/>
                </a:cubicBezTo>
                <a:cubicBezTo>
                  <a:pt x="712738" y="135731"/>
                  <a:pt x="731044" y="136475"/>
                  <a:pt x="747712" y="137963"/>
                </a:cubicBezTo>
                <a:cubicBezTo>
                  <a:pt x="764679" y="140940"/>
                  <a:pt x="780752" y="146893"/>
                  <a:pt x="795933" y="155823"/>
                </a:cubicBezTo>
                <a:cubicBezTo>
                  <a:pt x="796826" y="156418"/>
                  <a:pt x="797421" y="156864"/>
                  <a:pt x="797719" y="157162"/>
                </a:cubicBezTo>
                <a:cubicBezTo>
                  <a:pt x="801291" y="147339"/>
                  <a:pt x="803672" y="139005"/>
                  <a:pt x="804862" y="132159"/>
                </a:cubicBezTo>
                <a:cubicBezTo>
                  <a:pt x="804862" y="121443"/>
                  <a:pt x="791617" y="116086"/>
                  <a:pt x="765125" y="116086"/>
                </a:cubicBezTo>
                <a:close/>
                <a:moveTo>
                  <a:pt x="1272629" y="98226"/>
                </a:moveTo>
                <a:cubicBezTo>
                  <a:pt x="1304181" y="123825"/>
                  <a:pt x="1334542" y="157906"/>
                  <a:pt x="1363712" y="200471"/>
                </a:cubicBezTo>
                <a:lnTo>
                  <a:pt x="1302990" y="250031"/>
                </a:lnTo>
                <a:cubicBezTo>
                  <a:pt x="1274117" y="208061"/>
                  <a:pt x="1244947" y="173682"/>
                  <a:pt x="1215479" y="146893"/>
                </a:cubicBezTo>
                <a:close/>
                <a:moveTo>
                  <a:pt x="227261" y="69651"/>
                </a:moveTo>
                <a:cubicBezTo>
                  <a:pt x="221010" y="71437"/>
                  <a:pt x="214908" y="73223"/>
                  <a:pt x="208955" y="75009"/>
                </a:cubicBezTo>
                <a:cubicBezTo>
                  <a:pt x="205680" y="81260"/>
                  <a:pt x="203002" y="87511"/>
                  <a:pt x="200918" y="93761"/>
                </a:cubicBezTo>
                <a:cubicBezTo>
                  <a:pt x="210741" y="93761"/>
                  <a:pt x="220117" y="93910"/>
                  <a:pt x="229046" y="94208"/>
                </a:cubicBezTo>
                <a:cubicBezTo>
                  <a:pt x="228451" y="85873"/>
                  <a:pt x="227856" y="77688"/>
                  <a:pt x="227261" y="69651"/>
                </a:cubicBezTo>
                <a:close/>
                <a:moveTo>
                  <a:pt x="292001" y="63847"/>
                </a:moveTo>
                <a:cubicBezTo>
                  <a:pt x="293191" y="74563"/>
                  <a:pt x="294233" y="85129"/>
                  <a:pt x="295126" y="95547"/>
                </a:cubicBezTo>
                <a:cubicBezTo>
                  <a:pt x="306139" y="95845"/>
                  <a:pt x="316706" y="96143"/>
                  <a:pt x="326827" y="96440"/>
                </a:cubicBezTo>
                <a:lnTo>
                  <a:pt x="321469" y="150465"/>
                </a:lnTo>
                <a:cubicBezTo>
                  <a:pt x="314027" y="150167"/>
                  <a:pt x="306884" y="149870"/>
                  <a:pt x="300037" y="149572"/>
                </a:cubicBezTo>
                <a:cubicBezTo>
                  <a:pt x="300930" y="157311"/>
                  <a:pt x="301675" y="165050"/>
                  <a:pt x="302270" y="172789"/>
                </a:cubicBezTo>
                <a:cubicBezTo>
                  <a:pt x="317748" y="171003"/>
                  <a:pt x="329208" y="165497"/>
                  <a:pt x="336649" y="156269"/>
                </a:cubicBezTo>
                <a:cubicBezTo>
                  <a:pt x="343198" y="147935"/>
                  <a:pt x="346472" y="136922"/>
                  <a:pt x="346472" y="123229"/>
                </a:cubicBezTo>
                <a:cubicBezTo>
                  <a:pt x="346472" y="103286"/>
                  <a:pt x="341412" y="88404"/>
                  <a:pt x="331291" y="78581"/>
                </a:cubicBezTo>
                <a:cubicBezTo>
                  <a:pt x="323255" y="71140"/>
                  <a:pt x="310158" y="66228"/>
                  <a:pt x="292001" y="63847"/>
                </a:cubicBezTo>
                <a:close/>
                <a:moveTo>
                  <a:pt x="1521619" y="16520"/>
                </a:moveTo>
                <a:lnTo>
                  <a:pt x="1564481" y="57150"/>
                </a:lnTo>
                <a:cubicBezTo>
                  <a:pt x="1527572" y="88999"/>
                  <a:pt x="1505396" y="110877"/>
                  <a:pt x="1497955" y="122783"/>
                </a:cubicBezTo>
                <a:cubicBezTo>
                  <a:pt x="1489918" y="132308"/>
                  <a:pt x="1485900" y="141535"/>
                  <a:pt x="1485900" y="150465"/>
                </a:cubicBezTo>
                <a:cubicBezTo>
                  <a:pt x="1485900" y="153739"/>
                  <a:pt x="1489025" y="155376"/>
                  <a:pt x="1495276" y="155376"/>
                </a:cubicBezTo>
                <a:cubicBezTo>
                  <a:pt x="1496764" y="155376"/>
                  <a:pt x="1498253" y="155227"/>
                  <a:pt x="1499741" y="154930"/>
                </a:cubicBezTo>
                <a:cubicBezTo>
                  <a:pt x="1514028" y="138856"/>
                  <a:pt x="1531590" y="122485"/>
                  <a:pt x="1552426" y="105816"/>
                </a:cubicBezTo>
                <a:lnTo>
                  <a:pt x="1595289" y="150465"/>
                </a:lnTo>
                <a:cubicBezTo>
                  <a:pt x="1561058" y="169813"/>
                  <a:pt x="1536055" y="196453"/>
                  <a:pt x="1520279" y="230386"/>
                </a:cubicBezTo>
                <a:cubicBezTo>
                  <a:pt x="1520279" y="239018"/>
                  <a:pt x="1523851" y="243334"/>
                  <a:pt x="1530995" y="243334"/>
                </a:cubicBezTo>
                <a:cubicBezTo>
                  <a:pt x="1541115" y="243334"/>
                  <a:pt x="1556593" y="238422"/>
                  <a:pt x="1577429" y="228600"/>
                </a:cubicBezTo>
                <a:lnTo>
                  <a:pt x="1590377" y="286643"/>
                </a:lnTo>
                <a:cubicBezTo>
                  <a:pt x="1596926" y="268188"/>
                  <a:pt x="1607344" y="250031"/>
                  <a:pt x="1621631" y="232172"/>
                </a:cubicBezTo>
                <a:lnTo>
                  <a:pt x="1640830" y="241548"/>
                </a:lnTo>
                <a:cubicBezTo>
                  <a:pt x="1666131" y="235297"/>
                  <a:pt x="1693217" y="232172"/>
                  <a:pt x="1722090" y="232172"/>
                </a:cubicBezTo>
                <a:cubicBezTo>
                  <a:pt x="1740842" y="232172"/>
                  <a:pt x="1758107" y="233213"/>
                  <a:pt x="1773882" y="235297"/>
                </a:cubicBezTo>
                <a:cubicBezTo>
                  <a:pt x="1789956" y="239464"/>
                  <a:pt x="1805136" y="247650"/>
                  <a:pt x="1819424" y="259854"/>
                </a:cubicBezTo>
                <a:cubicBezTo>
                  <a:pt x="1835497" y="275332"/>
                  <a:pt x="1843534" y="296316"/>
                  <a:pt x="1843534" y="322808"/>
                </a:cubicBezTo>
                <a:lnTo>
                  <a:pt x="1843534" y="337988"/>
                </a:lnTo>
                <a:cubicBezTo>
                  <a:pt x="1843534" y="357634"/>
                  <a:pt x="1836688" y="373409"/>
                  <a:pt x="1822996" y="385316"/>
                </a:cubicBezTo>
                <a:cubicBezTo>
                  <a:pt x="1801564" y="404961"/>
                  <a:pt x="1772543" y="414784"/>
                  <a:pt x="1735931" y="414784"/>
                </a:cubicBezTo>
                <a:lnTo>
                  <a:pt x="1707356" y="414784"/>
                </a:lnTo>
                <a:cubicBezTo>
                  <a:pt x="1670149" y="414784"/>
                  <a:pt x="1640532" y="409277"/>
                  <a:pt x="1618506" y="398264"/>
                </a:cubicBezTo>
                <a:cubicBezTo>
                  <a:pt x="1607195" y="390822"/>
                  <a:pt x="1598860" y="382339"/>
                  <a:pt x="1593503" y="372814"/>
                </a:cubicBezTo>
                <a:lnTo>
                  <a:pt x="1595289" y="379065"/>
                </a:lnTo>
                <a:cubicBezTo>
                  <a:pt x="1557189" y="392162"/>
                  <a:pt x="1513582" y="401538"/>
                  <a:pt x="1464469" y="407193"/>
                </a:cubicBezTo>
                <a:lnTo>
                  <a:pt x="1448395" y="342900"/>
                </a:lnTo>
                <a:cubicBezTo>
                  <a:pt x="1493639" y="336054"/>
                  <a:pt x="1536055" y="327273"/>
                  <a:pt x="1575643" y="316557"/>
                </a:cubicBezTo>
                <a:lnTo>
                  <a:pt x="1582787" y="339774"/>
                </a:lnTo>
                <a:cubicBezTo>
                  <a:pt x="1582489" y="337095"/>
                  <a:pt x="1582341" y="334565"/>
                  <a:pt x="1582341" y="332184"/>
                </a:cubicBezTo>
                <a:cubicBezTo>
                  <a:pt x="1582341" y="319087"/>
                  <a:pt x="1584275" y="306288"/>
                  <a:pt x="1588145" y="293786"/>
                </a:cubicBezTo>
                <a:cubicBezTo>
                  <a:pt x="1553914" y="302418"/>
                  <a:pt x="1529507" y="306734"/>
                  <a:pt x="1514921" y="306734"/>
                </a:cubicBezTo>
                <a:lnTo>
                  <a:pt x="1507331" y="307181"/>
                </a:lnTo>
                <a:cubicBezTo>
                  <a:pt x="1490067" y="307181"/>
                  <a:pt x="1476375" y="302121"/>
                  <a:pt x="1466255" y="292000"/>
                </a:cubicBezTo>
                <a:cubicBezTo>
                  <a:pt x="1456730" y="282773"/>
                  <a:pt x="1451967" y="270569"/>
                  <a:pt x="1451967" y="255389"/>
                </a:cubicBezTo>
                <a:cubicBezTo>
                  <a:pt x="1451967" y="240804"/>
                  <a:pt x="1455390" y="225921"/>
                  <a:pt x="1462236" y="210740"/>
                </a:cubicBezTo>
                <a:cubicBezTo>
                  <a:pt x="1453604" y="208061"/>
                  <a:pt x="1446014" y="203745"/>
                  <a:pt x="1439466" y="197792"/>
                </a:cubicBezTo>
                <a:cubicBezTo>
                  <a:pt x="1427857" y="185588"/>
                  <a:pt x="1422053" y="171450"/>
                  <a:pt x="1422053" y="155376"/>
                </a:cubicBezTo>
                <a:cubicBezTo>
                  <a:pt x="1422053" y="140791"/>
                  <a:pt x="1428303" y="120848"/>
                  <a:pt x="1440805" y="95547"/>
                </a:cubicBezTo>
                <a:cubicBezTo>
                  <a:pt x="1458664" y="69056"/>
                  <a:pt x="1485602" y="42713"/>
                  <a:pt x="1521619" y="16520"/>
                </a:cubicBezTo>
                <a:close/>
                <a:moveTo>
                  <a:pt x="60722" y="16520"/>
                </a:moveTo>
                <a:cubicBezTo>
                  <a:pt x="82748" y="30509"/>
                  <a:pt x="101203" y="48369"/>
                  <a:pt x="116086" y="70098"/>
                </a:cubicBezTo>
                <a:lnTo>
                  <a:pt x="73223" y="112960"/>
                </a:lnTo>
                <a:cubicBezTo>
                  <a:pt x="58341" y="95398"/>
                  <a:pt x="40481" y="77390"/>
                  <a:pt x="19645" y="58936"/>
                </a:cubicBezTo>
                <a:close/>
                <a:moveTo>
                  <a:pt x="1127522" y="14734"/>
                </a:moveTo>
                <a:cubicBezTo>
                  <a:pt x="1161157" y="52238"/>
                  <a:pt x="1185862" y="93464"/>
                  <a:pt x="1201638" y="138410"/>
                </a:cubicBezTo>
                <a:cubicBezTo>
                  <a:pt x="1218009" y="173236"/>
                  <a:pt x="1226195" y="224730"/>
                  <a:pt x="1226195" y="292893"/>
                </a:cubicBezTo>
                <a:cubicBezTo>
                  <a:pt x="1226195" y="330696"/>
                  <a:pt x="1218456" y="358229"/>
                  <a:pt x="1202978" y="375493"/>
                </a:cubicBezTo>
                <a:cubicBezTo>
                  <a:pt x="1183928" y="395436"/>
                  <a:pt x="1159371" y="405407"/>
                  <a:pt x="1129308" y="405407"/>
                </a:cubicBezTo>
                <a:cubicBezTo>
                  <a:pt x="1103114" y="405407"/>
                  <a:pt x="1081683" y="403622"/>
                  <a:pt x="1065014" y="400050"/>
                </a:cubicBezTo>
                <a:lnTo>
                  <a:pt x="1056531" y="321915"/>
                </a:lnTo>
                <a:cubicBezTo>
                  <a:pt x="1079153" y="325189"/>
                  <a:pt x="1098798" y="326826"/>
                  <a:pt x="1115467" y="326826"/>
                </a:cubicBezTo>
                <a:cubicBezTo>
                  <a:pt x="1124694" y="326826"/>
                  <a:pt x="1132135" y="323998"/>
                  <a:pt x="1137791" y="318343"/>
                </a:cubicBezTo>
                <a:cubicBezTo>
                  <a:pt x="1144042" y="312390"/>
                  <a:pt x="1147167" y="302716"/>
                  <a:pt x="1147167" y="289322"/>
                </a:cubicBezTo>
                <a:cubicBezTo>
                  <a:pt x="1147167" y="246161"/>
                  <a:pt x="1142405" y="209550"/>
                  <a:pt x="1132880" y="179486"/>
                </a:cubicBezTo>
                <a:cubicBezTo>
                  <a:pt x="1115020" y="132754"/>
                  <a:pt x="1092398" y="92571"/>
                  <a:pt x="1065014" y="58936"/>
                </a:cubicBezTo>
                <a:close/>
                <a:moveTo>
                  <a:pt x="186184" y="8929"/>
                </a:moveTo>
                <a:lnTo>
                  <a:pt x="203597" y="18306"/>
                </a:lnTo>
                <a:cubicBezTo>
                  <a:pt x="227707" y="13543"/>
                  <a:pt x="253454" y="11162"/>
                  <a:pt x="280839" y="11162"/>
                </a:cubicBezTo>
                <a:cubicBezTo>
                  <a:pt x="300186" y="11162"/>
                  <a:pt x="318046" y="12352"/>
                  <a:pt x="334417" y="14734"/>
                </a:cubicBezTo>
                <a:cubicBezTo>
                  <a:pt x="350490" y="18901"/>
                  <a:pt x="365968" y="27831"/>
                  <a:pt x="380851" y="41523"/>
                </a:cubicBezTo>
                <a:cubicBezTo>
                  <a:pt x="397222" y="58787"/>
                  <a:pt x="405408" y="82302"/>
                  <a:pt x="405408" y="112067"/>
                </a:cubicBezTo>
                <a:lnTo>
                  <a:pt x="405408" y="129034"/>
                </a:lnTo>
                <a:cubicBezTo>
                  <a:pt x="405408" y="154037"/>
                  <a:pt x="398859" y="173980"/>
                  <a:pt x="385762" y="188863"/>
                </a:cubicBezTo>
                <a:cubicBezTo>
                  <a:pt x="366415" y="212675"/>
                  <a:pt x="340072" y="224879"/>
                  <a:pt x="306735" y="225474"/>
                </a:cubicBezTo>
                <a:cubicBezTo>
                  <a:pt x="307032" y="227558"/>
                  <a:pt x="307181" y="229790"/>
                  <a:pt x="307181" y="232172"/>
                </a:cubicBezTo>
                <a:cubicBezTo>
                  <a:pt x="336352" y="230981"/>
                  <a:pt x="365671" y="230386"/>
                  <a:pt x="395139" y="230386"/>
                </a:cubicBezTo>
                <a:lnTo>
                  <a:pt x="401836" y="294679"/>
                </a:lnTo>
                <a:cubicBezTo>
                  <a:pt x="372368" y="294679"/>
                  <a:pt x="342900" y="295423"/>
                  <a:pt x="313432" y="296912"/>
                </a:cubicBezTo>
                <a:cubicBezTo>
                  <a:pt x="313730" y="300484"/>
                  <a:pt x="314027" y="303758"/>
                  <a:pt x="314325" y="306734"/>
                </a:cubicBezTo>
                <a:cubicBezTo>
                  <a:pt x="347960" y="312985"/>
                  <a:pt x="377130" y="319682"/>
                  <a:pt x="401836" y="326826"/>
                </a:cubicBezTo>
                <a:lnTo>
                  <a:pt x="383977" y="385762"/>
                </a:lnTo>
                <a:cubicBezTo>
                  <a:pt x="361355" y="380702"/>
                  <a:pt x="340072" y="376088"/>
                  <a:pt x="320129" y="371921"/>
                </a:cubicBezTo>
                <a:cubicBezTo>
                  <a:pt x="321320" y="383827"/>
                  <a:pt x="322362" y="395585"/>
                  <a:pt x="323255" y="407193"/>
                </a:cubicBezTo>
                <a:lnTo>
                  <a:pt x="259407" y="414784"/>
                </a:lnTo>
                <a:cubicBezTo>
                  <a:pt x="257324" y="394245"/>
                  <a:pt x="255240" y="374451"/>
                  <a:pt x="253157" y="355401"/>
                </a:cubicBezTo>
                <a:cubicBezTo>
                  <a:pt x="235000" y="373558"/>
                  <a:pt x="216843" y="392162"/>
                  <a:pt x="198686" y="411212"/>
                </a:cubicBezTo>
                <a:lnTo>
                  <a:pt x="151805" y="369689"/>
                </a:lnTo>
                <a:cubicBezTo>
                  <a:pt x="174724" y="345579"/>
                  <a:pt x="196900" y="323106"/>
                  <a:pt x="218331" y="302270"/>
                </a:cubicBezTo>
                <a:cubicBezTo>
                  <a:pt x="198388" y="303460"/>
                  <a:pt x="178743" y="305097"/>
                  <a:pt x="159395" y="307181"/>
                </a:cubicBezTo>
                <a:lnTo>
                  <a:pt x="151805" y="243334"/>
                </a:lnTo>
                <a:cubicBezTo>
                  <a:pt x="181273" y="240059"/>
                  <a:pt x="211485" y="237381"/>
                  <a:pt x="242441" y="235297"/>
                </a:cubicBezTo>
                <a:cubicBezTo>
                  <a:pt x="242143" y="231130"/>
                  <a:pt x="241846" y="227409"/>
                  <a:pt x="241548" y="224135"/>
                </a:cubicBezTo>
                <a:cubicBezTo>
                  <a:pt x="215354" y="221456"/>
                  <a:pt x="193625" y="215205"/>
                  <a:pt x="176361" y="205382"/>
                </a:cubicBezTo>
                <a:cubicBezTo>
                  <a:pt x="150465" y="186332"/>
                  <a:pt x="137517" y="159692"/>
                  <a:pt x="137517" y="125462"/>
                </a:cubicBezTo>
                <a:cubicBezTo>
                  <a:pt x="137517" y="84981"/>
                  <a:pt x="153739" y="46136"/>
                  <a:pt x="186184" y="8929"/>
                </a:cubicBezTo>
                <a:close/>
                <a:moveTo>
                  <a:pt x="657076" y="1786"/>
                </a:moveTo>
                <a:lnTo>
                  <a:pt x="730300" y="8929"/>
                </a:lnTo>
                <a:cubicBezTo>
                  <a:pt x="724644" y="25598"/>
                  <a:pt x="720775" y="42862"/>
                  <a:pt x="718691" y="60722"/>
                </a:cubicBezTo>
                <a:cubicBezTo>
                  <a:pt x="721965" y="60424"/>
                  <a:pt x="724793" y="60275"/>
                  <a:pt x="727174" y="60275"/>
                </a:cubicBezTo>
                <a:cubicBezTo>
                  <a:pt x="748903" y="38248"/>
                  <a:pt x="769590" y="18752"/>
                  <a:pt x="789235" y="1786"/>
                </a:cubicBezTo>
                <a:lnTo>
                  <a:pt x="833884" y="44648"/>
                </a:lnTo>
                <a:cubicBezTo>
                  <a:pt x="828824" y="49708"/>
                  <a:pt x="823466" y="54620"/>
                  <a:pt x="817810" y="59382"/>
                </a:cubicBezTo>
                <a:cubicBezTo>
                  <a:pt x="831205" y="61168"/>
                  <a:pt x="842665" y="64293"/>
                  <a:pt x="852190" y="68758"/>
                </a:cubicBezTo>
                <a:cubicBezTo>
                  <a:pt x="869751" y="78581"/>
                  <a:pt x="878979" y="93761"/>
                  <a:pt x="879872" y="114300"/>
                </a:cubicBezTo>
                <a:cubicBezTo>
                  <a:pt x="879574" y="131266"/>
                  <a:pt x="874365" y="154632"/>
                  <a:pt x="864245" y="184398"/>
                </a:cubicBezTo>
                <a:lnTo>
                  <a:pt x="815132" y="176807"/>
                </a:lnTo>
                <a:cubicBezTo>
                  <a:pt x="819001" y="184547"/>
                  <a:pt x="820936" y="192881"/>
                  <a:pt x="820936" y="201811"/>
                </a:cubicBezTo>
                <a:lnTo>
                  <a:pt x="820936" y="212526"/>
                </a:lnTo>
                <a:cubicBezTo>
                  <a:pt x="820936" y="229790"/>
                  <a:pt x="812304" y="243482"/>
                  <a:pt x="795040" y="253603"/>
                </a:cubicBezTo>
                <a:cubicBezTo>
                  <a:pt x="773013" y="266997"/>
                  <a:pt x="745182" y="275034"/>
                  <a:pt x="711547" y="277713"/>
                </a:cubicBezTo>
                <a:cubicBezTo>
                  <a:pt x="711845" y="280094"/>
                  <a:pt x="712143" y="282327"/>
                  <a:pt x="712440" y="284410"/>
                </a:cubicBezTo>
                <a:cubicBezTo>
                  <a:pt x="752028" y="283220"/>
                  <a:pt x="792510" y="282624"/>
                  <a:pt x="833884" y="282624"/>
                </a:cubicBezTo>
                <a:lnTo>
                  <a:pt x="838795" y="337988"/>
                </a:lnTo>
                <a:cubicBezTo>
                  <a:pt x="799207" y="337988"/>
                  <a:pt x="759470" y="338584"/>
                  <a:pt x="719584" y="339774"/>
                </a:cubicBezTo>
                <a:cubicBezTo>
                  <a:pt x="720179" y="344239"/>
                  <a:pt x="720775" y="348257"/>
                  <a:pt x="721370" y="351829"/>
                </a:cubicBezTo>
                <a:cubicBezTo>
                  <a:pt x="766018" y="349746"/>
                  <a:pt x="810518" y="347364"/>
                  <a:pt x="854869" y="344686"/>
                </a:cubicBezTo>
                <a:lnTo>
                  <a:pt x="860226" y="405407"/>
                </a:lnTo>
                <a:cubicBezTo>
                  <a:pt x="749498" y="413147"/>
                  <a:pt x="637133" y="417909"/>
                  <a:pt x="523131" y="419695"/>
                </a:cubicBezTo>
                <a:lnTo>
                  <a:pt x="517327" y="359420"/>
                </a:lnTo>
                <a:cubicBezTo>
                  <a:pt x="558403" y="358527"/>
                  <a:pt x="599480" y="357336"/>
                  <a:pt x="640556" y="355848"/>
                </a:cubicBezTo>
                <a:cubicBezTo>
                  <a:pt x="639961" y="351085"/>
                  <a:pt x="639366" y="346769"/>
                  <a:pt x="638770" y="342900"/>
                </a:cubicBezTo>
                <a:cubicBezTo>
                  <a:pt x="606028" y="344388"/>
                  <a:pt x="573435" y="346174"/>
                  <a:pt x="540990" y="348257"/>
                </a:cubicBezTo>
                <a:lnTo>
                  <a:pt x="535186" y="292893"/>
                </a:lnTo>
                <a:cubicBezTo>
                  <a:pt x="566737" y="290512"/>
                  <a:pt x="598587" y="288577"/>
                  <a:pt x="630734" y="287089"/>
                </a:cubicBezTo>
                <a:cubicBezTo>
                  <a:pt x="630138" y="283815"/>
                  <a:pt x="629692" y="280689"/>
                  <a:pt x="629394" y="277713"/>
                </a:cubicBezTo>
                <a:cubicBezTo>
                  <a:pt x="609451" y="275629"/>
                  <a:pt x="592931" y="271909"/>
                  <a:pt x="579834" y="266551"/>
                </a:cubicBezTo>
                <a:cubicBezTo>
                  <a:pt x="558701" y="254347"/>
                  <a:pt x="548134" y="237529"/>
                  <a:pt x="548134" y="216098"/>
                </a:cubicBezTo>
                <a:cubicBezTo>
                  <a:pt x="548134" y="213419"/>
                  <a:pt x="548283" y="211038"/>
                  <a:pt x="548580" y="208954"/>
                </a:cubicBezTo>
                <a:lnTo>
                  <a:pt x="495895" y="225474"/>
                </a:lnTo>
                <a:cubicBezTo>
                  <a:pt x="482798" y="184695"/>
                  <a:pt x="473422" y="142279"/>
                  <a:pt x="467767" y="98226"/>
                </a:cubicBezTo>
                <a:lnTo>
                  <a:pt x="529828" y="80367"/>
                </a:lnTo>
                <a:cubicBezTo>
                  <a:pt x="530423" y="86022"/>
                  <a:pt x="531168" y="91231"/>
                  <a:pt x="532060" y="95994"/>
                </a:cubicBezTo>
                <a:cubicBezTo>
                  <a:pt x="542181" y="93017"/>
                  <a:pt x="552003" y="90190"/>
                  <a:pt x="561528" y="87511"/>
                </a:cubicBezTo>
                <a:cubicBezTo>
                  <a:pt x="550218" y="77986"/>
                  <a:pt x="538014" y="68461"/>
                  <a:pt x="524917" y="58936"/>
                </a:cubicBezTo>
                <a:lnTo>
                  <a:pt x="567779" y="12948"/>
                </a:lnTo>
                <a:cubicBezTo>
                  <a:pt x="591889" y="26045"/>
                  <a:pt x="611981" y="42565"/>
                  <a:pt x="628055" y="62507"/>
                </a:cubicBezTo>
                <a:lnTo>
                  <a:pt x="616446" y="75009"/>
                </a:lnTo>
                <a:cubicBezTo>
                  <a:pt x="625376" y="73223"/>
                  <a:pt x="634454" y="71735"/>
                  <a:pt x="643682" y="70544"/>
                </a:cubicBezTo>
                <a:cubicBezTo>
                  <a:pt x="645468" y="46434"/>
                  <a:pt x="649932" y="23515"/>
                  <a:pt x="657076" y="1786"/>
                </a:cubicBezTo>
                <a:close/>
                <a:moveTo>
                  <a:pt x="1743521" y="0"/>
                </a:moveTo>
                <a:cubicBezTo>
                  <a:pt x="1745010" y="17859"/>
                  <a:pt x="1746498" y="36463"/>
                  <a:pt x="1747986" y="55810"/>
                </a:cubicBezTo>
                <a:cubicBezTo>
                  <a:pt x="1778645" y="58489"/>
                  <a:pt x="1808708" y="61317"/>
                  <a:pt x="1838176" y="64293"/>
                </a:cubicBezTo>
                <a:lnTo>
                  <a:pt x="1832372" y="133945"/>
                </a:lnTo>
                <a:cubicBezTo>
                  <a:pt x="1805583" y="131861"/>
                  <a:pt x="1779538" y="129927"/>
                  <a:pt x="1754237" y="128141"/>
                </a:cubicBezTo>
                <a:cubicBezTo>
                  <a:pt x="1754832" y="135582"/>
                  <a:pt x="1755428" y="143321"/>
                  <a:pt x="1756023" y="151358"/>
                </a:cubicBezTo>
                <a:cubicBezTo>
                  <a:pt x="1775073" y="150763"/>
                  <a:pt x="1793974" y="150465"/>
                  <a:pt x="1812726" y="150465"/>
                </a:cubicBezTo>
                <a:lnTo>
                  <a:pt x="1820317" y="216098"/>
                </a:lnTo>
                <a:cubicBezTo>
                  <a:pt x="1754535" y="216098"/>
                  <a:pt x="1688306" y="219819"/>
                  <a:pt x="1621631" y="227260"/>
                </a:cubicBezTo>
                <a:lnTo>
                  <a:pt x="1614934" y="160734"/>
                </a:lnTo>
                <a:cubicBezTo>
                  <a:pt x="1636067" y="158353"/>
                  <a:pt x="1657350" y="156418"/>
                  <a:pt x="1678781" y="154930"/>
                </a:cubicBezTo>
                <a:cubicBezTo>
                  <a:pt x="1677888" y="143619"/>
                  <a:pt x="1676995" y="132606"/>
                  <a:pt x="1676102" y="121890"/>
                </a:cubicBezTo>
                <a:cubicBezTo>
                  <a:pt x="1650206" y="119806"/>
                  <a:pt x="1624905" y="117872"/>
                  <a:pt x="1600200" y="116086"/>
                </a:cubicBezTo>
                <a:lnTo>
                  <a:pt x="1611362" y="46434"/>
                </a:lnTo>
                <a:cubicBezTo>
                  <a:pt x="1631007" y="47625"/>
                  <a:pt x="1650504" y="48815"/>
                  <a:pt x="1669851" y="50006"/>
                </a:cubicBezTo>
                <a:cubicBezTo>
                  <a:pt x="1668661" y="35421"/>
                  <a:pt x="1667619" y="21729"/>
                  <a:pt x="1666726" y="8929"/>
                </a:cubicBez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pc="160" dirty="0">
              <a:pattFill prst="wd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23528" y="741933"/>
            <a:ext cx="2862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3.1.1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：环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(Ring)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323527" y="1059582"/>
                <a:ext cx="820891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是非空集合，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上有两个代数运算：加法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、乘法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，满足</a:t>
                </a:r>
              </a:p>
            </p:txBody>
          </p:sp>
        </mc:Choice>
        <mc:Fallback xmlns="">
          <p:sp>
            <p:nvSpPr>
              <p:cNvPr id="3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1059582"/>
                <a:ext cx="8208913" cy="461665"/>
              </a:xfrm>
              <a:prstGeom prst="rect">
                <a:avLst/>
              </a:prstGeom>
              <a:blipFill>
                <a:blip r:embed="rId3"/>
                <a:stretch>
                  <a:fillRect l="-1114" t="-11842" r="-223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4" y="2139702"/>
            <a:ext cx="2741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乘法对加法分配律：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C214F717-6F7C-364D-9A8A-C3D1A90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6" y="1419622"/>
            <a:ext cx="2341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是交换群；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C214F717-6F7C-364D-9A8A-C3D1A90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6" y="1419622"/>
            <a:ext cx="648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6" y="2122859"/>
            <a:ext cx="576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52942"/>
              </p:ext>
            </p:extLst>
          </p:nvPr>
        </p:nvGraphicFramePr>
        <p:xfrm>
          <a:off x="1439652" y="2596308"/>
          <a:ext cx="68453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2" name="Equation" r:id="rId4" imgW="6819840" imgH="342720" progId="Equation.DSMT4">
                  <p:embed/>
                </p:oleObj>
              </mc:Choice>
              <mc:Fallback>
                <p:oleObj name="Equation" r:id="rId4" imgW="6819840" imgH="342720" progId="Equation.DSMT4">
                  <p:embed/>
                  <p:pic>
                    <p:nvPicPr>
                      <p:cNvPr id="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2596308"/>
                        <a:ext cx="68453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4" y="1792436"/>
            <a:ext cx="1926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乘法结合律：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6" y="1762819"/>
            <a:ext cx="576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978137"/>
              </p:ext>
            </p:extLst>
          </p:nvPr>
        </p:nvGraphicFramePr>
        <p:xfrm>
          <a:off x="3111455" y="1894061"/>
          <a:ext cx="38115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3" name="Equation" r:id="rId6" imgW="3797280" imgH="342720" progId="Equation.DSMT4">
                  <p:embed/>
                </p:oleObj>
              </mc:Choice>
              <mc:Fallback>
                <p:oleObj name="Equation" r:id="rId6" imgW="3797280" imgH="342720" progId="Equation.DSMT4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455" y="1894061"/>
                        <a:ext cx="381158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323527" y="2817391"/>
                <a:ext cx="23042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3366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2817391"/>
                <a:ext cx="2304257" cy="461665"/>
              </a:xfrm>
              <a:prstGeom prst="rect">
                <a:avLst/>
              </a:prstGeom>
              <a:blipFill>
                <a:blip r:embed="rId8"/>
                <a:stretch>
                  <a:fillRect l="-3968" t="-11842" r="-1746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323528" y="3304604"/>
            <a:ext cx="3816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3.1.2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：子环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(Subring)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2339752" y="3766269"/>
            <a:ext cx="66247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的非空子集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的加法与乘法运算构成环，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27720" y="4270325"/>
            <a:ext cx="410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子环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，记为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323528" y="3766269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</a:t>
                </a:r>
              </a:p>
            </p:txBody>
          </p:sp>
        </mc:Choice>
        <mc:Fallback xmlns="">
          <p:sp>
            <p:nvSpPr>
              <p:cNvPr id="5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66269"/>
                <a:ext cx="2016224" cy="461665"/>
              </a:xfrm>
              <a:prstGeom prst="rect">
                <a:avLst/>
              </a:prstGeom>
              <a:blipFill>
                <a:blip r:embed="rId9"/>
                <a:stretch>
                  <a:fillRect l="-4532" t="-15789" r="-19637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2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9" grpId="0"/>
      <p:bldP spid="48" grpId="0"/>
      <p:bldP spid="50" grpId="0"/>
      <p:bldP spid="5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026967" y="267494"/>
            <a:ext cx="514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787723" y="610691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787723" y="957957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94154"/>
              </p:ext>
            </p:extLst>
          </p:nvPr>
        </p:nvGraphicFramePr>
        <p:xfrm>
          <a:off x="2321818" y="1687042"/>
          <a:ext cx="19621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6" name="Equation" r:id="rId3" imgW="1955520" imgH="342720" progId="Equation.DSMT4">
                  <p:embed/>
                </p:oleObj>
              </mc:Choice>
              <mc:Fallback>
                <p:oleObj name="Equation" r:id="rId3" imgW="1955520" imgH="342720" progId="Equation.DSMT4">
                  <p:embed/>
                  <p:pic>
                    <p:nvPicPr>
                      <p:cNvPr id="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818" y="1687042"/>
                        <a:ext cx="196215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87723" y="1288380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787723" y="1606029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23527" y="267494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3.1.1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63688" y="267494"/>
            <a:ext cx="2335361" cy="461665"/>
            <a:chOff x="1763688" y="915566"/>
            <a:chExt cx="2335361" cy="461665"/>
          </a:xfrm>
        </p:grpSpPr>
        <p:graphicFrame>
          <p:nvGraphicFramePr>
            <p:cNvPr id="2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685436"/>
                </p:ext>
              </p:extLst>
            </p:nvPr>
          </p:nvGraphicFramePr>
          <p:xfrm>
            <a:off x="3078287" y="994420"/>
            <a:ext cx="1020762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7" name="Equation" r:id="rId5" imgW="1015920" imgH="330120" progId="Equation.DSMT4">
                    <p:embed/>
                  </p:oleObj>
                </mc:Choice>
                <mc:Fallback>
                  <p:oleObj name="Equation" r:id="rId5" imgW="1015920" imgH="330120" progId="Equation.DSMT4">
                    <p:embed/>
                    <p:pic>
                      <p:nvPicPr>
                        <p:cNvPr id="6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287" y="994420"/>
                          <a:ext cx="1020762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763688" y="915566"/>
              <a:ext cx="133712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是环，</a:t>
              </a:r>
            </a:p>
          </p:txBody>
        </p:sp>
      </p:grpSp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662"/>
              </p:ext>
            </p:extLst>
          </p:nvPr>
        </p:nvGraphicFramePr>
        <p:xfrm>
          <a:off x="2343895" y="729159"/>
          <a:ext cx="17859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8" name="Equation" r:id="rId7" imgW="1777680" imgH="330120" progId="Equation.DSMT4">
                  <p:embed/>
                </p:oleObj>
              </mc:Choice>
              <mc:Fallback>
                <p:oleObj name="Equation" r:id="rId7" imgW="1777680" imgH="330120" progId="Equation.DSMT4">
                  <p:embed/>
                  <p:pic>
                    <p:nvPicPr>
                      <p:cNvPr id="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895" y="729159"/>
                        <a:ext cx="1785937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58602"/>
              </p:ext>
            </p:extLst>
          </p:nvPr>
        </p:nvGraphicFramePr>
        <p:xfrm>
          <a:off x="2339752" y="1044675"/>
          <a:ext cx="13128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9" name="Equation" r:id="rId9" imgW="1307880" imgH="342720" progId="Equation.DSMT4">
                  <p:embed/>
                </p:oleObj>
              </mc:Choice>
              <mc:Fallback>
                <p:oleObj name="Equation" r:id="rId9" imgW="1307880" imgH="342720" progId="Equation.DSMT4">
                  <p:embed/>
                  <p:pic>
                    <p:nvPicPr>
                      <p:cNvPr id="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044675"/>
                        <a:ext cx="1312863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77127"/>
              </p:ext>
            </p:extLst>
          </p:nvPr>
        </p:nvGraphicFramePr>
        <p:xfrm>
          <a:off x="2314947" y="1384895"/>
          <a:ext cx="29051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0" name="Equation" r:id="rId11" imgW="2895480" imgH="342720" progId="Equation.DSMT4">
                  <p:embed/>
                </p:oleObj>
              </mc:Choice>
              <mc:Fallback>
                <p:oleObj name="Equation" r:id="rId11" imgW="2895480" imgH="342720" progId="Equation.DSMT4">
                  <p:embed/>
                  <p:pic>
                    <p:nvPicPr>
                      <p:cNvPr id="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947" y="1384895"/>
                        <a:ext cx="29051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3527" y="2067694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3.1.2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1763688" y="2067694"/>
                <a:ext cx="54534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的非空子集，则</a:t>
                </a:r>
              </a:p>
            </p:txBody>
          </p:sp>
        </mc:Choice>
        <mc:Fallback xmlns="">
          <p:sp>
            <p:nvSpPr>
              <p:cNvPr id="4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2067694"/>
                <a:ext cx="5453490" cy="461665"/>
              </a:xfrm>
              <a:prstGeom prst="rect">
                <a:avLst/>
              </a:prstGeom>
              <a:blipFill>
                <a:blip r:embed="rId13"/>
                <a:stretch>
                  <a:fillRect l="-1676" t="-15789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475656" y="2770931"/>
            <a:ext cx="7481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296640" y="3046189"/>
            <a:ext cx="27111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的乘法封闭：</a:t>
            </a:r>
          </a:p>
        </p:txBody>
      </p:sp>
      <p:graphicFrame>
        <p:nvGraphicFramePr>
          <p:cNvPr id="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13629"/>
              </p:ext>
            </p:extLst>
          </p:nvPr>
        </p:nvGraphicFramePr>
        <p:xfrm>
          <a:off x="6084168" y="3145011"/>
          <a:ext cx="20907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1" name="Equation" r:id="rId14" imgW="2082600" imgH="330120" progId="Equation.DSMT4">
                  <p:embed/>
                </p:oleObj>
              </mc:Choice>
              <mc:Fallback>
                <p:oleObj name="Equation" r:id="rId14" imgW="2082600" imgH="33012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145011"/>
                        <a:ext cx="209073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33146"/>
              </p:ext>
            </p:extLst>
          </p:nvPr>
        </p:nvGraphicFramePr>
        <p:xfrm>
          <a:off x="2302817" y="2903339"/>
          <a:ext cx="3698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2" name="Equation" r:id="rId16" imgW="368280" imgH="228600" progId="Equation.DSMT4">
                  <p:embed/>
                </p:oleObj>
              </mc:Choice>
              <mc:Fallback>
                <p:oleObj name="Equation" r:id="rId16" imgW="368280" imgH="228600" progId="Equation.DSMT4">
                  <p:embed/>
                  <p:pic>
                    <p:nvPicPr>
                      <p:cNvPr id="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817" y="2903339"/>
                        <a:ext cx="369888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40618"/>
              </p:ext>
            </p:extLst>
          </p:nvPr>
        </p:nvGraphicFramePr>
        <p:xfrm>
          <a:off x="2757635" y="2591370"/>
          <a:ext cx="3317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3" name="Equation" r:id="rId18" imgW="330120" imgH="863280" progId="Equation.DSMT4">
                  <p:embed/>
                </p:oleObj>
              </mc:Choice>
              <mc:Fallback>
                <p:oleObj name="Equation" r:id="rId18" imgW="330120" imgH="863280" progId="Equation.DSMT4">
                  <p:embed/>
                  <p:pic>
                    <p:nvPicPr>
                      <p:cNvPr id="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5" y="2591370"/>
                        <a:ext cx="3317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871912" y="2499145"/>
            <a:ext cx="504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3284314" y="2512516"/>
            <a:ext cx="34040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的加法子群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871911" y="3016572"/>
            <a:ext cx="504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23527" y="3465463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3.1.3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1763688" y="3465463"/>
                <a:ext cx="54534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的非空子集，则</a:t>
                </a:r>
              </a:p>
            </p:txBody>
          </p:sp>
        </mc:Choice>
        <mc:Fallback xmlns="">
          <p:sp>
            <p:nvSpPr>
              <p:cNvPr id="6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3465463"/>
                <a:ext cx="5453490" cy="461665"/>
              </a:xfrm>
              <a:prstGeom prst="rect">
                <a:avLst/>
              </a:prstGeom>
              <a:blipFill>
                <a:blip r:embed="rId20"/>
                <a:stretch>
                  <a:fillRect l="-1676" t="-15789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1475656" y="4168700"/>
            <a:ext cx="7481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S&lt;R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821932"/>
              </p:ext>
            </p:extLst>
          </p:nvPr>
        </p:nvGraphicFramePr>
        <p:xfrm>
          <a:off x="3347864" y="4022626"/>
          <a:ext cx="2359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4" name="Equation" r:id="rId21" imgW="2349360" imgH="330120" progId="Equation.DSMT4">
                  <p:embed/>
                </p:oleObj>
              </mc:Choice>
              <mc:Fallback>
                <p:oleObj name="Equation" r:id="rId21" imgW="2349360" imgH="330120" progId="Equation.DSMT4">
                  <p:embed/>
                  <p:pic>
                    <p:nvPicPr>
                      <p:cNvPr id="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22626"/>
                        <a:ext cx="23590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71430"/>
              </p:ext>
            </p:extLst>
          </p:nvPr>
        </p:nvGraphicFramePr>
        <p:xfrm>
          <a:off x="2302817" y="4301108"/>
          <a:ext cx="3698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5" name="Equation" r:id="rId16" imgW="368280" imgH="228600" progId="Equation.DSMT4">
                  <p:embed/>
                </p:oleObj>
              </mc:Choice>
              <mc:Fallback>
                <p:oleObj name="Equation" r:id="rId16" imgW="368280" imgH="228600" progId="Equation.DSMT4">
                  <p:embed/>
                  <p:pic>
                    <p:nvPicPr>
                      <p:cNvPr id="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817" y="4301108"/>
                        <a:ext cx="369888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98262"/>
              </p:ext>
            </p:extLst>
          </p:nvPr>
        </p:nvGraphicFramePr>
        <p:xfrm>
          <a:off x="2757635" y="3989139"/>
          <a:ext cx="3317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6" name="Equation" r:id="rId18" imgW="330120" imgH="863280" progId="Equation.DSMT4">
                  <p:embed/>
                </p:oleObj>
              </mc:Choice>
              <mc:Fallback>
                <p:oleObj name="Equation" r:id="rId18" imgW="330120" imgH="863280" progId="Equation.DSMT4">
                  <p:embed/>
                  <p:pic>
                    <p:nvPicPr>
                      <p:cNvPr id="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5" y="3989139"/>
                        <a:ext cx="3317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2871912" y="3896914"/>
            <a:ext cx="504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2871911" y="4414341"/>
            <a:ext cx="504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191319"/>
              </p:ext>
            </p:extLst>
          </p:nvPr>
        </p:nvGraphicFramePr>
        <p:xfrm>
          <a:off x="3347864" y="4543742"/>
          <a:ext cx="20907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7" name="Equation" r:id="rId23" imgW="2082600" imgH="330120" progId="Equation.DSMT4">
                  <p:embed/>
                </p:oleObj>
              </mc:Choice>
              <mc:Fallback>
                <p:oleObj name="Equation" r:id="rId23" imgW="2082600" imgH="330120" progId="Equation.DSMT4">
                  <p:embed/>
                  <p:pic>
                    <p:nvPicPr>
                      <p:cNvPr id="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543742"/>
                        <a:ext cx="209073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84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47" grpId="0"/>
      <p:bldP spid="48" grpId="0"/>
      <p:bldP spid="49" grpId="0"/>
      <p:bldP spid="50" grpId="0"/>
      <p:bldP spid="54" grpId="0"/>
      <p:bldP spid="55" grpId="0"/>
      <p:bldP spid="56" grpId="0"/>
      <p:bldP spid="66" grpId="0"/>
      <p:bldP spid="67" grpId="0"/>
      <p:bldP spid="68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0">
            <a:extLst>
              <a:ext uri="{FF2B5EF4-FFF2-40B4-BE49-F238E27FC236}">
                <a16:creationId xmlns:a16="http://schemas.microsoft.com/office/drawing/2014/main" id="{5B80F143-7A68-4786-B5AB-5AF0A232D88A}"/>
              </a:ext>
            </a:extLst>
          </p:cNvPr>
          <p:cNvSpPr txBox="1"/>
          <p:nvPr/>
        </p:nvSpPr>
        <p:spPr>
          <a:xfrm>
            <a:off x="2051720" y="577592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>
                <a:ln w="6350">
                  <a:noFill/>
                </a:ln>
                <a:solidFill>
                  <a:srgbClr val="FF910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000" b="1" dirty="0">
                <a:ln w="6350">
                  <a:noFill/>
                </a:ln>
                <a:solidFill>
                  <a:srgbClr val="FF9101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3.1</a:t>
            </a:r>
            <a:r>
              <a:rPr lang="zh-CN" altLang="en-US" sz="3000" b="1" dirty="0">
                <a:ln w="6350">
                  <a:noFill/>
                </a:ln>
                <a:solidFill>
                  <a:srgbClr val="FF910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节 环的定义与基本性质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843808" y="2192546"/>
            <a:ext cx="2664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二、环的运算性质</a:t>
            </a:r>
            <a:endParaRPr lang="zh-CN" altLang="en-US" sz="2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2843808" y="1491630"/>
            <a:ext cx="2016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一、环的定义</a:t>
            </a:r>
            <a:endParaRPr lang="zh-CN" altLang="en-US" sz="2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843808" y="3478237"/>
            <a:ext cx="31683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四、子环的充要条件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43808" y="2840618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三、子环的定义</a:t>
            </a:r>
          </a:p>
        </p:txBody>
      </p:sp>
    </p:spTree>
    <p:extLst>
      <p:ext uri="{BB962C8B-B14F-4D97-AF65-F5344CB8AC3E}">
        <p14:creationId xmlns:p14="http://schemas.microsoft.com/office/powerpoint/2010/main" val="34410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96292"/>
            <a:ext cx="2376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一、环的定义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1317997"/>
            <a:ext cx="2862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3.1.1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：环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(Ring)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323527" y="1822053"/>
                <a:ext cx="820891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是非空集合，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上有两个代数运算：加法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、乘法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，满足</a:t>
                </a:r>
              </a:p>
            </p:txBody>
          </p:sp>
        </mc:Choice>
        <mc:Fallback xmlns="">
          <p:sp>
            <p:nvSpPr>
              <p:cNvPr id="7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1822053"/>
                <a:ext cx="8208913" cy="461665"/>
              </a:xfrm>
              <a:prstGeom prst="rect">
                <a:avLst/>
              </a:prstGeom>
              <a:blipFill>
                <a:blip r:embed="rId3"/>
                <a:stretch>
                  <a:fillRect l="-1114" t="-11842" r="-223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4" y="2944564"/>
            <a:ext cx="2741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乘法对加法分配律：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214F717-6F7C-364D-9A8A-C3D1A90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6" y="2194867"/>
            <a:ext cx="2341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是交换群；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C214F717-6F7C-364D-9A8A-C3D1A90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6" y="2194867"/>
            <a:ext cx="648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6" y="2914947"/>
            <a:ext cx="576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30684"/>
              </p:ext>
            </p:extLst>
          </p:nvPr>
        </p:nvGraphicFramePr>
        <p:xfrm>
          <a:off x="1439652" y="3401170"/>
          <a:ext cx="68453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8" name="Equation" r:id="rId4" imgW="6819840" imgH="342720" progId="Equation.DSMT4">
                  <p:embed/>
                </p:oleObj>
              </mc:Choice>
              <mc:Fallback>
                <p:oleObj name="Equation" r:id="rId4" imgW="6819840" imgH="342720" progId="Equation.DSMT4">
                  <p:embed/>
                  <p:pic>
                    <p:nvPicPr>
                      <p:cNvPr id="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3401170"/>
                        <a:ext cx="68453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4" y="2584524"/>
            <a:ext cx="1926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乘法结合律：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3D3D5FDA-A15A-664F-A503-5297491D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6" y="2554907"/>
            <a:ext cx="576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09639"/>
              </p:ext>
            </p:extLst>
          </p:nvPr>
        </p:nvGraphicFramePr>
        <p:xfrm>
          <a:off x="3111455" y="2686149"/>
          <a:ext cx="38115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9" name="Equation" r:id="rId6" imgW="3797280" imgH="342720" progId="Equation.DSMT4">
                  <p:embed/>
                </p:oleObj>
              </mc:Choice>
              <mc:Fallback>
                <p:oleObj name="Equation" r:id="rId6" imgW="3797280" imgH="342720" progId="Equation.DSMT4">
                  <p:embed/>
                  <p:pic>
                    <p:nvPicPr>
                      <p:cNvPr id="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455" y="2686149"/>
                        <a:ext cx="381158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323527" y="3694261"/>
                <a:ext cx="23042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3366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3694261"/>
                <a:ext cx="2304257" cy="461665"/>
              </a:xfrm>
              <a:prstGeom prst="rect">
                <a:avLst/>
              </a:prstGeom>
              <a:blipFill>
                <a:blip r:embed="rId8"/>
                <a:stretch>
                  <a:fillRect l="-3968" t="-11842" r="-1746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7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71" grpId="0"/>
      <p:bldP spid="42" grpId="0"/>
      <p:bldP spid="43" grpId="0"/>
      <p:bldP spid="44" grpId="0"/>
      <p:bldP spid="45" grpId="0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51520" y="627534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067944" y="3363838"/>
            <a:ext cx="41764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若元素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可逆，则其逆元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必唯一；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1187624" y="1131590"/>
            <a:ext cx="66967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,+)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中元素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的加法逆元，称为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负元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，记作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152128" y="627534"/>
                <a:ext cx="766834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是环，称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为环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加法群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的零元称为环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零元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6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128" y="627534"/>
                <a:ext cx="7668344" cy="400110"/>
              </a:xfrm>
              <a:prstGeom prst="rect">
                <a:avLst/>
              </a:prstGeom>
              <a:blipFill>
                <a:blip r:embed="rId3"/>
                <a:stretch>
                  <a:fillRect l="-874" t="-13636" r="-4054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187624" y="1595576"/>
            <a:ext cx="5040560" cy="400110"/>
            <a:chOff x="1187624" y="1595576"/>
            <a:chExt cx="5040560" cy="400110"/>
          </a:xfrm>
        </p:grpSpPr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1187624" y="1595576"/>
              <a:ext cx="5040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</a:p>
          </p:txBody>
        </p:sp>
        <p:sp>
          <p:nvSpPr>
            <p:cNvPr id="65" name="Rectangle 9"/>
            <p:cNvSpPr>
              <a:spLocks noChangeArrowheads="1"/>
            </p:cNvSpPr>
            <p:nvPr/>
          </p:nvSpPr>
          <p:spPr bwMode="auto">
            <a:xfrm>
              <a:off x="4241850" y="1595576"/>
              <a:ext cx="1986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则称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交换环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；</a:t>
              </a:r>
            </a:p>
          </p:txBody>
        </p:sp>
        <p:graphicFrame>
          <p:nvGraphicFramePr>
            <p:cNvPr id="6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585362"/>
                </p:ext>
              </p:extLst>
            </p:nvPr>
          </p:nvGraphicFramePr>
          <p:xfrm>
            <a:off x="1547664" y="1665103"/>
            <a:ext cx="1058863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4" name="Equation" r:id="rId4" imgW="1054080" imgH="291960" progId="Equation.DSMT4">
                    <p:embed/>
                  </p:oleObj>
                </mc:Choice>
                <mc:Fallback>
                  <p:oleObj name="Equation" r:id="rId4" imgW="1054080" imgH="291960" progId="Equation.DSMT4">
                    <p:embed/>
                    <p:pic>
                      <p:nvPicPr>
                        <p:cNvPr id="5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1665103"/>
                          <a:ext cx="1058863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2555776" y="1595576"/>
              <a:ext cx="7200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都有</a:t>
              </a:r>
            </a:p>
          </p:txBody>
        </p:sp>
        <p:graphicFrame>
          <p:nvGraphicFramePr>
            <p:cNvPr id="6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8570116"/>
                </p:ext>
              </p:extLst>
            </p:nvPr>
          </p:nvGraphicFramePr>
          <p:xfrm>
            <a:off x="3153850" y="1665103"/>
            <a:ext cx="1135062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5" name="Equation" r:id="rId6" imgW="1130040" imgH="291960" progId="Equation.DSMT4">
                    <p:embed/>
                  </p:oleObj>
                </mc:Choice>
                <mc:Fallback>
                  <p:oleObj name="Equation" r:id="rId6" imgW="1130040" imgH="291960" progId="Equation.DSMT4">
                    <p:embed/>
                    <p:pic>
                      <p:nvPicPr>
                        <p:cNvPr id="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850" y="1665103"/>
                          <a:ext cx="1135062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83568" y="1595576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(II).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83568" y="627534"/>
            <a:ext cx="547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(I).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83568" y="2931790"/>
            <a:ext cx="715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(IV).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1187624" y="2499742"/>
                <a:ext cx="44644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存在单位元，则一定唯一；</a:t>
                </a:r>
              </a:p>
            </p:txBody>
          </p:sp>
        </mc:Choice>
        <mc:Fallback xmlns="">
          <p:sp>
            <p:nvSpPr>
              <p:cNvPr id="7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2499742"/>
                <a:ext cx="4464496" cy="400110"/>
              </a:xfrm>
              <a:prstGeom prst="rect">
                <a:avLst/>
              </a:prstGeom>
              <a:blipFill>
                <a:blip r:embed="rId8"/>
                <a:stretch>
                  <a:fillRect l="-1503" t="-12121" r="-1366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683568" y="2067694"/>
            <a:ext cx="720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(III).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7624" y="2067694"/>
            <a:ext cx="6408712" cy="400110"/>
            <a:chOff x="1187624" y="2067694"/>
            <a:chExt cx="6408712" cy="400110"/>
          </a:xfrm>
        </p:grpSpPr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5148064" y="2067694"/>
              <a:ext cx="244827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则称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单位元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；</a:t>
              </a:r>
            </a:p>
          </p:txBody>
        </p:sp>
        <p:graphicFrame>
          <p:nvGraphicFramePr>
            <p:cNvPr id="7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9450484"/>
                </p:ext>
              </p:extLst>
            </p:nvPr>
          </p:nvGraphicFramePr>
          <p:xfrm>
            <a:off x="1547664" y="2159486"/>
            <a:ext cx="77946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6" name="Equation" r:id="rId9" imgW="774360" imgH="279360" progId="Equation.DSMT4">
                    <p:embed/>
                  </p:oleObj>
                </mc:Choice>
                <mc:Fallback>
                  <p:oleObj name="Equation" r:id="rId9" imgW="774360" imgH="279360" progId="Equation.DSMT4">
                    <p:embed/>
                    <p:pic>
                      <p:nvPicPr>
                        <p:cNvPr id="5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2159486"/>
                          <a:ext cx="779463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2267744" y="2067694"/>
              <a:ext cx="4569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</a:t>
              </a:r>
            </a:p>
          </p:txBody>
        </p:sp>
        <p:graphicFrame>
          <p:nvGraphicFramePr>
            <p:cNvPr id="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735313"/>
                </p:ext>
              </p:extLst>
            </p:nvPr>
          </p:nvGraphicFramePr>
          <p:xfrm>
            <a:off x="2591197" y="2159486"/>
            <a:ext cx="8286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7" name="Equation" r:id="rId11" imgW="825480" imgH="279360" progId="Equation.DSMT4">
                    <p:embed/>
                  </p:oleObj>
                </mc:Choice>
                <mc:Fallback>
                  <p:oleObj name="Equation" r:id="rId11" imgW="825480" imgH="279360" progId="Equation.DSMT4">
                    <p:embed/>
                    <p:pic>
                      <p:nvPicPr>
                        <p:cNvPr id="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197" y="2159486"/>
                          <a:ext cx="8286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3342920" y="2067694"/>
              <a:ext cx="7200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都有</a:t>
              </a:r>
            </a:p>
          </p:txBody>
        </p:sp>
        <p:graphicFrame>
          <p:nvGraphicFramePr>
            <p:cNvPr id="8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171873"/>
                </p:ext>
              </p:extLst>
            </p:nvPr>
          </p:nvGraphicFramePr>
          <p:xfrm>
            <a:off x="3923928" y="2195513"/>
            <a:ext cx="1249362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8" name="Equation" r:id="rId13" imgW="1244520" imgH="228600" progId="Equation.DSMT4">
                    <p:embed/>
                  </p:oleObj>
                </mc:Choice>
                <mc:Fallback>
                  <p:oleObj name="Equation" r:id="rId13" imgW="1244520" imgH="228600" progId="Equation.DSMT4">
                    <p:embed/>
                    <p:pic>
                      <p:nvPicPr>
                        <p:cNvPr id="7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2195513"/>
                          <a:ext cx="1249362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187624" y="2067694"/>
              <a:ext cx="3600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7624" y="2931790"/>
            <a:ext cx="7771920" cy="400110"/>
            <a:chOff x="1187624" y="2931790"/>
            <a:chExt cx="7771920" cy="400110"/>
          </a:xfrm>
        </p:grpSpPr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6007216" y="2931790"/>
              <a:ext cx="29523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则称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可逆元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单位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；</a:t>
              </a:r>
            </a:p>
          </p:txBody>
        </p:sp>
        <p:graphicFrame>
          <p:nvGraphicFramePr>
            <p:cNvPr id="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699149"/>
                </p:ext>
              </p:extLst>
            </p:nvPr>
          </p:nvGraphicFramePr>
          <p:xfrm>
            <a:off x="3439352" y="3005830"/>
            <a:ext cx="269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9" name="Equation" r:id="rId15" imgW="2679480" imgH="291960" progId="Equation.DSMT4">
                    <p:embed/>
                  </p:oleObj>
                </mc:Choice>
                <mc:Fallback>
                  <p:oleObj name="Equation" r:id="rId15" imgW="2679480" imgH="291960" progId="Equation.DSMT4">
                    <p:embed/>
                    <p:pic>
                      <p:nvPicPr>
                        <p:cNvPr id="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352" y="3005830"/>
                          <a:ext cx="26924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126896" y="2931790"/>
              <a:ext cx="4369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</a:p>
          </p:txBody>
        </p:sp>
        <p:graphicFrame>
          <p:nvGraphicFramePr>
            <p:cNvPr id="7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698602"/>
                </p:ext>
              </p:extLst>
            </p:nvPr>
          </p:nvGraphicFramePr>
          <p:xfrm>
            <a:off x="1475656" y="3010682"/>
            <a:ext cx="573088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20" name="Equation" r:id="rId17" imgW="571320" imgH="241200" progId="Equation.DSMT4">
                    <p:embed/>
                  </p:oleObj>
                </mc:Choice>
                <mc:Fallback>
                  <p:oleObj name="Equation" r:id="rId17" imgW="571320" imgH="241200" progId="Equation.DSMT4">
                    <p:embed/>
                    <p:pic>
                      <p:nvPicPr>
                        <p:cNvPr id="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010682"/>
                          <a:ext cx="573088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1979712" y="2931790"/>
              <a:ext cx="13632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是单位元，</a:t>
              </a:r>
            </a:p>
          </p:txBody>
        </p:sp>
        <p:sp>
          <p:nvSpPr>
            <p:cNvPr id="93" name="Rectangle 6"/>
            <p:cNvSpPr>
              <a:spLocks noChangeArrowheads="1"/>
            </p:cNvSpPr>
            <p:nvPr/>
          </p:nvSpPr>
          <p:spPr bwMode="auto">
            <a:xfrm>
              <a:off x="1187624" y="2931790"/>
              <a:ext cx="3600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</a:t>
              </a:r>
            </a:p>
          </p:txBody>
        </p:sp>
      </p:grp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187624" y="4187864"/>
            <a:ext cx="1368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记为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1187624" y="3363838"/>
            <a:ext cx="2875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的逆元，记为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6"/>
              <p:cNvSpPr>
                <a:spLocks noChangeArrowheads="1"/>
              </p:cNvSpPr>
              <p:nvPr/>
            </p:nvSpPr>
            <p:spPr bwMode="auto">
              <a:xfrm>
                <a:off x="1187624" y="3787754"/>
                <a:ext cx="792088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中所有可逆元组成的集合关于乘法构成群，称为环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单位群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</a:p>
            </p:txBody>
          </p:sp>
        </mc:Choice>
        <mc:Fallback xmlns="">
          <p:sp>
            <p:nvSpPr>
              <p:cNvPr id="9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787754"/>
                <a:ext cx="7920880" cy="400110"/>
              </a:xfrm>
              <a:prstGeom prst="rect">
                <a:avLst/>
              </a:prstGeom>
              <a:blipFill>
                <a:blip r:embed="rId19"/>
                <a:stretch>
                  <a:fillRect l="-847" t="-12121" r="-3926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2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6" grpId="0"/>
      <p:bldP spid="61" grpId="0"/>
      <p:bldP spid="63" grpId="0"/>
      <p:bldP spid="71" grpId="0"/>
      <p:bldP spid="72" grpId="0"/>
      <p:bldP spid="73" grpId="0"/>
      <p:bldP spid="75" grpId="0"/>
      <p:bldP spid="82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27534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032" y="627534"/>
                <a:ext cx="41764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({0},+,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构成环，称为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零环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</p:txBody>
          </p:sp>
        </mc:Choice>
        <mc:Fallback xmlns=""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627534"/>
                <a:ext cx="4176464" cy="461665"/>
              </a:xfrm>
              <a:prstGeom prst="rect">
                <a:avLst/>
              </a:prstGeom>
              <a:blipFill>
                <a:blip r:embed="rId2"/>
                <a:stretch>
                  <a:fillRect l="-1898" t="-10526" b="-223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23528" y="2859782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3867894"/>
                <a:ext cx="5688632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它们的单位群分别是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1}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*.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867894"/>
                <a:ext cx="5688632" cy="453137"/>
              </a:xfrm>
              <a:prstGeom prst="rect">
                <a:avLst/>
              </a:prstGeom>
              <a:blipFill>
                <a:blip r:embed="rId3"/>
                <a:stretch>
                  <a:fillRect l="-1392" t="-800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39" y="2140863"/>
            <a:ext cx="58326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如无特别声明，有单位元的环都不是零环；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627534"/>
                <a:ext cx="374788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{0}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，规定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0+0=0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0=0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627534"/>
                <a:ext cx="3747888" cy="430887"/>
              </a:xfrm>
              <a:prstGeom prst="rect">
                <a:avLst/>
              </a:prstGeom>
              <a:blipFill>
                <a:blip r:embed="rId4"/>
                <a:stretch>
                  <a:fillRect l="-2114" t="-14085" r="-9431" b="-281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39" y="1132751"/>
            <a:ext cx="532859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零环是唯一的存在零元是可逆元的环；</a:t>
            </a: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39" y="1636807"/>
            <a:ext cx="54726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零环是唯一的存在零元等于单位元的环；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2859782"/>
                <a:ext cx="7920880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整数集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有理数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ℚ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实数集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复数集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对数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的加法与乘法构成</a:t>
                </a:r>
              </a:p>
            </p:txBody>
          </p:sp>
        </mc:Choice>
        <mc:Fallback xmlns="">
          <p:sp>
            <p:nvSpPr>
              <p:cNvPr id="99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859782"/>
                <a:ext cx="7920880" cy="453137"/>
              </a:xfrm>
              <a:prstGeom prst="rect">
                <a:avLst/>
              </a:prstGeom>
              <a:blipFill>
                <a:blip r:embed="rId5"/>
                <a:stretch>
                  <a:fillRect l="-1000" t="-9459" b="-283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6">
            <a:extLst>
              <a:ext uri="{FF2B5EF4-FFF2-40B4-BE49-F238E27FC236}">
                <a16:creationId xmlns:a16="http://schemas.microsoft.com/office/drawing/2014/main" id="{C2E897C5-95AF-6D4B-AD65-8A7F6606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364999"/>
            <a:ext cx="80648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有单位元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的交换环，称为整数环、有理数环、实数域、复数域；</a:t>
            </a:r>
          </a:p>
        </p:txBody>
      </p:sp>
    </p:spTree>
    <p:extLst>
      <p:ext uri="{BB962C8B-B14F-4D97-AF65-F5344CB8AC3E}">
        <p14:creationId xmlns:p14="http://schemas.microsoft.com/office/powerpoint/2010/main" val="19678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42" grpId="0"/>
      <p:bldP spid="54" grpId="0"/>
      <p:bldP spid="92" grpId="0"/>
      <p:bldP spid="94" grpId="0"/>
      <p:bldP spid="98" grpId="0"/>
      <p:bldP spid="99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27534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627534"/>
            <a:ext cx="273630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全体偶数组成的集合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1132751"/>
                <a:ext cx="799288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对于数的加法与乘法构成交换环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，环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没有单位元；</a:t>
                </a:r>
              </a:p>
            </p:txBody>
          </p:sp>
        </mc:Choice>
        <mc:Fallback xmlns="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84D0317A-953E-4FD7-AFFF-B55C193A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132751"/>
                <a:ext cx="7992888" cy="461665"/>
              </a:xfrm>
              <a:prstGeom prst="rect">
                <a:avLst/>
              </a:prstGeom>
              <a:blipFill>
                <a:blip r:embed="rId3"/>
                <a:stretch>
                  <a:fillRect l="-991" t="-10526" r="-4345" b="-223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605888"/>
              </p:ext>
            </p:extLst>
          </p:nvPr>
        </p:nvGraphicFramePr>
        <p:xfrm>
          <a:off x="3574529" y="720725"/>
          <a:ext cx="19335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4" imgW="1930320" imgH="317160" progId="Equation.DSMT4">
                  <p:embed/>
                </p:oleObj>
              </mc:Choice>
              <mc:Fallback>
                <p:oleObj name="Equation" r:id="rId4" imgW="1930320" imgH="317160" progId="Equation.DSMT4">
                  <p:embed/>
                  <p:pic>
                    <p:nvPicPr>
                      <p:cNvPr id="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529" y="720725"/>
                        <a:ext cx="19335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23528" y="2377792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3910285"/>
                <a:ext cx="424847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2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),+,</a:t>
                </a:r>
                <a:r>
                  <a:rPr lang="zh-CN" altLang="en-US" sz="2400" dirty="0" smtClean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的单位群是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</a:t>
                </a:r>
                <a:r>
                  <a:rPr lang="en-US" altLang="zh-CN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910285"/>
                <a:ext cx="4248472" cy="461665"/>
              </a:xfrm>
              <a:prstGeom prst="rect">
                <a:avLst/>
              </a:prstGeom>
              <a:blipFill>
                <a:blip r:embed="rId6"/>
                <a:stretch>
                  <a:fillRect l="-1865" t="-9211"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>
            <a:extLst>
              <a:ext uri="{FF2B5EF4-FFF2-40B4-BE49-F238E27FC236}">
                <a16:creationId xmlns:a16="http://schemas.microsoft.com/office/drawing/2014/main" id="{C2E897C5-95AF-6D4B-AD65-8A7F6606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377792"/>
            <a:ext cx="79928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数域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上全体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阶方阵集合</a:t>
            </a:r>
            <a:r>
              <a:rPr lang="en-US" altLang="zh-C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关于矩阵加法与乘法构成环，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2883009"/>
                <a:ext cx="604867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称为数域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阶全矩阵环；记为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2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),+,</a:t>
                </a:r>
                <a:r>
                  <a:rPr lang="zh-CN" altLang="en-US" sz="2400" dirty="0" smtClean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</p:txBody>
          </p:sp>
        </mc:Choice>
        <mc:Fallback xmlns=""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883009"/>
                <a:ext cx="6048672" cy="461665"/>
              </a:xfrm>
              <a:prstGeom prst="rect">
                <a:avLst/>
              </a:prstGeom>
              <a:blipFill>
                <a:blip r:embed="rId7"/>
                <a:stretch>
                  <a:fillRect l="-1309" t="-10526" r="-504" b="-223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3385904"/>
                <a:ext cx="46805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单位矩阵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2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),+,</a:t>
                </a:r>
                <a:r>
                  <a:rPr lang="zh-CN" altLang="en-US" sz="2400" dirty="0" smtClean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的单位元；</a:t>
                </a:r>
              </a:p>
            </p:txBody>
          </p:sp>
        </mc:Choice>
        <mc:Fallback xmlns=""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385904"/>
                <a:ext cx="4680520" cy="461665"/>
              </a:xfrm>
              <a:prstGeom prst="rect">
                <a:avLst/>
              </a:prstGeom>
              <a:blipFill>
                <a:blip r:embed="rId8"/>
                <a:stretch>
                  <a:fillRect l="-1693" t="-9211"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2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2" grpId="0"/>
      <p:bldP spid="94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699792" y="339502"/>
                <a:ext cx="6264696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则整数集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的模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剩余类集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关于加法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‘+’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与乘法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339502"/>
                <a:ext cx="6264696" cy="453137"/>
              </a:xfrm>
              <a:prstGeom prst="rect">
                <a:avLst/>
              </a:prstGeom>
              <a:blipFill>
                <a:blip r:embed="rId3"/>
                <a:stretch>
                  <a:fillRect l="-1265" t="-9459" r="-778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对象 338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214357"/>
              </p:ext>
            </p:extLst>
          </p:nvPr>
        </p:nvGraphicFramePr>
        <p:xfrm>
          <a:off x="4932040" y="699542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3" name="Equation" r:id="rId4" imgW="2831760" imgH="431640" progId="Equation.DSMT4">
                  <p:embed/>
                </p:oleObj>
              </mc:Choice>
              <mc:Fallback>
                <p:oleObj name="Equation" r:id="rId4" imgW="2831760" imgH="431640" progId="Equation.DSMT4">
                  <p:embed/>
                  <p:pic>
                    <p:nvPicPr>
                      <p:cNvPr id="19" name="对象 338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699542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23528" y="339502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971600" y="339502"/>
            <a:ext cx="19442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设正整数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8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146942"/>
              </p:ext>
            </p:extLst>
          </p:nvPr>
        </p:nvGraphicFramePr>
        <p:xfrm>
          <a:off x="1557338" y="699071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4" name="Equation" r:id="rId6" imgW="3098520" imgH="431640" progId="Equation.DSMT4">
                  <p:embed/>
                </p:oleObj>
              </mc:Choice>
              <mc:Fallback>
                <p:oleObj name="Equation" r:id="rId6" imgW="3098520" imgH="431640" progId="Equation.DSMT4">
                  <p:embed/>
                  <p:pic>
                    <p:nvPicPr>
                      <p:cNvPr id="22" name="对象 338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699071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971600" y="1059582"/>
            <a:ext cx="6480720" cy="430887"/>
            <a:chOff x="971600" y="987574"/>
            <a:chExt cx="6480720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6"/>
                <p:cNvSpPr>
                  <a:spLocks noChangeArrowheads="1"/>
                </p:cNvSpPr>
                <p:nvPr/>
              </p:nvSpPr>
              <p:spPr bwMode="auto">
                <a:xfrm>
                  <a:off x="3131840" y="987574"/>
                  <a:ext cx="4320480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的交换环，</a:t>
                  </a:r>
                  <a:r>
                    <a:rPr lang="zh-CN" altLang="en-US" sz="2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称为</a:t>
                  </a:r>
                  <a14:m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zh-CN" altLang="en-US" sz="2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2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模</a:t>
                  </a:r>
                  <a:r>
                    <a:rPr lang="en-US" altLang="zh-CN" sz="2200" i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zh-CN" altLang="en-US" sz="22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剩余类环</a:t>
                  </a:r>
                  <a:r>
                    <a:rPr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；</a:t>
                  </a:r>
                </a:p>
              </p:txBody>
            </p:sp>
          </mc:Choice>
          <mc:Fallback xmlns="">
            <p:sp>
              <p:nvSpPr>
                <p:cNvPr id="29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987574"/>
                  <a:ext cx="432048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836" t="-14085" r="-8333" b="-295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971600" y="987574"/>
              <a:ext cx="216024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构成具有单位元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44593864"/>
                    </p:ext>
                  </p:extLst>
                </p:nvPr>
              </p:nvGraphicFramePr>
              <p:xfrm>
                <a:off x="3036590" y="1050617"/>
                <a:ext cx="1905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3045" name="Equation" r:id="rId9" imgW="190440" imgH="304560" progId="Equation.DSMT4">
                        <p:embed/>
                      </p:oleObj>
                    </mc:Choice>
                    <mc:Fallback>
                      <p:oleObj name="Equation" r:id="rId9" imgW="190440" imgH="304560" progId="Equation.DSMT4">
                        <p:embed/>
                        <p:pic>
                          <p:nvPicPr>
                            <p:cNvPr id="25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6590" y="1050617"/>
                              <a:ext cx="190500" cy="3048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6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44593864"/>
                    </p:ext>
                  </p:extLst>
                </p:nvPr>
              </p:nvGraphicFramePr>
              <p:xfrm>
                <a:off x="3036590" y="1050617"/>
                <a:ext cx="1905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3026" name="Equation" r:id="rId11" imgW="190440" imgH="304560" progId="Equation.DSMT4">
                        <p:embed/>
                      </p:oleObj>
                    </mc:Choice>
                    <mc:Fallback>
                      <p:oleObj name="Equation" r:id="rId11" imgW="190440" imgH="304560" progId="Equation.DSMT4">
                        <p:embed/>
                        <p:pic>
                          <p:nvPicPr>
                            <p:cNvPr id="25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6590" y="1050617"/>
                              <a:ext cx="190500" cy="3048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1390005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的单位群是：</a:t>
                </a:r>
              </a:p>
            </p:txBody>
          </p:sp>
        </mc:Choice>
        <mc:Fallback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90005"/>
                <a:ext cx="2952328" cy="461665"/>
              </a:xfrm>
              <a:prstGeom prst="rect">
                <a:avLst/>
              </a:prstGeom>
              <a:blipFill>
                <a:blip r:embed="rId13"/>
                <a:stretch>
                  <a:fillRect l="-2680" t="-10526"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23528" y="1883608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1403648" y="1883608"/>
                <a:ext cx="496855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是加法群，乘法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上的代数运算；</a:t>
                </a:r>
              </a:p>
            </p:txBody>
          </p:sp>
        </mc:Choice>
        <mc:Fallback>
          <p:sp>
            <p:nvSpPr>
              <p:cNvPr id="4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1883608"/>
                <a:ext cx="4968552" cy="400110"/>
              </a:xfrm>
              <a:prstGeom prst="rect">
                <a:avLst/>
              </a:prstGeom>
              <a:blipFill>
                <a:blip r:embed="rId14"/>
                <a:stretch>
                  <a:fillRect l="-1227" t="-12121" r="-6380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1043608" y="1883608"/>
            <a:ext cx="395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043608" y="2931790"/>
            <a:ext cx="1872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乘法单位元：</a:t>
            </a: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1043608" y="2224975"/>
            <a:ext cx="1872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乘法交换律：</a:t>
            </a: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4347841" y="3291830"/>
            <a:ext cx="440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40441"/>
              </p:ext>
            </p:extLst>
          </p:nvPr>
        </p:nvGraphicFramePr>
        <p:xfrm>
          <a:off x="2922588" y="3327847"/>
          <a:ext cx="14811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6" name="Equation" r:id="rId15" imgW="1473120" imgH="368280" progId="Equation.DSMT4">
                  <p:embed/>
                </p:oleObj>
              </mc:Choice>
              <mc:Fallback>
                <p:oleObj name="Equation" r:id="rId15" imgW="1473120" imgH="368280" progId="Equation.DSMT4">
                  <p:embed/>
                  <p:pic>
                    <p:nvPicPr>
                      <p:cNvPr id="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327847"/>
                        <a:ext cx="1481137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76060"/>
              </p:ext>
            </p:extLst>
          </p:nvPr>
        </p:nvGraphicFramePr>
        <p:xfrm>
          <a:off x="2306638" y="4007173"/>
          <a:ext cx="66516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7" name="Equation" r:id="rId17" imgW="6629400" imgH="368280" progId="Equation.DSMT4">
                  <p:embed/>
                </p:oleObj>
              </mc:Choice>
              <mc:Fallback>
                <p:oleObj name="Equation" r:id="rId17" imgW="6629400" imgH="368280" progId="Equation.DSMT4">
                  <p:embed/>
                  <p:pic>
                    <p:nvPicPr>
                      <p:cNvPr id="10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007173"/>
                        <a:ext cx="66516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915816" y="2211710"/>
            <a:ext cx="4100338" cy="400110"/>
            <a:chOff x="2915816" y="2355726"/>
            <a:chExt cx="4100338" cy="400110"/>
          </a:xfrm>
        </p:grpSpPr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4133673" y="2355726"/>
              <a:ext cx="4383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6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9244287"/>
                </p:ext>
              </p:extLst>
            </p:nvPr>
          </p:nvGraphicFramePr>
          <p:xfrm>
            <a:off x="6300192" y="2418625"/>
            <a:ext cx="715962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8" name="Equation" r:id="rId18" imgW="711000" imgH="291960" progId="Equation.DSMT4">
                    <p:embed/>
                  </p:oleObj>
                </mc:Choice>
                <mc:Fallback>
                  <p:oleObj name="Equation" r:id="rId18" imgW="711000" imgH="291960" progId="Equation.DSMT4">
                    <p:embed/>
                    <p:pic>
                      <p:nvPicPr>
                        <p:cNvPr id="9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2418625"/>
                          <a:ext cx="715962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895082"/>
                </p:ext>
              </p:extLst>
            </p:nvPr>
          </p:nvGraphicFramePr>
          <p:xfrm>
            <a:off x="2915816" y="2379539"/>
            <a:ext cx="1250950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9" name="Equation" r:id="rId20" imgW="1244520" imgH="368280" progId="Equation.DSMT4">
                    <p:embed/>
                  </p:oleObj>
                </mc:Choice>
                <mc:Fallback>
                  <p:oleObj name="Equation" r:id="rId20" imgW="1244520" imgH="368280" progId="Equation.DSMT4">
                    <p:embed/>
                    <p:pic>
                      <p:nvPicPr>
                        <p:cNvPr id="9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379539"/>
                          <a:ext cx="1250950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10360"/>
                </p:ext>
              </p:extLst>
            </p:nvPr>
          </p:nvGraphicFramePr>
          <p:xfrm>
            <a:off x="4499992" y="2412350"/>
            <a:ext cx="48577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0" name="Equation" r:id="rId22" imgW="482400" imgH="291960" progId="Equation.DSMT4">
                    <p:embed/>
                  </p:oleObj>
                </mc:Choice>
                <mc:Fallback>
                  <p:oleObj name="Equation" r:id="rId22" imgW="482400" imgH="291960" progId="Equation.DSMT4">
                    <p:embed/>
                    <p:pic>
                      <p:nvPicPr>
                        <p:cNvPr id="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2412350"/>
                          <a:ext cx="485775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4646901"/>
                </p:ext>
              </p:extLst>
            </p:nvPr>
          </p:nvGraphicFramePr>
          <p:xfrm>
            <a:off x="4956224" y="2413143"/>
            <a:ext cx="62388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1" name="Equation" r:id="rId24" imgW="622080" imgH="304560" progId="Equation.DSMT4">
                    <p:embed/>
                  </p:oleObj>
                </mc:Choice>
                <mc:Fallback>
                  <p:oleObj name="Equation" r:id="rId24" imgW="622080" imgH="304560" progId="Equation.DSMT4">
                    <p:embed/>
                    <p:pic>
                      <p:nvPicPr>
                        <p:cNvPr id="9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224" y="2413143"/>
                          <a:ext cx="623888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4999635"/>
                </p:ext>
              </p:extLst>
            </p:nvPr>
          </p:nvGraphicFramePr>
          <p:xfrm>
            <a:off x="5602709" y="2424060"/>
            <a:ext cx="62547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2" name="Equation" r:id="rId26" imgW="622080" imgH="304560" progId="Equation.DSMT4">
                    <p:embed/>
                  </p:oleObj>
                </mc:Choice>
                <mc:Fallback>
                  <p:oleObj name="Equation" r:id="rId26" imgW="622080" imgH="304560" progId="Equation.DSMT4">
                    <p:embed/>
                    <p:pic>
                      <p:nvPicPr>
                        <p:cNvPr id="10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2709" y="2424060"/>
                          <a:ext cx="625475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915816" y="2947664"/>
            <a:ext cx="4813399" cy="364110"/>
            <a:chOff x="2915816" y="3091680"/>
            <a:chExt cx="4813399" cy="364110"/>
          </a:xfrm>
        </p:grpSpPr>
        <p:graphicFrame>
          <p:nvGraphicFramePr>
            <p:cNvPr id="5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6818201"/>
                </p:ext>
              </p:extLst>
            </p:nvPr>
          </p:nvGraphicFramePr>
          <p:xfrm>
            <a:off x="4932040" y="3091680"/>
            <a:ext cx="27971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3" name="Equation" r:id="rId28" imgW="2781000" imgH="304560" progId="Equation.DSMT4">
                    <p:embed/>
                  </p:oleObj>
                </mc:Choice>
                <mc:Fallback>
                  <p:oleObj name="Equation" r:id="rId28" imgW="2781000" imgH="304560" progId="Equation.DSMT4">
                    <p:embed/>
                    <p:pic>
                      <p:nvPicPr>
                        <p:cNvPr id="9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3091680"/>
                          <a:ext cx="279717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575855"/>
                </p:ext>
              </p:extLst>
            </p:nvPr>
          </p:nvGraphicFramePr>
          <p:xfrm>
            <a:off x="2915816" y="3104952"/>
            <a:ext cx="944562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4" name="Equation" r:id="rId30" imgW="939600" imgH="355320" progId="Equation.DSMT4">
                    <p:embed/>
                  </p:oleObj>
                </mc:Choice>
                <mc:Fallback>
                  <p:oleObj name="Equation" r:id="rId30" imgW="939600" imgH="355320" progId="Equation.DSMT4">
                    <p:embed/>
                    <p:pic>
                      <p:nvPicPr>
                        <p:cNvPr id="11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3104952"/>
                          <a:ext cx="944562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937527"/>
                </p:ext>
              </p:extLst>
            </p:nvPr>
          </p:nvGraphicFramePr>
          <p:xfrm>
            <a:off x="3932238" y="3127375"/>
            <a:ext cx="9937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5" name="Equation" r:id="rId32" imgW="990360" imgH="330120" progId="Equation.DSMT4">
                    <p:embed/>
                  </p:oleObj>
                </mc:Choice>
                <mc:Fallback>
                  <p:oleObj name="Equation" r:id="rId32" imgW="990360" imgH="330120" progId="Equation.DSMT4">
                    <p:embed/>
                    <p:pic>
                      <p:nvPicPr>
                        <p:cNvPr id="11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238" y="3127375"/>
                          <a:ext cx="9937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1043608" y="4331880"/>
                <a:ext cx="410445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,+,</a:t>
                </a: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是具有单位元的交换环。</a:t>
                </a:r>
              </a:p>
            </p:txBody>
          </p:sp>
        </mc:Choice>
        <mc:Fallback>
          <p:sp>
            <p:nvSpPr>
              <p:cNvPr id="9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331880"/>
                <a:ext cx="4104456" cy="400110"/>
              </a:xfrm>
              <a:prstGeom prst="rect">
                <a:avLst/>
              </a:prstGeom>
              <a:blipFill>
                <a:blip r:embed="rId34"/>
                <a:stretch>
                  <a:fillRect l="-1486" t="-13846" r="-7727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922588" y="2571750"/>
            <a:ext cx="4889772" cy="402084"/>
            <a:chOff x="2922588" y="2715766"/>
            <a:chExt cx="4889772" cy="402084"/>
          </a:xfrm>
        </p:grpSpPr>
        <p:graphicFrame>
          <p:nvGraphicFramePr>
            <p:cNvPr id="98" name="对象 4919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10306"/>
                </p:ext>
              </p:extLst>
            </p:nvPr>
          </p:nvGraphicFramePr>
          <p:xfrm>
            <a:off x="6643960" y="2730928"/>
            <a:ext cx="11684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6" name="Equation" r:id="rId35" imgW="1168200" imgH="342720" progId="Equation.DSMT4">
                    <p:embed/>
                  </p:oleObj>
                </mc:Choice>
                <mc:Fallback>
                  <p:oleObj name="Equation" r:id="rId35" imgW="1168200" imgH="342720" progId="Equation.DSMT4">
                    <p:embed/>
                    <p:pic>
                      <p:nvPicPr>
                        <p:cNvPr id="60" name="对象 491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960" y="2730928"/>
                          <a:ext cx="11684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Rectangle 9"/>
            <p:cNvSpPr>
              <a:spLocks noChangeArrowheads="1"/>
            </p:cNvSpPr>
            <p:nvPr/>
          </p:nvSpPr>
          <p:spPr bwMode="auto">
            <a:xfrm>
              <a:off x="4347840" y="2715766"/>
              <a:ext cx="5857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10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637629"/>
                </p:ext>
              </p:extLst>
            </p:nvPr>
          </p:nvGraphicFramePr>
          <p:xfrm>
            <a:off x="2922588" y="2751138"/>
            <a:ext cx="1481137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7" name="Equation" r:id="rId37" imgW="1473120" imgH="368280" progId="Equation.DSMT4">
                    <p:embed/>
                  </p:oleObj>
                </mc:Choice>
                <mc:Fallback>
                  <p:oleObj name="Equation" r:id="rId37" imgW="1473120" imgH="368280" progId="Equation.DSMT4">
                    <p:embed/>
                    <p:pic>
                      <p:nvPicPr>
                        <p:cNvPr id="6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88" y="2751138"/>
                          <a:ext cx="1481137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953343"/>
                </p:ext>
              </p:extLst>
            </p:nvPr>
          </p:nvGraphicFramePr>
          <p:xfrm>
            <a:off x="4727751" y="2734103"/>
            <a:ext cx="930275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8" name="Equation" r:id="rId39" imgW="927000" imgH="342720" progId="Equation.DSMT4">
                    <p:embed/>
                  </p:oleObj>
                </mc:Choice>
                <mc:Fallback>
                  <p:oleObj name="Equation" r:id="rId39" imgW="927000" imgH="342720" progId="Equation.DSMT4">
                    <p:embed/>
                    <p:pic>
                      <p:nvPicPr>
                        <p:cNvPr id="6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751" y="2734103"/>
                          <a:ext cx="930275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1328259"/>
                </p:ext>
              </p:extLst>
            </p:nvPr>
          </p:nvGraphicFramePr>
          <p:xfrm>
            <a:off x="5658026" y="2752179"/>
            <a:ext cx="86518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9" name="Equation" r:id="rId41" imgW="863280" imgH="304560" progId="Equation.DSMT4">
                    <p:embed/>
                  </p:oleObj>
                </mc:Choice>
                <mc:Fallback>
                  <p:oleObj name="Equation" r:id="rId41" imgW="863280" imgH="304560" progId="Equation.DSMT4">
                    <p:embed/>
                    <p:pic>
                      <p:nvPicPr>
                        <p:cNvPr id="6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8026" y="2752179"/>
                          <a:ext cx="865188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1043608" y="2583557"/>
            <a:ext cx="1872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乘法结合律：</a:t>
            </a:r>
          </a:p>
        </p:txBody>
      </p:sp>
      <p:graphicFrame>
        <p:nvGraphicFramePr>
          <p:cNvPr id="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7959"/>
              </p:ext>
            </p:extLst>
          </p:nvPr>
        </p:nvGraphicFramePr>
        <p:xfrm>
          <a:off x="2300163" y="3651870"/>
          <a:ext cx="6664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0" name="Equation" r:id="rId43" imgW="6642000" imgH="368280" progId="Equation.DSMT4">
                  <p:embed/>
                </p:oleObj>
              </mc:Choice>
              <mc:Fallback>
                <p:oleObj name="Equation" r:id="rId43" imgW="6642000" imgH="368280" progId="Equation.DSMT4">
                  <p:embed/>
                  <p:pic>
                    <p:nvPicPr>
                      <p:cNvPr id="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163" y="3651870"/>
                        <a:ext cx="66643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9"/>
          <p:cNvSpPr>
            <a:spLocks noChangeArrowheads="1"/>
          </p:cNvSpPr>
          <p:nvPr/>
        </p:nvSpPr>
        <p:spPr bwMode="auto">
          <a:xfrm>
            <a:off x="1043608" y="3303637"/>
            <a:ext cx="1872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加乘分配律：</a:t>
            </a:r>
          </a:p>
        </p:txBody>
      </p:sp>
      <p:graphicFrame>
        <p:nvGraphicFramePr>
          <p:cNvPr id="45" name="Object 15">
            <a:extLst>
              <a:ext uri="{FF2B5EF4-FFF2-40B4-BE49-F238E27FC236}">
                <a16:creationId xmlns:a16="http://schemas.microsoft.com/office/drawing/2014/main" id="{A6A6B002-BB15-44A5-8939-92729F424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4092"/>
              </p:ext>
            </p:extLst>
          </p:nvPr>
        </p:nvGraphicFramePr>
        <p:xfrm>
          <a:off x="3563888" y="1495335"/>
          <a:ext cx="35893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1" name="Equation" r:id="rId45" imgW="3568680" imgH="330120" progId="Equation.DSMT4">
                  <p:embed/>
                </p:oleObj>
              </mc:Choice>
              <mc:Fallback>
                <p:oleObj name="Equation" r:id="rId45" imgW="3568680" imgH="330120" progId="Equation.DSMT4">
                  <p:embed/>
                  <p:pic>
                    <p:nvPicPr>
                      <p:cNvPr id="5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95335"/>
                        <a:ext cx="35893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6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3" grpId="0"/>
      <p:bldP spid="37" grpId="0"/>
      <p:bldP spid="39" grpId="0"/>
      <p:bldP spid="41" grpId="0"/>
      <p:bldP spid="44" grpId="0"/>
      <p:bldP spid="52" grpId="0"/>
      <p:bldP spid="58" grpId="0"/>
      <p:bldP spid="61" grpId="0"/>
      <p:bldP spid="97" grpId="0"/>
      <p:bldP spid="103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83518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83518"/>
            <a:ext cx="59766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是具有单位元的交换环，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上的未定元；</a:t>
            </a:r>
          </a:p>
        </p:txBody>
      </p:sp>
      <p:sp>
        <p:nvSpPr>
          <p:cNvPr id="94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347614"/>
            <a:ext cx="29523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按照通常多项式的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53423"/>
              </p:ext>
            </p:extLst>
          </p:nvPr>
        </p:nvGraphicFramePr>
        <p:xfrm>
          <a:off x="1212850" y="2547973"/>
          <a:ext cx="67167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5" name="Equation" r:id="rId3" imgW="6705360" imgH="342720" progId="Equation.DSMT4">
                  <p:embed/>
                </p:oleObj>
              </mc:Choice>
              <mc:Fallback>
                <p:oleObj name="Equation" r:id="rId3" imgW="6705360" imgH="34272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547973"/>
                        <a:ext cx="671671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23528" y="2139702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2E897C5-95AF-6D4B-AD65-8A7F6606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838877"/>
            <a:ext cx="7920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4157087"/>
                <a:ext cx="7344816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关于加法与乘法构成环，称为环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直和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157087"/>
                <a:ext cx="7344816" cy="430887"/>
              </a:xfrm>
              <a:prstGeom prst="rect">
                <a:avLst/>
              </a:prstGeom>
              <a:blipFill>
                <a:blip r:embed="rId5"/>
                <a:stretch>
                  <a:fillRect l="-1079" t="-14085" r="-4813" b="-281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08815"/>
            <a:ext cx="4824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加法和乘法构成具有单位元的交换环。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84D0317A-953E-4FD7-AFFF-B55C193A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347614"/>
            <a:ext cx="50405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是所有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系数的一元多项式构成的集合；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C2E897C5-95AF-6D4B-AD65-8A7F6606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838877"/>
            <a:ext cx="4680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895543"/>
              </p:ext>
            </p:extLst>
          </p:nvPr>
        </p:nvGraphicFramePr>
        <p:xfrm>
          <a:off x="2236788" y="915417"/>
          <a:ext cx="46688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6" name="Equation" r:id="rId6" imgW="4660560" imgH="380880" progId="Equation.DSMT4">
                  <p:embed/>
                </p:oleObj>
              </mc:Choice>
              <mc:Fallback>
                <p:oleObj name="Equation" r:id="rId6" imgW="4660560" imgH="38088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915417"/>
                        <a:ext cx="46688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71127"/>
              </p:ext>
            </p:extLst>
          </p:nvPr>
        </p:nvGraphicFramePr>
        <p:xfrm>
          <a:off x="1331640" y="2913098"/>
          <a:ext cx="41036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7" name="Equation" r:id="rId8" imgW="4089240" imgH="380880" progId="Equation.DSMT4">
                  <p:embed/>
                </p:oleObj>
              </mc:Choice>
              <mc:Fallback>
                <p:oleObj name="Equation" r:id="rId8" imgW="4089240" imgH="380880" progId="Equation.DSMT4">
                  <p:embed/>
                  <p:pic>
                    <p:nvPicPr>
                      <p:cNvPr id="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13098"/>
                        <a:ext cx="410368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>
            <a:extLst>
              <a:ext uri="{FF2B5EF4-FFF2-40B4-BE49-F238E27FC236}">
                <a16:creationId xmlns:a16="http://schemas.microsoft.com/office/drawing/2014/main" id="{C2E897C5-95AF-6D4B-AD65-8A7F6606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2139702"/>
            <a:ext cx="504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2139702"/>
                <a:ext cx="3384376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个环，</a:t>
                </a:r>
              </a:p>
            </p:txBody>
          </p:sp>
        </mc:Choice>
        <mc:Fallback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C2E897C5-95AF-6D4B-AD65-8A7F6606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139702"/>
                <a:ext cx="3384376" cy="430887"/>
              </a:xfrm>
              <a:prstGeom prst="rect">
                <a:avLst/>
              </a:prstGeom>
              <a:blipFill>
                <a:blip r:embed="rId10"/>
                <a:stretch>
                  <a:fillRect l="-2338" t="-14085" r="-10252" b="-29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73417"/>
              </p:ext>
            </p:extLst>
          </p:nvPr>
        </p:nvGraphicFramePr>
        <p:xfrm>
          <a:off x="1331640" y="3757042"/>
          <a:ext cx="58896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8" name="Equation" r:id="rId11" imgW="5867280" imgH="380880" progId="Equation.DSMT4">
                  <p:embed/>
                </p:oleObj>
              </mc:Choice>
              <mc:Fallback>
                <p:oleObj name="Equation" r:id="rId11" imgW="5867280" imgH="380880" progId="Equation.DSMT4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57042"/>
                        <a:ext cx="58896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07808"/>
              </p:ext>
            </p:extLst>
          </p:nvPr>
        </p:nvGraphicFramePr>
        <p:xfrm>
          <a:off x="1053306" y="3325574"/>
          <a:ext cx="70373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9" name="Equation" r:id="rId13" imgW="7010280" imgH="380880" progId="Equation.DSMT4">
                  <p:embed/>
                </p:oleObj>
              </mc:Choice>
              <mc:Fallback>
                <p:oleObj name="Equation" r:id="rId13" imgW="7010280" imgH="380880" progId="Equation.DSMT4">
                  <p:embed/>
                  <p:pic>
                    <p:nvPicPr>
                      <p:cNvPr id="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3325574"/>
                        <a:ext cx="70373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8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2" grpId="0"/>
      <p:bldP spid="94" grpId="0"/>
      <p:bldP spid="13" grpId="0"/>
      <p:bldP spid="15" grpId="0"/>
      <p:bldP spid="16" grpId="0"/>
      <p:bldP spid="11" grpId="0"/>
      <p:bldP spid="18" grpId="0"/>
      <p:bldP spid="19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51520" y="339502"/>
            <a:ext cx="3210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二、环的运算性质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026967" y="915566"/>
            <a:ext cx="514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787723" y="1258763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787723" y="1606029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72743"/>
              </p:ext>
            </p:extLst>
          </p:nvPr>
        </p:nvGraphicFramePr>
        <p:xfrm>
          <a:off x="2321818" y="2335114"/>
          <a:ext cx="19621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7" name="Equation" r:id="rId3" imgW="1955520" imgH="342720" progId="Equation.DSMT4">
                  <p:embed/>
                </p:oleObj>
              </mc:Choice>
              <mc:Fallback>
                <p:oleObj name="Equation" r:id="rId3" imgW="1955520" imgH="342720" progId="Equation.DSMT4">
                  <p:embed/>
                  <p:pic>
                    <p:nvPicPr>
                      <p:cNvPr id="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818" y="2335114"/>
                        <a:ext cx="196215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1787723" y="1936452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787723" y="2254101"/>
            <a:ext cx="552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323528" y="2664073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043608" y="4331880"/>
            <a:ext cx="50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323527" y="915566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3.1.1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3688" y="915566"/>
            <a:ext cx="2335361" cy="461665"/>
            <a:chOff x="1763688" y="915566"/>
            <a:chExt cx="2335361" cy="461665"/>
          </a:xfrm>
        </p:grpSpPr>
        <p:graphicFrame>
          <p:nvGraphicFramePr>
            <p:cNvPr id="6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129838"/>
                </p:ext>
              </p:extLst>
            </p:nvPr>
          </p:nvGraphicFramePr>
          <p:xfrm>
            <a:off x="3078287" y="994420"/>
            <a:ext cx="1020762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8" name="Equation" r:id="rId5" imgW="1015920" imgH="330120" progId="Equation.DSMT4">
                    <p:embed/>
                  </p:oleObj>
                </mc:Choice>
                <mc:Fallback>
                  <p:oleObj name="Equation" r:id="rId5" imgW="1015920" imgH="330120" progId="Equation.DSMT4">
                    <p:embed/>
                    <p:pic>
                      <p:nvPicPr>
                        <p:cNvPr id="3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287" y="994420"/>
                          <a:ext cx="1020762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1763688" y="915566"/>
              <a:ext cx="133712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是环，</a:t>
              </a:r>
            </a:p>
          </p:txBody>
        </p:sp>
      </p:grpSp>
      <p:graphicFrame>
        <p:nvGraphicFramePr>
          <p:cNvPr id="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17933"/>
              </p:ext>
            </p:extLst>
          </p:nvPr>
        </p:nvGraphicFramePr>
        <p:xfrm>
          <a:off x="2343895" y="1377231"/>
          <a:ext cx="17859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" name="Equation" r:id="rId7" imgW="1777680" imgH="330120" progId="Equation.DSMT4">
                  <p:embed/>
                </p:oleObj>
              </mc:Choice>
              <mc:Fallback>
                <p:oleObj name="Equation" r:id="rId7" imgW="1777680" imgH="330120" progId="Equation.DSMT4">
                  <p:embed/>
                  <p:pic>
                    <p:nvPicPr>
                      <p:cNvPr id="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895" y="1377231"/>
                        <a:ext cx="1785937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89027"/>
              </p:ext>
            </p:extLst>
          </p:nvPr>
        </p:nvGraphicFramePr>
        <p:xfrm>
          <a:off x="2339752" y="1692747"/>
          <a:ext cx="13128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" name="Equation" r:id="rId9" imgW="1307880" imgH="342720" progId="Equation.DSMT4">
                  <p:embed/>
                </p:oleObj>
              </mc:Choice>
              <mc:Fallback>
                <p:oleObj name="Equation" r:id="rId9" imgW="1307880" imgH="342720" progId="Equation.DSMT4">
                  <p:embed/>
                  <p:pic>
                    <p:nvPicPr>
                      <p:cNvPr id="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692747"/>
                        <a:ext cx="1312863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15853"/>
              </p:ext>
            </p:extLst>
          </p:nvPr>
        </p:nvGraphicFramePr>
        <p:xfrm>
          <a:off x="2314947" y="2032967"/>
          <a:ext cx="29051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1" name="Equation" r:id="rId11" imgW="2895480" imgH="342720" progId="Equation.DSMT4">
                  <p:embed/>
                </p:oleObj>
              </mc:Choice>
              <mc:Fallback>
                <p:oleObj name="Equation" r:id="rId11" imgW="2895480" imgH="342720" progId="Equation.DSMT4">
                  <p:embed/>
                  <p:pic>
                    <p:nvPicPr>
                      <p:cNvPr id="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947" y="2032967"/>
                        <a:ext cx="29051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42143"/>
              </p:ext>
            </p:extLst>
          </p:nvPr>
        </p:nvGraphicFramePr>
        <p:xfrm>
          <a:off x="1487890" y="2987599"/>
          <a:ext cx="57292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" name="Equation" r:id="rId13" imgW="5702040" imgH="355320" progId="Equation.DSMT4">
                  <p:embed/>
                </p:oleObj>
              </mc:Choice>
              <mc:Fallback>
                <p:oleObj name="Equation" r:id="rId13" imgW="5702040" imgH="355320" progId="Equation.DSMT4">
                  <p:embed/>
                  <p:pic>
                    <p:nvPicPr>
                      <p:cNvPr id="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890" y="2987599"/>
                        <a:ext cx="572928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11890"/>
              </p:ext>
            </p:extLst>
          </p:nvPr>
        </p:nvGraphicFramePr>
        <p:xfrm>
          <a:off x="1475656" y="4070350"/>
          <a:ext cx="56546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" name="Equation" r:id="rId15" imgW="5626080" imgH="304560" progId="Equation.DSMT4">
                  <p:embed/>
                </p:oleObj>
              </mc:Choice>
              <mc:Fallback>
                <p:oleObj name="Equation" r:id="rId15" imgW="5626080" imgH="304560" progId="Equation.DSMT4">
                  <p:embed/>
                  <p:pic>
                    <p:nvPicPr>
                      <p:cNvPr id="6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70350"/>
                        <a:ext cx="56546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1043608" y="2664073"/>
            <a:ext cx="50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9851"/>
              </p:ext>
            </p:extLst>
          </p:nvPr>
        </p:nvGraphicFramePr>
        <p:xfrm>
          <a:off x="1479476" y="2679352"/>
          <a:ext cx="57292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4" name="Equation" r:id="rId17" imgW="5702040" imgH="355320" progId="Equation.DSMT4">
                  <p:embed/>
                </p:oleObj>
              </mc:Choice>
              <mc:Fallback>
                <p:oleObj name="Equation" r:id="rId17" imgW="5702040" imgH="355320" progId="Equation.DSMT4">
                  <p:embed/>
                  <p:pic>
                    <p:nvPicPr>
                      <p:cNvPr id="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476" y="2679352"/>
                        <a:ext cx="572928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1043608" y="3323768"/>
            <a:ext cx="50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97250"/>
              </p:ext>
            </p:extLst>
          </p:nvPr>
        </p:nvGraphicFramePr>
        <p:xfrm>
          <a:off x="1475656" y="3338513"/>
          <a:ext cx="4708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5" name="Equation" r:id="rId19" imgW="4686120" imgH="355320" progId="Equation.DSMT4">
                  <p:embed/>
                </p:oleObj>
              </mc:Choice>
              <mc:Fallback>
                <p:oleObj name="Equation" r:id="rId19" imgW="4686120" imgH="355320" progId="Equation.DSMT4">
                  <p:embed/>
                  <p:pic>
                    <p:nvPicPr>
                      <p:cNvPr id="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38513"/>
                        <a:ext cx="47085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69770"/>
              </p:ext>
            </p:extLst>
          </p:nvPr>
        </p:nvGraphicFramePr>
        <p:xfrm>
          <a:off x="1475656" y="4406900"/>
          <a:ext cx="43529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6" name="Equation" r:id="rId21" imgW="4330440" imgH="304560" progId="Equation.DSMT4">
                  <p:embed/>
                </p:oleObj>
              </mc:Choice>
              <mc:Fallback>
                <p:oleObj name="Equation" r:id="rId21" imgW="4330440" imgH="304560" progId="Equation.DSMT4">
                  <p:embed/>
                  <p:pic>
                    <p:nvPicPr>
                      <p:cNvPr id="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406900"/>
                        <a:ext cx="43529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1043608" y="3683808"/>
            <a:ext cx="504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81686"/>
              </p:ext>
            </p:extLst>
          </p:nvPr>
        </p:nvGraphicFramePr>
        <p:xfrm>
          <a:off x="1475656" y="3759200"/>
          <a:ext cx="56546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7" name="Equation" r:id="rId23" imgW="5626080" imgH="304560" progId="Equation.DSMT4">
                  <p:embed/>
                </p:oleObj>
              </mc:Choice>
              <mc:Fallback>
                <p:oleObj name="Equation" r:id="rId23" imgW="5626080" imgH="304560" progId="Equation.DSMT4">
                  <p:embed/>
                  <p:pic>
                    <p:nvPicPr>
                      <p:cNvPr id="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59200"/>
                        <a:ext cx="56546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7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4" grpId="0"/>
      <p:bldP spid="39" grpId="0"/>
      <p:bldP spid="51" grpId="0"/>
      <p:bldP spid="53" grpId="0"/>
      <p:bldP spid="63" grpId="0"/>
      <p:bldP spid="71" grpId="0"/>
      <p:bldP spid="73" grpId="0"/>
      <p:bldP spid="76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11674</TotalTime>
  <Words>1598</Words>
  <Application>Microsoft Office PowerPoint</Application>
  <PresentationFormat>全屏显示(16:9)</PresentationFormat>
  <Paragraphs>254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KaiTi</vt:lpstr>
      <vt:lpstr>华康海报体W12(P)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223</dc:title>
  <dc:subject>丫丫精饰</dc:subject>
  <dc:creator>丫丫精饰</dc:creator>
  <cp:keywords>https:/cyppt.taobao.com</cp:keywords>
  <dc:description>https://cyppt.taobao.com</dc:description>
  <cp:lastModifiedBy>Universe</cp:lastModifiedBy>
  <cp:revision>1038</cp:revision>
  <dcterms:created xsi:type="dcterms:W3CDTF">2016-04-12T08:19:00Z</dcterms:created>
  <dcterms:modified xsi:type="dcterms:W3CDTF">2022-10-17T11:38:53Z</dcterms:modified>
  <cp:category>https://cyppt.taobao.com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