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900" r:id="rId5"/>
    <p:sldId id="921" r:id="rId6"/>
    <p:sldId id="922" r:id="rId7"/>
    <p:sldId id="924" r:id="rId8"/>
    <p:sldId id="909" r:id="rId9"/>
    <p:sldId id="925" r:id="rId10"/>
    <p:sldId id="926" r:id="rId11"/>
    <p:sldId id="927" r:id="rId12"/>
    <p:sldId id="928" r:id="rId13"/>
    <p:sldId id="929" r:id="rId14"/>
    <p:sldId id="930" r:id="rId15"/>
    <p:sldId id="932" r:id="rId16"/>
    <p:sldId id="931" r:id="rId17"/>
    <p:sldId id="933" r:id="rId18"/>
    <p:sldId id="934" r:id="rId19"/>
    <p:sldId id="935" r:id="rId20"/>
    <p:sldId id="936" r:id="rId21"/>
    <p:sldId id="937" r:id="rId22"/>
    <p:sldId id="938" r:id="rId23"/>
    <p:sldId id="939" r:id="rId24"/>
    <p:sldId id="954" r:id="rId25"/>
    <p:sldId id="955" r:id="rId26"/>
    <p:sldId id="953" r:id="rId27"/>
    <p:sldId id="956" r:id="rId28"/>
    <p:sldId id="940" r:id="rId29"/>
    <p:sldId id="942" r:id="rId30"/>
    <p:sldId id="941" r:id="rId31"/>
    <p:sldId id="943" r:id="rId32"/>
    <p:sldId id="916" r:id="rId33"/>
    <p:sldId id="944" r:id="rId34"/>
    <p:sldId id="945" r:id="rId35"/>
    <p:sldId id="946" r:id="rId36"/>
    <p:sldId id="947" r:id="rId37"/>
    <p:sldId id="948" r:id="rId38"/>
    <p:sldId id="949" r:id="rId39"/>
    <p:sldId id="324"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B36BE82-AE0B-4731-A2E1-595723B6F080}">
          <p14:sldIdLst>
            <p14:sldId id="301"/>
            <p14:sldId id="900"/>
            <p14:sldId id="922"/>
            <p14:sldId id="924"/>
            <p14:sldId id="909"/>
            <p14:sldId id="925"/>
            <p14:sldId id="926"/>
            <p14:sldId id="927"/>
            <p14:sldId id="928"/>
            <p14:sldId id="929"/>
            <p14:sldId id="930"/>
            <p14:sldId id="932"/>
            <p14:sldId id="931"/>
            <p14:sldId id="933"/>
            <p14:sldId id="934"/>
            <p14:sldId id="935"/>
            <p14:sldId id="937"/>
            <p14:sldId id="938"/>
            <p14:sldId id="939"/>
            <p14:sldId id="954"/>
            <p14:sldId id="940"/>
            <p14:sldId id="942"/>
            <p14:sldId id="941"/>
            <p14:sldId id="943"/>
            <p14:sldId id="916"/>
            <p14:sldId id="944"/>
            <p14:sldId id="945"/>
            <p14:sldId id="946"/>
            <p14:sldId id="947"/>
            <p14:sldId id="948"/>
            <p14:sldId id="949"/>
            <p14:sldId id="324"/>
            <p14:sldId id="921"/>
            <p14:sldId id="936"/>
            <p14:sldId id="956"/>
            <p14:sldId id="953"/>
            <p14:sldId id="95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2" autoAdjust="0"/>
    <p:restoredTop sz="96429" autoAdjust="0"/>
  </p:normalViewPr>
  <p:slideViewPr>
    <p:cSldViewPr>
      <p:cViewPr varScale="1">
        <p:scale>
          <a:sx n="74" d="100"/>
          <a:sy n="74" d="100"/>
        </p:scale>
        <p:origin x="552" y="72"/>
      </p:cViewPr>
      <p:guideLst>
        <p:guide orient="horz" pos="2160"/>
        <p:guide pos="2880"/>
      </p:guideLst>
    </p:cSldViewPr>
  </p:slideViewPr>
  <p:outlineViewPr>
    <p:cViewPr>
      <p:scale>
        <a:sx n="33" d="100"/>
        <a:sy n="33" d="100"/>
      </p:scale>
      <p:origin x="0" y="79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A5B8178-C700-4304-A772-D4763B1A1E1E}" type="doc">
      <dgm:prSet loTypeId="urn:microsoft.com/office/officeart/2005/8/layout/hList1" loCatId="list" qsTypeId="urn:microsoft.com/office/officeart/2005/8/quickstyle/simple1#2" qsCatId="simple" csTypeId="urn:microsoft.com/office/officeart/2005/8/colors/accent1_2#2" csCatId="accent1" phldr="1"/>
      <dgm:spPr/>
      <dgm:t>
        <a:bodyPr/>
        <a:lstStyle/>
        <a:p>
          <a:endParaRPr lang="zh-CN" altLang="en-US"/>
        </a:p>
      </dgm:t>
    </dgm:pt>
    <dgm:pt modelId="{3DE01832-024F-48DD-965C-A1F2C7D09C1B}">
      <dgm:prSet phldrT="[文本]"/>
      <dgm:spPr/>
      <dgm:t>
        <a:bodyPr/>
        <a:lstStyle/>
        <a:p>
          <a:r>
            <a:rPr lang="zh-CN" altLang="en-US" dirty="0" smtClean="0"/>
            <a:t>用户自定义变量</a:t>
          </a:r>
          <a:endParaRPr lang="zh-CN" altLang="en-US" dirty="0"/>
        </a:p>
      </dgm:t>
    </dgm:pt>
    <dgm:pt modelId="{6F9AD3AD-8969-437E-97AD-3958C8DCBDA2}" cxnId="{96620AE5-37DC-49B6-9D28-4B27AC623AC8}" type="parTrans">
      <dgm:prSet/>
      <dgm:spPr/>
      <dgm:t>
        <a:bodyPr/>
        <a:lstStyle/>
        <a:p>
          <a:endParaRPr lang="zh-CN" altLang="en-US"/>
        </a:p>
      </dgm:t>
    </dgm:pt>
    <dgm:pt modelId="{E7EC16DF-3B3C-4F4A-BFB9-4DB26C6FA920}" cxnId="{96620AE5-37DC-49B6-9D28-4B27AC623AC8}" type="sibTrans">
      <dgm:prSet/>
      <dgm:spPr/>
      <dgm:t>
        <a:bodyPr/>
        <a:lstStyle/>
        <a:p>
          <a:endParaRPr lang="zh-CN" altLang="en-US"/>
        </a:p>
      </dgm:t>
    </dgm:pt>
    <dgm:pt modelId="{B75E51F1-98B9-4601-A017-583B430E04C1}">
      <dgm:prSet phldrT="[文本]"/>
      <dgm:spPr/>
      <dgm:t>
        <a:bodyPr/>
        <a:lstStyle/>
        <a:p>
          <a:r>
            <a:rPr lang="zh-CN" altLang="en-US" dirty="0" smtClean="0">
              <a:solidFill>
                <a:schemeClr val="tx2">
                  <a:lumMod val="60000"/>
                  <a:lumOff val="40000"/>
                </a:schemeClr>
              </a:solidFill>
            </a:rPr>
            <a:t>使用测试计划中的用户定义变量作为参数</a:t>
          </a:r>
        </a:p>
      </dgm:t>
    </dgm:pt>
    <dgm:pt modelId="{D5B70CDA-85D0-4CE6-8419-EC079566D617}" cxnId="{B477F214-91F4-4F42-AA5A-BE25609771C3}" type="parTrans">
      <dgm:prSet/>
      <dgm:spPr/>
      <dgm:t>
        <a:bodyPr/>
        <a:lstStyle/>
        <a:p>
          <a:endParaRPr lang="zh-CN" altLang="en-US"/>
        </a:p>
      </dgm:t>
    </dgm:pt>
    <dgm:pt modelId="{3725F0E2-F871-4F35-8856-26001833D542}" cxnId="{B477F214-91F4-4F42-AA5A-BE25609771C3}" type="sibTrans">
      <dgm:prSet/>
      <dgm:spPr/>
      <dgm:t>
        <a:bodyPr/>
        <a:lstStyle/>
        <a:p>
          <a:endParaRPr lang="zh-CN" altLang="en-US"/>
        </a:p>
      </dgm:t>
    </dgm:pt>
    <dgm:pt modelId="{9664B254-F257-4559-AE5B-0973A7D91540}">
      <dgm:prSet phldrT="[文本]"/>
      <dgm:spPr/>
      <dgm:t>
        <a:bodyPr/>
        <a:lstStyle/>
        <a:p>
          <a:r>
            <a:rPr lang="zh-CN" altLang="en-US" dirty="0" smtClean="0"/>
            <a:t>文件参数</a:t>
          </a:r>
          <a:endParaRPr lang="zh-CN" altLang="en-US" dirty="0"/>
        </a:p>
      </dgm:t>
    </dgm:pt>
    <dgm:pt modelId="{935BBBA9-066C-4255-9880-EF0B3893F125}" cxnId="{8986A12B-98FD-4B65-8CEC-A9051352D9B5}" type="parTrans">
      <dgm:prSet/>
      <dgm:spPr/>
      <dgm:t>
        <a:bodyPr/>
        <a:lstStyle/>
        <a:p>
          <a:endParaRPr lang="zh-CN" altLang="en-US"/>
        </a:p>
      </dgm:t>
    </dgm:pt>
    <dgm:pt modelId="{3B19C37B-EF10-49C1-BBA7-F551DF907B3C}" cxnId="{8986A12B-98FD-4B65-8CEC-A9051352D9B5}" type="sibTrans">
      <dgm:prSet/>
      <dgm:spPr/>
      <dgm:t>
        <a:bodyPr/>
        <a:lstStyle/>
        <a:p>
          <a:endParaRPr lang="zh-CN" altLang="en-US"/>
        </a:p>
      </dgm:t>
    </dgm:pt>
    <dgm:pt modelId="{DE067989-D8B9-4F88-97EC-10785DF1FCC6}">
      <dgm:prSet phldrT="[文本]"/>
      <dgm:spPr/>
      <dgm:t>
        <a:bodyPr/>
        <a:lstStyle/>
        <a:p>
          <a:r>
            <a:rPr lang="zh-CN" altLang="en-US" dirty="0" smtClean="0">
              <a:solidFill>
                <a:schemeClr val="tx2">
                  <a:lumMod val="60000"/>
                  <a:lumOff val="40000"/>
                </a:schemeClr>
              </a:solidFill>
            </a:rPr>
            <a:t>利用配置元件中的</a:t>
          </a:r>
          <a:r>
            <a:rPr lang="en-US" altLang="zh-CN" dirty="0" smtClean="0">
              <a:solidFill>
                <a:schemeClr val="tx2">
                  <a:lumMod val="60000"/>
                  <a:lumOff val="40000"/>
                </a:schemeClr>
              </a:solidFill>
            </a:rPr>
            <a:t>CSV Data Set </a:t>
          </a:r>
          <a:r>
            <a:rPr lang="en-US" altLang="zh-CN" dirty="0" err="1" smtClean="0">
              <a:solidFill>
                <a:schemeClr val="tx2">
                  <a:lumMod val="60000"/>
                  <a:lumOff val="40000"/>
                </a:schemeClr>
              </a:solidFill>
            </a:rPr>
            <a:t>Config</a:t>
          </a:r>
          <a:r>
            <a:rPr lang="zh-CN" altLang="en-US" dirty="0" smtClean="0">
              <a:solidFill>
                <a:schemeClr val="tx2">
                  <a:lumMod val="60000"/>
                  <a:lumOff val="40000"/>
                </a:schemeClr>
              </a:solidFill>
            </a:rPr>
            <a:t>进行参数化设置</a:t>
          </a:r>
          <a:endParaRPr lang="zh-CN" altLang="en-US" dirty="0">
            <a:solidFill>
              <a:schemeClr val="tx2">
                <a:lumMod val="60000"/>
                <a:lumOff val="40000"/>
              </a:schemeClr>
            </a:solidFill>
          </a:endParaRPr>
        </a:p>
      </dgm:t>
    </dgm:pt>
    <dgm:pt modelId="{807AA4FC-1518-40E6-9C09-5BC2ABD51760}" cxnId="{46AA3D3F-FA26-4C64-A8A1-8ECC0611D837}" type="parTrans">
      <dgm:prSet/>
      <dgm:spPr/>
      <dgm:t>
        <a:bodyPr/>
        <a:lstStyle/>
        <a:p>
          <a:endParaRPr lang="zh-CN" altLang="en-US"/>
        </a:p>
      </dgm:t>
    </dgm:pt>
    <dgm:pt modelId="{A1E6DE7F-A636-4D73-BB69-CF146DCCBC41}" cxnId="{46AA3D3F-FA26-4C64-A8A1-8ECC0611D837}" type="sibTrans">
      <dgm:prSet/>
      <dgm:spPr/>
      <dgm:t>
        <a:bodyPr/>
        <a:lstStyle/>
        <a:p>
          <a:endParaRPr lang="zh-CN" altLang="en-US"/>
        </a:p>
      </dgm:t>
    </dgm:pt>
    <dgm:pt modelId="{230C6219-A8DC-425C-B0F0-F4BE65BC37DE}">
      <dgm:prSet phldrT="[文本]"/>
      <dgm:spPr/>
      <dgm:t>
        <a:bodyPr/>
        <a:lstStyle/>
        <a:p>
          <a:r>
            <a:rPr lang="zh-CN" altLang="en-US" dirty="0" smtClean="0"/>
            <a:t>函数参数</a:t>
          </a:r>
          <a:endParaRPr lang="zh-CN" altLang="en-US" dirty="0"/>
        </a:p>
      </dgm:t>
    </dgm:pt>
    <dgm:pt modelId="{3BE022C4-F2FC-4C59-8269-FE01E8BD592F}" cxnId="{821400DA-29FB-42DF-A5B9-463A582542C8}" type="parTrans">
      <dgm:prSet/>
      <dgm:spPr/>
      <dgm:t>
        <a:bodyPr/>
        <a:lstStyle/>
        <a:p>
          <a:endParaRPr lang="zh-CN" altLang="en-US"/>
        </a:p>
      </dgm:t>
    </dgm:pt>
    <dgm:pt modelId="{19E1F0C4-FB3A-4B99-8EFC-079723F9C679}" cxnId="{821400DA-29FB-42DF-A5B9-463A582542C8}" type="sibTrans">
      <dgm:prSet/>
      <dgm:spPr/>
      <dgm:t>
        <a:bodyPr/>
        <a:lstStyle/>
        <a:p>
          <a:endParaRPr lang="zh-CN" altLang="en-US"/>
        </a:p>
      </dgm:t>
    </dgm:pt>
    <dgm:pt modelId="{C643C2C6-FF4C-4973-891A-77E6F1B438BE}">
      <dgm:prSet phldrT="[文本]"/>
      <dgm:spPr/>
      <dgm:t>
        <a:bodyPr/>
        <a:lstStyle/>
        <a:p>
          <a:r>
            <a:rPr lang="zh-CN" altLang="en-US" dirty="0" smtClean="0">
              <a:solidFill>
                <a:schemeClr val="tx2">
                  <a:lumMod val="60000"/>
                  <a:lumOff val="40000"/>
                </a:schemeClr>
              </a:solidFill>
            </a:rPr>
            <a:t>使用</a:t>
          </a:r>
          <a:r>
            <a:rPr lang="en-US" altLang="zh-CN" dirty="0" smtClean="0">
              <a:solidFill>
                <a:schemeClr val="tx2">
                  <a:lumMod val="60000"/>
                  <a:lumOff val="40000"/>
                </a:schemeClr>
              </a:solidFill>
            </a:rPr>
            <a:t>JMeter</a:t>
          </a:r>
          <a:r>
            <a:rPr lang="zh-CN" altLang="en-US" dirty="0" smtClean="0">
              <a:solidFill>
                <a:schemeClr val="tx2">
                  <a:lumMod val="60000"/>
                  <a:lumOff val="40000"/>
                </a:schemeClr>
              </a:solidFill>
            </a:rPr>
            <a:t>提供的函数进行参数化</a:t>
          </a:r>
          <a:endParaRPr lang="zh-CN" altLang="en-US" dirty="0">
            <a:solidFill>
              <a:schemeClr val="tx2">
                <a:lumMod val="60000"/>
                <a:lumOff val="40000"/>
              </a:schemeClr>
            </a:solidFill>
          </a:endParaRPr>
        </a:p>
      </dgm:t>
    </dgm:pt>
    <dgm:pt modelId="{455E9545-CE6F-4B7A-A62C-98A2A6D8602B}" cxnId="{EEB7BA57-7DA2-4FED-BD45-727D03048B26}" type="parTrans">
      <dgm:prSet/>
      <dgm:spPr/>
      <dgm:t>
        <a:bodyPr/>
        <a:lstStyle/>
        <a:p>
          <a:endParaRPr lang="zh-CN" altLang="en-US"/>
        </a:p>
      </dgm:t>
    </dgm:pt>
    <dgm:pt modelId="{DD9D5E42-4757-4FC1-B0DD-33E394061B46}" cxnId="{EEB7BA57-7DA2-4FED-BD45-727D03048B26}" type="sibTrans">
      <dgm:prSet/>
      <dgm:spPr/>
      <dgm:t>
        <a:bodyPr/>
        <a:lstStyle/>
        <a:p>
          <a:endParaRPr lang="zh-CN" altLang="en-US"/>
        </a:p>
      </dgm:t>
    </dgm:pt>
    <dgm:pt modelId="{AEB059D7-F433-4EAA-B342-0FD25EAD02A6}">
      <dgm:prSet phldrT="[文本]"/>
      <dgm:spPr/>
      <dgm:t>
        <a:bodyPr/>
        <a:lstStyle/>
        <a:p>
          <a:r>
            <a:rPr lang="zh-CN" altLang="en-US" dirty="0" smtClean="0">
              <a:solidFill>
                <a:schemeClr val="tx2">
                  <a:lumMod val="60000"/>
                  <a:lumOff val="40000"/>
                </a:schemeClr>
              </a:solidFill>
            </a:rPr>
            <a:t>一般定义全局变量，如：</a:t>
          </a:r>
          <a:r>
            <a:rPr lang="en-US" altLang="zh-CN" dirty="0" smtClean="0">
              <a:solidFill>
                <a:schemeClr val="tx2">
                  <a:lumMod val="60000"/>
                  <a:lumOff val="40000"/>
                </a:schemeClr>
              </a:solidFill>
            </a:rPr>
            <a:t>IP</a:t>
          </a:r>
          <a:r>
            <a:rPr lang="zh-CN" altLang="en-US" dirty="0" smtClean="0">
              <a:solidFill>
                <a:schemeClr val="tx2">
                  <a:lumMod val="60000"/>
                  <a:lumOff val="40000"/>
                </a:schemeClr>
              </a:solidFill>
            </a:rPr>
            <a:t>，端口</a:t>
          </a:r>
        </a:p>
      </dgm:t>
    </dgm:pt>
    <dgm:pt modelId="{6C3E53BD-070C-4049-8751-44E6C8A09994}" cxnId="{09053C67-D93C-46ED-A38E-22A1658B66C8}" type="sibTrans">
      <dgm:prSet/>
      <dgm:spPr/>
      <dgm:t>
        <a:bodyPr/>
        <a:lstStyle/>
        <a:p>
          <a:endParaRPr lang="zh-CN" altLang="en-US"/>
        </a:p>
      </dgm:t>
    </dgm:pt>
    <dgm:pt modelId="{5CDFBEF4-91C7-4A7E-837F-4B5C8A5D396A}" cxnId="{09053C67-D93C-46ED-A38E-22A1658B66C8}" type="parTrans">
      <dgm:prSet/>
      <dgm:spPr/>
      <dgm:t>
        <a:bodyPr/>
        <a:lstStyle/>
        <a:p>
          <a:endParaRPr lang="zh-CN" altLang="en-US"/>
        </a:p>
      </dgm:t>
    </dgm:pt>
    <dgm:pt modelId="{E289044A-3671-436E-9093-0CA3B76A13F6}">
      <dgm:prSet phldrT="[文本]"/>
      <dgm:spPr/>
      <dgm:t>
        <a:bodyPr/>
        <a:lstStyle/>
        <a:p>
          <a:r>
            <a:rPr lang="en-US" altLang="zh-CN" dirty="0" smtClean="0">
              <a:solidFill>
                <a:schemeClr val="tx2">
                  <a:lumMod val="60000"/>
                  <a:lumOff val="40000"/>
                </a:schemeClr>
              </a:solidFill>
            </a:rPr>
            <a:t>JMeter</a:t>
          </a:r>
          <a:r>
            <a:rPr lang="zh-CN" altLang="en-US" dirty="0" smtClean="0">
              <a:solidFill>
                <a:schemeClr val="tx2">
                  <a:lumMod val="60000"/>
                  <a:lumOff val="40000"/>
                </a:schemeClr>
              </a:solidFill>
            </a:rPr>
            <a:t>提供“函数助手”的向导</a:t>
          </a:r>
        </a:p>
      </dgm:t>
    </dgm:pt>
    <dgm:pt modelId="{51941A2D-1DE7-4ACD-84AC-C964DFAEC8D6}" cxnId="{72965650-6D42-4DA8-AEED-23C49E553A1B}" type="parTrans">
      <dgm:prSet/>
      <dgm:spPr/>
      <dgm:t>
        <a:bodyPr/>
        <a:lstStyle/>
        <a:p>
          <a:endParaRPr lang="zh-CN" altLang="en-US"/>
        </a:p>
      </dgm:t>
    </dgm:pt>
    <dgm:pt modelId="{13739223-D766-4497-AA72-8BCABA2F5B6D}" cxnId="{72965650-6D42-4DA8-AEED-23C49E553A1B}" type="sibTrans">
      <dgm:prSet/>
      <dgm:spPr/>
      <dgm:t>
        <a:bodyPr/>
        <a:lstStyle/>
        <a:p>
          <a:endParaRPr lang="zh-CN" altLang="en-US"/>
        </a:p>
      </dgm:t>
    </dgm:pt>
    <dgm:pt modelId="{557399AC-F380-4916-9915-CDE01D6788B8}" type="pres">
      <dgm:prSet presAssocID="{EA5B8178-C700-4304-A772-D4763B1A1E1E}" presName="Name0" presStyleCnt="0">
        <dgm:presLayoutVars>
          <dgm:dir/>
          <dgm:animLvl val="lvl"/>
          <dgm:resizeHandles val="exact"/>
        </dgm:presLayoutVars>
      </dgm:prSet>
      <dgm:spPr/>
      <dgm:t>
        <a:bodyPr/>
        <a:lstStyle/>
        <a:p>
          <a:endParaRPr lang="zh-CN" altLang="en-US"/>
        </a:p>
      </dgm:t>
    </dgm:pt>
    <dgm:pt modelId="{29FAF01C-1898-44F9-860C-C0F5A8D4980C}" type="pres">
      <dgm:prSet presAssocID="{3DE01832-024F-48DD-965C-A1F2C7D09C1B}" presName="composite" presStyleCnt="0"/>
      <dgm:spPr/>
    </dgm:pt>
    <dgm:pt modelId="{C6AF4301-4A70-4601-996E-F0D968E9EEA9}" type="pres">
      <dgm:prSet presAssocID="{3DE01832-024F-48DD-965C-A1F2C7D09C1B}" presName="parTx" presStyleLbl="alignNode1" presStyleIdx="0" presStyleCnt="3" custScaleX="106908" custLinFactY="-14328" custLinFactNeighborY="-100000">
        <dgm:presLayoutVars>
          <dgm:chMax val="0"/>
          <dgm:chPref val="0"/>
          <dgm:bulletEnabled val="1"/>
        </dgm:presLayoutVars>
      </dgm:prSet>
      <dgm:spPr/>
      <dgm:t>
        <a:bodyPr/>
        <a:lstStyle/>
        <a:p>
          <a:endParaRPr lang="zh-CN" altLang="en-US"/>
        </a:p>
      </dgm:t>
    </dgm:pt>
    <dgm:pt modelId="{CDF06011-6917-4126-A22B-74B77A13D61B}" type="pres">
      <dgm:prSet presAssocID="{3DE01832-024F-48DD-965C-A1F2C7D09C1B}" presName="desTx" presStyleLbl="alignAccFollowNode1" presStyleIdx="0" presStyleCnt="3" custScaleX="106908" custScaleY="100000" custLinFactNeighborY="-15529">
        <dgm:presLayoutVars>
          <dgm:bulletEnabled val="1"/>
        </dgm:presLayoutVars>
      </dgm:prSet>
      <dgm:spPr/>
      <dgm:t>
        <a:bodyPr/>
        <a:lstStyle/>
        <a:p>
          <a:endParaRPr lang="zh-CN" altLang="en-US"/>
        </a:p>
      </dgm:t>
    </dgm:pt>
    <dgm:pt modelId="{0EB0F797-85FF-42A1-B519-2DAB8668446A}" type="pres">
      <dgm:prSet presAssocID="{E7EC16DF-3B3C-4F4A-BFB9-4DB26C6FA920}" presName="space" presStyleCnt="0"/>
      <dgm:spPr/>
    </dgm:pt>
    <dgm:pt modelId="{A8029CA6-653D-456E-A0A6-A7C95B5115F3}" type="pres">
      <dgm:prSet presAssocID="{9664B254-F257-4559-AE5B-0973A7D91540}" presName="composite" presStyleCnt="0"/>
      <dgm:spPr/>
    </dgm:pt>
    <dgm:pt modelId="{A785C6AE-4BA1-49C7-9B99-9CE4E19B2160}" type="pres">
      <dgm:prSet presAssocID="{9664B254-F257-4559-AE5B-0973A7D91540}" presName="parTx" presStyleLbl="alignNode1" presStyleIdx="1" presStyleCnt="3" custScaleX="106908" custLinFactY="-14328" custLinFactNeighborY="-100000">
        <dgm:presLayoutVars>
          <dgm:chMax val="0"/>
          <dgm:chPref val="0"/>
          <dgm:bulletEnabled val="1"/>
        </dgm:presLayoutVars>
      </dgm:prSet>
      <dgm:spPr/>
      <dgm:t>
        <a:bodyPr/>
        <a:lstStyle/>
        <a:p>
          <a:endParaRPr lang="zh-CN" altLang="en-US"/>
        </a:p>
      </dgm:t>
    </dgm:pt>
    <dgm:pt modelId="{034B35FC-3EDB-4EF4-B612-3A0893B1C212}" type="pres">
      <dgm:prSet presAssocID="{9664B254-F257-4559-AE5B-0973A7D91540}" presName="desTx" presStyleLbl="alignAccFollowNode1" presStyleIdx="1" presStyleCnt="3" custScaleX="106908" custScaleY="100000" custLinFactNeighborY="-15529">
        <dgm:presLayoutVars>
          <dgm:bulletEnabled val="1"/>
        </dgm:presLayoutVars>
      </dgm:prSet>
      <dgm:spPr/>
      <dgm:t>
        <a:bodyPr/>
        <a:lstStyle/>
        <a:p>
          <a:endParaRPr lang="zh-CN" altLang="en-US"/>
        </a:p>
      </dgm:t>
    </dgm:pt>
    <dgm:pt modelId="{A0974551-7F9C-4191-8D57-48C3BD2BB3F1}" type="pres">
      <dgm:prSet presAssocID="{3B19C37B-EF10-49C1-BBA7-F551DF907B3C}" presName="space" presStyleCnt="0"/>
      <dgm:spPr/>
    </dgm:pt>
    <dgm:pt modelId="{CA0430A7-902A-461B-8AA3-4C14ADD5D501}" type="pres">
      <dgm:prSet presAssocID="{230C6219-A8DC-425C-B0F0-F4BE65BC37DE}" presName="composite" presStyleCnt="0"/>
      <dgm:spPr/>
    </dgm:pt>
    <dgm:pt modelId="{FD7E6778-3C1F-4E44-B0E5-8A5342A76128}" type="pres">
      <dgm:prSet presAssocID="{230C6219-A8DC-425C-B0F0-F4BE65BC37DE}" presName="parTx" presStyleLbl="alignNode1" presStyleIdx="2" presStyleCnt="3" custScaleX="106908" custLinFactY="-14328" custLinFactNeighborY="-100000">
        <dgm:presLayoutVars>
          <dgm:chMax val="0"/>
          <dgm:chPref val="0"/>
          <dgm:bulletEnabled val="1"/>
        </dgm:presLayoutVars>
      </dgm:prSet>
      <dgm:spPr/>
      <dgm:t>
        <a:bodyPr/>
        <a:lstStyle/>
        <a:p>
          <a:endParaRPr lang="zh-CN" altLang="en-US"/>
        </a:p>
      </dgm:t>
    </dgm:pt>
    <dgm:pt modelId="{515A181E-632F-4DD8-9C8E-F96FACFA3E1A}" type="pres">
      <dgm:prSet presAssocID="{230C6219-A8DC-425C-B0F0-F4BE65BC37DE}" presName="desTx" presStyleLbl="alignAccFollowNode1" presStyleIdx="2" presStyleCnt="3" custScaleX="106908" custScaleY="100000" custLinFactNeighborY="-15529">
        <dgm:presLayoutVars>
          <dgm:bulletEnabled val="1"/>
        </dgm:presLayoutVars>
      </dgm:prSet>
      <dgm:spPr/>
      <dgm:t>
        <a:bodyPr/>
        <a:lstStyle/>
        <a:p>
          <a:endParaRPr lang="zh-CN" altLang="en-US"/>
        </a:p>
      </dgm:t>
    </dgm:pt>
  </dgm:ptLst>
  <dgm:cxnLst>
    <dgm:cxn modelId="{96620AE5-37DC-49B6-9D28-4B27AC623AC8}" srcId="{EA5B8178-C700-4304-A772-D4763B1A1E1E}" destId="{3DE01832-024F-48DD-965C-A1F2C7D09C1B}" srcOrd="0" destOrd="0" parTransId="{6F9AD3AD-8969-437E-97AD-3958C8DCBDA2}" sibTransId="{E7EC16DF-3B3C-4F4A-BFB9-4DB26C6FA920}"/>
    <dgm:cxn modelId="{EEB7BA57-7DA2-4FED-BD45-727D03048B26}" srcId="{230C6219-A8DC-425C-B0F0-F4BE65BC37DE}" destId="{C643C2C6-FF4C-4973-891A-77E6F1B438BE}" srcOrd="0" destOrd="0" parTransId="{455E9545-CE6F-4B7A-A62C-98A2A6D8602B}" sibTransId="{DD9D5E42-4757-4FC1-B0DD-33E394061B46}"/>
    <dgm:cxn modelId="{8DC87661-A9F4-4FBC-B1DF-A612FC088A76}" type="presOf" srcId="{C643C2C6-FF4C-4973-891A-77E6F1B438BE}" destId="{515A181E-632F-4DD8-9C8E-F96FACFA3E1A}" srcOrd="0" destOrd="0" presId="urn:microsoft.com/office/officeart/2005/8/layout/hList1"/>
    <dgm:cxn modelId="{8108B3A2-7C96-436C-ADAC-2750E6869C6E}" type="presOf" srcId="{B75E51F1-98B9-4601-A017-583B430E04C1}" destId="{CDF06011-6917-4126-A22B-74B77A13D61B}" srcOrd="0" destOrd="0" presId="urn:microsoft.com/office/officeart/2005/8/layout/hList1"/>
    <dgm:cxn modelId="{ED13D4E7-1E9D-474F-80DE-95E05D637D0B}" type="presOf" srcId="{DE067989-D8B9-4F88-97EC-10785DF1FCC6}" destId="{034B35FC-3EDB-4EF4-B612-3A0893B1C212}" srcOrd="0" destOrd="0" presId="urn:microsoft.com/office/officeart/2005/8/layout/hList1"/>
    <dgm:cxn modelId="{7126C4FE-AD3D-4E13-94D3-34E08B0C4F93}" type="presOf" srcId="{EA5B8178-C700-4304-A772-D4763B1A1E1E}" destId="{557399AC-F380-4916-9915-CDE01D6788B8}" srcOrd="0" destOrd="0" presId="urn:microsoft.com/office/officeart/2005/8/layout/hList1"/>
    <dgm:cxn modelId="{09053C67-D93C-46ED-A38E-22A1658B66C8}" srcId="{3DE01832-024F-48DD-965C-A1F2C7D09C1B}" destId="{AEB059D7-F433-4EAA-B342-0FD25EAD02A6}" srcOrd="1" destOrd="0" parTransId="{5CDFBEF4-91C7-4A7E-837F-4B5C8A5D396A}" sibTransId="{6C3E53BD-070C-4049-8751-44E6C8A09994}"/>
    <dgm:cxn modelId="{46AA3D3F-FA26-4C64-A8A1-8ECC0611D837}" srcId="{9664B254-F257-4559-AE5B-0973A7D91540}" destId="{DE067989-D8B9-4F88-97EC-10785DF1FCC6}" srcOrd="0" destOrd="0" parTransId="{807AA4FC-1518-40E6-9C09-5BC2ABD51760}" sibTransId="{A1E6DE7F-A636-4D73-BB69-CF146DCCBC41}"/>
    <dgm:cxn modelId="{8986A12B-98FD-4B65-8CEC-A9051352D9B5}" srcId="{EA5B8178-C700-4304-A772-D4763B1A1E1E}" destId="{9664B254-F257-4559-AE5B-0973A7D91540}" srcOrd="1" destOrd="0" parTransId="{935BBBA9-066C-4255-9880-EF0B3893F125}" sibTransId="{3B19C37B-EF10-49C1-BBA7-F551DF907B3C}"/>
    <dgm:cxn modelId="{7911DBF5-7BA5-4388-B23C-39490B35252C}" type="presOf" srcId="{E289044A-3671-436E-9093-0CA3B76A13F6}" destId="{515A181E-632F-4DD8-9C8E-F96FACFA3E1A}" srcOrd="0" destOrd="1" presId="urn:microsoft.com/office/officeart/2005/8/layout/hList1"/>
    <dgm:cxn modelId="{72965650-6D42-4DA8-AEED-23C49E553A1B}" srcId="{230C6219-A8DC-425C-B0F0-F4BE65BC37DE}" destId="{E289044A-3671-436E-9093-0CA3B76A13F6}" srcOrd="1" destOrd="0" parTransId="{51941A2D-1DE7-4ACD-84AC-C964DFAEC8D6}" sibTransId="{13739223-D766-4497-AA72-8BCABA2F5B6D}"/>
    <dgm:cxn modelId="{50DEEF83-3FA5-4906-9AC4-310F7E189201}" type="presOf" srcId="{230C6219-A8DC-425C-B0F0-F4BE65BC37DE}" destId="{FD7E6778-3C1F-4E44-B0E5-8A5342A76128}" srcOrd="0" destOrd="0" presId="urn:microsoft.com/office/officeart/2005/8/layout/hList1"/>
    <dgm:cxn modelId="{821400DA-29FB-42DF-A5B9-463A582542C8}" srcId="{EA5B8178-C700-4304-A772-D4763B1A1E1E}" destId="{230C6219-A8DC-425C-B0F0-F4BE65BC37DE}" srcOrd="2" destOrd="0" parTransId="{3BE022C4-F2FC-4C59-8269-FE01E8BD592F}" sibTransId="{19E1F0C4-FB3A-4B99-8EFC-079723F9C679}"/>
    <dgm:cxn modelId="{B477F214-91F4-4F42-AA5A-BE25609771C3}" srcId="{3DE01832-024F-48DD-965C-A1F2C7D09C1B}" destId="{B75E51F1-98B9-4601-A017-583B430E04C1}" srcOrd="0" destOrd="0" parTransId="{D5B70CDA-85D0-4CE6-8419-EC079566D617}" sibTransId="{3725F0E2-F871-4F35-8856-26001833D542}"/>
    <dgm:cxn modelId="{4A2D08FA-CB24-4791-BA45-E758D1E302BD}" type="presOf" srcId="{AEB059D7-F433-4EAA-B342-0FD25EAD02A6}" destId="{CDF06011-6917-4126-A22B-74B77A13D61B}" srcOrd="0" destOrd="1" presId="urn:microsoft.com/office/officeart/2005/8/layout/hList1"/>
    <dgm:cxn modelId="{08DDCB39-4DAC-49FA-A1A0-3BDA618D593E}" type="presOf" srcId="{9664B254-F257-4559-AE5B-0973A7D91540}" destId="{A785C6AE-4BA1-49C7-9B99-9CE4E19B2160}" srcOrd="0" destOrd="0" presId="urn:microsoft.com/office/officeart/2005/8/layout/hList1"/>
    <dgm:cxn modelId="{1D5F449E-F971-4B2B-93D0-D9B250D68C5C}" type="presOf" srcId="{3DE01832-024F-48DD-965C-A1F2C7D09C1B}" destId="{C6AF4301-4A70-4601-996E-F0D968E9EEA9}" srcOrd="0" destOrd="0" presId="urn:microsoft.com/office/officeart/2005/8/layout/hList1"/>
    <dgm:cxn modelId="{3F1C0C58-34D4-4D6B-B3CA-02AE0BEE20FB}" type="presParOf" srcId="{557399AC-F380-4916-9915-CDE01D6788B8}" destId="{29FAF01C-1898-44F9-860C-C0F5A8D4980C}" srcOrd="0" destOrd="0" presId="urn:microsoft.com/office/officeart/2005/8/layout/hList1"/>
    <dgm:cxn modelId="{6E42A725-B2E3-4C0F-A2F4-F5773323F815}" type="presParOf" srcId="{29FAF01C-1898-44F9-860C-C0F5A8D4980C}" destId="{C6AF4301-4A70-4601-996E-F0D968E9EEA9}" srcOrd="0" destOrd="0" presId="urn:microsoft.com/office/officeart/2005/8/layout/hList1"/>
    <dgm:cxn modelId="{C19E1BF4-3BA2-4B80-8829-7E97378F54A0}" type="presParOf" srcId="{29FAF01C-1898-44F9-860C-C0F5A8D4980C}" destId="{CDF06011-6917-4126-A22B-74B77A13D61B}" srcOrd="1" destOrd="0" presId="urn:microsoft.com/office/officeart/2005/8/layout/hList1"/>
    <dgm:cxn modelId="{3494E38C-48A5-479B-A61F-A0DAC2894E97}" type="presParOf" srcId="{557399AC-F380-4916-9915-CDE01D6788B8}" destId="{0EB0F797-85FF-42A1-B519-2DAB8668446A}" srcOrd="1" destOrd="0" presId="urn:microsoft.com/office/officeart/2005/8/layout/hList1"/>
    <dgm:cxn modelId="{48F84038-52F7-4721-A93D-1E9DDDB06C30}" type="presParOf" srcId="{557399AC-F380-4916-9915-CDE01D6788B8}" destId="{A8029CA6-653D-456E-A0A6-A7C95B5115F3}" srcOrd="2" destOrd="0" presId="urn:microsoft.com/office/officeart/2005/8/layout/hList1"/>
    <dgm:cxn modelId="{CC0D8126-DF24-453C-9BD7-D1EA4944157A}" type="presParOf" srcId="{A8029CA6-653D-456E-A0A6-A7C95B5115F3}" destId="{A785C6AE-4BA1-49C7-9B99-9CE4E19B2160}" srcOrd="0" destOrd="0" presId="urn:microsoft.com/office/officeart/2005/8/layout/hList1"/>
    <dgm:cxn modelId="{A023BAEB-23EC-456D-805E-5298CB953001}" type="presParOf" srcId="{A8029CA6-653D-456E-A0A6-A7C95B5115F3}" destId="{034B35FC-3EDB-4EF4-B612-3A0893B1C212}" srcOrd="1" destOrd="0" presId="urn:microsoft.com/office/officeart/2005/8/layout/hList1"/>
    <dgm:cxn modelId="{3F41A98D-3379-4D34-8083-CF548D5576F6}" type="presParOf" srcId="{557399AC-F380-4916-9915-CDE01D6788B8}" destId="{A0974551-7F9C-4191-8D57-48C3BD2BB3F1}" srcOrd="3" destOrd="0" presId="urn:microsoft.com/office/officeart/2005/8/layout/hList1"/>
    <dgm:cxn modelId="{58EBB463-2679-4E03-B186-2A176D6ABFAD}" type="presParOf" srcId="{557399AC-F380-4916-9915-CDE01D6788B8}" destId="{CA0430A7-902A-461B-8AA3-4C14ADD5D501}" srcOrd="4" destOrd="0" presId="urn:microsoft.com/office/officeart/2005/8/layout/hList1"/>
    <dgm:cxn modelId="{D3E5D8BC-BB9B-48CB-A784-CBD5C83EDFB4}" type="presParOf" srcId="{CA0430A7-902A-461B-8AA3-4C14ADD5D501}" destId="{FD7E6778-3C1F-4E44-B0E5-8A5342A76128}" srcOrd="0" destOrd="0" presId="urn:microsoft.com/office/officeart/2005/8/layout/hList1"/>
    <dgm:cxn modelId="{7B3FC2B8-456C-4FE8-A61A-4B4584AD64DC}" type="presParOf" srcId="{CA0430A7-902A-461B-8AA3-4C14ADD5D501}" destId="{515A181E-632F-4DD8-9C8E-F96FACFA3E1A}"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F4301-4A70-4601-996E-F0D968E9EEA9}">
      <dsp:nvSpPr>
        <dsp:cNvPr id="0" name=""/>
        <dsp:cNvSpPr/>
      </dsp:nvSpPr>
      <dsp:spPr>
        <a:xfrm>
          <a:off x="1989" y="0"/>
          <a:ext cx="2522017"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dirty="0" smtClean="0"/>
            <a:t>用户自定义变量</a:t>
          </a:r>
          <a:endParaRPr lang="zh-CN" altLang="en-US" sz="2200" kern="1200" dirty="0"/>
        </a:p>
      </dsp:txBody>
      <dsp:txXfrm>
        <a:off x="1989" y="0"/>
        <a:ext cx="2522017" cy="633600"/>
      </dsp:txXfrm>
    </dsp:sp>
    <dsp:sp modelId="{CDF06011-6917-4126-A22B-74B77A13D61B}">
      <dsp:nvSpPr>
        <dsp:cNvPr id="0" name=""/>
        <dsp:cNvSpPr/>
      </dsp:nvSpPr>
      <dsp:spPr>
        <a:xfrm>
          <a:off x="1989" y="490073"/>
          <a:ext cx="2522017" cy="30385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smtClean="0">
              <a:solidFill>
                <a:schemeClr val="tx2">
                  <a:lumMod val="60000"/>
                  <a:lumOff val="40000"/>
                </a:schemeClr>
              </a:solidFill>
            </a:rPr>
            <a:t>使用测试计划中的用户定义变量作为参数</a:t>
          </a:r>
        </a:p>
        <a:p>
          <a:pPr marL="228600" lvl="1" indent="-228600" algn="l" defTabSz="977900">
            <a:lnSpc>
              <a:spcPct val="90000"/>
            </a:lnSpc>
            <a:spcBef>
              <a:spcPct val="0"/>
            </a:spcBef>
            <a:spcAft>
              <a:spcPct val="15000"/>
            </a:spcAft>
            <a:buChar char="••"/>
          </a:pPr>
          <a:r>
            <a:rPr lang="zh-CN" altLang="en-US" sz="2200" kern="1200" dirty="0" smtClean="0">
              <a:solidFill>
                <a:schemeClr val="tx2">
                  <a:lumMod val="60000"/>
                  <a:lumOff val="40000"/>
                </a:schemeClr>
              </a:solidFill>
            </a:rPr>
            <a:t>一般定义全局变量，如：</a:t>
          </a:r>
          <a:r>
            <a:rPr lang="en-US" altLang="zh-CN" sz="2200" kern="1200" dirty="0" smtClean="0">
              <a:solidFill>
                <a:schemeClr val="tx2">
                  <a:lumMod val="60000"/>
                  <a:lumOff val="40000"/>
                </a:schemeClr>
              </a:solidFill>
            </a:rPr>
            <a:t>IP</a:t>
          </a:r>
          <a:r>
            <a:rPr lang="zh-CN" altLang="en-US" sz="2200" kern="1200" dirty="0" smtClean="0">
              <a:solidFill>
                <a:schemeClr val="tx2">
                  <a:lumMod val="60000"/>
                  <a:lumOff val="40000"/>
                </a:schemeClr>
              </a:solidFill>
            </a:rPr>
            <a:t>，端口</a:t>
          </a:r>
        </a:p>
      </dsp:txBody>
      <dsp:txXfrm>
        <a:off x="1989" y="490073"/>
        <a:ext cx="2522017" cy="3038560"/>
      </dsp:txXfrm>
    </dsp:sp>
    <dsp:sp modelId="{A785C6AE-4BA1-49C7-9B99-9CE4E19B2160}">
      <dsp:nvSpPr>
        <dsp:cNvPr id="0" name=""/>
        <dsp:cNvSpPr/>
      </dsp:nvSpPr>
      <dsp:spPr>
        <a:xfrm>
          <a:off x="2854274" y="0"/>
          <a:ext cx="2522017"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dirty="0" smtClean="0"/>
            <a:t>文件参数</a:t>
          </a:r>
          <a:endParaRPr lang="zh-CN" altLang="en-US" sz="2200" kern="1200" dirty="0"/>
        </a:p>
      </dsp:txBody>
      <dsp:txXfrm>
        <a:off x="2854274" y="0"/>
        <a:ext cx="2522017" cy="633600"/>
      </dsp:txXfrm>
    </dsp:sp>
    <dsp:sp modelId="{034B35FC-3EDB-4EF4-B612-3A0893B1C212}">
      <dsp:nvSpPr>
        <dsp:cNvPr id="0" name=""/>
        <dsp:cNvSpPr/>
      </dsp:nvSpPr>
      <dsp:spPr>
        <a:xfrm>
          <a:off x="2854274" y="490073"/>
          <a:ext cx="2522017" cy="30385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smtClean="0">
              <a:solidFill>
                <a:schemeClr val="tx2">
                  <a:lumMod val="60000"/>
                  <a:lumOff val="40000"/>
                </a:schemeClr>
              </a:solidFill>
            </a:rPr>
            <a:t>利用配置元件中的</a:t>
          </a:r>
          <a:r>
            <a:rPr lang="en-US" altLang="zh-CN" sz="2200" kern="1200" dirty="0" smtClean="0">
              <a:solidFill>
                <a:schemeClr val="tx2">
                  <a:lumMod val="60000"/>
                  <a:lumOff val="40000"/>
                </a:schemeClr>
              </a:solidFill>
            </a:rPr>
            <a:t>CSV Data Set </a:t>
          </a:r>
          <a:r>
            <a:rPr lang="en-US" altLang="zh-CN" sz="2200" kern="1200" dirty="0" err="1" smtClean="0">
              <a:solidFill>
                <a:schemeClr val="tx2">
                  <a:lumMod val="60000"/>
                  <a:lumOff val="40000"/>
                </a:schemeClr>
              </a:solidFill>
            </a:rPr>
            <a:t>Config</a:t>
          </a:r>
          <a:r>
            <a:rPr lang="zh-CN" altLang="en-US" sz="2200" kern="1200" dirty="0" smtClean="0">
              <a:solidFill>
                <a:schemeClr val="tx2">
                  <a:lumMod val="60000"/>
                  <a:lumOff val="40000"/>
                </a:schemeClr>
              </a:solidFill>
            </a:rPr>
            <a:t>进行参数化设置</a:t>
          </a:r>
          <a:endParaRPr lang="zh-CN" altLang="en-US" sz="2200" kern="1200" dirty="0">
            <a:solidFill>
              <a:schemeClr val="tx2">
                <a:lumMod val="60000"/>
                <a:lumOff val="40000"/>
              </a:schemeClr>
            </a:solidFill>
          </a:endParaRPr>
        </a:p>
      </dsp:txBody>
      <dsp:txXfrm>
        <a:off x="2854274" y="490073"/>
        <a:ext cx="2522017" cy="3038560"/>
      </dsp:txXfrm>
    </dsp:sp>
    <dsp:sp modelId="{FD7E6778-3C1F-4E44-B0E5-8A5342A76128}">
      <dsp:nvSpPr>
        <dsp:cNvPr id="0" name=""/>
        <dsp:cNvSpPr/>
      </dsp:nvSpPr>
      <dsp:spPr>
        <a:xfrm>
          <a:off x="5706559" y="0"/>
          <a:ext cx="2522017"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dirty="0" smtClean="0"/>
            <a:t>函数参数</a:t>
          </a:r>
          <a:endParaRPr lang="zh-CN" altLang="en-US" sz="2200" kern="1200" dirty="0"/>
        </a:p>
      </dsp:txBody>
      <dsp:txXfrm>
        <a:off x="5706559" y="0"/>
        <a:ext cx="2522017" cy="633600"/>
      </dsp:txXfrm>
    </dsp:sp>
    <dsp:sp modelId="{515A181E-632F-4DD8-9C8E-F96FACFA3E1A}">
      <dsp:nvSpPr>
        <dsp:cNvPr id="0" name=""/>
        <dsp:cNvSpPr/>
      </dsp:nvSpPr>
      <dsp:spPr>
        <a:xfrm>
          <a:off x="5706559" y="490073"/>
          <a:ext cx="2522017" cy="30385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smtClean="0">
              <a:solidFill>
                <a:schemeClr val="tx2">
                  <a:lumMod val="60000"/>
                  <a:lumOff val="40000"/>
                </a:schemeClr>
              </a:solidFill>
            </a:rPr>
            <a:t>使用</a:t>
          </a:r>
          <a:r>
            <a:rPr lang="en-US" altLang="zh-CN" sz="2200" kern="1200" dirty="0" smtClean="0">
              <a:solidFill>
                <a:schemeClr val="tx2">
                  <a:lumMod val="60000"/>
                  <a:lumOff val="40000"/>
                </a:schemeClr>
              </a:solidFill>
            </a:rPr>
            <a:t>JMeter</a:t>
          </a:r>
          <a:r>
            <a:rPr lang="zh-CN" altLang="en-US" sz="2200" kern="1200" dirty="0" smtClean="0">
              <a:solidFill>
                <a:schemeClr val="tx2">
                  <a:lumMod val="60000"/>
                  <a:lumOff val="40000"/>
                </a:schemeClr>
              </a:solidFill>
            </a:rPr>
            <a:t>提供的函数进行参数化</a:t>
          </a:r>
          <a:endParaRPr lang="zh-CN" altLang="en-US" sz="2200" kern="1200" dirty="0">
            <a:solidFill>
              <a:schemeClr val="tx2">
                <a:lumMod val="60000"/>
                <a:lumOff val="40000"/>
              </a:schemeClr>
            </a:solidFill>
          </a:endParaRPr>
        </a:p>
        <a:p>
          <a:pPr marL="228600" lvl="1" indent="-228600" algn="l" defTabSz="977900">
            <a:lnSpc>
              <a:spcPct val="90000"/>
            </a:lnSpc>
            <a:spcBef>
              <a:spcPct val="0"/>
            </a:spcBef>
            <a:spcAft>
              <a:spcPct val="15000"/>
            </a:spcAft>
            <a:buChar char="••"/>
          </a:pPr>
          <a:r>
            <a:rPr lang="en-US" altLang="zh-CN" sz="2200" kern="1200" dirty="0" smtClean="0">
              <a:solidFill>
                <a:schemeClr val="tx2">
                  <a:lumMod val="60000"/>
                  <a:lumOff val="40000"/>
                </a:schemeClr>
              </a:solidFill>
            </a:rPr>
            <a:t>JMeter</a:t>
          </a:r>
          <a:r>
            <a:rPr lang="zh-CN" altLang="en-US" sz="2200" kern="1200" dirty="0" smtClean="0">
              <a:solidFill>
                <a:schemeClr val="tx2">
                  <a:lumMod val="60000"/>
                  <a:lumOff val="40000"/>
                </a:schemeClr>
              </a:solidFill>
            </a:rPr>
            <a:t>提供“函数助手”的向导</a:t>
          </a:r>
        </a:p>
      </dsp:txBody>
      <dsp:txXfrm>
        <a:off x="5706559" y="490073"/>
        <a:ext cx="2522017" cy="3038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8DBA0-0F75-4572-830A-158F06CD546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48A96C-EF6B-4706-9371-62D7197D4D1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2F511B-A173-4D82-A08F-2D7E1410BE24}"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6871786" y="6460292"/>
            <a:ext cx="2133600" cy="365125"/>
          </a:xfrm>
        </p:spPr>
        <p:txBody>
          <a:bodyPr/>
          <a:lstStyle>
            <a:lvl1pPr>
              <a:defRPr sz="1000"/>
            </a:lvl1pPr>
          </a:lstStyle>
          <a:p>
            <a:fld id="{6CA07083-2F2E-4F25-BBEC-43009B96714C}" type="slidenum">
              <a:rPr lang="zh-CN" altLang="en-US" smtClean="0">
                <a:solidFill>
                  <a:prstClr val="black">
                    <a:tint val="75000"/>
                  </a:prstClr>
                </a:solidFill>
              </a:rPr>
            </a:fld>
            <a:r>
              <a:rPr lang="en-US" altLang="zh-CN" dirty="0" smtClean="0">
                <a:solidFill>
                  <a:prstClr val="black">
                    <a:tint val="75000"/>
                  </a:prstClr>
                </a:solidFill>
              </a:rPr>
              <a:t>/</a:t>
            </a:r>
            <a:r>
              <a:rPr lang="en-US" altLang="zh-CN" sz="900" dirty="0" smtClean="0">
                <a:solidFill>
                  <a:prstClr val="black">
                    <a:tint val="75000"/>
                  </a:prstClr>
                </a:solidFill>
              </a:rPr>
              <a:t>87</a:t>
            </a:r>
            <a:endParaRPr lang="zh-CN" altLang="en-US" sz="900" dirty="0">
              <a:solidFill>
                <a:prstClr val="black">
                  <a:tint val="75000"/>
                </a:prstClr>
              </a:solidFill>
            </a:endParaRPr>
          </a:p>
        </p:txBody>
      </p:sp>
      <p:sp>
        <p:nvSpPr>
          <p:cNvPr id="7" name="标题 1"/>
          <p:cNvSpPr>
            <a:spLocks noGrp="1"/>
          </p:cNvSpPr>
          <p:nvPr>
            <p:ph type="title"/>
          </p:nvPr>
        </p:nvSpPr>
        <p:spPr>
          <a:xfrm>
            <a:off x="1247122" y="1404380"/>
            <a:ext cx="4987536" cy="1143001"/>
          </a:xfrm>
        </p:spPr>
        <p:txBody>
          <a:bodyPr>
            <a:noAutofit/>
          </a:bodyPr>
          <a:lstStyle>
            <a:lvl1pPr algn="l">
              <a:lnSpc>
                <a:spcPct val="150000"/>
              </a:lnSpc>
              <a:defRPr sz="2600" b="1">
                <a:solidFill>
                  <a:schemeClr val="tx2">
                    <a:lumMod val="50000"/>
                  </a:schemeClr>
                </a:solidFill>
              </a:defRPr>
            </a:lvl1pPr>
          </a:lstStyle>
          <a:p>
            <a:r>
              <a:rPr lang="zh-CN" altLang="en-US" dirty="0" smtClean="0"/>
              <a:t>单击此处编辑母版标题样式</a:t>
            </a:r>
            <a:endParaRPr lang="zh-CN" altLang="en-US" dirty="0"/>
          </a:p>
        </p:txBody>
      </p:sp>
      <p:pic>
        <p:nvPicPr>
          <p:cNvPr id="3076" name="Picture 4" descr="C:\Documents and Settings\wanghuisz\桌面\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6" y="9848"/>
            <a:ext cx="9142643" cy="7516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3 中心宣传材料相关\万睿公司CI及相关图片\万睿LOGO-02.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95834" y="6425095"/>
            <a:ext cx="923617" cy="4656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170" name="Picture 2" descr="C:\Documents and Settings\wanghuisz\桌面\PPT模板-09.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78960" y="10"/>
            <a:ext cx="5865065" cy="439972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23373" y="228783"/>
            <a:ext cx="5356985" cy="587796"/>
          </a:xfrm>
          <a:noFill/>
        </p:spPr>
        <p:txBody>
          <a:bodyPr>
            <a:normAutofit/>
          </a:bodyPr>
          <a:lstStyle>
            <a:lvl1pPr algn="l">
              <a:defRPr sz="2400" b="1">
                <a:solidFill>
                  <a:schemeClr val="tx1">
                    <a:lumMod val="75000"/>
                    <a:lumOff val="25000"/>
                  </a:schemeClr>
                </a:solidFill>
              </a:defRPr>
            </a:lvl1pPr>
          </a:lstStyle>
          <a:p>
            <a:r>
              <a:rPr lang="zh-CN" altLang="en-US" dirty="0" smtClean="0"/>
              <a:t>单击此处编辑母版标题样式</a:t>
            </a:r>
            <a:endParaRPr lang="zh-CN" altLang="en-US" dirty="0"/>
          </a:p>
        </p:txBody>
      </p:sp>
      <p:sp>
        <p:nvSpPr>
          <p:cNvPr id="6" name="灯片编号占位符 5"/>
          <p:cNvSpPr>
            <a:spLocks noGrp="1"/>
          </p:cNvSpPr>
          <p:nvPr>
            <p:ph type="sldNum" sz="quarter" idx="12"/>
          </p:nvPr>
        </p:nvSpPr>
        <p:spPr>
          <a:xfrm>
            <a:off x="8510074" y="6529132"/>
            <a:ext cx="622542" cy="212236"/>
          </a:xfrm>
          <a:solidFill>
            <a:srgbClr val="0F1066"/>
          </a:solidFill>
        </p:spPr>
        <p:txBody>
          <a:bodyPr/>
          <a:lstStyle>
            <a:lvl1pPr algn="ctr">
              <a:defRPr sz="900">
                <a:solidFill>
                  <a:schemeClr val="bg1">
                    <a:lumMod val="75000"/>
                  </a:schemeClr>
                </a:solidFill>
              </a:defRPr>
            </a:lvl1pPr>
          </a:lstStyle>
          <a:p>
            <a:fld id="{6CA07083-2F2E-4F25-BBEC-43009B96714C}" type="slidenum">
              <a:rPr lang="zh-CN" altLang="en-US" smtClean="0">
                <a:solidFill>
                  <a:prstClr val="white">
                    <a:lumMod val="75000"/>
                  </a:prstClr>
                </a:solidFill>
              </a:rPr>
            </a:fld>
            <a:r>
              <a:rPr lang="en-US" altLang="zh-CN" dirty="0" smtClean="0">
                <a:solidFill>
                  <a:prstClr val="white">
                    <a:lumMod val="75000"/>
                  </a:prstClr>
                </a:solidFill>
              </a:rPr>
              <a:t>/49</a:t>
            </a:r>
            <a:endParaRPr lang="zh-CN" altLang="en-US" dirty="0">
              <a:solidFill>
                <a:prstClr val="white">
                  <a:lumMod val="75000"/>
                </a:prstClr>
              </a:solidFill>
            </a:endParaRPr>
          </a:p>
        </p:txBody>
      </p:sp>
      <p:pic>
        <p:nvPicPr>
          <p:cNvPr id="13" name="Picture 2" descr="F:\3 中心宣传材料相关\万睿公司CI及相关图片\万睿LOGO-02.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89160" y="6369806"/>
            <a:ext cx="923617" cy="46560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userDrawn="1"/>
        </p:nvCxnSpPr>
        <p:spPr>
          <a:xfrm>
            <a:off x="420454" y="816574"/>
            <a:ext cx="869749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Picture 2" descr="F:\6 公司项目标准化\PPT模板-08.jpg"/>
          <p:cNvPicPr>
            <a:picLocks noChangeAspect="1" noChangeArrowheads="1"/>
          </p:cNvPicPr>
          <p:nvPr userDrawn="1"/>
        </p:nvPicPr>
        <p:blipFill>
          <a:blip r:embed="rId2" cstate="email"/>
          <a:srcRect/>
          <a:stretch>
            <a:fillRect/>
          </a:stretch>
        </p:blipFill>
        <p:spPr bwMode="auto">
          <a:xfrm>
            <a:off x="22" y="144"/>
            <a:ext cx="9142319" cy="6855760"/>
          </a:xfrm>
          <a:prstGeom prst="rect">
            <a:avLst/>
          </a:prstGeom>
          <a:noFill/>
          <a:ln w="9525">
            <a:noFill/>
            <a:miter lim="800000"/>
            <a:headEnd/>
            <a:tailEnd/>
          </a:ln>
        </p:spPr>
      </p:pic>
      <p:sp>
        <p:nvSpPr>
          <p:cNvPr id="2" name="标题 1"/>
          <p:cNvSpPr>
            <a:spLocks noGrp="1"/>
          </p:cNvSpPr>
          <p:nvPr>
            <p:ph type="ctrTitle"/>
          </p:nvPr>
        </p:nvSpPr>
        <p:spPr>
          <a:xfrm>
            <a:off x="3032652" y="3624936"/>
            <a:ext cx="5622078" cy="914348"/>
          </a:xfrm>
        </p:spPr>
        <p:txBody>
          <a:bodyPr>
            <a:noAutofit/>
          </a:bodyPr>
          <a:lstStyle>
            <a:lvl1pPr algn="ctr">
              <a:defRPr sz="3700" b="1" spc="83" baseline="0">
                <a:solidFill>
                  <a:schemeClr val="bg1"/>
                </a:solidFill>
                <a:latin typeface="+mn-ea"/>
                <a:ea typeface="+mn-ea"/>
              </a:defRPr>
            </a:lvl1pPr>
          </a:lstStyle>
          <a:p>
            <a:endParaRPr lang="zh-CN" altLang="en-US" dirty="0"/>
          </a:p>
        </p:txBody>
      </p:sp>
      <p:sp>
        <p:nvSpPr>
          <p:cNvPr id="4" name="灯片编号占位符 4"/>
          <p:cNvSpPr>
            <a:spLocks noGrp="1"/>
          </p:cNvSpPr>
          <p:nvPr>
            <p:ph type="sldNum" sz="quarter" idx="10"/>
          </p:nvPr>
        </p:nvSpPr>
        <p:spPr>
          <a:xfrm>
            <a:off x="6871149" y="6459590"/>
            <a:ext cx="2133544" cy="365073"/>
          </a:xfrm>
        </p:spPr>
        <p:txBody>
          <a:bodyPr/>
          <a:lstStyle>
            <a:lvl1pPr>
              <a:defRPr sz="1000" smtClean="0"/>
            </a:lvl1pPr>
          </a:lstStyle>
          <a:p>
            <a:pPr>
              <a:defRPr/>
            </a:pPr>
            <a:fld id="{A754F032-589F-4EA6-8CD2-FB5E108C3110}" type="slidenum">
              <a:rPr lang="zh-CN" altLang="en-US" smtClean="0">
                <a:solidFill>
                  <a:prstClr val="black">
                    <a:tint val="75000"/>
                  </a:prstClr>
                </a:solidFill>
              </a:rPr>
            </a:fld>
            <a:r>
              <a:rPr lang="en-US" altLang="zh-CN" dirty="0" smtClean="0">
                <a:solidFill>
                  <a:prstClr val="black">
                    <a:tint val="75000"/>
                  </a:prstClr>
                </a:solidFill>
              </a:rPr>
              <a:t>/87</a:t>
            </a:r>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 name="Picture 2" descr="F:\6 公司项目标准化\PPT模板-08.jpg"/>
          <p:cNvPicPr>
            <a:picLocks noChangeAspect="1" noChangeArrowheads="1"/>
          </p:cNvPicPr>
          <p:nvPr userDrawn="1"/>
        </p:nvPicPr>
        <p:blipFill>
          <a:blip r:embed="rId2" cstate="email"/>
          <a:srcRect/>
          <a:stretch>
            <a:fillRect/>
          </a:stretch>
        </p:blipFill>
        <p:spPr bwMode="auto">
          <a:xfrm>
            <a:off x="6" y="32"/>
            <a:ext cx="9142319" cy="6855761"/>
          </a:xfrm>
          <a:prstGeom prst="rect">
            <a:avLst/>
          </a:prstGeom>
          <a:noFill/>
          <a:ln w="9525">
            <a:noFill/>
            <a:miter lim="800000"/>
            <a:headEnd/>
            <a:tailEnd/>
          </a:ln>
        </p:spPr>
      </p:pic>
      <p:sp>
        <p:nvSpPr>
          <p:cNvPr id="3" name="Rectangle 2"/>
          <p:cNvSpPr>
            <a:spLocks noChangeArrowheads="1"/>
          </p:cNvSpPr>
          <p:nvPr userDrawn="1"/>
        </p:nvSpPr>
        <p:spPr bwMode="auto">
          <a:xfrm>
            <a:off x="17" y="54701"/>
            <a:ext cx="122139" cy="307260"/>
          </a:xfrm>
          <a:prstGeom prst="rect">
            <a:avLst/>
          </a:prstGeom>
          <a:noFill/>
          <a:ln>
            <a:noFill/>
          </a:ln>
          <a:effectLst/>
        </p:spPr>
        <p:txBody>
          <a:bodyPr wrap="none" lIns="60447" tIns="30224" rIns="60447" bIns="30224" anchor="ctr">
            <a:spAutoFit/>
          </a:bodyPr>
          <a:lstStyle/>
          <a:p>
            <a:pPr defTabSz="688975">
              <a:defRPr/>
            </a:pPr>
            <a:endParaRPr lang="zh-CN" altLang="en-US" sz="1600">
              <a:solidFill>
                <a:prstClr val="black"/>
              </a:solidFill>
            </a:endParaRPr>
          </a:p>
        </p:txBody>
      </p:sp>
      <p:sp>
        <p:nvSpPr>
          <p:cNvPr id="4" name="TextBox 1"/>
          <p:cNvSpPr txBox="1"/>
          <p:nvPr userDrawn="1"/>
        </p:nvSpPr>
        <p:spPr>
          <a:xfrm>
            <a:off x="3771523" y="3310336"/>
            <a:ext cx="3017200" cy="799702"/>
          </a:xfrm>
          <a:prstGeom prst="rect">
            <a:avLst/>
          </a:prstGeom>
          <a:noFill/>
        </p:spPr>
        <p:txBody>
          <a:bodyPr lIns="60447" tIns="30224" rIns="60447" bIns="30224">
            <a:spAutoFit/>
          </a:bodyPr>
          <a:lstStyle/>
          <a:p>
            <a:pPr algn="ctr" defTabSz="688975">
              <a:lnSpc>
                <a:spcPct val="150000"/>
              </a:lnSpc>
              <a:defRPr/>
            </a:pPr>
            <a:r>
              <a:rPr lang="zh-CN" altLang="en-US" sz="3200" b="1" dirty="0">
                <a:solidFill>
                  <a:prstClr val="white"/>
                </a:solidFill>
              </a:rPr>
              <a:t>谢谢！</a:t>
            </a:r>
            <a:endParaRPr lang="zh-CN" altLang="en-US" sz="3200" b="1" dirty="0">
              <a:solidFill>
                <a:prstClr val="white"/>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17" y="274647"/>
            <a:ext cx="8229600" cy="1143001"/>
          </a:xfrm>
          <a:prstGeom prst="rect">
            <a:avLst/>
          </a:prstGeom>
        </p:spPr>
        <p:txBody>
          <a:bodyPr vert="horz" lIns="85524" tIns="42768" rIns="85524" bIns="4276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17" y="1600226"/>
            <a:ext cx="8229600" cy="4525963"/>
          </a:xfrm>
          <a:prstGeom prst="rect">
            <a:avLst/>
          </a:prstGeom>
        </p:spPr>
        <p:txBody>
          <a:bodyPr vert="horz" lIns="85524" tIns="42768" rIns="85524" bIns="42768"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21" y="6356614"/>
            <a:ext cx="2133600" cy="365125"/>
          </a:xfrm>
          <a:prstGeom prst="rect">
            <a:avLst/>
          </a:prstGeom>
        </p:spPr>
        <p:txBody>
          <a:bodyPr vert="horz" lIns="85524" tIns="42768" rIns="85524" bIns="42768" rtlCol="0" anchor="ctr"/>
          <a:lstStyle>
            <a:lvl1pPr algn="l">
              <a:defRPr sz="1100">
                <a:solidFill>
                  <a:schemeClr val="tx1">
                    <a:tint val="75000"/>
                  </a:schemeClr>
                </a:solidFill>
              </a:defRPr>
            </a:lvl1pPr>
          </a:lstStyle>
          <a:p>
            <a:pPr defTabSz="854710"/>
            <a:endParaRPr lang="zh-CN" altLang="en-US">
              <a:solidFill>
                <a:prstClr val="black">
                  <a:tint val="75000"/>
                </a:prstClr>
              </a:solidFill>
            </a:endParaRPr>
          </a:p>
        </p:txBody>
      </p:sp>
      <p:sp>
        <p:nvSpPr>
          <p:cNvPr id="5" name="页脚占位符 4"/>
          <p:cNvSpPr>
            <a:spLocks noGrp="1"/>
          </p:cNvSpPr>
          <p:nvPr>
            <p:ph type="ftr" sz="quarter" idx="3"/>
          </p:nvPr>
        </p:nvSpPr>
        <p:spPr>
          <a:xfrm>
            <a:off x="3124223" y="6356614"/>
            <a:ext cx="2895599" cy="365125"/>
          </a:xfrm>
          <a:prstGeom prst="rect">
            <a:avLst/>
          </a:prstGeom>
        </p:spPr>
        <p:txBody>
          <a:bodyPr vert="horz" lIns="85524" tIns="42768" rIns="85524" bIns="42768" rtlCol="0" anchor="ctr"/>
          <a:lstStyle>
            <a:lvl1pPr algn="ctr">
              <a:defRPr sz="1100">
                <a:solidFill>
                  <a:schemeClr val="tx1">
                    <a:tint val="75000"/>
                  </a:schemeClr>
                </a:solidFill>
              </a:defRPr>
            </a:lvl1pPr>
          </a:lstStyle>
          <a:p>
            <a:pPr defTabSz="85471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18" y="6356614"/>
            <a:ext cx="2133600" cy="365125"/>
          </a:xfrm>
          <a:prstGeom prst="rect">
            <a:avLst/>
          </a:prstGeom>
        </p:spPr>
        <p:txBody>
          <a:bodyPr vert="horz" lIns="85524" tIns="42768" rIns="85524" bIns="42768" rtlCol="0" anchor="ctr"/>
          <a:lstStyle>
            <a:lvl1pPr algn="r">
              <a:defRPr sz="1100">
                <a:solidFill>
                  <a:schemeClr val="tx1">
                    <a:tint val="75000"/>
                  </a:schemeClr>
                </a:solidFill>
              </a:defRPr>
            </a:lvl1pPr>
          </a:lstStyle>
          <a:p>
            <a:pPr defTabSz="854710"/>
            <a:fld id="{6CA07083-2F2E-4F25-BBEC-43009B96714C}"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ftr="0" dt="0"/>
  <p:txStyles>
    <p:titleStyle>
      <a:lvl1pPr algn="ctr" defTabSz="854710" rtl="0" eaLnBrk="1" latinLnBrk="0" hangingPunct="1">
        <a:spcBef>
          <a:spcPct val="0"/>
        </a:spcBef>
        <a:buNone/>
        <a:defRPr sz="4100" kern="1200">
          <a:solidFill>
            <a:schemeClr val="tx1"/>
          </a:solidFill>
          <a:latin typeface="+mj-lt"/>
          <a:ea typeface="+mj-ea"/>
          <a:cs typeface="+mj-cs"/>
        </a:defRPr>
      </a:lvl1pPr>
    </p:titleStyle>
    <p:body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854710" rtl="0" eaLnBrk="1" latinLnBrk="0" hangingPunct="1">
        <a:defRPr sz="1700" kern="1200">
          <a:solidFill>
            <a:schemeClr val="tx1"/>
          </a:solidFill>
          <a:latin typeface="+mn-lt"/>
          <a:ea typeface="+mn-ea"/>
          <a:cs typeface="+mn-cs"/>
        </a:defRPr>
      </a:lvl1pPr>
      <a:lvl2pPr marL="427355" algn="l" defTabSz="854710" rtl="0" eaLnBrk="1" latinLnBrk="0" hangingPunct="1">
        <a:defRPr sz="1700" kern="1200">
          <a:solidFill>
            <a:schemeClr val="tx1"/>
          </a:solidFill>
          <a:latin typeface="+mn-lt"/>
          <a:ea typeface="+mn-ea"/>
          <a:cs typeface="+mn-cs"/>
        </a:defRPr>
      </a:lvl2pPr>
      <a:lvl3pPr marL="855345" algn="l" defTabSz="854710" rtl="0" eaLnBrk="1" latinLnBrk="0" hangingPunct="1">
        <a:defRPr sz="1700" kern="1200">
          <a:solidFill>
            <a:schemeClr val="tx1"/>
          </a:solidFill>
          <a:latin typeface="+mn-lt"/>
          <a:ea typeface="+mn-ea"/>
          <a:cs typeface="+mn-cs"/>
        </a:defRPr>
      </a:lvl3pPr>
      <a:lvl4pPr marL="1282700" algn="l" defTabSz="854710" rtl="0" eaLnBrk="1" latinLnBrk="0" hangingPunct="1">
        <a:defRPr sz="1700" kern="1200">
          <a:solidFill>
            <a:schemeClr val="tx1"/>
          </a:solidFill>
          <a:latin typeface="+mn-lt"/>
          <a:ea typeface="+mn-ea"/>
          <a:cs typeface="+mn-cs"/>
        </a:defRPr>
      </a:lvl4pPr>
      <a:lvl5pPr marL="1710690" algn="l" defTabSz="854710" rtl="0" eaLnBrk="1" latinLnBrk="0" hangingPunct="1">
        <a:defRPr sz="1700" kern="1200">
          <a:solidFill>
            <a:schemeClr val="tx1"/>
          </a:solidFill>
          <a:latin typeface="+mn-lt"/>
          <a:ea typeface="+mn-ea"/>
          <a:cs typeface="+mn-cs"/>
        </a:defRPr>
      </a:lvl5pPr>
      <a:lvl6pPr marL="2138045" algn="l" defTabSz="854710" rtl="0" eaLnBrk="1" latinLnBrk="0" hangingPunct="1">
        <a:defRPr sz="1700" kern="1200">
          <a:solidFill>
            <a:schemeClr val="tx1"/>
          </a:solidFill>
          <a:latin typeface="+mn-lt"/>
          <a:ea typeface="+mn-ea"/>
          <a:cs typeface="+mn-cs"/>
        </a:defRPr>
      </a:lvl6pPr>
      <a:lvl7pPr marL="2565400" algn="l" defTabSz="854710" rtl="0" eaLnBrk="1" latinLnBrk="0" hangingPunct="1">
        <a:defRPr sz="1700" kern="1200">
          <a:solidFill>
            <a:schemeClr val="tx1"/>
          </a:solidFill>
          <a:latin typeface="+mn-lt"/>
          <a:ea typeface="+mn-ea"/>
          <a:cs typeface="+mn-cs"/>
        </a:defRPr>
      </a:lvl7pPr>
      <a:lvl8pPr marL="2993390" algn="l" defTabSz="854710" rtl="0" eaLnBrk="1" latinLnBrk="0" hangingPunct="1">
        <a:defRPr sz="1700" kern="1200">
          <a:solidFill>
            <a:schemeClr val="tx1"/>
          </a:solidFill>
          <a:latin typeface="+mn-lt"/>
          <a:ea typeface="+mn-ea"/>
          <a:cs typeface="+mn-cs"/>
        </a:defRPr>
      </a:lvl8pPr>
      <a:lvl9pPr marL="3420745" algn="l" defTabSz="854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jakarta.apache.org/jmeter/" TargetMode="Externa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http://jakarta.apache.org/jmeter/"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899592" y="2780928"/>
            <a:ext cx="7442118" cy="1502848"/>
          </a:xfrm>
        </p:spPr>
        <p:txBody>
          <a:bodyPr rtlCol="0"/>
          <a:lstStyle/>
          <a:p>
            <a:pPr defTabSz="856615">
              <a:lnSpc>
                <a:spcPct val="150000"/>
              </a:lnSpc>
              <a:defRPr/>
            </a:pPr>
            <a:r>
              <a:rPr lang="en-US" altLang="zh-CN" sz="4000" dirty="0"/>
              <a:t>JMeter</a:t>
            </a:r>
            <a:r>
              <a:rPr lang="zh-CN" altLang="en-US" sz="4000" dirty="0"/>
              <a:t>实战演练培训</a:t>
            </a:r>
            <a:endParaRPr lang="zh-CN" altLang="en-US" sz="4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3635896" y="4996831"/>
            <a:ext cx="1907704" cy="699550"/>
          </a:xfrm>
          <a:prstGeom prst="rect">
            <a:avLst/>
          </a:prstGeom>
          <a:noFill/>
        </p:spPr>
        <p:txBody>
          <a:bodyPr wrap="square" rtlCol="0">
            <a:spAutoFit/>
          </a:bodyPr>
          <a:lstStyle/>
          <a:p>
            <a:pPr>
              <a:lnSpc>
                <a:spcPct val="150000"/>
              </a:lnSpc>
            </a:pPr>
            <a:r>
              <a:rPr lang="zh-CN" altLang="en-US" sz="1400" dirty="0" smtClean="0">
                <a:solidFill>
                  <a:schemeClr val="bg1"/>
                </a:solidFill>
              </a:rPr>
              <a:t>          唐 奇</a:t>
            </a:r>
            <a:endParaRPr lang="en-US" altLang="zh-CN" sz="1400" dirty="0" smtClean="0">
              <a:solidFill>
                <a:schemeClr val="bg1"/>
              </a:solidFill>
            </a:endParaRPr>
          </a:p>
          <a:p>
            <a:pPr>
              <a:lnSpc>
                <a:spcPct val="150000"/>
              </a:lnSpc>
            </a:pPr>
            <a:r>
              <a:rPr lang="zh-CN" altLang="en-US" sz="1400" dirty="0" smtClean="0">
                <a:solidFill>
                  <a:schemeClr val="bg1"/>
                </a:solidFill>
              </a:rPr>
              <a:t>日期：</a:t>
            </a:r>
            <a:r>
              <a:rPr lang="en-US" altLang="zh-CN" sz="1400" dirty="0" smtClean="0">
                <a:solidFill>
                  <a:schemeClr val="bg1"/>
                </a:solidFill>
              </a:rPr>
              <a:t>2017.01.22</a:t>
            </a:r>
            <a:endParaRPr lang="zh-CN" altLang="en-US" sz="1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en-US" altLang="zh-CN" sz="2400" b="1" dirty="0" smtClean="0">
                <a:latin typeface="+mj-ea"/>
                <a:ea typeface="+mj-ea"/>
              </a:rPr>
              <a:t>JMeter</a:t>
            </a:r>
            <a:r>
              <a:rPr lang="zh-CN" altLang="en-US" sz="2400" b="1" dirty="0" smtClean="0">
                <a:latin typeface="+mj-ea"/>
                <a:ea typeface="+mj-ea"/>
              </a:rPr>
              <a:t>主要组件介绍</a:t>
            </a:r>
            <a:r>
              <a:rPr lang="en-US" altLang="zh-CN" sz="2400" b="1" dirty="0" smtClean="0">
                <a:latin typeface="+mj-ea"/>
                <a:ea typeface="+mj-ea"/>
              </a:rPr>
              <a:t>--</a:t>
            </a:r>
            <a:r>
              <a:rPr lang="zh-CN" altLang="en-US" sz="2400" b="1" dirty="0" smtClean="0">
                <a:latin typeface="+mj-ea"/>
                <a:ea typeface="+mj-ea"/>
              </a:rPr>
              <a:t>测试计划</a:t>
            </a:r>
            <a:endParaRPr lang="zh-CN" altLang="en-US" sz="2400" b="1" dirty="0">
              <a:latin typeface="+mj-ea"/>
              <a:ea typeface="+mj-ea"/>
            </a:endParaRPr>
          </a:p>
        </p:txBody>
      </p:sp>
      <p:pic>
        <p:nvPicPr>
          <p:cNvPr id="3" name="图片 2"/>
          <p:cNvPicPr>
            <a:picLocks noChangeAspect="1"/>
          </p:cNvPicPr>
          <p:nvPr/>
        </p:nvPicPr>
        <p:blipFill>
          <a:blip r:embed="rId1"/>
          <a:stretch>
            <a:fillRect/>
          </a:stretch>
        </p:blipFill>
        <p:spPr>
          <a:xfrm>
            <a:off x="323373" y="1124744"/>
            <a:ext cx="4581831" cy="5491134"/>
          </a:xfrm>
          <a:prstGeom prst="rect">
            <a:avLst/>
          </a:prstGeom>
          <a:effectLst>
            <a:outerShdw blurRad="50800" dist="38100" dir="2700000" algn="tl" rotWithShape="0">
              <a:prstClr val="black">
                <a:alpha val="40000"/>
              </a:prstClr>
            </a:outerShdw>
          </a:effectLst>
        </p:spPr>
      </p:pic>
      <p:sp>
        <p:nvSpPr>
          <p:cNvPr id="5" name="TextBox 4"/>
          <p:cNvSpPr txBox="1">
            <a:spLocks noChangeArrowheads="1"/>
          </p:cNvSpPr>
          <p:nvPr/>
        </p:nvSpPr>
        <p:spPr bwMode="auto">
          <a:xfrm>
            <a:off x="5148064" y="1340768"/>
            <a:ext cx="3600400" cy="456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444" tIns="43722" rIns="87444" bIns="43722">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11200" indent="-274955" eaLnBrk="0" hangingPunct="0">
              <a:defRPr>
                <a:solidFill>
                  <a:schemeClr val="tx1"/>
                </a:solidFill>
                <a:latin typeface="Arial" panose="020B0604020202020204" pitchFamily="34" charset="0"/>
                <a:ea typeface="宋体" panose="02010600030101010101" pitchFamily="2" charset="-122"/>
              </a:defRPr>
            </a:lvl2pPr>
            <a:lvl3pPr marL="1094105" indent="-219075" eaLnBrk="0" hangingPunct="0">
              <a:defRPr>
                <a:solidFill>
                  <a:schemeClr val="tx1"/>
                </a:solidFill>
                <a:latin typeface="Arial" panose="020B0604020202020204" pitchFamily="34" charset="0"/>
                <a:ea typeface="宋体" panose="02010600030101010101" pitchFamily="2" charset="-122"/>
              </a:defRPr>
            </a:lvl3pPr>
            <a:lvl4pPr marL="1530350" indent="-219075" eaLnBrk="0" hangingPunct="0">
              <a:defRPr>
                <a:solidFill>
                  <a:schemeClr val="tx1"/>
                </a:solidFill>
                <a:latin typeface="Arial" panose="020B0604020202020204" pitchFamily="34" charset="0"/>
                <a:ea typeface="宋体" panose="02010600030101010101" pitchFamily="2" charset="-122"/>
              </a:defRPr>
            </a:lvl4pPr>
            <a:lvl5pPr marL="1967230" indent="-217805" eaLnBrk="0" hangingPunct="0">
              <a:defRPr>
                <a:solidFill>
                  <a:schemeClr val="tx1"/>
                </a:solidFill>
                <a:latin typeface="Arial" panose="020B0604020202020204" pitchFamily="34" charset="0"/>
                <a:ea typeface="宋体" panose="02010600030101010101" pitchFamily="2" charset="-122"/>
              </a:defRPr>
            </a:lvl5pPr>
            <a:lvl6pPr marL="24244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816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388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960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Tx/>
              <a:buChar char="•"/>
            </a:pPr>
            <a:r>
              <a:rPr lang="zh-CN" altLang="en-US" sz="1700" dirty="0">
                <a:latin typeface="+mn-ea"/>
                <a:ea typeface="+mn-ea"/>
              </a:rPr>
              <a:t>测试计划</a:t>
            </a:r>
            <a:r>
              <a:rPr lang="en-US" altLang="zh-CN" sz="1700" dirty="0">
                <a:latin typeface="+mn-ea"/>
                <a:ea typeface="+mn-ea"/>
              </a:rPr>
              <a:t>(Test Plan)</a:t>
            </a:r>
            <a:r>
              <a:rPr lang="zh-CN" altLang="en-US" sz="1700" dirty="0">
                <a:latin typeface="+mn-ea"/>
                <a:ea typeface="+mn-ea"/>
              </a:rPr>
              <a:t>是</a:t>
            </a:r>
            <a:r>
              <a:rPr lang="zh-CN" altLang="en-US" sz="1700" dirty="0" smtClean="0">
                <a:latin typeface="+mn-ea"/>
                <a:ea typeface="+mn-ea"/>
              </a:rPr>
              <a:t>使用 </a:t>
            </a:r>
            <a:r>
              <a:rPr lang="en-US" altLang="zh-CN" sz="1700" dirty="0" smtClean="0">
                <a:latin typeface="+mn-ea"/>
                <a:ea typeface="+mn-ea"/>
              </a:rPr>
              <a:t>JMeter </a:t>
            </a:r>
            <a:r>
              <a:rPr lang="zh-CN" altLang="en-US" sz="1700" dirty="0" smtClean="0">
                <a:latin typeface="+mn-ea"/>
                <a:ea typeface="+mn-ea"/>
              </a:rPr>
              <a:t>进行测试</a:t>
            </a:r>
            <a:r>
              <a:rPr lang="zh-CN" altLang="en-US" sz="1700" dirty="0">
                <a:latin typeface="+mn-ea"/>
                <a:ea typeface="+mn-ea"/>
              </a:rPr>
              <a:t>的起点，它是其它 </a:t>
            </a:r>
            <a:r>
              <a:rPr lang="en-US" altLang="zh-CN" sz="1700" dirty="0">
                <a:latin typeface="+mn-ea"/>
                <a:ea typeface="+mn-ea"/>
              </a:rPr>
              <a:t>JMeter </a:t>
            </a:r>
            <a:r>
              <a:rPr lang="zh-CN" altLang="en-US" sz="1700" dirty="0">
                <a:latin typeface="+mn-ea"/>
                <a:ea typeface="+mn-ea"/>
              </a:rPr>
              <a:t>测试元件的容器。</a:t>
            </a:r>
            <a:endParaRPr lang="zh-CN" altLang="en-US" sz="1700" dirty="0">
              <a:latin typeface="+mn-ea"/>
              <a:ea typeface="+mn-ea"/>
            </a:endParaRPr>
          </a:p>
          <a:p>
            <a:pPr>
              <a:lnSpc>
                <a:spcPct val="150000"/>
              </a:lnSpc>
              <a:spcBef>
                <a:spcPct val="20000"/>
              </a:spcBef>
              <a:buFontTx/>
              <a:buChar char="•"/>
            </a:pPr>
            <a:r>
              <a:rPr lang="zh-CN" altLang="en-US" sz="1700" dirty="0">
                <a:latin typeface="+mn-ea"/>
                <a:ea typeface="+mn-ea"/>
              </a:rPr>
              <a:t>用户定义的变量：用户可以自己定义变量，在用到此变量的时候直接用</a:t>
            </a:r>
            <a:r>
              <a:rPr lang="en-US" altLang="zh-CN" sz="1700" dirty="0">
                <a:latin typeface="+mn-ea"/>
                <a:ea typeface="+mn-ea"/>
              </a:rPr>
              <a:t>${</a:t>
            </a:r>
            <a:r>
              <a:rPr lang="zh-CN" altLang="en-US" sz="1700" dirty="0">
                <a:latin typeface="+mn-ea"/>
                <a:ea typeface="+mn-ea"/>
              </a:rPr>
              <a:t>变量名</a:t>
            </a:r>
            <a:r>
              <a:rPr lang="en-US" altLang="zh-CN" sz="1700" dirty="0">
                <a:latin typeface="+mn-ea"/>
                <a:ea typeface="+mn-ea"/>
              </a:rPr>
              <a:t>}</a:t>
            </a:r>
            <a:r>
              <a:rPr lang="zh-CN" altLang="en-US" sz="1700" dirty="0">
                <a:latin typeface="+mn-ea"/>
                <a:ea typeface="+mn-ea"/>
              </a:rPr>
              <a:t>引用即可</a:t>
            </a:r>
            <a:r>
              <a:rPr lang="zh-CN" altLang="en-US" sz="1700" dirty="0" smtClean="0">
                <a:latin typeface="+mn-ea"/>
                <a:ea typeface="+mn-ea"/>
              </a:rPr>
              <a:t>。</a:t>
            </a:r>
            <a:endParaRPr lang="en-US" altLang="zh-CN" sz="1700" dirty="0" smtClean="0">
              <a:latin typeface="+mn-ea"/>
              <a:ea typeface="+mn-ea"/>
            </a:endParaRPr>
          </a:p>
          <a:p>
            <a:pPr marL="0" indent="0">
              <a:lnSpc>
                <a:spcPct val="150000"/>
              </a:lnSpc>
              <a:spcBef>
                <a:spcPct val="20000"/>
              </a:spcBef>
            </a:pPr>
            <a:r>
              <a:rPr lang="en-US" altLang="zh-CN" sz="1700" dirty="0" smtClean="0">
                <a:latin typeface="+mn-ea"/>
                <a:ea typeface="+mn-ea"/>
              </a:rPr>
              <a:t>      </a:t>
            </a:r>
            <a:r>
              <a:rPr lang="zh-CN" altLang="en-US" sz="1700" dirty="0" smtClean="0">
                <a:latin typeface="+mn-ea"/>
                <a:ea typeface="+mn-ea"/>
              </a:rPr>
              <a:t>例如</a:t>
            </a:r>
            <a:r>
              <a:rPr lang="zh-CN" altLang="en-US" sz="1700" dirty="0">
                <a:latin typeface="+mn-ea"/>
                <a:ea typeface="+mn-ea"/>
              </a:rPr>
              <a:t>：</a:t>
            </a:r>
            <a:r>
              <a:rPr lang="en-US" altLang="zh-CN" sz="1700" dirty="0">
                <a:latin typeface="+mn-ea"/>
                <a:ea typeface="+mn-ea"/>
              </a:rPr>
              <a:t>${</a:t>
            </a:r>
            <a:r>
              <a:rPr lang="en-US" altLang="zh-CN" sz="1700" dirty="0" err="1">
                <a:latin typeface="+mn-ea"/>
                <a:ea typeface="+mn-ea"/>
              </a:rPr>
              <a:t>ip</a:t>
            </a:r>
            <a:r>
              <a:rPr lang="en-US" altLang="zh-CN" sz="1700" dirty="0">
                <a:latin typeface="+mn-ea"/>
                <a:ea typeface="+mn-ea"/>
              </a:rPr>
              <a:t>},${port}</a:t>
            </a:r>
            <a:endParaRPr lang="en-US" altLang="zh-CN" sz="1700" dirty="0">
              <a:latin typeface="+mn-ea"/>
              <a:ea typeface="+mn-ea"/>
            </a:endParaRPr>
          </a:p>
          <a:p>
            <a:pPr>
              <a:lnSpc>
                <a:spcPct val="150000"/>
              </a:lnSpc>
              <a:spcBef>
                <a:spcPct val="20000"/>
              </a:spcBef>
              <a:buFontTx/>
              <a:buChar char="•"/>
            </a:pPr>
            <a:r>
              <a:rPr lang="en-US" altLang="zh-CN" sz="1700" dirty="0">
                <a:latin typeface="+mn-ea"/>
                <a:ea typeface="+mn-ea"/>
              </a:rPr>
              <a:t>Add directory or jar to </a:t>
            </a:r>
            <a:r>
              <a:rPr lang="en-US" altLang="zh-CN" sz="1700" dirty="0" err="1">
                <a:latin typeface="+mn-ea"/>
                <a:ea typeface="+mn-ea"/>
              </a:rPr>
              <a:t>classpath</a:t>
            </a:r>
            <a:r>
              <a:rPr lang="zh-CN" altLang="en-US" sz="1700" dirty="0">
                <a:latin typeface="+mn-ea"/>
                <a:ea typeface="+mn-ea"/>
              </a:rPr>
              <a:t>：向类路径即</a:t>
            </a:r>
            <a:r>
              <a:rPr lang="en-US" altLang="zh-CN" sz="1700" dirty="0" smtClean="0">
                <a:latin typeface="+mn-ea"/>
                <a:ea typeface="+mn-ea"/>
              </a:rPr>
              <a:t>%</a:t>
            </a:r>
            <a:r>
              <a:rPr lang="zh-CN" altLang="en-US" sz="1700" dirty="0" smtClean="0">
                <a:latin typeface="+mn-ea"/>
                <a:ea typeface="+mn-ea"/>
              </a:rPr>
              <a:t>目录</a:t>
            </a:r>
            <a:r>
              <a:rPr lang="zh-CN" altLang="en-US" sz="1700" dirty="0">
                <a:latin typeface="+mn-ea"/>
                <a:ea typeface="+mn-ea"/>
              </a:rPr>
              <a:t>及</a:t>
            </a:r>
            <a:r>
              <a:rPr lang="en-US" altLang="zh-CN" sz="1700" dirty="0">
                <a:latin typeface="+mn-ea"/>
                <a:ea typeface="+mn-ea"/>
              </a:rPr>
              <a:t>jar</a:t>
            </a:r>
            <a:r>
              <a:rPr lang="zh-CN" altLang="en-US" sz="1700" dirty="0" smtClean="0">
                <a:latin typeface="+mn-ea"/>
                <a:ea typeface="+mn-ea"/>
              </a:rPr>
              <a:t>包</a:t>
            </a:r>
            <a:r>
              <a:rPr lang="en-US" altLang="zh-CN" sz="1700" dirty="0">
                <a:latin typeface="+mn-ea"/>
                <a:ea typeface="+mn-ea"/>
              </a:rPr>
              <a:t>JMeter-HOME%\lib</a:t>
            </a:r>
            <a:r>
              <a:rPr lang="zh-CN" altLang="en-US" sz="1700" dirty="0">
                <a:latin typeface="+mn-ea"/>
                <a:ea typeface="+mn-ea"/>
              </a:rPr>
              <a:t>中添加</a:t>
            </a:r>
            <a:endParaRPr lang="zh-CN" altLang="en-US" sz="1700" dirty="0">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en-US" altLang="zh-CN" sz="2400" b="1" dirty="0" smtClean="0">
                <a:latin typeface="+mj-ea"/>
                <a:ea typeface="+mj-ea"/>
              </a:rPr>
              <a:t>JMeter</a:t>
            </a:r>
            <a:r>
              <a:rPr lang="zh-CN" altLang="en-US" sz="2400" b="1" dirty="0" smtClean="0">
                <a:latin typeface="+mj-ea"/>
                <a:ea typeface="+mj-ea"/>
              </a:rPr>
              <a:t>主要组件介绍</a:t>
            </a:r>
            <a:r>
              <a:rPr lang="en-US" altLang="zh-CN" sz="2400" b="1" dirty="0" smtClean="0">
                <a:latin typeface="+mj-ea"/>
                <a:ea typeface="+mj-ea"/>
              </a:rPr>
              <a:t>--</a:t>
            </a:r>
            <a:r>
              <a:rPr lang="zh-CN" altLang="en-US" sz="2400" b="1" dirty="0" smtClean="0">
                <a:latin typeface="+mj-ea"/>
                <a:ea typeface="+mj-ea"/>
              </a:rPr>
              <a:t>线程组</a:t>
            </a:r>
            <a:endParaRPr lang="zh-CN" altLang="en-US" sz="2400" b="1" dirty="0">
              <a:latin typeface="+mj-ea"/>
              <a:ea typeface="+mj-ea"/>
            </a:endParaRPr>
          </a:p>
        </p:txBody>
      </p:sp>
      <p:sp>
        <p:nvSpPr>
          <p:cNvPr id="5" name="TextBox 4"/>
          <p:cNvSpPr txBox="1">
            <a:spLocks noChangeArrowheads="1"/>
          </p:cNvSpPr>
          <p:nvPr/>
        </p:nvSpPr>
        <p:spPr bwMode="auto">
          <a:xfrm>
            <a:off x="5133002" y="964779"/>
            <a:ext cx="3903494" cy="556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444" tIns="43722" rIns="87444" bIns="43722">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11200" indent="-274955" eaLnBrk="0" hangingPunct="0">
              <a:defRPr>
                <a:solidFill>
                  <a:schemeClr val="tx1"/>
                </a:solidFill>
                <a:latin typeface="Arial" panose="020B0604020202020204" pitchFamily="34" charset="0"/>
                <a:ea typeface="宋体" panose="02010600030101010101" pitchFamily="2" charset="-122"/>
              </a:defRPr>
            </a:lvl2pPr>
            <a:lvl3pPr marL="1094105" indent="-219075" eaLnBrk="0" hangingPunct="0">
              <a:defRPr>
                <a:solidFill>
                  <a:schemeClr val="tx1"/>
                </a:solidFill>
                <a:latin typeface="Arial" panose="020B0604020202020204" pitchFamily="34" charset="0"/>
                <a:ea typeface="宋体" panose="02010600030101010101" pitchFamily="2" charset="-122"/>
              </a:defRPr>
            </a:lvl3pPr>
            <a:lvl4pPr marL="1530350" indent="-219075" eaLnBrk="0" hangingPunct="0">
              <a:defRPr>
                <a:solidFill>
                  <a:schemeClr val="tx1"/>
                </a:solidFill>
                <a:latin typeface="Arial" panose="020B0604020202020204" pitchFamily="34" charset="0"/>
                <a:ea typeface="宋体" panose="02010600030101010101" pitchFamily="2" charset="-122"/>
              </a:defRPr>
            </a:lvl4pPr>
            <a:lvl5pPr marL="1967230" indent="-217805" eaLnBrk="0" hangingPunct="0">
              <a:defRPr>
                <a:solidFill>
                  <a:schemeClr val="tx1"/>
                </a:solidFill>
                <a:latin typeface="Arial" panose="020B0604020202020204" pitchFamily="34" charset="0"/>
                <a:ea typeface="宋体" panose="02010600030101010101" pitchFamily="2" charset="-122"/>
              </a:defRPr>
            </a:lvl5pPr>
            <a:lvl6pPr marL="24244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816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388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960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Tx/>
              <a:buChar char="•"/>
            </a:pPr>
            <a:r>
              <a:rPr lang="zh-CN" altLang="en-US" sz="1400" dirty="0">
                <a:latin typeface="+mn-ea"/>
                <a:ea typeface="+mn-ea"/>
              </a:rPr>
              <a:t>名称：线程组的名字。</a:t>
            </a:r>
            <a:endParaRPr lang="zh-CN" altLang="en-US" sz="1400" dirty="0">
              <a:latin typeface="+mn-ea"/>
              <a:ea typeface="+mn-ea"/>
            </a:endParaRPr>
          </a:p>
          <a:p>
            <a:pPr>
              <a:lnSpc>
                <a:spcPct val="150000"/>
              </a:lnSpc>
              <a:spcBef>
                <a:spcPct val="20000"/>
              </a:spcBef>
              <a:buFontTx/>
              <a:buChar char="•"/>
            </a:pPr>
            <a:r>
              <a:rPr lang="zh-CN" altLang="en-US" sz="1400" dirty="0">
                <a:latin typeface="+mn-ea"/>
                <a:ea typeface="+mn-ea"/>
              </a:rPr>
              <a:t>线程数：设置发送请求的用户数目 ，即并发数。</a:t>
            </a:r>
            <a:endParaRPr lang="zh-CN" altLang="en-US" sz="1400" dirty="0">
              <a:latin typeface="+mn-ea"/>
              <a:ea typeface="+mn-ea"/>
            </a:endParaRPr>
          </a:p>
          <a:p>
            <a:pPr>
              <a:lnSpc>
                <a:spcPct val="150000"/>
              </a:lnSpc>
              <a:spcBef>
                <a:spcPct val="20000"/>
              </a:spcBef>
              <a:buFontTx/>
              <a:buChar char="•"/>
            </a:pPr>
            <a:r>
              <a:rPr lang="en-US" altLang="zh-CN" sz="1400" dirty="0">
                <a:latin typeface="+mn-ea"/>
                <a:ea typeface="+mn-ea"/>
              </a:rPr>
              <a:t>Ramp-Up Period(in second)</a:t>
            </a:r>
            <a:r>
              <a:rPr lang="zh-CN" altLang="en-US" sz="1400" dirty="0">
                <a:latin typeface="+mn-ea"/>
                <a:ea typeface="+mn-ea"/>
              </a:rPr>
              <a:t>：线程启动的时间，单位是秒。即所有线程在多少时间内启动。</a:t>
            </a:r>
            <a:endParaRPr lang="zh-CN" altLang="en-US" sz="1400" dirty="0">
              <a:latin typeface="+mn-ea"/>
              <a:ea typeface="+mn-ea"/>
            </a:endParaRPr>
          </a:p>
          <a:p>
            <a:pPr>
              <a:lnSpc>
                <a:spcPct val="150000"/>
              </a:lnSpc>
              <a:spcBef>
                <a:spcPct val="20000"/>
              </a:spcBef>
              <a:buFontTx/>
              <a:buChar char="•"/>
            </a:pPr>
            <a:r>
              <a:rPr lang="zh-CN" altLang="en-US" sz="1400" dirty="0">
                <a:latin typeface="+mn-ea"/>
                <a:ea typeface="+mn-ea"/>
              </a:rPr>
              <a:t>循环次数：请求的重复次数，如果选择后面的“永远”，那么 请求将一直继续；而在输入框中输入数字，那么请求将重复指定的次数，如果输入</a:t>
            </a:r>
            <a:r>
              <a:rPr lang="en-US" altLang="zh-CN" sz="1400" dirty="0">
                <a:latin typeface="+mn-ea"/>
                <a:ea typeface="+mn-ea"/>
              </a:rPr>
              <a:t>1</a:t>
            </a:r>
            <a:r>
              <a:rPr lang="zh-CN" altLang="en-US" sz="1400" dirty="0">
                <a:latin typeface="+mn-ea"/>
                <a:ea typeface="+mn-ea"/>
              </a:rPr>
              <a:t>，那么请求将执行一次。</a:t>
            </a:r>
            <a:endParaRPr lang="zh-CN" altLang="en-US" sz="1400" dirty="0">
              <a:latin typeface="+mn-ea"/>
              <a:ea typeface="+mn-ea"/>
            </a:endParaRPr>
          </a:p>
          <a:p>
            <a:pPr>
              <a:lnSpc>
                <a:spcPct val="150000"/>
              </a:lnSpc>
              <a:spcBef>
                <a:spcPct val="20000"/>
              </a:spcBef>
              <a:buFontTx/>
              <a:buChar char="•"/>
            </a:pPr>
            <a:r>
              <a:rPr lang="zh-CN" altLang="en-US" sz="1400" dirty="0">
                <a:latin typeface="+mn-ea"/>
                <a:ea typeface="+mn-ea"/>
              </a:rPr>
              <a:t>启动时间：测试计划什么时候启动。</a:t>
            </a:r>
            <a:endParaRPr lang="zh-CN" altLang="en-US" sz="1400" dirty="0">
              <a:latin typeface="+mn-ea"/>
              <a:ea typeface="+mn-ea"/>
            </a:endParaRPr>
          </a:p>
          <a:p>
            <a:pPr>
              <a:lnSpc>
                <a:spcPct val="150000"/>
              </a:lnSpc>
              <a:spcBef>
                <a:spcPct val="20000"/>
              </a:spcBef>
              <a:buFontTx/>
              <a:buChar char="•"/>
            </a:pPr>
            <a:r>
              <a:rPr lang="zh-CN" altLang="en-US" sz="1400" dirty="0">
                <a:latin typeface="+mn-ea"/>
                <a:ea typeface="+mn-ea"/>
              </a:rPr>
              <a:t>结束时间：测试计划什么时候结束。</a:t>
            </a:r>
            <a:endParaRPr lang="zh-CN" altLang="en-US" sz="1400" dirty="0">
              <a:latin typeface="+mn-ea"/>
              <a:ea typeface="+mn-ea"/>
            </a:endParaRPr>
          </a:p>
          <a:p>
            <a:pPr>
              <a:lnSpc>
                <a:spcPct val="150000"/>
              </a:lnSpc>
              <a:spcBef>
                <a:spcPct val="20000"/>
              </a:spcBef>
              <a:buFontTx/>
              <a:buChar char="•"/>
            </a:pPr>
            <a:r>
              <a:rPr lang="zh-CN" altLang="en-US" sz="1400" dirty="0">
                <a:latin typeface="+mn-ea"/>
                <a:ea typeface="+mn-ea"/>
              </a:rPr>
              <a:t>持续时间：测试计划持续多长时间，会覆盖结束时间。</a:t>
            </a:r>
            <a:endParaRPr lang="zh-CN" altLang="en-US" sz="1400" dirty="0">
              <a:latin typeface="+mn-ea"/>
              <a:ea typeface="+mn-ea"/>
            </a:endParaRPr>
          </a:p>
          <a:p>
            <a:pPr>
              <a:lnSpc>
                <a:spcPct val="150000"/>
              </a:lnSpc>
              <a:spcBef>
                <a:spcPct val="20000"/>
              </a:spcBef>
              <a:buFontTx/>
              <a:buChar char="•"/>
            </a:pPr>
            <a:r>
              <a:rPr lang="zh-CN" altLang="en-US" sz="1400" dirty="0">
                <a:latin typeface="+mn-ea"/>
                <a:ea typeface="+mn-ea"/>
              </a:rPr>
              <a:t>启动延迟：测试计划延迟多长时间启动，会覆盖启动时间。</a:t>
            </a:r>
            <a:endParaRPr lang="zh-CN" altLang="en-US" sz="1400" dirty="0">
              <a:latin typeface="+mn-ea"/>
              <a:ea typeface="+mn-ea"/>
            </a:endParaRPr>
          </a:p>
        </p:txBody>
      </p:sp>
      <p:pic>
        <p:nvPicPr>
          <p:cNvPr id="4" name="图片 3"/>
          <p:cNvPicPr>
            <a:picLocks noChangeAspect="1"/>
          </p:cNvPicPr>
          <p:nvPr/>
        </p:nvPicPr>
        <p:blipFill>
          <a:blip r:embed="rId1"/>
          <a:stretch>
            <a:fillRect/>
          </a:stretch>
        </p:blipFill>
        <p:spPr>
          <a:xfrm>
            <a:off x="321996" y="980728"/>
            <a:ext cx="4826068" cy="561662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en-US" altLang="zh-CN" sz="2400" b="1" dirty="0" smtClean="0">
                <a:latin typeface="+mj-ea"/>
                <a:ea typeface="+mj-ea"/>
              </a:rPr>
              <a:t>JMeter</a:t>
            </a:r>
            <a:r>
              <a:rPr lang="zh-CN" altLang="en-US" sz="2400" b="1" dirty="0" smtClean="0">
                <a:latin typeface="+mj-ea"/>
                <a:ea typeface="+mj-ea"/>
              </a:rPr>
              <a:t>主要组件介绍</a:t>
            </a:r>
            <a:r>
              <a:rPr lang="en-US" altLang="zh-CN" sz="2400" b="1" dirty="0" smtClean="0">
                <a:latin typeface="+mj-ea"/>
                <a:ea typeface="+mj-ea"/>
              </a:rPr>
              <a:t>--HTTP</a:t>
            </a:r>
            <a:r>
              <a:rPr lang="zh-CN" altLang="en-US" sz="2400" b="1" dirty="0" smtClean="0">
                <a:latin typeface="+mj-ea"/>
                <a:ea typeface="+mj-ea"/>
              </a:rPr>
              <a:t>请求</a:t>
            </a:r>
            <a:endParaRPr lang="zh-CN" altLang="en-US" sz="2400" b="1" dirty="0">
              <a:latin typeface="+mj-ea"/>
              <a:ea typeface="+mj-ea"/>
            </a:endParaRPr>
          </a:p>
        </p:txBody>
      </p:sp>
      <p:sp>
        <p:nvSpPr>
          <p:cNvPr id="5" name="TextBox 4"/>
          <p:cNvSpPr txBox="1">
            <a:spLocks noChangeArrowheads="1"/>
          </p:cNvSpPr>
          <p:nvPr/>
        </p:nvSpPr>
        <p:spPr bwMode="auto">
          <a:xfrm>
            <a:off x="5865293" y="980728"/>
            <a:ext cx="3099195" cy="478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444" tIns="43722" rIns="87444" bIns="43722">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11200" indent="-274955" eaLnBrk="0" hangingPunct="0">
              <a:defRPr>
                <a:solidFill>
                  <a:schemeClr val="tx1"/>
                </a:solidFill>
                <a:latin typeface="Arial" panose="020B0604020202020204" pitchFamily="34" charset="0"/>
                <a:ea typeface="宋体" panose="02010600030101010101" pitchFamily="2" charset="-122"/>
              </a:defRPr>
            </a:lvl2pPr>
            <a:lvl3pPr marL="1094105" indent="-219075" eaLnBrk="0" hangingPunct="0">
              <a:defRPr>
                <a:solidFill>
                  <a:schemeClr val="tx1"/>
                </a:solidFill>
                <a:latin typeface="Arial" panose="020B0604020202020204" pitchFamily="34" charset="0"/>
                <a:ea typeface="宋体" panose="02010600030101010101" pitchFamily="2" charset="-122"/>
              </a:defRPr>
            </a:lvl3pPr>
            <a:lvl4pPr marL="1530350" indent="-219075" eaLnBrk="0" hangingPunct="0">
              <a:defRPr>
                <a:solidFill>
                  <a:schemeClr val="tx1"/>
                </a:solidFill>
                <a:latin typeface="Arial" panose="020B0604020202020204" pitchFamily="34" charset="0"/>
                <a:ea typeface="宋体" panose="02010600030101010101" pitchFamily="2" charset="-122"/>
              </a:defRPr>
            </a:lvl4pPr>
            <a:lvl5pPr marL="1967230" indent="-217805" eaLnBrk="0" hangingPunct="0">
              <a:defRPr>
                <a:solidFill>
                  <a:schemeClr val="tx1"/>
                </a:solidFill>
                <a:latin typeface="Arial" panose="020B0604020202020204" pitchFamily="34" charset="0"/>
                <a:ea typeface="宋体" panose="02010600030101010101" pitchFamily="2" charset="-122"/>
              </a:defRPr>
            </a:lvl5pPr>
            <a:lvl6pPr marL="24244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816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388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960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Tx/>
              <a:buChar char="•"/>
            </a:pPr>
            <a:r>
              <a:rPr lang="zh-CN" altLang="en-US" sz="1400" dirty="0">
                <a:latin typeface="+mn-ea"/>
                <a:ea typeface="+mn-ea"/>
              </a:rPr>
              <a:t>名称：</a:t>
            </a:r>
            <a:r>
              <a:rPr lang="en-US" altLang="zh-CN" sz="1400" dirty="0">
                <a:latin typeface="+mn-ea"/>
                <a:ea typeface="+mn-ea"/>
              </a:rPr>
              <a:t>HTTP</a:t>
            </a:r>
            <a:r>
              <a:rPr lang="zh-CN" altLang="en-US" sz="1400" dirty="0">
                <a:latin typeface="+mn-ea"/>
                <a:ea typeface="+mn-ea"/>
              </a:rPr>
              <a:t>请求的名字。</a:t>
            </a:r>
            <a:endParaRPr lang="zh-CN" altLang="en-US" sz="1400" dirty="0">
              <a:latin typeface="+mn-ea"/>
              <a:ea typeface="+mn-ea"/>
            </a:endParaRPr>
          </a:p>
          <a:p>
            <a:pPr>
              <a:lnSpc>
                <a:spcPct val="150000"/>
              </a:lnSpc>
              <a:spcBef>
                <a:spcPct val="20000"/>
              </a:spcBef>
              <a:buFontTx/>
              <a:buChar char="•"/>
            </a:pPr>
            <a:r>
              <a:rPr lang="zh-CN" altLang="en-US" sz="1400" dirty="0" smtClean="0">
                <a:latin typeface="+mn-ea"/>
                <a:ea typeface="+mn-ea"/>
              </a:rPr>
              <a:t>服务器</a:t>
            </a:r>
            <a:r>
              <a:rPr lang="zh-CN" altLang="en-US" sz="1400" dirty="0">
                <a:latin typeface="+mn-ea"/>
                <a:ea typeface="+mn-ea"/>
              </a:rPr>
              <a:t>－服务器名称或</a:t>
            </a:r>
            <a:r>
              <a:rPr lang="en-US" altLang="zh-CN" sz="1400" dirty="0">
                <a:latin typeface="+mn-ea"/>
                <a:ea typeface="+mn-ea"/>
              </a:rPr>
              <a:t>IP</a:t>
            </a:r>
            <a:r>
              <a:rPr lang="zh-CN" altLang="en-US" sz="1400" dirty="0">
                <a:latin typeface="+mn-ea"/>
                <a:ea typeface="+mn-ea"/>
              </a:rPr>
              <a:t>、端口号，脚本录制时自动添加，也可以使用“用户自定义变量”。</a:t>
            </a:r>
            <a:endParaRPr lang="zh-CN" altLang="en-US" sz="1400" dirty="0">
              <a:latin typeface="+mn-ea"/>
              <a:ea typeface="+mn-ea"/>
            </a:endParaRPr>
          </a:p>
          <a:p>
            <a:pPr>
              <a:lnSpc>
                <a:spcPct val="150000"/>
              </a:lnSpc>
              <a:spcBef>
                <a:spcPct val="20000"/>
              </a:spcBef>
              <a:buFontTx/>
              <a:buChar char="•"/>
            </a:pPr>
            <a:r>
              <a:rPr lang="en-US" altLang="zh-CN" sz="1400" dirty="0">
                <a:latin typeface="+mn-ea"/>
                <a:ea typeface="+mn-ea"/>
              </a:rPr>
              <a:t>HTTP</a:t>
            </a:r>
            <a:r>
              <a:rPr lang="zh-CN" altLang="en-US" sz="1400" dirty="0">
                <a:latin typeface="+mn-ea"/>
                <a:ea typeface="+mn-ea"/>
              </a:rPr>
              <a:t>请求：用默认值即可。</a:t>
            </a:r>
            <a:endParaRPr lang="zh-CN" altLang="en-US" sz="1400" dirty="0">
              <a:latin typeface="+mn-ea"/>
              <a:ea typeface="+mn-ea"/>
            </a:endParaRPr>
          </a:p>
          <a:p>
            <a:pPr>
              <a:lnSpc>
                <a:spcPct val="150000"/>
              </a:lnSpc>
              <a:spcBef>
                <a:spcPct val="20000"/>
              </a:spcBef>
              <a:buFontTx/>
              <a:buChar char="•"/>
            </a:pPr>
            <a:r>
              <a:rPr lang="zh-CN" altLang="en-US" sz="1400" dirty="0">
                <a:latin typeface="+mn-ea"/>
                <a:ea typeface="+mn-ea"/>
              </a:rPr>
              <a:t>同请求一起发送参数：请求中的参数、值可以在此设置，需要用到参数化及动态数据关联，后面专门介绍。</a:t>
            </a:r>
            <a:endParaRPr lang="zh-CN" altLang="en-US" sz="1400" dirty="0">
              <a:latin typeface="+mn-ea"/>
              <a:ea typeface="+mn-ea"/>
            </a:endParaRPr>
          </a:p>
          <a:p>
            <a:pPr>
              <a:lnSpc>
                <a:spcPct val="150000"/>
              </a:lnSpc>
              <a:spcBef>
                <a:spcPct val="20000"/>
              </a:spcBef>
              <a:buFontTx/>
              <a:buChar char="•"/>
            </a:pPr>
            <a:r>
              <a:rPr lang="zh-CN" altLang="en-US" sz="1400" dirty="0">
                <a:latin typeface="+mn-ea"/>
                <a:ea typeface="+mn-ea"/>
              </a:rPr>
              <a:t>同请求一起发送文件：我可以制定同请求一起发送哪个文件。</a:t>
            </a:r>
            <a:endParaRPr lang="zh-CN" altLang="en-US" sz="1400" dirty="0">
              <a:latin typeface="+mn-ea"/>
              <a:ea typeface="+mn-ea"/>
            </a:endParaRPr>
          </a:p>
          <a:p>
            <a:pPr>
              <a:lnSpc>
                <a:spcPct val="150000"/>
              </a:lnSpc>
              <a:spcBef>
                <a:spcPct val="20000"/>
              </a:spcBef>
              <a:buFontTx/>
              <a:buChar char="•"/>
            </a:pPr>
            <a:r>
              <a:rPr lang="zh-CN" altLang="en-US" sz="1400" dirty="0">
                <a:latin typeface="+mn-ea"/>
                <a:ea typeface="+mn-ea"/>
              </a:rPr>
              <a:t>其他任务包括：从</a:t>
            </a:r>
            <a:r>
              <a:rPr lang="en-US" altLang="zh-CN" sz="1400" dirty="0">
                <a:latin typeface="+mn-ea"/>
                <a:ea typeface="+mn-ea"/>
              </a:rPr>
              <a:t>HTML</a:t>
            </a:r>
            <a:r>
              <a:rPr lang="zh-CN" altLang="en-US" sz="1400" dirty="0">
                <a:latin typeface="+mn-ea"/>
                <a:ea typeface="+mn-ea"/>
              </a:rPr>
              <a:t>文件中获取所有内含的资源、用作监视器</a:t>
            </a:r>
            <a:endParaRPr lang="zh-CN" altLang="en-US" sz="1600" dirty="0">
              <a:latin typeface="+mn-ea"/>
              <a:ea typeface="+mn-ea"/>
            </a:endParaRPr>
          </a:p>
        </p:txBody>
      </p:sp>
      <p:pic>
        <p:nvPicPr>
          <p:cNvPr id="4" name="图片 3"/>
          <p:cNvPicPr>
            <a:picLocks noChangeAspect="1"/>
          </p:cNvPicPr>
          <p:nvPr/>
        </p:nvPicPr>
        <p:blipFill>
          <a:blip r:embed="rId1"/>
          <a:stretch>
            <a:fillRect/>
          </a:stretch>
        </p:blipFill>
        <p:spPr>
          <a:xfrm>
            <a:off x="138437" y="1052736"/>
            <a:ext cx="5726856" cy="529385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en-US" altLang="zh-CN" sz="2400" b="1" dirty="0" smtClean="0">
                <a:latin typeface="+mj-ea"/>
                <a:ea typeface="+mj-ea"/>
              </a:rPr>
              <a:t>JMeter</a:t>
            </a:r>
            <a:r>
              <a:rPr lang="zh-CN" altLang="en-US" sz="2400" b="1" dirty="0" smtClean="0">
                <a:latin typeface="+mj-ea"/>
                <a:ea typeface="+mj-ea"/>
              </a:rPr>
              <a:t>主要组件介绍</a:t>
            </a:r>
            <a:r>
              <a:rPr lang="en-US" altLang="zh-CN" sz="2400" b="1" dirty="0" smtClean="0">
                <a:latin typeface="+mj-ea"/>
                <a:ea typeface="+mj-ea"/>
              </a:rPr>
              <a:t>--</a:t>
            </a:r>
            <a:r>
              <a:rPr lang="zh-CN" altLang="en-US" sz="2400" b="1" dirty="0" smtClean="0">
                <a:latin typeface="+mj-ea"/>
              </a:rPr>
              <a:t>查看结果树</a:t>
            </a:r>
            <a:endParaRPr lang="zh-CN" altLang="en-US" sz="2400" b="1" dirty="0">
              <a:latin typeface="+mj-ea"/>
              <a:ea typeface="+mj-ea"/>
            </a:endParaRPr>
          </a:p>
        </p:txBody>
      </p:sp>
      <p:pic>
        <p:nvPicPr>
          <p:cNvPr id="4" name="图片 3"/>
          <p:cNvPicPr>
            <a:picLocks noChangeAspect="1"/>
          </p:cNvPicPr>
          <p:nvPr/>
        </p:nvPicPr>
        <p:blipFill>
          <a:blip r:embed="rId1"/>
          <a:stretch>
            <a:fillRect/>
          </a:stretch>
        </p:blipFill>
        <p:spPr>
          <a:xfrm>
            <a:off x="323373" y="1052736"/>
            <a:ext cx="6507126" cy="5638773"/>
          </a:xfrm>
          <a:prstGeom prst="rect">
            <a:avLst/>
          </a:prstGeom>
        </p:spPr>
      </p:pic>
      <p:sp>
        <p:nvSpPr>
          <p:cNvPr id="6" name="TextBox 5"/>
          <p:cNvSpPr txBox="1">
            <a:spLocks noChangeArrowheads="1"/>
          </p:cNvSpPr>
          <p:nvPr/>
        </p:nvSpPr>
        <p:spPr bwMode="auto">
          <a:xfrm>
            <a:off x="7020272" y="1052736"/>
            <a:ext cx="1584176" cy="299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444" tIns="43722" rIns="87444" bIns="43722">
            <a:spAutoFit/>
          </a:bodyPr>
          <a:lstStyle>
            <a:lvl1pPr defTabSz="874395" eaLnBrk="0" hangingPunct="0">
              <a:defRPr>
                <a:solidFill>
                  <a:schemeClr val="tx1"/>
                </a:solidFill>
                <a:latin typeface="Arial" panose="020B0604020202020204" pitchFamily="34" charset="0"/>
                <a:ea typeface="宋体" panose="02010600030101010101" pitchFamily="2" charset="-122"/>
              </a:defRPr>
            </a:lvl1pPr>
            <a:lvl2pPr marL="711200" indent="-274955" defTabSz="874395" eaLnBrk="0" hangingPunct="0">
              <a:defRPr>
                <a:solidFill>
                  <a:schemeClr val="tx1"/>
                </a:solidFill>
                <a:latin typeface="Arial" panose="020B0604020202020204" pitchFamily="34" charset="0"/>
                <a:ea typeface="宋体" panose="02010600030101010101" pitchFamily="2" charset="-122"/>
              </a:defRPr>
            </a:lvl2pPr>
            <a:lvl3pPr marL="1094105" indent="-219075" defTabSz="874395" eaLnBrk="0" hangingPunct="0">
              <a:defRPr>
                <a:solidFill>
                  <a:schemeClr val="tx1"/>
                </a:solidFill>
                <a:latin typeface="Arial" panose="020B0604020202020204" pitchFamily="34" charset="0"/>
                <a:ea typeface="宋体" panose="02010600030101010101" pitchFamily="2" charset="-122"/>
              </a:defRPr>
            </a:lvl3pPr>
            <a:lvl4pPr marL="1530350" indent="-219075" defTabSz="874395" eaLnBrk="0" hangingPunct="0">
              <a:defRPr>
                <a:solidFill>
                  <a:schemeClr val="tx1"/>
                </a:solidFill>
                <a:latin typeface="Arial" panose="020B0604020202020204" pitchFamily="34" charset="0"/>
                <a:ea typeface="宋体" panose="02010600030101010101" pitchFamily="2" charset="-122"/>
              </a:defRPr>
            </a:lvl4pPr>
            <a:lvl5pPr marL="1967230" indent="-217805" defTabSz="874395" eaLnBrk="0" hangingPunct="0">
              <a:defRPr>
                <a:solidFill>
                  <a:schemeClr val="tx1"/>
                </a:solidFill>
                <a:latin typeface="Arial" panose="020B0604020202020204" pitchFamily="34" charset="0"/>
                <a:ea typeface="宋体" panose="02010600030101010101" pitchFamily="2" charset="-122"/>
              </a:defRPr>
            </a:lvl5pPr>
            <a:lvl6pPr marL="24244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816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388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960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br>
              <a:rPr lang="zh-CN" altLang="en-US" dirty="0">
                <a:latin typeface="+mn-ea"/>
                <a:ea typeface="+mn-ea"/>
              </a:rPr>
            </a:br>
            <a:r>
              <a:rPr lang="zh-CN" altLang="en-US" dirty="0">
                <a:latin typeface="+mn-ea"/>
                <a:ea typeface="+mn-ea"/>
              </a:rPr>
              <a:t>显示取样器请求和响应的细节，包括消息报头，请求的数据，相应数据</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en-US" altLang="zh-CN" sz="2400" b="1" dirty="0" smtClean="0">
                <a:latin typeface="+mj-ea"/>
                <a:ea typeface="+mj-ea"/>
              </a:rPr>
              <a:t>JMeter</a:t>
            </a:r>
            <a:r>
              <a:rPr lang="zh-CN" altLang="en-US" sz="2400" b="1" dirty="0" smtClean="0">
                <a:latin typeface="+mj-ea"/>
                <a:ea typeface="+mj-ea"/>
              </a:rPr>
              <a:t>主要组件介绍</a:t>
            </a:r>
            <a:r>
              <a:rPr lang="en-US" altLang="zh-CN" sz="2400" b="1" dirty="0" smtClean="0">
                <a:latin typeface="+mj-ea"/>
                <a:ea typeface="+mj-ea"/>
              </a:rPr>
              <a:t>--</a:t>
            </a:r>
            <a:r>
              <a:rPr lang="zh-CN" altLang="en-US" sz="2400" b="1" dirty="0" smtClean="0">
                <a:latin typeface="+mj-ea"/>
              </a:rPr>
              <a:t>聚合报告</a:t>
            </a:r>
            <a:endParaRPr lang="zh-CN" altLang="en-US" sz="2400" b="1" dirty="0">
              <a:latin typeface="+mj-ea"/>
              <a:ea typeface="+mj-ea"/>
            </a:endParaRPr>
          </a:p>
        </p:txBody>
      </p:sp>
      <p:sp>
        <p:nvSpPr>
          <p:cNvPr id="6" name="TextBox 12"/>
          <p:cNvSpPr txBox="1">
            <a:spLocks noChangeArrowheads="1"/>
          </p:cNvSpPr>
          <p:nvPr/>
        </p:nvSpPr>
        <p:spPr bwMode="auto">
          <a:xfrm>
            <a:off x="376519" y="3865364"/>
            <a:ext cx="8515961" cy="271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444" tIns="43722" rIns="87444" bIns="43722">
            <a:spAutoFit/>
          </a:bodyPr>
          <a:lstStyle>
            <a:lvl1pPr defTabSz="874395" eaLnBrk="0" hangingPunct="0">
              <a:defRPr>
                <a:solidFill>
                  <a:schemeClr val="tx1"/>
                </a:solidFill>
                <a:latin typeface="Arial" panose="020B0604020202020204" pitchFamily="34" charset="0"/>
                <a:ea typeface="宋体" panose="02010600030101010101" pitchFamily="2" charset="-122"/>
              </a:defRPr>
            </a:lvl1pPr>
            <a:lvl2pPr marL="711200" indent="-274955" defTabSz="874395" eaLnBrk="0" hangingPunct="0">
              <a:defRPr>
                <a:solidFill>
                  <a:schemeClr val="tx1"/>
                </a:solidFill>
                <a:latin typeface="Arial" panose="020B0604020202020204" pitchFamily="34" charset="0"/>
                <a:ea typeface="宋体" panose="02010600030101010101" pitchFamily="2" charset="-122"/>
              </a:defRPr>
            </a:lvl2pPr>
            <a:lvl3pPr marL="1094105" indent="-219075" defTabSz="874395" eaLnBrk="0" hangingPunct="0">
              <a:defRPr>
                <a:solidFill>
                  <a:schemeClr val="tx1"/>
                </a:solidFill>
                <a:latin typeface="Arial" panose="020B0604020202020204" pitchFamily="34" charset="0"/>
                <a:ea typeface="宋体" panose="02010600030101010101" pitchFamily="2" charset="-122"/>
              </a:defRPr>
            </a:lvl3pPr>
            <a:lvl4pPr marL="1530350" indent="-219075" defTabSz="874395" eaLnBrk="0" hangingPunct="0">
              <a:defRPr>
                <a:solidFill>
                  <a:schemeClr val="tx1"/>
                </a:solidFill>
                <a:latin typeface="Arial" panose="020B0604020202020204" pitchFamily="34" charset="0"/>
                <a:ea typeface="宋体" panose="02010600030101010101" pitchFamily="2" charset="-122"/>
              </a:defRPr>
            </a:lvl4pPr>
            <a:lvl5pPr marL="1967230" indent="-217805" defTabSz="874395" eaLnBrk="0" hangingPunct="0">
              <a:defRPr>
                <a:solidFill>
                  <a:schemeClr val="tx1"/>
                </a:solidFill>
                <a:latin typeface="Arial" panose="020B0604020202020204" pitchFamily="34" charset="0"/>
                <a:ea typeface="宋体" panose="02010600030101010101" pitchFamily="2" charset="-122"/>
              </a:defRPr>
            </a:lvl5pPr>
            <a:lvl6pPr marL="24244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816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388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960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ts val="1880"/>
              </a:lnSpc>
            </a:pPr>
            <a:r>
              <a:rPr lang="en-US" altLang="zh-CN" sz="1400" b="1" dirty="0" smtClean="0">
                <a:latin typeface="+mn-ea"/>
                <a:ea typeface="+mn-ea"/>
              </a:rPr>
              <a:t>Label</a:t>
            </a:r>
            <a:r>
              <a:rPr lang="zh-CN" altLang="en-US" sz="1400" b="1" dirty="0">
                <a:latin typeface="+mn-ea"/>
                <a:ea typeface="+mn-ea"/>
              </a:rPr>
              <a:t>：</a:t>
            </a:r>
            <a:r>
              <a:rPr lang="zh-CN" altLang="en-US" sz="1400" dirty="0">
                <a:latin typeface="+mn-ea"/>
                <a:ea typeface="+mn-ea"/>
              </a:rPr>
              <a:t>这里对应一个</a:t>
            </a:r>
            <a:r>
              <a:rPr lang="en-US" altLang="zh-CN" sz="1400" dirty="0">
                <a:latin typeface="+mn-ea"/>
                <a:ea typeface="+mn-ea"/>
              </a:rPr>
              <a:t>HTTP Request </a:t>
            </a:r>
            <a:r>
              <a:rPr lang="zh-CN" altLang="en-US" sz="1400" dirty="0">
                <a:latin typeface="+mn-ea"/>
                <a:ea typeface="+mn-ea"/>
              </a:rPr>
              <a:t>，显示的就是 </a:t>
            </a:r>
            <a:r>
              <a:rPr lang="en-US" altLang="zh-CN" sz="1400" dirty="0">
                <a:latin typeface="+mn-ea"/>
                <a:ea typeface="+mn-ea"/>
              </a:rPr>
              <a:t>Name </a:t>
            </a:r>
            <a:r>
              <a:rPr lang="zh-CN" altLang="en-US" sz="1400" dirty="0">
                <a:latin typeface="+mn-ea"/>
                <a:ea typeface="+mn-ea"/>
              </a:rPr>
              <a:t>属性的值；</a:t>
            </a:r>
            <a:endParaRPr lang="zh-CN" altLang="en-US" sz="1400" dirty="0">
              <a:latin typeface="+mn-ea"/>
              <a:ea typeface="+mn-ea"/>
            </a:endParaRPr>
          </a:p>
          <a:p>
            <a:pPr eaLnBrk="1" fontAlgn="auto" hangingPunct="1">
              <a:lnSpc>
                <a:spcPts val="1880"/>
              </a:lnSpc>
            </a:pPr>
            <a:r>
              <a:rPr lang="en-US" altLang="zh-CN" sz="1400" b="1" dirty="0" smtClean="0">
                <a:latin typeface="+mn-ea"/>
                <a:ea typeface="+mn-ea"/>
              </a:rPr>
              <a:t>#Samples</a:t>
            </a:r>
            <a:r>
              <a:rPr lang="zh-CN" altLang="en-US" sz="1400" b="1" dirty="0">
                <a:latin typeface="+mn-ea"/>
                <a:ea typeface="+mn-ea"/>
              </a:rPr>
              <a:t>： </a:t>
            </a:r>
            <a:r>
              <a:rPr lang="zh-CN" altLang="en-US" sz="1400" dirty="0">
                <a:latin typeface="+mn-ea"/>
                <a:ea typeface="+mn-ea"/>
              </a:rPr>
              <a:t>表示你这次测试中一共发出了多少个请求；</a:t>
            </a:r>
            <a:endParaRPr lang="zh-CN" altLang="en-US" sz="1400" dirty="0">
              <a:latin typeface="+mn-ea"/>
              <a:ea typeface="+mn-ea"/>
            </a:endParaRPr>
          </a:p>
          <a:p>
            <a:pPr eaLnBrk="1" fontAlgn="auto" hangingPunct="1">
              <a:lnSpc>
                <a:spcPts val="1880"/>
              </a:lnSpc>
            </a:pPr>
            <a:r>
              <a:rPr lang="en-US" altLang="zh-CN" sz="1400" b="1" dirty="0">
                <a:latin typeface="+mn-ea"/>
                <a:ea typeface="+mn-ea"/>
              </a:rPr>
              <a:t>Average</a:t>
            </a:r>
            <a:r>
              <a:rPr lang="zh-CN" altLang="en-US" sz="1400" b="1" dirty="0">
                <a:latin typeface="+mn-ea"/>
                <a:ea typeface="+mn-ea"/>
              </a:rPr>
              <a:t>： </a:t>
            </a:r>
            <a:r>
              <a:rPr lang="zh-CN" altLang="en-US" sz="1400" dirty="0">
                <a:latin typeface="+mn-ea"/>
                <a:ea typeface="+mn-ea"/>
              </a:rPr>
              <a:t>平均响应时间 ， 默认情况下是单个 </a:t>
            </a:r>
            <a:r>
              <a:rPr lang="en-US" altLang="zh-CN" sz="1400" dirty="0">
                <a:latin typeface="+mn-ea"/>
                <a:ea typeface="+mn-ea"/>
              </a:rPr>
              <a:t>Request </a:t>
            </a:r>
            <a:r>
              <a:rPr lang="zh-CN" altLang="en-US" sz="1400" dirty="0">
                <a:latin typeface="+mn-ea"/>
                <a:ea typeface="+mn-ea"/>
              </a:rPr>
              <a:t>的平均响应时间，当使用了 “事务控制器”时，以事务为单位为单位显示平均响应时间</a:t>
            </a:r>
            <a:endParaRPr lang="zh-CN" altLang="en-US" sz="1400" dirty="0">
              <a:latin typeface="+mn-ea"/>
              <a:ea typeface="+mn-ea"/>
            </a:endParaRPr>
          </a:p>
          <a:p>
            <a:pPr eaLnBrk="1" fontAlgn="auto" hangingPunct="1">
              <a:lnSpc>
                <a:spcPts val="1880"/>
              </a:lnSpc>
            </a:pPr>
            <a:r>
              <a:rPr lang="en-US" altLang="zh-CN" sz="1400" b="1" dirty="0">
                <a:latin typeface="+mn-ea"/>
                <a:ea typeface="+mn-ea"/>
              </a:rPr>
              <a:t>Median</a:t>
            </a:r>
            <a:r>
              <a:rPr lang="zh-CN" altLang="en-US" sz="1400" b="1" dirty="0">
                <a:latin typeface="+mn-ea"/>
                <a:ea typeface="+mn-ea"/>
              </a:rPr>
              <a:t>： </a:t>
            </a:r>
            <a:r>
              <a:rPr lang="zh-CN" altLang="en-US" sz="1400" dirty="0">
                <a:latin typeface="+mn-ea"/>
                <a:ea typeface="+mn-ea"/>
              </a:rPr>
              <a:t>中位数，也就是 </a:t>
            </a:r>
            <a:r>
              <a:rPr lang="en-US" altLang="zh-CN" sz="1400" dirty="0">
                <a:latin typeface="+mn-ea"/>
                <a:ea typeface="+mn-ea"/>
              </a:rPr>
              <a:t>50 </a:t>
            </a:r>
            <a:r>
              <a:rPr lang="zh-CN" altLang="en-US" sz="1400" dirty="0">
                <a:latin typeface="+mn-ea"/>
                <a:ea typeface="+mn-ea"/>
              </a:rPr>
              <a:t>％用户的响应时间</a:t>
            </a:r>
            <a:endParaRPr lang="zh-CN" altLang="en-US" sz="1400" dirty="0">
              <a:latin typeface="+mn-ea"/>
              <a:ea typeface="+mn-ea"/>
            </a:endParaRPr>
          </a:p>
          <a:p>
            <a:pPr eaLnBrk="1" fontAlgn="auto" hangingPunct="1">
              <a:lnSpc>
                <a:spcPts val="1880"/>
              </a:lnSpc>
            </a:pPr>
            <a:r>
              <a:rPr lang="en-US" altLang="zh-CN" sz="1400" b="1" dirty="0">
                <a:latin typeface="+mn-ea"/>
                <a:ea typeface="+mn-ea"/>
              </a:rPr>
              <a:t>90% Line</a:t>
            </a:r>
            <a:r>
              <a:rPr lang="zh-CN" altLang="en-US" sz="1400" b="1" dirty="0">
                <a:latin typeface="+mn-ea"/>
                <a:ea typeface="+mn-ea"/>
              </a:rPr>
              <a:t>： </a:t>
            </a:r>
            <a:r>
              <a:rPr lang="en-US" altLang="zh-CN" sz="1400" dirty="0">
                <a:latin typeface="+mn-ea"/>
                <a:ea typeface="+mn-ea"/>
              </a:rPr>
              <a:t>90 </a:t>
            </a:r>
            <a:r>
              <a:rPr lang="zh-CN" altLang="en-US" sz="1400" dirty="0">
                <a:latin typeface="+mn-ea"/>
                <a:ea typeface="+mn-ea"/>
              </a:rPr>
              <a:t>％用户的响应时间</a:t>
            </a:r>
            <a:endParaRPr lang="zh-CN" altLang="en-US" sz="1400" dirty="0">
              <a:latin typeface="+mn-ea"/>
              <a:ea typeface="+mn-ea"/>
            </a:endParaRPr>
          </a:p>
          <a:p>
            <a:pPr eaLnBrk="1" fontAlgn="auto" hangingPunct="1">
              <a:lnSpc>
                <a:spcPts val="1880"/>
              </a:lnSpc>
            </a:pPr>
            <a:r>
              <a:rPr lang="en-US" altLang="zh-CN" sz="1400" b="1" dirty="0">
                <a:latin typeface="+mn-ea"/>
                <a:ea typeface="+mn-ea"/>
              </a:rPr>
              <a:t>Min</a:t>
            </a:r>
            <a:r>
              <a:rPr lang="zh-CN" altLang="en-US" sz="1400" b="1" dirty="0">
                <a:latin typeface="+mn-ea"/>
                <a:ea typeface="+mn-ea"/>
              </a:rPr>
              <a:t>： </a:t>
            </a:r>
            <a:r>
              <a:rPr lang="zh-CN" altLang="en-US" sz="1400" dirty="0">
                <a:latin typeface="+mn-ea"/>
                <a:ea typeface="+mn-ea"/>
              </a:rPr>
              <a:t>最小响应时间</a:t>
            </a:r>
            <a:endParaRPr lang="zh-CN" altLang="en-US" sz="1400" dirty="0">
              <a:latin typeface="+mn-ea"/>
              <a:ea typeface="+mn-ea"/>
            </a:endParaRPr>
          </a:p>
          <a:p>
            <a:pPr eaLnBrk="1" fontAlgn="auto" hangingPunct="1">
              <a:lnSpc>
                <a:spcPts val="1880"/>
              </a:lnSpc>
            </a:pPr>
            <a:r>
              <a:rPr lang="en-US" altLang="zh-CN" sz="1400" b="1" dirty="0">
                <a:latin typeface="+mn-ea"/>
                <a:ea typeface="+mn-ea"/>
              </a:rPr>
              <a:t>Max</a:t>
            </a:r>
            <a:r>
              <a:rPr lang="zh-CN" altLang="en-US" sz="1400" b="1" dirty="0">
                <a:latin typeface="+mn-ea"/>
                <a:ea typeface="+mn-ea"/>
              </a:rPr>
              <a:t>：</a:t>
            </a:r>
            <a:r>
              <a:rPr lang="zh-CN" altLang="en-US" sz="1400" dirty="0">
                <a:latin typeface="+mn-ea"/>
                <a:ea typeface="+mn-ea"/>
              </a:rPr>
              <a:t>最大响应时间</a:t>
            </a:r>
            <a:endParaRPr lang="zh-CN" altLang="en-US" sz="1400" dirty="0">
              <a:latin typeface="+mn-ea"/>
              <a:ea typeface="+mn-ea"/>
            </a:endParaRPr>
          </a:p>
          <a:p>
            <a:pPr eaLnBrk="1" fontAlgn="auto" hangingPunct="1">
              <a:lnSpc>
                <a:spcPts val="1880"/>
              </a:lnSpc>
            </a:pPr>
            <a:r>
              <a:rPr lang="en-US" altLang="zh-CN" sz="1400" b="1" dirty="0">
                <a:latin typeface="+mn-ea"/>
                <a:ea typeface="+mn-ea"/>
              </a:rPr>
              <a:t>Error%</a:t>
            </a:r>
            <a:r>
              <a:rPr lang="zh-CN" altLang="en-US" sz="1400" b="1" dirty="0">
                <a:latin typeface="+mn-ea"/>
                <a:ea typeface="+mn-ea"/>
              </a:rPr>
              <a:t>： </a:t>
            </a:r>
            <a:r>
              <a:rPr lang="zh-CN" altLang="en-US" sz="1400" dirty="0">
                <a:latin typeface="+mn-ea"/>
                <a:ea typeface="+mn-ea"/>
              </a:rPr>
              <a:t>本次测试中出现错误的请求的数量 </a:t>
            </a:r>
            <a:r>
              <a:rPr lang="en-US" altLang="zh-CN" sz="1400" dirty="0">
                <a:latin typeface="+mn-ea"/>
                <a:ea typeface="+mn-ea"/>
              </a:rPr>
              <a:t>/ </a:t>
            </a:r>
            <a:r>
              <a:rPr lang="zh-CN" altLang="en-US" sz="1400" dirty="0">
                <a:latin typeface="+mn-ea"/>
                <a:ea typeface="+mn-ea"/>
              </a:rPr>
              <a:t>请求的总数</a:t>
            </a:r>
            <a:endParaRPr lang="zh-CN" altLang="en-US" sz="1400" dirty="0">
              <a:latin typeface="+mn-ea"/>
              <a:ea typeface="+mn-ea"/>
            </a:endParaRPr>
          </a:p>
          <a:p>
            <a:pPr eaLnBrk="1" fontAlgn="auto" hangingPunct="1">
              <a:lnSpc>
                <a:spcPts val="1880"/>
              </a:lnSpc>
            </a:pPr>
            <a:r>
              <a:rPr lang="en-US" altLang="zh-CN" sz="1400" b="1" dirty="0">
                <a:latin typeface="+mn-ea"/>
                <a:ea typeface="+mn-ea"/>
              </a:rPr>
              <a:t>Throughput</a:t>
            </a:r>
            <a:r>
              <a:rPr lang="zh-CN" altLang="en-US" sz="1400" b="1" dirty="0">
                <a:latin typeface="+mn-ea"/>
                <a:ea typeface="+mn-ea"/>
              </a:rPr>
              <a:t>： </a:t>
            </a:r>
            <a:r>
              <a:rPr lang="zh-CN" altLang="en-US" sz="1400" dirty="0">
                <a:latin typeface="+mn-ea"/>
                <a:ea typeface="+mn-ea"/>
              </a:rPr>
              <a:t>吞吐量 ，默认情况下表示每秒完成的请求数。</a:t>
            </a:r>
            <a:endParaRPr lang="zh-CN" altLang="en-US" sz="1400" dirty="0">
              <a:latin typeface="+mn-ea"/>
              <a:ea typeface="+mn-ea"/>
            </a:endParaRPr>
          </a:p>
          <a:p>
            <a:pPr eaLnBrk="1" fontAlgn="auto" hangingPunct="1">
              <a:lnSpc>
                <a:spcPts val="1880"/>
              </a:lnSpc>
            </a:pPr>
            <a:r>
              <a:rPr lang="en-US" altLang="zh-CN" sz="1400" b="1" dirty="0">
                <a:latin typeface="+mn-ea"/>
                <a:ea typeface="+mn-ea"/>
              </a:rPr>
              <a:t>KB/Sec</a:t>
            </a:r>
            <a:r>
              <a:rPr lang="zh-CN" altLang="en-US" sz="1400" b="1" dirty="0">
                <a:latin typeface="+mn-ea"/>
                <a:ea typeface="+mn-ea"/>
              </a:rPr>
              <a:t>： </a:t>
            </a:r>
            <a:r>
              <a:rPr lang="zh-CN" altLang="en-US" sz="1400" dirty="0">
                <a:latin typeface="+mn-ea"/>
                <a:ea typeface="+mn-ea"/>
              </a:rPr>
              <a:t>每秒从服务器端接收到的数据量</a:t>
            </a:r>
            <a:endParaRPr lang="zh-CN" altLang="en-US" sz="1400" dirty="0">
              <a:latin typeface="+mn-ea"/>
              <a:ea typeface="+mn-ea"/>
            </a:endParaRPr>
          </a:p>
        </p:txBody>
      </p:sp>
      <p:pic>
        <p:nvPicPr>
          <p:cNvPr id="4" name="图片 3"/>
          <p:cNvPicPr>
            <a:picLocks noChangeAspect="1"/>
          </p:cNvPicPr>
          <p:nvPr/>
        </p:nvPicPr>
        <p:blipFill>
          <a:blip r:embed="rId1"/>
          <a:stretch>
            <a:fillRect/>
          </a:stretch>
        </p:blipFill>
        <p:spPr>
          <a:xfrm>
            <a:off x="420719" y="908720"/>
            <a:ext cx="8471761" cy="282392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en-US" altLang="zh-CN" sz="2400" b="1" dirty="0" smtClean="0">
                <a:latin typeface="+mj-ea"/>
                <a:ea typeface="+mj-ea"/>
              </a:rPr>
              <a:t>JMeter</a:t>
            </a:r>
            <a:r>
              <a:rPr lang="zh-CN" altLang="en-US" sz="2400" b="1" dirty="0" smtClean="0">
                <a:latin typeface="+mj-ea"/>
                <a:ea typeface="+mj-ea"/>
              </a:rPr>
              <a:t>主要组件介绍</a:t>
            </a:r>
            <a:r>
              <a:rPr lang="en-US" altLang="zh-CN" sz="2400" b="1" dirty="0" smtClean="0">
                <a:latin typeface="+mj-ea"/>
                <a:ea typeface="+mj-ea"/>
              </a:rPr>
              <a:t>--</a:t>
            </a:r>
            <a:r>
              <a:rPr lang="zh-CN" altLang="en-US" sz="2400" b="1" dirty="0" smtClean="0">
                <a:latin typeface="+mj-ea"/>
                <a:ea typeface="+mj-ea"/>
              </a:rPr>
              <a:t>表格查看结果</a:t>
            </a:r>
            <a:endParaRPr lang="zh-CN" altLang="en-US" sz="2400" b="1" dirty="0">
              <a:latin typeface="+mj-ea"/>
              <a:ea typeface="+mj-ea"/>
            </a:endParaRPr>
          </a:p>
        </p:txBody>
      </p:sp>
      <p:sp>
        <p:nvSpPr>
          <p:cNvPr id="5" name="TextBox 4"/>
          <p:cNvSpPr txBox="1">
            <a:spLocks noChangeArrowheads="1"/>
          </p:cNvSpPr>
          <p:nvPr/>
        </p:nvSpPr>
        <p:spPr bwMode="auto">
          <a:xfrm>
            <a:off x="7236296" y="1628800"/>
            <a:ext cx="1728192" cy="25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444" tIns="43722" rIns="87444" bIns="43722">
            <a:spAutoFit/>
          </a:bodyPr>
          <a:lstStyle>
            <a:lvl1pPr defTabSz="874395" eaLnBrk="0" hangingPunct="0">
              <a:defRPr>
                <a:solidFill>
                  <a:schemeClr val="tx1"/>
                </a:solidFill>
                <a:latin typeface="Arial" panose="020B0604020202020204" pitchFamily="34" charset="0"/>
                <a:ea typeface="宋体" panose="02010600030101010101" pitchFamily="2" charset="-122"/>
              </a:defRPr>
            </a:lvl1pPr>
            <a:lvl2pPr marL="711200" indent="-274955" defTabSz="874395" eaLnBrk="0" hangingPunct="0">
              <a:defRPr>
                <a:solidFill>
                  <a:schemeClr val="tx1"/>
                </a:solidFill>
                <a:latin typeface="Arial" panose="020B0604020202020204" pitchFamily="34" charset="0"/>
                <a:ea typeface="宋体" panose="02010600030101010101" pitchFamily="2" charset="-122"/>
              </a:defRPr>
            </a:lvl2pPr>
            <a:lvl3pPr marL="1094105" indent="-219075" defTabSz="874395" eaLnBrk="0" hangingPunct="0">
              <a:defRPr>
                <a:solidFill>
                  <a:schemeClr val="tx1"/>
                </a:solidFill>
                <a:latin typeface="Arial" panose="020B0604020202020204" pitchFamily="34" charset="0"/>
                <a:ea typeface="宋体" panose="02010600030101010101" pitchFamily="2" charset="-122"/>
              </a:defRPr>
            </a:lvl3pPr>
            <a:lvl4pPr marL="1530350" indent="-219075" defTabSz="874395" eaLnBrk="0" hangingPunct="0">
              <a:defRPr>
                <a:solidFill>
                  <a:schemeClr val="tx1"/>
                </a:solidFill>
                <a:latin typeface="Arial" panose="020B0604020202020204" pitchFamily="34" charset="0"/>
                <a:ea typeface="宋体" panose="02010600030101010101" pitchFamily="2" charset="-122"/>
              </a:defRPr>
            </a:lvl4pPr>
            <a:lvl5pPr marL="1967230" indent="-217805" defTabSz="874395" eaLnBrk="0" hangingPunct="0">
              <a:defRPr>
                <a:solidFill>
                  <a:schemeClr val="tx1"/>
                </a:solidFill>
                <a:latin typeface="Arial" panose="020B0604020202020204" pitchFamily="34" charset="0"/>
                <a:ea typeface="宋体" panose="02010600030101010101" pitchFamily="2" charset="-122"/>
              </a:defRPr>
            </a:lvl5pPr>
            <a:lvl6pPr marL="24244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816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388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960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smtClean="0">
                <a:latin typeface="+mn-ea"/>
                <a:ea typeface="+mn-ea"/>
              </a:rPr>
              <a:t>显示</a:t>
            </a:r>
            <a:r>
              <a:rPr lang="zh-CN" altLang="en-US" dirty="0">
                <a:latin typeface="+mn-ea"/>
                <a:ea typeface="+mn-ea"/>
              </a:rPr>
              <a:t>每一请求的信息，包括发起请求的线程，开始时间，请求响应时间，请求字节数</a:t>
            </a:r>
            <a:endParaRPr lang="zh-CN" altLang="en-US" dirty="0">
              <a:latin typeface="+mn-ea"/>
              <a:ea typeface="+mn-ea"/>
            </a:endParaRPr>
          </a:p>
        </p:txBody>
      </p:sp>
      <p:pic>
        <p:nvPicPr>
          <p:cNvPr id="3" name="图片 2"/>
          <p:cNvPicPr>
            <a:picLocks noChangeAspect="1"/>
          </p:cNvPicPr>
          <p:nvPr/>
        </p:nvPicPr>
        <p:blipFill>
          <a:blip r:embed="rId1"/>
          <a:stretch>
            <a:fillRect/>
          </a:stretch>
        </p:blipFill>
        <p:spPr>
          <a:xfrm>
            <a:off x="395536" y="957280"/>
            <a:ext cx="6727066" cy="549274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en-US" altLang="zh-CN" sz="2400" b="1" dirty="0" smtClean="0">
                <a:latin typeface="+mj-ea"/>
                <a:ea typeface="+mj-ea"/>
              </a:rPr>
              <a:t>JMeter</a:t>
            </a:r>
            <a:r>
              <a:rPr lang="zh-CN" altLang="en-US" sz="2400" b="1" dirty="0" smtClean="0">
                <a:latin typeface="+mj-ea"/>
                <a:ea typeface="+mj-ea"/>
              </a:rPr>
              <a:t>主要组件介绍</a:t>
            </a:r>
            <a:r>
              <a:rPr lang="en-US" altLang="zh-CN" sz="2400" b="1" dirty="0" smtClean="0">
                <a:latin typeface="+mj-ea"/>
                <a:ea typeface="+mj-ea"/>
              </a:rPr>
              <a:t>--</a:t>
            </a:r>
            <a:r>
              <a:rPr lang="zh-CN" altLang="en-US" sz="2400" b="1" dirty="0" smtClean="0">
                <a:latin typeface="+mj-ea"/>
                <a:ea typeface="+mj-ea"/>
              </a:rPr>
              <a:t>图像结果</a:t>
            </a:r>
            <a:endParaRPr lang="zh-CN" altLang="en-US" sz="2400" b="1" dirty="0">
              <a:latin typeface="+mj-ea"/>
              <a:ea typeface="+mj-ea"/>
            </a:endParaRPr>
          </a:p>
        </p:txBody>
      </p:sp>
      <p:pic>
        <p:nvPicPr>
          <p:cNvPr id="4" name="图片 3"/>
          <p:cNvPicPr>
            <a:picLocks noChangeAspect="1"/>
          </p:cNvPicPr>
          <p:nvPr/>
        </p:nvPicPr>
        <p:blipFill>
          <a:blip r:embed="rId1"/>
          <a:stretch>
            <a:fillRect/>
          </a:stretch>
        </p:blipFill>
        <p:spPr>
          <a:xfrm>
            <a:off x="467544" y="980728"/>
            <a:ext cx="6937618" cy="576609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zh-CN" altLang="en-US" sz="2400" b="1" dirty="0" smtClean="0">
                <a:latin typeface="+mj-ea"/>
                <a:ea typeface="+mj-ea"/>
              </a:rPr>
              <a:t>脚本录制</a:t>
            </a:r>
            <a:endParaRPr lang="zh-CN" altLang="en-US" sz="2400" b="1" dirty="0">
              <a:latin typeface="+mj-ea"/>
              <a:ea typeface="+mj-ea"/>
            </a:endParaRPr>
          </a:p>
        </p:txBody>
      </p:sp>
      <p:sp>
        <p:nvSpPr>
          <p:cNvPr id="5" name="内容占位符 2"/>
          <p:cNvSpPr txBox="1"/>
          <p:nvPr/>
        </p:nvSpPr>
        <p:spPr>
          <a:xfrm>
            <a:off x="395536" y="1844824"/>
            <a:ext cx="8435280" cy="4525963"/>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lnSpc>
                <a:spcPct val="150000"/>
              </a:lnSpc>
            </a:pPr>
            <a:r>
              <a:rPr lang="zh-CN" altLang="en-US" sz="2400" dirty="0" smtClean="0">
                <a:latin typeface="+mn-ea"/>
              </a:rPr>
              <a:t>使用</a:t>
            </a:r>
            <a:r>
              <a:rPr lang="en-US" altLang="zh-CN" sz="2400" dirty="0" smtClean="0">
                <a:latin typeface="+mn-ea"/>
              </a:rPr>
              <a:t>JMeter</a:t>
            </a:r>
            <a:r>
              <a:rPr lang="zh-CN" altLang="en-US" sz="2400" dirty="0" smtClean="0">
                <a:latin typeface="+mn-ea"/>
              </a:rPr>
              <a:t>的代理服务器功能进行脚本录制；</a:t>
            </a:r>
            <a:endParaRPr lang="zh-CN" altLang="en-US" sz="2400" dirty="0" smtClean="0">
              <a:latin typeface="+mn-ea"/>
            </a:endParaRPr>
          </a:p>
          <a:p>
            <a:pPr marL="358775" indent="-358775" defTabSz="955675">
              <a:lnSpc>
                <a:spcPct val="150000"/>
              </a:lnSpc>
            </a:pPr>
            <a:r>
              <a:rPr lang="zh-CN" altLang="en-US" sz="2400" dirty="0" smtClean="0">
                <a:latin typeface="+mn-ea"/>
              </a:rPr>
              <a:t>使用</a:t>
            </a:r>
            <a:r>
              <a:rPr lang="en-US" altLang="zh-CN" sz="2400" dirty="0" err="1" smtClean="0">
                <a:latin typeface="+mn-ea"/>
              </a:rPr>
              <a:t>Badboy</a:t>
            </a:r>
            <a:r>
              <a:rPr lang="zh-CN" altLang="en-US" sz="2400" dirty="0" smtClean="0">
                <a:latin typeface="+mn-ea"/>
              </a:rPr>
              <a:t>进行脚本录制，再转为</a:t>
            </a:r>
            <a:r>
              <a:rPr lang="en-US" altLang="zh-CN" sz="2400" dirty="0" smtClean="0">
                <a:latin typeface="+mn-ea"/>
              </a:rPr>
              <a:t>JMeter</a:t>
            </a:r>
            <a:r>
              <a:rPr lang="zh-CN" altLang="en-US" sz="2400" dirty="0" smtClean="0">
                <a:latin typeface="+mn-ea"/>
              </a:rPr>
              <a:t>脚本；</a:t>
            </a:r>
            <a:endParaRPr lang="en-US" altLang="zh-CN" sz="2400" dirty="0" smtClean="0">
              <a:latin typeface="+mn-ea"/>
            </a:endParaRPr>
          </a:p>
          <a:p>
            <a:pPr marL="358775" indent="-358775" defTabSz="955675">
              <a:lnSpc>
                <a:spcPct val="150000"/>
              </a:lnSpc>
            </a:pPr>
            <a:r>
              <a:rPr lang="zh-CN" altLang="en-US" sz="2400" dirty="0" smtClean="0">
                <a:latin typeface="+mn-ea"/>
              </a:rPr>
              <a:t>使用</a:t>
            </a:r>
            <a:r>
              <a:rPr lang="en-US" altLang="zh-CN" sz="2400" dirty="0" err="1" smtClean="0">
                <a:latin typeface="+mn-ea"/>
              </a:rPr>
              <a:t>BlazeMeter</a:t>
            </a:r>
            <a:r>
              <a:rPr lang="zh-CN" altLang="en-US" sz="2400" dirty="0" smtClean="0">
                <a:latin typeface="+mn-ea"/>
              </a:rPr>
              <a:t>的</a:t>
            </a:r>
            <a:r>
              <a:rPr lang="en-US" altLang="zh-CN" sz="2400" dirty="0" smtClean="0">
                <a:latin typeface="+mn-ea"/>
              </a:rPr>
              <a:t>Google</a:t>
            </a:r>
            <a:r>
              <a:rPr lang="zh-CN" altLang="en-US" sz="2400" dirty="0" smtClean="0">
                <a:latin typeface="+mn-ea"/>
              </a:rPr>
              <a:t>插件进行脚本录制，导出</a:t>
            </a:r>
            <a:r>
              <a:rPr lang="en-US" altLang="zh-CN" sz="2400" dirty="0" smtClean="0">
                <a:latin typeface="+mn-ea"/>
              </a:rPr>
              <a:t>JMX</a:t>
            </a:r>
            <a:r>
              <a:rPr lang="zh-CN" altLang="en-US" sz="2400" dirty="0" smtClean="0">
                <a:latin typeface="+mn-ea"/>
              </a:rPr>
              <a:t>脚本；</a:t>
            </a:r>
            <a:endParaRPr lang="en-US" altLang="zh-CN" sz="2400" dirty="0" smtClean="0">
              <a:latin typeface="+mn-ea"/>
            </a:endParaRPr>
          </a:p>
          <a:p>
            <a:pPr marL="358775" indent="-358775" defTabSz="955675"/>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en-US" altLang="zh-CN" sz="2400" b="1" dirty="0" smtClean="0">
                <a:latin typeface="+mj-ea"/>
                <a:ea typeface="+mj-ea"/>
              </a:rPr>
              <a:t>JMeter</a:t>
            </a:r>
            <a:r>
              <a:rPr lang="zh-CN" altLang="en-US" sz="2400" b="1" dirty="0" smtClean="0">
                <a:latin typeface="+mj-ea"/>
                <a:ea typeface="+mj-ea"/>
              </a:rPr>
              <a:t>代理录制</a:t>
            </a:r>
            <a:endParaRPr lang="zh-CN" altLang="en-US" sz="2400" b="1" dirty="0">
              <a:latin typeface="+mj-ea"/>
              <a:ea typeface="+mj-ea"/>
            </a:endParaRPr>
          </a:p>
        </p:txBody>
      </p:sp>
      <p:sp>
        <p:nvSpPr>
          <p:cNvPr id="5" name="内容占位符 2"/>
          <p:cNvSpPr txBox="1"/>
          <p:nvPr/>
        </p:nvSpPr>
        <p:spPr>
          <a:xfrm>
            <a:off x="323373" y="1340768"/>
            <a:ext cx="8435280" cy="4525963"/>
          </a:xfrm>
          <a:prstGeom prst="rect">
            <a:avLst/>
          </a:prstGeom>
        </p:spPr>
        <p:txBody>
          <a:bodyPr vert="horz" lIns="91432" tIns="45716" rIns="91432" bIns="45716" rtlCol="0">
            <a:normAutofit lnSpcReduction="10000"/>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lnSpc>
                <a:spcPct val="150000"/>
              </a:lnSpc>
            </a:pPr>
            <a:r>
              <a:rPr lang="zh-CN" altLang="en-US" sz="1800" dirty="0">
                <a:latin typeface="+mn-ea"/>
              </a:rPr>
              <a:t>在测试计划中添加线程组，在线程组中添加“配置元件”－“</a:t>
            </a:r>
            <a:r>
              <a:rPr lang="en-US" altLang="zh-CN" sz="1800" dirty="0">
                <a:latin typeface="+mn-ea"/>
              </a:rPr>
              <a:t>HTTP</a:t>
            </a:r>
            <a:r>
              <a:rPr lang="zh-CN" altLang="en-US" sz="1800" dirty="0">
                <a:latin typeface="+mn-ea"/>
              </a:rPr>
              <a:t>请求默认值”，设置被测系统的</a:t>
            </a:r>
            <a:r>
              <a:rPr lang="en-US" altLang="zh-CN" sz="1800" dirty="0">
                <a:latin typeface="+mn-ea"/>
              </a:rPr>
              <a:t>IP</a:t>
            </a:r>
            <a:r>
              <a:rPr lang="zh-CN" altLang="en-US" sz="1800" dirty="0">
                <a:latin typeface="+mn-ea"/>
              </a:rPr>
              <a:t>和端口。</a:t>
            </a:r>
            <a:endParaRPr lang="zh-CN" altLang="en-US" sz="1800" dirty="0">
              <a:latin typeface="+mn-ea"/>
            </a:endParaRPr>
          </a:p>
          <a:p>
            <a:pPr marL="358775" indent="-358775" defTabSz="955675">
              <a:lnSpc>
                <a:spcPct val="150000"/>
              </a:lnSpc>
            </a:pPr>
            <a:r>
              <a:rPr lang="zh-CN" altLang="en-US" sz="1800" dirty="0">
                <a:latin typeface="+mn-ea"/>
              </a:rPr>
              <a:t>在“工作台”中添加“非测试元件”－“</a:t>
            </a:r>
            <a:r>
              <a:rPr lang="en-US" altLang="zh-CN" sz="1800" dirty="0">
                <a:latin typeface="+mn-ea"/>
              </a:rPr>
              <a:t>HTTP</a:t>
            </a:r>
            <a:r>
              <a:rPr lang="zh-CN" altLang="en-US" sz="1800" dirty="0">
                <a:latin typeface="+mn-ea"/>
              </a:rPr>
              <a:t>代理服务器”。端口：即代理服务器的监听端口，设为</a:t>
            </a:r>
            <a:r>
              <a:rPr lang="en-US" altLang="zh-CN" sz="1800" dirty="0">
                <a:latin typeface="+mn-ea"/>
              </a:rPr>
              <a:t>8090</a:t>
            </a:r>
            <a:r>
              <a:rPr lang="zh-CN" altLang="en-US" sz="1800" dirty="0">
                <a:latin typeface="+mn-ea"/>
              </a:rPr>
              <a:t>。</a:t>
            </a:r>
            <a:endParaRPr lang="zh-CN" altLang="en-US" sz="1800" dirty="0">
              <a:latin typeface="+mn-ea"/>
            </a:endParaRPr>
          </a:p>
          <a:p>
            <a:pPr marL="358775" indent="-358775" defTabSz="955675">
              <a:lnSpc>
                <a:spcPct val="150000"/>
              </a:lnSpc>
            </a:pPr>
            <a:r>
              <a:rPr lang="zh-CN" altLang="en-US" sz="1800" dirty="0">
                <a:latin typeface="+mn-ea"/>
              </a:rPr>
              <a:t>目标控制器选择测试计划中的线程组；分组选择：不对样本分组。排除模式：</a:t>
            </a:r>
            <a:r>
              <a:rPr lang="en-US" altLang="zh-CN" sz="1800" dirty="0">
                <a:latin typeface="+mn-ea"/>
              </a:rPr>
              <a:t>.*.jpg,.*.gif</a:t>
            </a:r>
            <a:endParaRPr lang="en-US" altLang="zh-CN" sz="1800" dirty="0">
              <a:latin typeface="+mn-ea"/>
            </a:endParaRPr>
          </a:p>
          <a:p>
            <a:pPr marL="358775" indent="-358775" defTabSz="955675">
              <a:lnSpc>
                <a:spcPct val="150000"/>
              </a:lnSpc>
            </a:pPr>
            <a:r>
              <a:rPr lang="zh-CN" altLang="en-US" sz="1800" dirty="0">
                <a:latin typeface="+mn-ea"/>
              </a:rPr>
              <a:t>配置浏览器代理，和“</a:t>
            </a:r>
            <a:r>
              <a:rPr lang="en-US" altLang="zh-CN" sz="1800" dirty="0">
                <a:latin typeface="+mn-ea"/>
              </a:rPr>
              <a:t>HTTP</a:t>
            </a:r>
            <a:r>
              <a:rPr lang="zh-CN" altLang="en-US" sz="1800" dirty="0">
                <a:latin typeface="+mn-ea"/>
              </a:rPr>
              <a:t>代理服务器”设置保持一致</a:t>
            </a:r>
            <a:endParaRPr lang="zh-CN" altLang="en-US" sz="1800" dirty="0">
              <a:latin typeface="+mn-ea"/>
            </a:endParaRPr>
          </a:p>
          <a:p>
            <a:pPr marL="358775" indent="-358775" defTabSz="955675">
              <a:lnSpc>
                <a:spcPct val="150000"/>
              </a:lnSpc>
            </a:pPr>
            <a:r>
              <a:rPr lang="zh-CN" altLang="en-US" sz="1800" dirty="0">
                <a:latin typeface="+mn-ea"/>
              </a:rPr>
              <a:t>启动</a:t>
            </a:r>
            <a:r>
              <a:rPr lang="en-US" altLang="zh-CN" sz="1800" dirty="0">
                <a:latin typeface="+mn-ea"/>
              </a:rPr>
              <a:t>JMeter </a:t>
            </a:r>
            <a:r>
              <a:rPr lang="zh-CN" altLang="en-US" sz="1800" dirty="0">
                <a:latin typeface="+mn-ea"/>
              </a:rPr>
              <a:t>工作台“</a:t>
            </a:r>
            <a:r>
              <a:rPr lang="en-US" altLang="zh-CN" sz="1800" dirty="0">
                <a:latin typeface="+mn-ea"/>
              </a:rPr>
              <a:t>HTTP</a:t>
            </a:r>
            <a:r>
              <a:rPr lang="zh-CN" altLang="en-US" sz="1800" dirty="0">
                <a:latin typeface="+mn-ea"/>
              </a:rPr>
              <a:t>代理服务器”；</a:t>
            </a:r>
            <a:endParaRPr lang="zh-CN" altLang="en-US" sz="1800" dirty="0">
              <a:latin typeface="+mn-ea"/>
            </a:endParaRPr>
          </a:p>
          <a:p>
            <a:pPr marL="358775" indent="-358775" defTabSz="955675">
              <a:lnSpc>
                <a:spcPct val="150000"/>
              </a:lnSpc>
            </a:pPr>
            <a:r>
              <a:rPr lang="zh-CN" altLang="en-US" sz="1800" dirty="0">
                <a:latin typeface="+mn-ea"/>
              </a:rPr>
              <a:t>打开浏览器，登录测试网站，在测试网页上进行操作；</a:t>
            </a:r>
            <a:endParaRPr lang="zh-CN" altLang="en-US" sz="1800" dirty="0">
              <a:latin typeface="+mn-ea"/>
            </a:endParaRPr>
          </a:p>
          <a:p>
            <a:pPr marL="358775" indent="-358775" defTabSz="955675">
              <a:lnSpc>
                <a:spcPct val="150000"/>
              </a:lnSpc>
            </a:pPr>
            <a:r>
              <a:rPr lang="zh-CN" altLang="en-US" sz="1800" dirty="0">
                <a:latin typeface="+mn-ea"/>
              </a:rPr>
              <a:t>完成后，停止</a:t>
            </a:r>
            <a:r>
              <a:rPr lang="en-US" altLang="zh-CN" sz="1800" dirty="0">
                <a:latin typeface="+mn-ea"/>
              </a:rPr>
              <a:t>JMeter </a:t>
            </a:r>
            <a:r>
              <a:rPr lang="zh-CN" altLang="en-US" sz="1800" dirty="0">
                <a:latin typeface="+mn-ea"/>
              </a:rPr>
              <a:t>工作台“</a:t>
            </a:r>
            <a:r>
              <a:rPr lang="en-US" altLang="zh-CN" sz="1800" dirty="0">
                <a:latin typeface="+mn-ea"/>
              </a:rPr>
              <a:t>HTTP</a:t>
            </a:r>
            <a:r>
              <a:rPr lang="zh-CN" altLang="en-US" sz="1800" dirty="0">
                <a:latin typeface="+mn-ea"/>
              </a:rPr>
              <a:t>代理服务器”；</a:t>
            </a:r>
            <a:endParaRPr lang="zh-CN" altLang="en-US" sz="1800" dirty="0">
              <a:latin typeface="+mn-ea"/>
            </a:endParaRPr>
          </a:p>
          <a:p>
            <a:pPr marL="358775" indent="-358775" defTabSz="955675">
              <a:lnSpc>
                <a:spcPct val="150000"/>
              </a:lnSpc>
            </a:pPr>
            <a:endParaRPr lang="zh-CN" altLang="en-US" sz="1800" dirty="0" smtClean="0">
              <a:latin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en-US" altLang="zh-CN" sz="2400" b="1" dirty="0" err="1" smtClean="0">
                <a:latin typeface="+mj-ea"/>
                <a:ea typeface="+mj-ea"/>
              </a:rPr>
              <a:t>Badboy</a:t>
            </a:r>
            <a:r>
              <a:rPr lang="zh-CN" altLang="en-US" sz="2400" b="1" dirty="0" smtClean="0">
                <a:latin typeface="+mj-ea"/>
                <a:ea typeface="+mj-ea"/>
              </a:rPr>
              <a:t>录制</a:t>
            </a:r>
            <a:endParaRPr lang="zh-CN" altLang="en-US" sz="2400" b="1" dirty="0">
              <a:latin typeface="+mj-ea"/>
              <a:ea typeface="+mj-ea"/>
            </a:endParaRPr>
          </a:p>
        </p:txBody>
      </p:sp>
      <p:pic>
        <p:nvPicPr>
          <p:cNvPr id="3" name="图片 2"/>
          <p:cNvPicPr>
            <a:picLocks noChangeAspect="1"/>
          </p:cNvPicPr>
          <p:nvPr/>
        </p:nvPicPr>
        <p:blipFill>
          <a:blip r:embed="rId1"/>
          <a:stretch>
            <a:fillRect/>
          </a:stretch>
        </p:blipFill>
        <p:spPr>
          <a:xfrm>
            <a:off x="323373" y="908720"/>
            <a:ext cx="8530952" cy="4546510"/>
          </a:xfrm>
          <a:prstGeom prst="rect">
            <a:avLst/>
          </a:prstGeom>
        </p:spPr>
      </p:pic>
      <p:sp>
        <p:nvSpPr>
          <p:cNvPr id="6" name="内容占位符 2"/>
          <p:cNvSpPr txBox="1"/>
          <p:nvPr/>
        </p:nvSpPr>
        <p:spPr>
          <a:xfrm>
            <a:off x="247501" y="5589240"/>
            <a:ext cx="8435975" cy="1008112"/>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r>
              <a:rPr lang="zh-CN" altLang="en-US" sz="1800" dirty="0" smtClean="0">
                <a:latin typeface="+mn-ea"/>
              </a:rPr>
              <a:t>输入录制对象域名</a:t>
            </a:r>
            <a:r>
              <a:rPr lang="zh-CN" altLang="en-US" sz="1800" dirty="0">
                <a:latin typeface="+mn-ea"/>
              </a:rPr>
              <a:t>，</a:t>
            </a:r>
            <a:r>
              <a:rPr lang="zh-CN" altLang="en-US" sz="1800" dirty="0" smtClean="0">
                <a:latin typeface="+mn-ea"/>
              </a:rPr>
              <a:t>点击红色录制按钮，</a:t>
            </a:r>
            <a:r>
              <a:rPr lang="en-US" altLang="zh-CN" sz="1800" dirty="0" err="1" smtClean="0">
                <a:latin typeface="+mn-ea"/>
              </a:rPr>
              <a:t>Badboy</a:t>
            </a:r>
            <a:r>
              <a:rPr lang="zh-CN" altLang="en-US" sz="1800" dirty="0" smtClean="0">
                <a:latin typeface="+mn-ea"/>
              </a:rPr>
              <a:t>开始录制；</a:t>
            </a:r>
            <a:endParaRPr lang="zh-CN" altLang="en-US" sz="1800" dirty="0" smtClean="0">
              <a:latin typeface="+mn-ea"/>
            </a:endParaRPr>
          </a:p>
          <a:p>
            <a:pPr marL="358775" indent="-358775" defTabSz="955675"/>
            <a:r>
              <a:rPr lang="zh-CN" altLang="en-US" sz="1800" dirty="0" smtClean="0">
                <a:latin typeface="+mn-ea"/>
              </a:rPr>
              <a:t>选择“</a:t>
            </a:r>
            <a:r>
              <a:rPr lang="en-US" altLang="zh-CN" sz="1800" dirty="0">
                <a:latin typeface="+mn-ea"/>
              </a:rPr>
              <a:t>File -&gt; </a:t>
            </a:r>
            <a:r>
              <a:rPr lang="en-US" altLang="zh-CN" sz="1800" dirty="0">
                <a:latin typeface="+mn-ea"/>
                <a:hlinkClick r:id="rId2" tooltip="Apache jmeter"/>
              </a:rPr>
              <a:t>Export to JMeter</a:t>
            </a:r>
            <a:r>
              <a:rPr lang="en-US" altLang="zh-CN" sz="1800" dirty="0" smtClean="0">
                <a:latin typeface="+mn-ea"/>
              </a:rPr>
              <a:t>”</a:t>
            </a:r>
            <a:r>
              <a:rPr lang="zh-CN" altLang="en-US" sz="1800" dirty="0" smtClean="0">
                <a:latin typeface="+mn-ea"/>
              </a:rPr>
              <a:t>菜单，导出为</a:t>
            </a:r>
            <a:r>
              <a:rPr lang="en-US" altLang="zh-CN" sz="1800" dirty="0" smtClean="0">
                <a:latin typeface="+mn-ea"/>
              </a:rPr>
              <a:t>JMeter</a:t>
            </a:r>
            <a:r>
              <a:rPr lang="zh-CN" altLang="en-US" sz="1800" dirty="0" smtClean="0">
                <a:latin typeface="+mn-ea"/>
              </a:rPr>
              <a:t>脚本，使用</a:t>
            </a:r>
            <a:r>
              <a:rPr lang="en-US" altLang="zh-CN" sz="1800" dirty="0" smtClean="0">
                <a:latin typeface="+mn-ea"/>
              </a:rPr>
              <a:t>JMeter</a:t>
            </a:r>
            <a:r>
              <a:rPr lang="zh-CN" altLang="en-US" sz="1800" dirty="0" smtClean="0">
                <a:latin typeface="+mn-ea"/>
              </a:rPr>
              <a:t>打开</a:t>
            </a:r>
            <a:endParaRPr lang="en-US" altLang="zh-CN" sz="1800" dirty="0" smtClean="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1600" y="1628800"/>
            <a:ext cx="7488832" cy="3877985"/>
          </a:xfrm>
          <a:prstGeom prst="rect">
            <a:avLst/>
          </a:prstGeom>
        </p:spPr>
        <p:txBody>
          <a:bodyPr wrap="square">
            <a:spAutoFit/>
          </a:bodyPr>
          <a:lstStyle/>
          <a:p>
            <a:pPr>
              <a:lnSpc>
                <a:spcPct val="150000"/>
              </a:lnSpc>
              <a:buFont typeface="Arial" panose="020B0604020202020204" pitchFamily="34" charset="0"/>
              <a:buChar char="•"/>
            </a:pPr>
            <a:r>
              <a:rPr lang="en-US" altLang="zh-CN" sz="3600" dirty="0">
                <a:latin typeface="+mn-ea"/>
              </a:rPr>
              <a:t>JMeter</a:t>
            </a:r>
            <a:r>
              <a:rPr lang="zh-CN" altLang="en-US" sz="3600" dirty="0">
                <a:latin typeface="+mn-ea"/>
              </a:rPr>
              <a:t>介绍</a:t>
            </a:r>
            <a:endParaRPr lang="zh-CN" altLang="en-US" sz="3600" dirty="0">
              <a:latin typeface="+mn-ea"/>
            </a:endParaRPr>
          </a:p>
          <a:p>
            <a:pPr lvl="1">
              <a:lnSpc>
                <a:spcPct val="150000"/>
              </a:lnSpc>
              <a:buFont typeface="Arial" panose="020B0604020202020204" pitchFamily="34" charset="0"/>
              <a:buChar char="•"/>
            </a:pPr>
            <a:r>
              <a:rPr lang="en-US" altLang="zh-CN" sz="2800" dirty="0" err="1" smtClean="0">
                <a:latin typeface="+mn-ea"/>
              </a:rPr>
              <a:t>Jmeter</a:t>
            </a:r>
            <a:r>
              <a:rPr lang="zh-CN" altLang="en-US" sz="2800" dirty="0">
                <a:latin typeface="+mn-ea"/>
              </a:rPr>
              <a:t>简介</a:t>
            </a:r>
            <a:endParaRPr lang="zh-CN" altLang="en-US" sz="2800" dirty="0">
              <a:latin typeface="+mn-ea"/>
            </a:endParaRPr>
          </a:p>
          <a:p>
            <a:pPr lvl="1">
              <a:lnSpc>
                <a:spcPct val="150000"/>
              </a:lnSpc>
              <a:buFont typeface="Arial" panose="020B0604020202020204" pitchFamily="34" charset="0"/>
              <a:buChar char="•"/>
            </a:pPr>
            <a:r>
              <a:rPr lang="zh-CN" altLang="en-US" sz="2800" dirty="0">
                <a:latin typeface="+mn-ea"/>
              </a:rPr>
              <a:t>谁在使用</a:t>
            </a:r>
            <a:r>
              <a:rPr lang="en-US" altLang="zh-CN" sz="2800" dirty="0">
                <a:latin typeface="+mn-ea"/>
              </a:rPr>
              <a:t>JMeter</a:t>
            </a:r>
            <a:endParaRPr lang="en-US" altLang="zh-CN" sz="2800" dirty="0">
              <a:latin typeface="+mn-ea"/>
            </a:endParaRPr>
          </a:p>
          <a:p>
            <a:pPr>
              <a:lnSpc>
                <a:spcPct val="150000"/>
              </a:lnSpc>
              <a:buFont typeface="Arial" panose="020B0604020202020204" pitchFamily="34" charset="0"/>
              <a:buChar char="•"/>
            </a:pPr>
            <a:r>
              <a:rPr lang="en-US" altLang="zh-CN" sz="3600" dirty="0">
                <a:solidFill>
                  <a:schemeClr val="bg1">
                    <a:lumMod val="75000"/>
                  </a:schemeClr>
                </a:solidFill>
                <a:latin typeface="+mn-ea"/>
              </a:rPr>
              <a:t>JMeter</a:t>
            </a:r>
            <a:r>
              <a:rPr lang="zh-CN" altLang="en-US" sz="3600" dirty="0">
                <a:solidFill>
                  <a:schemeClr val="bg1">
                    <a:lumMod val="75000"/>
                  </a:schemeClr>
                </a:solidFill>
                <a:latin typeface="+mn-ea"/>
              </a:rPr>
              <a:t>与</a:t>
            </a:r>
            <a:r>
              <a:rPr lang="en-US" altLang="zh-CN" sz="3600" dirty="0" err="1">
                <a:solidFill>
                  <a:schemeClr val="bg1">
                    <a:lumMod val="75000"/>
                  </a:schemeClr>
                </a:solidFill>
                <a:latin typeface="+mn-ea"/>
              </a:rPr>
              <a:t>Loadrunner</a:t>
            </a:r>
            <a:r>
              <a:rPr lang="zh-CN" altLang="en-US" sz="3600" dirty="0">
                <a:solidFill>
                  <a:schemeClr val="bg1">
                    <a:lumMod val="75000"/>
                  </a:schemeClr>
                </a:solidFill>
                <a:latin typeface="+mn-ea"/>
              </a:rPr>
              <a:t>的对比</a:t>
            </a:r>
            <a:endParaRPr lang="zh-CN" altLang="en-US" sz="3600" dirty="0">
              <a:solidFill>
                <a:schemeClr val="bg1">
                  <a:lumMod val="75000"/>
                </a:schemeClr>
              </a:solidFill>
              <a:latin typeface="+mn-ea"/>
            </a:endParaRPr>
          </a:p>
          <a:p>
            <a:pPr>
              <a:lnSpc>
                <a:spcPct val="150000"/>
              </a:lnSpc>
              <a:buFont typeface="Arial" panose="020B0604020202020204" pitchFamily="34" charset="0"/>
              <a:buChar char="•"/>
            </a:pPr>
            <a:r>
              <a:rPr lang="en-US" altLang="zh-CN" sz="3600" dirty="0">
                <a:solidFill>
                  <a:schemeClr val="bg1">
                    <a:lumMod val="75000"/>
                  </a:schemeClr>
                </a:solidFill>
                <a:latin typeface="+mn-ea"/>
              </a:rPr>
              <a:t>JMeter</a:t>
            </a:r>
            <a:r>
              <a:rPr lang="zh-CN" altLang="en-US" sz="3600" dirty="0">
                <a:solidFill>
                  <a:schemeClr val="bg1">
                    <a:lumMod val="75000"/>
                  </a:schemeClr>
                </a:solidFill>
                <a:latin typeface="+mn-ea"/>
              </a:rPr>
              <a:t>在测试工作的</a:t>
            </a:r>
            <a:r>
              <a:rPr lang="zh-CN" altLang="en-US" sz="3600" dirty="0" smtClean="0">
                <a:solidFill>
                  <a:schemeClr val="bg1">
                    <a:lumMod val="75000"/>
                  </a:schemeClr>
                </a:solidFill>
                <a:latin typeface="+mn-ea"/>
              </a:rPr>
              <a:t>应用</a:t>
            </a:r>
            <a:endParaRPr lang="zh-CN" altLang="en-US" sz="3600" dirty="0">
              <a:solidFill>
                <a:schemeClr val="bg1">
                  <a:lumMod val="75000"/>
                </a:schemeClr>
              </a:solidFill>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en-US" altLang="zh-CN" sz="2400" b="1" dirty="0" err="1" smtClean="0">
                <a:latin typeface="+mj-ea"/>
                <a:ea typeface="+mj-ea"/>
              </a:rPr>
              <a:t>BlazeMeter</a:t>
            </a:r>
            <a:r>
              <a:rPr lang="zh-CN" altLang="en-US" sz="2400" b="1" dirty="0" smtClean="0">
                <a:latin typeface="+mj-ea"/>
                <a:ea typeface="+mj-ea"/>
              </a:rPr>
              <a:t>的</a:t>
            </a:r>
            <a:r>
              <a:rPr lang="en-US" altLang="zh-CN" sz="2400" b="1" dirty="0" smtClean="0">
                <a:latin typeface="+mj-ea"/>
                <a:ea typeface="+mj-ea"/>
              </a:rPr>
              <a:t>Google</a:t>
            </a:r>
            <a:r>
              <a:rPr lang="zh-CN" altLang="en-US" sz="2400" b="1" dirty="0" smtClean="0">
                <a:latin typeface="+mj-ea"/>
                <a:ea typeface="+mj-ea"/>
              </a:rPr>
              <a:t>插件录制</a:t>
            </a:r>
            <a:endParaRPr lang="zh-CN" altLang="en-US" sz="2400" b="1" dirty="0">
              <a:latin typeface="+mj-ea"/>
              <a:ea typeface="+mj-ea"/>
            </a:endParaRPr>
          </a:p>
        </p:txBody>
      </p:sp>
      <p:sp>
        <p:nvSpPr>
          <p:cNvPr id="6" name="内容占位符 2"/>
          <p:cNvSpPr txBox="1"/>
          <p:nvPr/>
        </p:nvSpPr>
        <p:spPr>
          <a:xfrm>
            <a:off x="247501" y="5589240"/>
            <a:ext cx="8435975" cy="1008112"/>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r>
              <a:rPr lang="en-US" altLang="zh-CN" sz="1800" dirty="0" err="1" smtClean="0">
                <a:latin typeface="+mn-ea"/>
              </a:rPr>
              <a:t>BlazeMeter</a:t>
            </a:r>
            <a:r>
              <a:rPr lang="zh-CN" altLang="en-US" sz="1800" dirty="0" smtClean="0">
                <a:latin typeface="+mn-ea"/>
              </a:rPr>
              <a:t>是国外一款云端性能测试工具，所以需要翻墙才能正常使用；</a:t>
            </a:r>
            <a:endParaRPr lang="en-US" altLang="zh-CN" sz="1800" dirty="0" smtClean="0">
              <a:latin typeface="+mn-ea"/>
            </a:endParaRPr>
          </a:p>
          <a:p>
            <a:pPr marL="358775" indent="-358775" defTabSz="955675"/>
            <a:r>
              <a:rPr lang="zh-CN" altLang="en-US" sz="1800" dirty="0" smtClean="0">
                <a:latin typeface="+mn-ea"/>
              </a:rPr>
              <a:t>在谷歌应用商店中，搜索</a:t>
            </a:r>
            <a:r>
              <a:rPr lang="en-US" altLang="zh-CN" sz="1800" dirty="0" err="1" smtClean="0">
                <a:latin typeface="+mn-ea"/>
              </a:rPr>
              <a:t>BlazeMeter</a:t>
            </a:r>
            <a:r>
              <a:rPr lang="zh-CN" altLang="en-US" sz="1800" dirty="0" smtClean="0">
                <a:latin typeface="+mn-ea"/>
              </a:rPr>
              <a:t>即可下载安装该插件。</a:t>
            </a:r>
            <a:endParaRPr lang="zh-CN" altLang="en-US" sz="1800" dirty="0" smtClean="0">
              <a:latin typeface="+mn-ea"/>
            </a:endParaRPr>
          </a:p>
        </p:txBody>
      </p:sp>
      <p:pic>
        <p:nvPicPr>
          <p:cNvPr id="4" name="图片 3"/>
          <p:cNvPicPr>
            <a:picLocks noChangeAspect="1"/>
          </p:cNvPicPr>
          <p:nvPr/>
        </p:nvPicPr>
        <p:blipFill>
          <a:blip r:embed="rId1"/>
          <a:stretch>
            <a:fillRect/>
          </a:stretch>
        </p:blipFill>
        <p:spPr>
          <a:xfrm>
            <a:off x="401069" y="898653"/>
            <a:ext cx="8384434" cy="447456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zh-CN" altLang="en-US" sz="2400" b="1" dirty="0" smtClean="0">
                <a:latin typeface="+mj-ea"/>
                <a:ea typeface="+mj-ea"/>
              </a:rPr>
              <a:t>运行</a:t>
            </a:r>
            <a:r>
              <a:rPr lang="en-US" altLang="zh-CN" sz="2400" b="1" dirty="0" smtClean="0">
                <a:latin typeface="+mj-ea"/>
                <a:ea typeface="+mj-ea"/>
              </a:rPr>
              <a:t>JMeter</a:t>
            </a:r>
            <a:endParaRPr lang="zh-CN" altLang="en-US" sz="2400" b="1" dirty="0">
              <a:latin typeface="+mj-ea"/>
              <a:ea typeface="+mj-ea"/>
            </a:endParaRPr>
          </a:p>
        </p:txBody>
      </p:sp>
      <p:sp>
        <p:nvSpPr>
          <p:cNvPr id="5" name="内容占位符 4"/>
          <p:cNvSpPr txBox="1"/>
          <p:nvPr/>
        </p:nvSpPr>
        <p:spPr>
          <a:xfrm>
            <a:off x="1187625" y="908720"/>
            <a:ext cx="7560840" cy="5616624"/>
          </a:xfrm>
          <a:prstGeom prst="rect">
            <a:avLst/>
          </a:prstGeom>
        </p:spPr>
        <p:txBody>
          <a:bodyPr vert="horz" lIns="91432" tIns="45716" rIns="91432" bIns="45716" rtlCol="0">
            <a:normAutofit fontScale="92500" lnSpcReduction="10000"/>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lnSpc>
                <a:spcPct val="150000"/>
              </a:lnSpc>
            </a:pPr>
            <a:r>
              <a:rPr lang="zh-CN" altLang="en-US" sz="2000" dirty="0" smtClean="0">
                <a:latin typeface="+mn-ea"/>
              </a:rPr>
              <a:t>图形界面：</a:t>
            </a:r>
            <a:endParaRPr lang="en-US" altLang="zh-CN" sz="2000" dirty="0" smtClean="0">
              <a:latin typeface="+mn-ea"/>
            </a:endParaRPr>
          </a:p>
          <a:p>
            <a:pPr marL="358775" indent="-358775" defTabSz="955675">
              <a:lnSpc>
                <a:spcPct val="150000"/>
              </a:lnSpc>
            </a:pPr>
            <a:endParaRPr lang="en-US" altLang="zh-CN" sz="2000" dirty="0" smtClean="0">
              <a:latin typeface="+mn-ea"/>
            </a:endParaRPr>
          </a:p>
          <a:p>
            <a:pPr marL="358775" indent="-358775" defTabSz="955675">
              <a:lnSpc>
                <a:spcPct val="150000"/>
              </a:lnSpc>
            </a:pPr>
            <a:endParaRPr lang="en-US" altLang="zh-CN" sz="2000" dirty="0">
              <a:latin typeface="+mn-ea"/>
            </a:endParaRPr>
          </a:p>
          <a:p>
            <a:pPr marL="358775" indent="-358775" defTabSz="955675">
              <a:lnSpc>
                <a:spcPct val="150000"/>
              </a:lnSpc>
            </a:pPr>
            <a:endParaRPr lang="en-US" altLang="zh-CN" sz="2000" dirty="0">
              <a:latin typeface="+mn-ea"/>
            </a:endParaRPr>
          </a:p>
          <a:p>
            <a:pPr marL="358775" indent="-358775" defTabSz="955675">
              <a:lnSpc>
                <a:spcPct val="150000"/>
              </a:lnSpc>
            </a:pPr>
            <a:endParaRPr lang="en-US" altLang="zh-CN" sz="2000" dirty="0" smtClean="0">
              <a:latin typeface="+mn-ea"/>
            </a:endParaRPr>
          </a:p>
          <a:p>
            <a:pPr marL="358775" indent="-358775" defTabSz="955675">
              <a:lnSpc>
                <a:spcPct val="150000"/>
              </a:lnSpc>
            </a:pPr>
            <a:endParaRPr lang="en-US" altLang="zh-CN" sz="2000" dirty="0">
              <a:latin typeface="+mn-ea"/>
            </a:endParaRPr>
          </a:p>
          <a:p>
            <a:pPr marL="358775" indent="-358775" defTabSz="955675">
              <a:lnSpc>
                <a:spcPct val="150000"/>
              </a:lnSpc>
            </a:pPr>
            <a:endParaRPr lang="en-US" altLang="zh-CN" sz="2000" dirty="0" smtClean="0">
              <a:latin typeface="+mn-ea"/>
            </a:endParaRPr>
          </a:p>
          <a:p>
            <a:pPr marL="358775" indent="-358775" defTabSz="955675">
              <a:lnSpc>
                <a:spcPct val="150000"/>
              </a:lnSpc>
            </a:pPr>
            <a:r>
              <a:rPr lang="en-US" altLang="zh-CN" sz="2000" dirty="0" smtClean="0">
                <a:latin typeface="+mn-ea"/>
              </a:rPr>
              <a:t>DOS</a:t>
            </a:r>
            <a:r>
              <a:rPr lang="zh-CN" altLang="en-US" sz="2000" dirty="0" smtClean="0">
                <a:latin typeface="+mn-ea"/>
              </a:rPr>
              <a:t>命令行模式运行：</a:t>
            </a:r>
            <a:endParaRPr lang="zh-CN" altLang="en-US" sz="2000" dirty="0" smtClean="0">
              <a:latin typeface="+mn-ea"/>
            </a:endParaRPr>
          </a:p>
          <a:p>
            <a:pPr marL="776605" lvl="1" indent="-298450" defTabSz="955675">
              <a:lnSpc>
                <a:spcPct val="150000"/>
              </a:lnSpc>
            </a:pPr>
            <a:r>
              <a:rPr lang="en-US" altLang="zh-CN" sz="2000" dirty="0" err="1">
                <a:latin typeface="+mn-ea"/>
              </a:rPr>
              <a:t>jm</a:t>
            </a:r>
            <a:r>
              <a:rPr lang="en-US" altLang="zh-CN" sz="2000" dirty="0" err="1" smtClean="0">
                <a:latin typeface="+mn-ea"/>
              </a:rPr>
              <a:t>eter</a:t>
            </a:r>
            <a:r>
              <a:rPr lang="en-US" altLang="zh-CN" sz="2000" dirty="0" smtClean="0">
                <a:latin typeface="+mn-ea"/>
              </a:rPr>
              <a:t> -n –t </a:t>
            </a:r>
            <a:r>
              <a:rPr lang="en-US" altLang="zh-CN" sz="2000" dirty="0" err="1" smtClean="0">
                <a:latin typeface="+mn-ea"/>
              </a:rPr>
              <a:t>test.jmx</a:t>
            </a:r>
            <a:r>
              <a:rPr lang="en-US" altLang="zh-CN" sz="2000" dirty="0" smtClean="0">
                <a:latin typeface="+mn-ea"/>
              </a:rPr>
              <a:t> -l </a:t>
            </a:r>
            <a:r>
              <a:rPr lang="en-US" altLang="zh-CN" sz="2000" dirty="0" err="1" smtClean="0">
                <a:latin typeface="+mn-ea"/>
              </a:rPr>
              <a:t>log.jtl</a:t>
            </a:r>
            <a:endParaRPr lang="en-US" altLang="zh-CN" sz="2000" dirty="0" smtClean="0">
              <a:latin typeface="+mn-ea"/>
            </a:endParaRPr>
          </a:p>
          <a:p>
            <a:pPr marL="776605" lvl="1" indent="-298450" defTabSz="955675">
              <a:lnSpc>
                <a:spcPct val="150000"/>
              </a:lnSpc>
            </a:pPr>
            <a:r>
              <a:rPr lang="en-US" altLang="zh-CN" sz="2000" dirty="0" smtClean="0">
                <a:latin typeface="+mn-ea"/>
                <a:hlinkClick r:id="rId1" tooltip="Apache JMeter"/>
              </a:rPr>
              <a:t>-n</a:t>
            </a:r>
            <a:r>
              <a:rPr lang="zh-CN" altLang="en-US" sz="2000" dirty="0" smtClean="0">
                <a:latin typeface="+mn-ea"/>
                <a:hlinkClick r:id="rId1" tooltip="Apache JMeter"/>
              </a:rPr>
              <a:t>告知</a:t>
            </a:r>
            <a:r>
              <a:rPr lang="en-US" altLang="zh-CN" sz="2000" dirty="0" smtClean="0">
                <a:latin typeface="+mn-ea"/>
                <a:hlinkClick r:id="rId1" tooltip="Apache JMeter"/>
              </a:rPr>
              <a:t>JMeter</a:t>
            </a:r>
            <a:r>
              <a:rPr lang="zh-CN" altLang="en-US" sz="2000" dirty="0" smtClean="0">
                <a:latin typeface="+mn-ea"/>
                <a:hlinkClick r:id="rId1" tooltip="Apache JMeter"/>
              </a:rPr>
              <a:t>采用非图形化运行</a:t>
            </a:r>
            <a:r>
              <a:rPr lang="en-US" altLang="zh-CN" sz="2000" dirty="0" smtClean="0">
                <a:latin typeface="+mn-ea"/>
                <a:hlinkClick r:id="rId1" tooltip="Apache JMeter"/>
              </a:rPr>
              <a:t>JMeter</a:t>
            </a:r>
            <a:r>
              <a:rPr lang="zh-CN" altLang="en-US" sz="2000" dirty="0" smtClean="0">
                <a:latin typeface="+mn-ea"/>
                <a:hlinkClick r:id="rId1" tooltip="Apache JMeter"/>
              </a:rPr>
              <a:t>脚本</a:t>
            </a:r>
            <a:endParaRPr lang="zh-CN" altLang="en-US" sz="2000" dirty="0" smtClean="0">
              <a:latin typeface="+mn-ea"/>
            </a:endParaRPr>
          </a:p>
          <a:p>
            <a:pPr marL="776605" lvl="1" indent="-298450" defTabSz="955675">
              <a:lnSpc>
                <a:spcPct val="150000"/>
              </a:lnSpc>
            </a:pPr>
            <a:r>
              <a:rPr lang="en-US" altLang="zh-CN" sz="2000" dirty="0" smtClean="0">
                <a:latin typeface="+mn-ea"/>
                <a:hlinkClick r:id="rId1" tooltip="Apache JMeter"/>
              </a:rPr>
              <a:t>-t</a:t>
            </a:r>
            <a:r>
              <a:rPr lang="zh-CN" altLang="en-US" sz="2000" dirty="0" smtClean="0">
                <a:latin typeface="+mn-ea"/>
                <a:hlinkClick r:id="rId1" tooltip="Apache JMeter"/>
              </a:rPr>
              <a:t>指定要运行的脚本文件</a:t>
            </a:r>
            <a:endParaRPr lang="zh-CN" altLang="en-US" sz="2000" dirty="0" smtClean="0">
              <a:latin typeface="+mn-ea"/>
            </a:endParaRPr>
          </a:p>
          <a:p>
            <a:pPr marL="776605" lvl="1" indent="-298450" defTabSz="955675">
              <a:lnSpc>
                <a:spcPct val="150000"/>
              </a:lnSpc>
            </a:pPr>
            <a:r>
              <a:rPr lang="en-US" altLang="zh-CN" sz="2000" dirty="0" smtClean="0">
                <a:latin typeface="+mn-ea"/>
                <a:hlinkClick r:id="rId1" tooltip="Apache JMeter"/>
              </a:rPr>
              <a:t>-l</a:t>
            </a:r>
            <a:r>
              <a:rPr lang="zh-CN" altLang="en-US" sz="2000" dirty="0" smtClean="0">
                <a:latin typeface="+mn-ea"/>
                <a:hlinkClick r:id="rId1" tooltip="Apache JMeter"/>
              </a:rPr>
              <a:t>指定保存执行结果的文件名</a:t>
            </a:r>
            <a:endParaRPr lang="zh-CN" altLang="en-US" sz="2000" dirty="0" smtClean="0">
              <a:latin typeface="+mn-ea"/>
            </a:endParaRPr>
          </a:p>
          <a:p>
            <a:pPr marL="776605" lvl="1" indent="-298450" defTabSz="955675">
              <a:buFontTx/>
              <a:buNone/>
            </a:pPr>
            <a:endParaRPr lang="en-US" altLang="zh-CN" dirty="0" smtClean="0"/>
          </a:p>
        </p:txBody>
      </p:sp>
      <p:pic>
        <p:nvPicPr>
          <p:cNvPr id="3" name="图片 2"/>
          <p:cNvPicPr>
            <a:picLocks noChangeAspect="1"/>
          </p:cNvPicPr>
          <p:nvPr/>
        </p:nvPicPr>
        <p:blipFill>
          <a:blip r:embed="rId2"/>
          <a:stretch>
            <a:fillRect/>
          </a:stretch>
        </p:blipFill>
        <p:spPr>
          <a:xfrm>
            <a:off x="2915816" y="1042796"/>
            <a:ext cx="4320480" cy="310628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kumimoji="0" lang="zh-CN" altLang="en-US" sz="2400" b="1" i="0" u="none" strike="noStrike" kern="0" cap="none" spc="0" normalizeH="0" baseline="0" noProof="1" dirty="0" smtClean="0">
                <a:latin typeface="+mj-ea"/>
                <a:ea typeface="+mj-ea"/>
                <a:cs typeface="+mn-ea"/>
                <a:sym typeface="+mn-ea"/>
              </a:rPr>
              <a:t>分布式</a:t>
            </a:r>
            <a:r>
              <a:rPr kumimoji="0" lang="zh-CN" altLang="en-US" sz="2400" b="1" i="0" u="none" strike="noStrike" kern="0" cap="none" spc="0" normalizeH="0" baseline="0" noProof="1" dirty="0" smtClean="0">
                <a:latin typeface="+mj-ea"/>
                <a:ea typeface="+mj-ea"/>
                <a:cs typeface="+mn-ea"/>
              </a:rPr>
              <a:t>运</a:t>
            </a:r>
            <a:r>
              <a:rPr lang="zh-CN" altLang="en-US" sz="2400" b="1" dirty="0" smtClean="0">
                <a:latin typeface="+mj-ea"/>
                <a:ea typeface="+mj-ea"/>
              </a:rPr>
              <a:t>行</a:t>
            </a:r>
            <a:r>
              <a:rPr lang="en-US" altLang="zh-CN" sz="2400" b="1" dirty="0" smtClean="0">
                <a:latin typeface="+mj-ea"/>
                <a:ea typeface="+mj-ea"/>
              </a:rPr>
              <a:t>JMeter</a:t>
            </a:r>
            <a:endParaRPr lang="zh-CN" altLang="en-US" sz="2400" b="1" dirty="0">
              <a:latin typeface="+mj-ea"/>
              <a:ea typeface="+mj-ea"/>
            </a:endParaRPr>
          </a:p>
        </p:txBody>
      </p:sp>
      <p:sp>
        <p:nvSpPr>
          <p:cNvPr id="5" name="内容占位符 4"/>
          <p:cNvSpPr txBox="1"/>
          <p:nvPr/>
        </p:nvSpPr>
        <p:spPr>
          <a:xfrm>
            <a:off x="464185" y="908685"/>
            <a:ext cx="8408035" cy="5616575"/>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0" indent="0" defTabSz="955675">
              <a:lnSpc>
                <a:spcPct val="150000"/>
              </a:lnSpc>
              <a:buNone/>
            </a:pPr>
            <a:r>
              <a:rPr lang="en-US" altLang="zh-CN" sz="1600" dirty="0">
                <a:latin typeface="+mn-ea"/>
                <a:sym typeface="+mn-ea"/>
              </a:rPr>
              <a:t>       </a:t>
            </a:r>
            <a:r>
              <a:rPr lang="zh-CN" altLang="en-US" sz="1600" dirty="0">
                <a:latin typeface="+mn-ea"/>
                <a:sym typeface="+mn-ea"/>
              </a:rPr>
              <a:t>作为一个纯 </a:t>
            </a:r>
            <a:r>
              <a:rPr lang="en-US" altLang="zh-CN" sz="1600" dirty="0">
                <a:latin typeface="+mn-ea"/>
                <a:sym typeface="+mn-ea"/>
              </a:rPr>
              <a:t>JAVA </a:t>
            </a:r>
            <a:r>
              <a:rPr lang="zh-CN" altLang="en-US" sz="1600" dirty="0">
                <a:latin typeface="+mn-ea"/>
                <a:sym typeface="+mn-ea"/>
              </a:rPr>
              <a:t>的</a:t>
            </a:r>
            <a:r>
              <a:rPr lang="en-US" altLang="zh-CN" sz="1600" dirty="0">
                <a:latin typeface="+mn-ea"/>
                <a:sym typeface="+mn-ea"/>
              </a:rPr>
              <a:t>GUI</a:t>
            </a:r>
            <a:r>
              <a:rPr lang="zh-CN" altLang="en-US" sz="1600" dirty="0">
                <a:latin typeface="+mn-ea"/>
                <a:sym typeface="+mn-ea"/>
              </a:rPr>
              <a:t>应用，</a:t>
            </a:r>
            <a:r>
              <a:rPr lang="en-US" altLang="zh-CN" sz="1600" dirty="0">
                <a:latin typeface="+mn-ea"/>
                <a:sym typeface="+mn-ea"/>
              </a:rPr>
              <a:t>JMeter</a:t>
            </a:r>
            <a:r>
              <a:rPr lang="zh-CN" altLang="en-US" sz="1600" dirty="0">
                <a:latin typeface="+mn-ea"/>
                <a:sym typeface="+mn-ea"/>
              </a:rPr>
              <a:t>对于</a:t>
            </a:r>
            <a:r>
              <a:rPr lang="en-US" altLang="zh-CN" sz="1600" dirty="0">
                <a:latin typeface="+mn-ea"/>
                <a:sym typeface="+mn-ea"/>
              </a:rPr>
              <a:t>CPU</a:t>
            </a:r>
            <a:r>
              <a:rPr lang="zh-CN" altLang="en-US" sz="1600" dirty="0">
                <a:latin typeface="+mn-ea"/>
                <a:sym typeface="+mn-ea"/>
              </a:rPr>
              <a:t>和内存的消耗还是很惊人的，所以当需要模拟数以千计的并发用户时，使用单台机器模拟所有的并发用户就有些力不从心，甚至还会引起</a:t>
            </a:r>
            <a:r>
              <a:rPr lang="en-US" altLang="zh-CN" sz="1600" dirty="0">
                <a:latin typeface="+mn-ea"/>
                <a:sym typeface="+mn-ea"/>
              </a:rPr>
              <a:t>JAVA</a:t>
            </a:r>
            <a:r>
              <a:rPr lang="zh-CN" altLang="en-US" sz="1600" dirty="0">
                <a:latin typeface="+mn-ea"/>
                <a:sym typeface="+mn-ea"/>
              </a:rPr>
              <a:t>内存溢出的错误。不过，</a:t>
            </a:r>
            <a:r>
              <a:rPr lang="en-US" altLang="zh-CN" sz="1600" dirty="0">
                <a:latin typeface="+mn-ea"/>
                <a:sym typeface="+mn-ea"/>
              </a:rPr>
              <a:t>JMeter</a:t>
            </a:r>
            <a:r>
              <a:rPr lang="zh-CN" altLang="en-US" sz="1600" dirty="0">
                <a:latin typeface="+mn-ea"/>
                <a:sym typeface="+mn-ea"/>
              </a:rPr>
              <a:t>也可以像 </a:t>
            </a:r>
            <a:r>
              <a:rPr lang="en-US" altLang="zh-CN" sz="1600" dirty="0">
                <a:latin typeface="+mn-ea"/>
                <a:sym typeface="+mn-ea"/>
              </a:rPr>
              <a:t>LoadRunner </a:t>
            </a:r>
            <a:r>
              <a:rPr lang="zh-CN" altLang="en-US" sz="1600" dirty="0">
                <a:latin typeface="+mn-ea"/>
                <a:sym typeface="+mn-ea"/>
              </a:rPr>
              <a:t>一样通过使用多台机器运行所谓的</a:t>
            </a:r>
            <a:r>
              <a:rPr lang="zh-CN" altLang="en-US" sz="1600" dirty="0">
                <a:solidFill>
                  <a:schemeClr val="hlink"/>
                </a:solidFill>
                <a:latin typeface="+mn-ea"/>
                <a:sym typeface="+mn-ea"/>
              </a:rPr>
              <a:t>代理</a:t>
            </a:r>
            <a:r>
              <a:rPr lang="zh-CN" altLang="en-US" sz="1600" dirty="0">
                <a:latin typeface="+mn-ea"/>
                <a:sym typeface="+mn-ea"/>
              </a:rPr>
              <a:t>来分担</a:t>
            </a:r>
            <a:r>
              <a:rPr lang="zh-CN" altLang="en-US" sz="1600" dirty="0">
                <a:solidFill>
                  <a:schemeClr val="hlink"/>
                </a:solidFill>
                <a:latin typeface="+mn-ea"/>
                <a:sym typeface="+mn-ea"/>
              </a:rPr>
              <a:t>负载产生器</a:t>
            </a:r>
            <a:r>
              <a:rPr lang="zh-CN" altLang="en-US" sz="1600" dirty="0">
                <a:latin typeface="+mn-ea"/>
                <a:sym typeface="+mn-ea"/>
              </a:rPr>
              <a:t>自身的压力，并借此来获取更大的并发用户数，我们只需手动配置一下即可。</a:t>
            </a:r>
            <a:endParaRPr lang="zh-CN" altLang="en-US" sz="1600" dirty="0">
              <a:latin typeface="+mn-ea"/>
              <a:sym typeface="+mn-ea"/>
            </a:endParaRPr>
          </a:p>
          <a:p>
            <a:pPr marL="358775" indent="-358775" defTabSz="955675">
              <a:lnSpc>
                <a:spcPct val="150000"/>
              </a:lnSpc>
            </a:pPr>
            <a:endParaRPr lang="zh-CN" altLang="en-US" sz="1600" dirty="0">
              <a:latin typeface="+mn-ea"/>
              <a:sym typeface="+mn-ea"/>
            </a:endParaRPr>
          </a:p>
          <a:p>
            <a:pPr marL="358775" indent="-358775" defTabSz="955675">
              <a:lnSpc>
                <a:spcPct val="150000"/>
              </a:lnSpc>
            </a:pPr>
            <a:endParaRPr lang="en-US" altLang="zh-CN" sz="2000" dirty="0">
              <a:latin typeface="+mn-ea"/>
            </a:endParaRPr>
          </a:p>
          <a:p>
            <a:pPr marL="358775" indent="-358775" defTabSz="955675">
              <a:lnSpc>
                <a:spcPct val="150000"/>
              </a:lnSpc>
            </a:pPr>
            <a:endParaRPr lang="en-US" altLang="zh-CN" sz="2000" dirty="0" smtClean="0">
              <a:latin typeface="+mn-ea"/>
            </a:endParaRPr>
          </a:p>
          <a:p>
            <a:pPr marL="358775" indent="-358775" defTabSz="955675">
              <a:lnSpc>
                <a:spcPct val="150000"/>
              </a:lnSpc>
            </a:pPr>
            <a:endParaRPr lang="en-US" altLang="zh-CN" sz="2000" dirty="0">
              <a:latin typeface="+mn-ea"/>
            </a:endParaRPr>
          </a:p>
          <a:p>
            <a:pPr marL="358775" indent="-358775" defTabSz="955675">
              <a:lnSpc>
                <a:spcPct val="150000"/>
              </a:lnSpc>
            </a:pPr>
            <a:endParaRPr lang="en-US" altLang="zh-CN" sz="2000" dirty="0" smtClean="0">
              <a:latin typeface="+mn-ea"/>
            </a:endParaRPr>
          </a:p>
          <a:p>
            <a:pPr marL="776605" lvl="1" indent="-298450" defTabSz="955675">
              <a:buFontTx/>
              <a:buNone/>
            </a:pPr>
            <a:endParaRPr lang="en-US" altLang="zh-CN" dirty="0" smtClean="0"/>
          </a:p>
        </p:txBody>
      </p:sp>
      <p:pic>
        <p:nvPicPr>
          <p:cNvPr id="3" name="图片 2"/>
          <p:cNvPicPr>
            <a:picLocks noChangeAspect="1"/>
          </p:cNvPicPr>
          <p:nvPr/>
        </p:nvPicPr>
        <p:blipFill>
          <a:blip r:embed="rId1"/>
          <a:stretch>
            <a:fillRect/>
          </a:stretch>
        </p:blipFill>
        <p:spPr>
          <a:xfrm>
            <a:off x="183515" y="3032760"/>
            <a:ext cx="4561840" cy="2693035"/>
          </a:xfrm>
          <a:prstGeom prst="rect">
            <a:avLst/>
          </a:prstGeom>
        </p:spPr>
      </p:pic>
      <p:pic>
        <p:nvPicPr>
          <p:cNvPr id="4" name="图片 3"/>
          <p:cNvPicPr>
            <a:picLocks noChangeAspect="1"/>
          </p:cNvPicPr>
          <p:nvPr/>
        </p:nvPicPr>
        <p:blipFill>
          <a:blip r:embed="rId2"/>
          <a:stretch>
            <a:fillRect/>
          </a:stretch>
        </p:blipFill>
        <p:spPr>
          <a:xfrm>
            <a:off x="4804410" y="2727325"/>
            <a:ext cx="4329430" cy="3237230"/>
          </a:xfrm>
          <a:prstGeom prst="rect">
            <a:avLst/>
          </a:prstGeom>
        </p:spPr>
      </p:pic>
      <p:sp>
        <p:nvSpPr>
          <p:cNvPr id="6" name="文本框 5"/>
          <p:cNvSpPr txBox="1"/>
          <p:nvPr/>
        </p:nvSpPr>
        <p:spPr>
          <a:xfrm>
            <a:off x="1224280" y="5964555"/>
            <a:ext cx="2164080" cy="287020"/>
          </a:xfrm>
          <a:prstGeom prst="rect">
            <a:avLst/>
          </a:prstGeom>
          <a:noFill/>
          <a:ln w="9525">
            <a:noFill/>
            <a:miter lim="800000"/>
          </a:ln>
        </p:spPr>
        <p:txBody>
          <a:bodyPr wrap="none" rtlCol="0">
            <a:spAutoFit/>
          </a:bodyPr>
          <a:p>
            <a:pPr algn="ctr" latinLnBrk="1"/>
            <a:r>
              <a:rPr kumimoji="1" lang="zh-CN" altLang="en-US" sz="1200" dirty="0" smtClean="0">
                <a:latin typeface="+mn-ea"/>
                <a:cs typeface="Arial" panose="020B0604020202020204" pitchFamily="34" charset="0"/>
              </a:rPr>
              <a:t>服务器和客户端的结构示意图</a:t>
            </a:r>
            <a:endParaRPr kumimoji="1" lang="zh-CN" altLang="en-US" sz="1200" dirty="0" smtClean="0">
              <a:latin typeface="+mn-ea"/>
              <a:cs typeface="Arial" panose="020B0604020202020204" pitchFamily="34" charset="0"/>
            </a:endParaRPr>
          </a:p>
        </p:txBody>
      </p:sp>
      <p:sp>
        <p:nvSpPr>
          <p:cNvPr id="7" name="文本框 6"/>
          <p:cNvSpPr txBox="1"/>
          <p:nvPr/>
        </p:nvSpPr>
        <p:spPr>
          <a:xfrm>
            <a:off x="5987415" y="5964555"/>
            <a:ext cx="1859280" cy="287020"/>
          </a:xfrm>
          <a:prstGeom prst="rect">
            <a:avLst/>
          </a:prstGeom>
          <a:noFill/>
          <a:ln w="9525">
            <a:noFill/>
            <a:miter lim="800000"/>
          </a:ln>
        </p:spPr>
        <p:txBody>
          <a:bodyPr wrap="none" rtlCol="0">
            <a:spAutoFit/>
          </a:bodyPr>
          <a:p>
            <a:pPr algn="ctr" latinLnBrk="1"/>
            <a:r>
              <a:rPr kumimoji="1" lang="zh-CN" altLang="en-US" sz="1200" dirty="0" smtClean="0">
                <a:latin typeface="+mn-ea"/>
                <a:cs typeface="Arial" panose="020B0604020202020204" pitchFamily="34" charset="0"/>
              </a:rPr>
              <a:t>实际运行时的结构示意图</a:t>
            </a:r>
            <a:endParaRPr kumimoji="1" lang="zh-CN" altLang="en-US" sz="1200" dirty="0" smtClean="0">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kumimoji="0" lang="zh-CN" altLang="en-US" sz="2400" b="1" i="0" u="none" strike="noStrike" kern="0" cap="none" spc="0" normalizeH="0" baseline="0" noProof="1" dirty="0" smtClean="0">
                <a:latin typeface="+mj-ea"/>
                <a:ea typeface="+mj-ea"/>
                <a:cs typeface="+mn-ea"/>
                <a:sym typeface="+mn-ea"/>
              </a:rPr>
              <a:t>分布式</a:t>
            </a:r>
            <a:r>
              <a:rPr kumimoji="0" lang="zh-CN" altLang="en-US" sz="2400" b="1" i="0" u="none" strike="noStrike" kern="0" cap="none" spc="0" normalizeH="0" baseline="0" noProof="1" dirty="0" smtClean="0">
                <a:latin typeface="+mj-ea"/>
                <a:ea typeface="+mj-ea"/>
                <a:cs typeface="+mn-ea"/>
              </a:rPr>
              <a:t>运</a:t>
            </a:r>
            <a:r>
              <a:rPr lang="zh-CN" altLang="en-US" sz="2400" b="1" dirty="0" smtClean="0">
                <a:latin typeface="+mj-ea"/>
                <a:ea typeface="+mj-ea"/>
              </a:rPr>
              <a:t>行</a:t>
            </a:r>
            <a:r>
              <a:rPr lang="en-US" altLang="zh-CN" sz="2400" b="1" dirty="0" smtClean="0">
                <a:latin typeface="+mj-ea"/>
                <a:ea typeface="+mj-ea"/>
              </a:rPr>
              <a:t>JMeter</a:t>
            </a:r>
            <a:endParaRPr lang="zh-CN" altLang="en-US" sz="2400" b="1" dirty="0">
              <a:latin typeface="+mj-ea"/>
              <a:ea typeface="+mj-ea"/>
            </a:endParaRPr>
          </a:p>
        </p:txBody>
      </p:sp>
      <p:sp>
        <p:nvSpPr>
          <p:cNvPr id="3" name="文本框 2"/>
          <p:cNvSpPr txBox="1"/>
          <p:nvPr/>
        </p:nvSpPr>
        <p:spPr>
          <a:xfrm>
            <a:off x="428625" y="1012825"/>
            <a:ext cx="8450580" cy="4526280"/>
          </a:xfrm>
          <a:prstGeom prst="rect">
            <a:avLst/>
          </a:prstGeom>
          <a:noFill/>
          <a:ln w="9525">
            <a:noFill/>
            <a:miter lim="800000"/>
          </a:ln>
        </p:spPr>
        <p:txBody>
          <a:bodyPr wrap="square" rtlCol="0" anchor="t">
            <a:spAutoFit/>
          </a:bodyPr>
          <a:p>
            <a:pPr algn="l" fontAlgn="auto" latinLnBrk="1">
              <a:lnSpc>
                <a:spcPct val="150000"/>
              </a:lnSpc>
            </a:pPr>
            <a:r>
              <a:rPr kumimoji="1" lang="zh-CN" altLang="en-US" dirty="0" smtClean="0">
                <a:latin typeface="+mn-ea"/>
                <a:cs typeface="Arial" panose="020B0604020202020204" pitchFamily="34" charset="0"/>
              </a:rPr>
              <a:t>执行机（slave）配置：</a:t>
            </a:r>
            <a:endParaRPr kumimoji="1" lang="zh-CN" altLang="en-US" sz="1600" dirty="0" smtClean="0">
              <a:latin typeface="+mn-ea"/>
              <a:cs typeface="Arial" panose="020B0604020202020204" pitchFamily="34" charset="0"/>
            </a:endParaRPr>
          </a:p>
          <a:p>
            <a:pPr algn="l" fontAlgn="auto" latinLnBrk="1">
              <a:lnSpc>
                <a:spcPct val="150000"/>
              </a:lnSpc>
            </a:pPr>
            <a:r>
              <a:rPr kumimoji="1" lang="zh-CN" altLang="en-US" sz="1600" dirty="0" smtClean="0">
                <a:latin typeface="+mn-ea"/>
                <a:cs typeface="Arial" panose="020B0604020202020204" pitchFamily="34" charset="0"/>
              </a:rPr>
              <a:t>1、slave机上需要安装Jmeter，具体如何安装这里不详细介绍了。</a:t>
            </a:r>
            <a:endParaRPr kumimoji="1" lang="zh-CN" altLang="en-US" sz="1600" dirty="0" smtClean="0">
              <a:latin typeface="+mn-ea"/>
              <a:cs typeface="Arial" panose="020B0604020202020204" pitchFamily="34" charset="0"/>
            </a:endParaRPr>
          </a:p>
          <a:p>
            <a:pPr algn="l" fontAlgn="auto" latinLnBrk="1">
              <a:lnSpc>
                <a:spcPct val="150000"/>
              </a:lnSpc>
            </a:pPr>
            <a:r>
              <a:rPr kumimoji="1" lang="zh-CN" altLang="en-US" sz="1600" dirty="0" smtClean="0">
                <a:latin typeface="+mn-ea"/>
                <a:cs typeface="Arial" panose="020B0604020202020204" pitchFamily="34" charset="0"/>
              </a:rPr>
              <a:t>2、添加环境变量：JMETER_HOME=D:\B_TOOLS\apache-jmeter-2.13，此处为你Jmeter的路径</a:t>
            </a:r>
            <a:endParaRPr kumimoji="1" lang="zh-CN" altLang="en-US" sz="1600" dirty="0" smtClean="0">
              <a:latin typeface="+mn-ea"/>
              <a:cs typeface="Arial" panose="020B0604020202020204" pitchFamily="34" charset="0"/>
            </a:endParaRPr>
          </a:p>
          <a:p>
            <a:pPr algn="l" fontAlgn="auto" latinLnBrk="1">
              <a:lnSpc>
                <a:spcPct val="150000"/>
              </a:lnSpc>
            </a:pPr>
            <a:r>
              <a:rPr kumimoji="1" lang="zh-CN" altLang="en-US" sz="1600" dirty="0" smtClean="0">
                <a:latin typeface="+mn-ea"/>
                <a:cs typeface="Arial" panose="020B0604020202020204" pitchFamily="34" charset="0"/>
              </a:rPr>
              <a:t>3、启动bin目录下的：jmeter-server.bat，启动成功如下图：</a:t>
            </a:r>
            <a:endParaRPr kumimoji="1" lang="zh-CN" altLang="en-US" sz="1600" dirty="0" smtClean="0">
              <a:latin typeface="+mn-ea"/>
              <a:cs typeface="Arial" panose="020B0604020202020204" pitchFamily="34" charset="0"/>
            </a:endParaRPr>
          </a:p>
          <a:p>
            <a:pPr algn="l" fontAlgn="auto" latinLnBrk="1">
              <a:lnSpc>
                <a:spcPct val="150000"/>
              </a:lnSpc>
            </a:pPr>
            <a:endParaRPr kumimoji="1" lang="zh-CN" altLang="en-US" sz="1600" dirty="0" smtClean="0">
              <a:latin typeface="+mn-ea"/>
              <a:cs typeface="Arial" panose="020B0604020202020204" pitchFamily="34" charset="0"/>
            </a:endParaRPr>
          </a:p>
          <a:p>
            <a:pPr algn="l" fontAlgn="auto" latinLnBrk="1">
              <a:lnSpc>
                <a:spcPct val="150000"/>
              </a:lnSpc>
            </a:pPr>
            <a:endParaRPr kumimoji="1" lang="zh-CN" altLang="en-US" sz="1600" dirty="0" smtClean="0">
              <a:latin typeface="+mn-ea"/>
              <a:cs typeface="Arial" panose="020B0604020202020204" pitchFamily="34" charset="0"/>
            </a:endParaRPr>
          </a:p>
          <a:p>
            <a:pPr algn="l" fontAlgn="auto" latinLnBrk="1">
              <a:lnSpc>
                <a:spcPct val="150000"/>
              </a:lnSpc>
            </a:pPr>
            <a:endParaRPr kumimoji="1" lang="zh-CN" altLang="en-US" sz="1600" dirty="0" smtClean="0">
              <a:latin typeface="+mn-ea"/>
              <a:cs typeface="Arial" panose="020B0604020202020204" pitchFamily="34" charset="0"/>
            </a:endParaRPr>
          </a:p>
          <a:p>
            <a:pPr algn="l" fontAlgn="auto" latinLnBrk="1">
              <a:lnSpc>
                <a:spcPct val="150000"/>
              </a:lnSpc>
            </a:pPr>
            <a:endParaRPr kumimoji="1" lang="zh-CN" altLang="en-US" sz="1600" dirty="0" smtClean="0">
              <a:latin typeface="+mn-ea"/>
              <a:cs typeface="Arial" panose="020B0604020202020204" pitchFamily="34" charset="0"/>
            </a:endParaRPr>
          </a:p>
          <a:p>
            <a:pPr algn="l" fontAlgn="auto" latinLnBrk="1">
              <a:lnSpc>
                <a:spcPct val="150000"/>
              </a:lnSpc>
            </a:pPr>
            <a:r>
              <a:rPr kumimoji="1" lang="zh-CN" altLang="en-US" sz="1600" dirty="0" smtClean="0">
                <a:latin typeface="+mn-ea"/>
                <a:cs typeface="Arial" panose="020B0604020202020204" pitchFamily="34" charset="0"/>
              </a:rPr>
              <a:t>4、上图上标红的IP和端口会在master里配置时用到。IP就是slave机器IP，端口默认是1099，端口也可以自定义，这里我自定义为1000。 </a:t>
            </a:r>
            <a:endParaRPr kumimoji="1" lang="zh-CN" altLang="en-US" sz="1600" dirty="0" smtClean="0">
              <a:latin typeface="+mn-ea"/>
              <a:cs typeface="Arial" panose="020B0604020202020204" pitchFamily="34" charset="0"/>
            </a:endParaRPr>
          </a:p>
          <a:p>
            <a:pPr algn="l" fontAlgn="auto" latinLnBrk="1">
              <a:lnSpc>
                <a:spcPct val="150000"/>
              </a:lnSpc>
            </a:pPr>
            <a:r>
              <a:rPr kumimoji="1" lang="zh-CN" altLang="en-US" sz="1600" dirty="0" smtClean="0">
                <a:latin typeface="+mn-ea"/>
                <a:cs typeface="Arial" panose="020B0604020202020204" pitchFamily="34" charset="0"/>
              </a:rPr>
              <a:t>5、多台slave的话，重复1~4步骤就好。  </a:t>
            </a:r>
            <a:endParaRPr kumimoji="1" lang="zh-CN" altLang="en-US" sz="1600" dirty="0" smtClean="0">
              <a:latin typeface="+mn-ea"/>
              <a:cs typeface="Arial" panose="020B0604020202020204" pitchFamily="34" charset="0"/>
            </a:endParaRPr>
          </a:p>
        </p:txBody>
      </p:sp>
      <p:pic>
        <p:nvPicPr>
          <p:cNvPr id="4" name="图片 3"/>
          <p:cNvPicPr>
            <a:picLocks noChangeAspect="1"/>
          </p:cNvPicPr>
          <p:nvPr/>
        </p:nvPicPr>
        <p:blipFill>
          <a:blip r:embed="rId1"/>
          <a:stretch>
            <a:fillRect/>
          </a:stretch>
        </p:blipFill>
        <p:spPr>
          <a:xfrm>
            <a:off x="535305" y="3114675"/>
            <a:ext cx="7720965" cy="119761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kumimoji="0" lang="zh-CN" altLang="en-US" sz="2400" b="1" i="0" u="none" strike="noStrike" kern="0" cap="none" spc="0" normalizeH="0" baseline="0" noProof="1" dirty="0" smtClean="0">
                <a:latin typeface="+mj-ea"/>
                <a:ea typeface="+mj-ea"/>
                <a:cs typeface="+mn-ea"/>
                <a:sym typeface="+mn-ea"/>
              </a:rPr>
              <a:t>分布式</a:t>
            </a:r>
            <a:r>
              <a:rPr kumimoji="0" lang="zh-CN" altLang="en-US" sz="2400" b="1" i="0" u="none" strike="noStrike" kern="0" cap="none" spc="0" normalizeH="0" baseline="0" noProof="1" dirty="0" smtClean="0">
                <a:latin typeface="+mj-ea"/>
                <a:ea typeface="+mj-ea"/>
                <a:cs typeface="+mn-ea"/>
              </a:rPr>
              <a:t>运</a:t>
            </a:r>
            <a:r>
              <a:rPr lang="zh-CN" altLang="en-US" sz="2400" b="1" dirty="0" smtClean="0">
                <a:latin typeface="+mj-ea"/>
                <a:ea typeface="+mj-ea"/>
              </a:rPr>
              <a:t>行</a:t>
            </a:r>
            <a:r>
              <a:rPr lang="en-US" altLang="zh-CN" sz="2400" b="1" dirty="0" smtClean="0">
                <a:latin typeface="+mj-ea"/>
                <a:ea typeface="+mj-ea"/>
              </a:rPr>
              <a:t>JMeter</a:t>
            </a:r>
            <a:endParaRPr lang="zh-CN" altLang="en-US" sz="2400" b="1" dirty="0">
              <a:latin typeface="+mj-ea"/>
              <a:ea typeface="+mj-ea"/>
            </a:endParaRPr>
          </a:p>
        </p:txBody>
      </p:sp>
      <p:sp>
        <p:nvSpPr>
          <p:cNvPr id="5" name="内容占位符 4"/>
          <p:cNvSpPr txBox="1"/>
          <p:nvPr/>
        </p:nvSpPr>
        <p:spPr>
          <a:xfrm>
            <a:off x="368300" y="900430"/>
            <a:ext cx="8408035" cy="5616575"/>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0" indent="0" fontAlgn="auto">
              <a:lnSpc>
                <a:spcPct val="150000"/>
              </a:lnSpc>
              <a:spcBef>
                <a:spcPts val="0"/>
              </a:spcBef>
              <a:buNone/>
            </a:pPr>
            <a:r>
              <a:rPr lang="en-US" altLang="zh-CN" sz="1800" dirty="0">
                <a:latin typeface="+mn-ea"/>
                <a:sym typeface="+mn-ea"/>
              </a:rPr>
              <a:t>调度机（master）配置：</a:t>
            </a:r>
            <a:endParaRPr lang="en-US" altLang="zh-CN" sz="1800" dirty="0">
              <a:latin typeface="+mn-ea"/>
              <a:sym typeface="+mn-ea"/>
            </a:endParaRPr>
          </a:p>
          <a:p>
            <a:pPr marL="0" indent="0" algn="l" fontAlgn="auto">
              <a:lnSpc>
                <a:spcPct val="150000"/>
              </a:lnSpc>
              <a:spcBef>
                <a:spcPts val="0"/>
              </a:spcBef>
              <a:buNone/>
            </a:pPr>
            <a:r>
              <a:rPr lang="en-US" altLang="zh-CN" sz="1600" dirty="0">
                <a:latin typeface="+mn-ea"/>
                <a:sym typeface="+mn-ea"/>
              </a:rPr>
              <a:t>1、找到Jmeter的bin目录下jmeter.properties文件，修改如下配置，IP和Port是slave机的IP以及自定义的端口：</a:t>
            </a:r>
            <a:endParaRPr lang="en-US" altLang="zh-CN" sz="1600" dirty="0">
              <a:latin typeface="+mn-ea"/>
              <a:sym typeface="+mn-ea"/>
            </a:endParaRPr>
          </a:p>
          <a:p>
            <a:pPr marL="0" indent="0" algn="l" fontAlgn="auto">
              <a:lnSpc>
                <a:spcPct val="150000"/>
              </a:lnSpc>
              <a:spcBef>
                <a:spcPts val="0"/>
              </a:spcBef>
              <a:buNone/>
            </a:pPr>
            <a:r>
              <a:rPr lang="en-US" altLang="zh-CN" sz="1600" dirty="0">
                <a:latin typeface="+mn-ea"/>
                <a:sym typeface="+mn-ea"/>
              </a:rPr>
              <a:t>     remote_hosts=10.13.223.202:1000,10.13.225.12:1000</a:t>
            </a:r>
            <a:endParaRPr lang="en-US" altLang="zh-CN" sz="1600" dirty="0">
              <a:latin typeface="+mn-ea"/>
              <a:sym typeface="+mn-ea"/>
            </a:endParaRPr>
          </a:p>
          <a:p>
            <a:pPr marL="0" indent="0" algn="l" fontAlgn="auto">
              <a:lnSpc>
                <a:spcPct val="150000"/>
              </a:lnSpc>
              <a:spcBef>
                <a:spcPts val="0"/>
              </a:spcBef>
              <a:buNone/>
            </a:pPr>
            <a:r>
              <a:rPr lang="en-US" altLang="zh-CN" sz="1600" dirty="0">
                <a:latin typeface="+mn-ea"/>
                <a:sym typeface="+mn-ea"/>
              </a:rPr>
              <a:t>    多台slave之前用","隔开，我这配置了2台，可以看到标红的这个就是上面截图slave的IP和Port.</a:t>
            </a:r>
            <a:endParaRPr lang="en-US" altLang="zh-CN" sz="1600" dirty="0">
              <a:latin typeface="+mn-ea"/>
              <a:sym typeface="+mn-ea"/>
            </a:endParaRPr>
          </a:p>
          <a:p>
            <a:pPr marL="0" indent="0" algn="l" fontAlgn="auto">
              <a:lnSpc>
                <a:spcPct val="150000"/>
              </a:lnSpc>
              <a:spcBef>
                <a:spcPts val="0"/>
              </a:spcBef>
              <a:buNone/>
            </a:pPr>
            <a:r>
              <a:rPr lang="en-US" altLang="zh-CN" sz="1600" dirty="0">
                <a:latin typeface="+mn-ea"/>
                <a:sym typeface="+mn-ea"/>
              </a:rPr>
              <a:t>2、打开Jmeter，选择运行，有</a:t>
            </a:r>
            <a:r>
              <a:rPr lang="zh-CN" altLang="en-US" sz="1600" dirty="0">
                <a:latin typeface="+mn-ea"/>
                <a:sym typeface="+mn-ea"/>
              </a:rPr>
              <a:t>远程</a:t>
            </a:r>
            <a:r>
              <a:rPr lang="en-US" altLang="zh-CN" sz="1600" dirty="0">
                <a:latin typeface="+mn-ea"/>
                <a:sym typeface="+mn-ea"/>
              </a:rPr>
              <a:t>启动、</a:t>
            </a:r>
            <a:r>
              <a:rPr lang="zh-CN" altLang="en-US" sz="1600" dirty="0">
                <a:latin typeface="+mn-ea"/>
                <a:sym typeface="+mn-ea"/>
              </a:rPr>
              <a:t>远程</a:t>
            </a:r>
            <a:r>
              <a:rPr lang="en-US" altLang="zh-CN" sz="1600" dirty="0">
                <a:latin typeface="+mn-ea"/>
                <a:sym typeface="+mn-ea"/>
              </a:rPr>
              <a:t>全部启动两个选项</a:t>
            </a:r>
            <a:r>
              <a:rPr lang="zh-CN" altLang="en-US" sz="1600" dirty="0">
                <a:latin typeface="+mn-ea"/>
                <a:sym typeface="+mn-ea"/>
              </a:rPr>
              <a:t>，点击选项</a:t>
            </a:r>
            <a:r>
              <a:rPr lang="en-US" altLang="zh-CN" sz="1600" dirty="0">
                <a:latin typeface="+mn-ea"/>
                <a:sym typeface="+mn-ea"/>
              </a:rPr>
              <a:t>slave</a:t>
            </a:r>
            <a:r>
              <a:rPr lang="zh-CN" altLang="en-US" sz="1600" dirty="0">
                <a:latin typeface="+mn-ea"/>
                <a:sym typeface="+mn-ea"/>
              </a:rPr>
              <a:t>开始执行脚本。</a:t>
            </a:r>
            <a:endParaRPr lang="zh-CN" altLang="en-US" sz="1600" dirty="0">
              <a:latin typeface="+mn-ea"/>
              <a:sym typeface="+mn-ea"/>
            </a:endParaRPr>
          </a:p>
          <a:p>
            <a:pPr marL="0" indent="0" algn="l" fontAlgn="auto">
              <a:lnSpc>
                <a:spcPts val="2180"/>
              </a:lnSpc>
              <a:spcBef>
                <a:spcPts val="0"/>
              </a:spcBef>
              <a:buNone/>
            </a:pPr>
            <a:endParaRPr lang="en-US" altLang="zh-CN" sz="1600" dirty="0">
              <a:latin typeface="+mn-ea"/>
              <a:sym typeface="+mn-ea"/>
            </a:endParaRPr>
          </a:p>
          <a:p>
            <a:pPr marL="0" indent="0" fontAlgn="auto">
              <a:lnSpc>
                <a:spcPts val="2180"/>
              </a:lnSpc>
              <a:spcBef>
                <a:spcPts val="0"/>
              </a:spcBef>
              <a:buNone/>
            </a:pPr>
            <a:endParaRPr lang="en-US" altLang="zh-CN" sz="1600" dirty="0">
              <a:latin typeface="+mn-ea"/>
              <a:sym typeface="+mn-ea"/>
            </a:endParaRPr>
          </a:p>
          <a:p>
            <a:pPr marL="0" indent="0" fontAlgn="auto">
              <a:lnSpc>
                <a:spcPts val="2180"/>
              </a:lnSpc>
              <a:spcBef>
                <a:spcPts val="0"/>
              </a:spcBef>
              <a:buNone/>
            </a:pPr>
            <a:endParaRPr lang="en-US" altLang="zh-CN" sz="1600" dirty="0">
              <a:latin typeface="+mn-ea"/>
              <a:sym typeface="+mn-ea"/>
            </a:endParaRPr>
          </a:p>
          <a:p>
            <a:pPr marL="0" indent="0" defTabSz="955675">
              <a:lnSpc>
                <a:spcPct val="150000"/>
              </a:lnSpc>
              <a:buNone/>
            </a:pPr>
            <a:endParaRPr lang="zh-CN" altLang="en-US" sz="1600" dirty="0" smtClean="0">
              <a:solidFill>
                <a:schemeClr val="hlink"/>
              </a:solidFill>
              <a:latin typeface="+mn-ea"/>
              <a:sym typeface="+mn-ea"/>
            </a:endParaRPr>
          </a:p>
          <a:p>
            <a:pPr marL="358775" indent="-358775" defTabSz="955675">
              <a:lnSpc>
                <a:spcPct val="150000"/>
              </a:lnSpc>
            </a:pPr>
            <a:endParaRPr lang="en-US" altLang="zh-CN" sz="2000" dirty="0">
              <a:latin typeface="+mn-ea"/>
            </a:endParaRPr>
          </a:p>
          <a:p>
            <a:pPr marL="358775" indent="-358775" defTabSz="955675">
              <a:lnSpc>
                <a:spcPct val="150000"/>
              </a:lnSpc>
            </a:pPr>
            <a:endParaRPr lang="en-US" altLang="zh-CN" sz="2000" dirty="0">
              <a:latin typeface="+mn-ea"/>
            </a:endParaRPr>
          </a:p>
          <a:p>
            <a:pPr marL="358775" indent="-358775" defTabSz="955675">
              <a:lnSpc>
                <a:spcPct val="150000"/>
              </a:lnSpc>
            </a:pPr>
            <a:endParaRPr lang="en-US" altLang="zh-CN" sz="2000" dirty="0" smtClean="0">
              <a:latin typeface="+mn-ea"/>
            </a:endParaRPr>
          </a:p>
          <a:p>
            <a:pPr marL="358775" indent="-358775" defTabSz="955675">
              <a:lnSpc>
                <a:spcPct val="150000"/>
              </a:lnSpc>
            </a:pPr>
            <a:endParaRPr lang="en-US" altLang="zh-CN" sz="2000" dirty="0">
              <a:latin typeface="+mn-ea"/>
            </a:endParaRPr>
          </a:p>
          <a:p>
            <a:pPr marL="358775" indent="-358775" defTabSz="955675">
              <a:lnSpc>
                <a:spcPct val="150000"/>
              </a:lnSpc>
            </a:pPr>
            <a:endParaRPr lang="en-US" altLang="zh-CN" sz="2000" dirty="0" smtClean="0">
              <a:latin typeface="+mn-ea"/>
            </a:endParaRPr>
          </a:p>
          <a:p>
            <a:pPr marL="776605" lvl="1" indent="-298450" defTabSz="955675">
              <a:buFontTx/>
              <a:buNone/>
            </a:pPr>
            <a:endParaRPr lang="en-US" altLang="zh-CN" dirty="0" smtClean="0"/>
          </a:p>
        </p:txBody>
      </p:sp>
      <p:pic>
        <p:nvPicPr>
          <p:cNvPr id="4" name="图片 3"/>
          <p:cNvPicPr>
            <a:picLocks noChangeAspect="1"/>
          </p:cNvPicPr>
          <p:nvPr/>
        </p:nvPicPr>
        <p:blipFill>
          <a:blip r:embed="rId1"/>
          <a:stretch>
            <a:fillRect/>
          </a:stretch>
        </p:blipFill>
        <p:spPr>
          <a:xfrm>
            <a:off x="2110105" y="3702685"/>
            <a:ext cx="4740910" cy="297370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kumimoji="0" lang="zh-CN" altLang="en-US" sz="2400" b="1" i="0" u="none" strike="noStrike" kern="0" cap="none" spc="0" normalizeH="0" baseline="0" noProof="1" dirty="0" smtClean="0">
                <a:latin typeface="+mj-ea"/>
                <a:ea typeface="+mj-ea"/>
                <a:cs typeface="+mn-ea"/>
                <a:sym typeface="+mn-ea"/>
              </a:rPr>
              <a:t>分布式</a:t>
            </a:r>
            <a:r>
              <a:rPr kumimoji="0" lang="zh-CN" altLang="en-US" sz="2400" b="1" i="0" u="none" strike="noStrike" kern="0" cap="none" spc="0" normalizeH="0" baseline="0" noProof="1" dirty="0" smtClean="0">
                <a:latin typeface="+mj-ea"/>
                <a:ea typeface="+mj-ea"/>
                <a:cs typeface="+mn-ea"/>
              </a:rPr>
              <a:t>运</a:t>
            </a:r>
            <a:r>
              <a:rPr lang="zh-CN" altLang="en-US" sz="2400" b="1" dirty="0" smtClean="0">
                <a:latin typeface="+mj-ea"/>
                <a:ea typeface="+mj-ea"/>
              </a:rPr>
              <a:t>行</a:t>
            </a:r>
            <a:r>
              <a:rPr lang="en-US" altLang="zh-CN" sz="2400" b="1" dirty="0" smtClean="0">
                <a:latin typeface="+mj-ea"/>
                <a:ea typeface="+mj-ea"/>
              </a:rPr>
              <a:t>JMeter</a:t>
            </a:r>
            <a:endParaRPr lang="zh-CN" altLang="en-US" sz="2400" b="1" dirty="0">
              <a:latin typeface="+mj-ea"/>
              <a:ea typeface="+mj-ea"/>
            </a:endParaRPr>
          </a:p>
        </p:txBody>
      </p:sp>
      <p:sp>
        <p:nvSpPr>
          <p:cNvPr id="3" name="文本框 2"/>
          <p:cNvSpPr txBox="1"/>
          <p:nvPr/>
        </p:nvSpPr>
        <p:spPr>
          <a:xfrm>
            <a:off x="387350" y="1094740"/>
            <a:ext cx="8450580" cy="352425"/>
          </a:xfrm>
          <a:prstGeom prst="rect">
            <a:avLst/>
          </a:prstGeom>
          <a:noFill/>
          <a:ln w="9525">
            <a:noFill/>
            <a:miter lim="800000"/>
          </a:ln>
        </p:spPr>
        <p:txBody>
          <a:bodyPr wrap="square" rtlCol="0" anchor="t">
            <a:spAutoFit/>
          </a:bodyPr>
          <a:p>
            <a:pPr algn="l" latinLnBrk="1"/>
            <a:r>
              <a:rPr kumimoji="1" lang="zh-CN" altLang="en-US" sz="1600" dirty="0" smtClean="0">
                <a:latin typeface="+mn-ea"/>
                <a:cs typeface="Arial" panose="020B0604020202020204" pitchFamily="34" charset="0"/>
              </a:rPr>
              <a:t>  </a:t>
            </a:r>
            <a:endParaRPr kumimoji="1" lang="zh-CN" altLang="en-US" sz="1600" dirty="0" smtClean="0">
              <a:latin typeface="+mn-ea"/>
              <a:cs typeface="Arial" panose="020B0604020202020204" pitchFamily="34" charset="0"/>
            </a:endParaRPr>
          </a:p>
        </p:txBody>
      </p:sp>
      <p:sp>
        <p:nvSpPr>
          <p:cNvPr id="5" name="文本框 4"/>
          <p:cNvSpPr txBox="1"/>
          <p:nvPr/>
        </p:nvSpPr>
        <p:spPr>
          <a:xfrm>
            <a:off x="387350" y="1094740"/>
            <a:ext cx="8549640" cy="4754880"/>
          </a:xfrm>
          <a:prstGeom prst="rect">
            <a:avLst/>
          </a:prstGeom>
          <a:noFill/>
          <a:ln w="9525">
            <a:noFill/>
            <a:miter lim="800000"/>
          </a:ln>
        </p:spPr>
        <p:txBody>
          <a:bodyPr wrap="square" rtlCol="0" anchor="t">
            <a:spAutoFit/>
          </a:bodyPr>
          <a:p>
            <a:pPr algn="l" fontAlgn="auto" latinLnBrk="1">
              <a:lnSpc>
                <a:spcPct val="150000"/>
              </a:lnSpc>
            </a:pPr>
            <a:r>
              <a:rPr kumimoji="1" lang="zh-CN" altLang="en-US" dirty="0" smtClean="0">
                <a:latin typeface="+mn-ea"/>
                <a:cs typeface="Arial" panose="020B0604020202020204" pitchFamily="34" charset="0"/>
              </a:rPr>
              <a:t>注意事项：</a:t>
            </a:r>
            <a:endParaRPr kumimoji="1" lang="zh-CN" altLang="en-US" dirty="0" smtClean="0">
              <a:latin typeface="+mn-ea"/>
              <a:cs typeface="Arial" panose="020B0604020202020204" pitchFamily="34" charset="0"/>
            </a:endParaRPr>
          </a:p>
          <a:p>
            <a:pPr algn="l" fontAlgn="auto" latinLnBrk="1">
              <a:lnSpc>
                <a:spcPct val="150000"/>
              </a:lnSpc>
            </a:pPr>
            <a:endParaRPr kumimoji="1" lang="zh-CN" altLang="en-US" sz="2000" dirty="0" smtClean="0">
              <a:latin typeface="+mn-ea"/>
              <a:cs typeface="Arial" panose="020B0604020202020204" pitchFamily="34" charset="0"/>
            </a:endParaRPr>
          </a:p>
          <a:p>
            <a:pPr algn="l" fontAlgn="auto" latinLnBrk="1">
              <a:lnSpc>
                <a:spcPct val="150000"/>
              </a:lnSpc>
            </a:pPr>
            <a:r>
              <a:rPr kumimoji="1" lang="zh-CN" altLang="en-US" dirty="0" smtClean="0">
                <a:latin typeface="+mn-ea"/>
                <a:cs typeface="Arial" panose="020B0604020202020204" pitchFamily="34" charset="0"/>
              </a:rPr>
              <a:t>　　1、调度机(master)和执行机(slave)最好分开，由于master需要发送信息给slave并且会接收slave回传回来的测试数据，所以mater自身会有消耗，所以建议单独用一台机器作为mater。</a:t>
            </a:r>
            <a:endParaRPr kumimoji="1" lang="zh-CN" altLang="en-US" dirty="0" smtClean="0">
              <a:latin typeface="+mn-ea"/>
              <a:cs typeface="Arial" panose="020B0604020202020204" pitchFamily="34" charset="0"/>
            </a:endParaRPr>
          </a:p>
          <a:p>
            <a:pPr algn="l" fontAlgn="auto" latinLnBrk="1">
              <a:lnSpc>
                <a:spcPct val="150000"/>
              </a:lnSpc>
            </a:pPr>
            <a:endParaRPr kumimoji="1" lang="zh-CN" altLang="en-US" sz="2000" dirty="0" smtClean="0">
              <a:latin typeface="+mn-ea"/>
              <a:cs typeface="Arial" panose="020B0604020202020204" pitchFamily="34" charset="0"/>
            </a:endParaRPr>
          </a:p>
          <a:p>
            <a:pPr algn="l" fontAlgn="auto" latinLnBrk="1">
              <a:lnSpc>
                <a:spcPct val="150000"/>
              </a:lnSpc>
            </a:pPr>
            <a:r>
              <a:rPr kumimoji="1" lang="zh-CN" altLang="en-US" dirty="0" smtClean="0">
                <a:latin typeface="+mn-ea"/>
                <a:cs typeface="Arial" panose="020B0604020202020204" pitchFamily="34" charset="0"/>
              </a:rPr>
              <a:t>　　2、参数文件：如果使用csv进行参数化，那么需要把参数文件在每台slave上拷一份且路径需要设置成一样的。</a:t>
            </a:r>
            <a:endParaRPr kumimoji="1" lang="zh-CN" altLang="en-US" dirty="0" smtClean="0">
              <a:latin typeface="+mn-ea"/>
              <a:cs typeface="Arial" panose="020B0604020202020204" pitchFamily="34" charset="0"/>
            </a:endParaRPr>
          </a:p>
          <a:p>
            <a:pPr algn="l" fontAlgn="auto" latinLnBrk="1">
              <a:lnSpc>
                <a:spcPct val="150000"/>
              </a:lnSpc>
            </a:pPr>
            <a:endParaRPr kumimoji="1" lang="zh-CN" altLang="en-US" sz="2000" dirty="0" smtClean="0">
              <a:latin typeface="+mn-ea"/>
              <a:cs typeface="Arial" panose="020B0604020202020204" pitchFamily="34" charset="0"/>
            </a:endParaRPr>
          </a:p>
          <a:p>
            <a:pPr algn="l" fontAlgn="auto" latinLnBrk="1">
              <a:lnSpc>
                <a:spcPct val="150000"/>
              </a:lnSpc>
            </a:pPr>
            <a:r>
              <a:rPr kumimoji="1" lang="zh-CN" altLang="en-US" dirty="0" smtClean="0">
                <a:latin typeface="+mn-ea"/>
                <a:cs typeface="Arial" panose="020B0604020202020204" pitchFamily="34" charset="0"/>
              </a:rPr>
              <a:t>　　3、每台机器上安装的Jmeter版本和插件最好都一致，否则会出一些意外的问题</a:t>
            </a:r>
            <a:endParaRPr kumimoji="1" lang="zh-CN" altLang="en-US" dirty="0" smtClean="0">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zh-CN" altLang="en-US" sz="2400" b="1" dirty="0">
                <a:latin typeface="+mj-ea"/>
                <a:ea typeface="+mj-ea"/>
              </a:rPr>
              <a:t>参数化设置</a:t>
            </a:r>
            <a:endParaRPr lang="zh-CN" altLang="en-US" sz="2400" b="1" dirty="0">
              <a:latin typeface="+mj-ea"/>
              <a:ea typeface="+mj-ea"/>
            </a:endParaRPr>
          </a:p>
        </p:txBody>
      </p:sp>
      <p:sp>
        <p:nvSpPr>
          <p:cNvPr id="6" name="内容占位符 2"/>
          <p:cNvSpPr txBox="1"/>
          <p:nvPr/>
        </p:nvSpPr>
        <p:spPr>
          <a:xfrm>
            <a:off x="323373" y="1124744"/>
            <a:ext cx="8686800" cy="1108719"/>
          </a:xfrm>
          <a:prstGeom prst="rect">
            <a:avLst/>
          </a:prstGeom>
        </p:spPr>
        <p:txBody>
          <a:bodyPr vert="horz" lIns="91432" tIns="45716" rIns="91432" bIns="45716" rtlCol="0">
            <a:normAutofit fontScale="55000" lnSpcReduction="20000"/>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lnSpc>
                <a:spcPct val="120000"/>
              </a:lnSpc>
            </a:pPr>
            <a:r>
              <a:rPr lang="zh-CN" altLang="en-US" sz="3500" dirty="0" smtClean="0">
                <a:latin typeface="+mn-ea"/>
              </a:rPr>
              <a:t>在我们的过程中，通常会提交一些参数，使用不同的参数值来模拟才更接近实际情况。</a:t>
            </a:r>
            <a:endParaRPr lang="zh-CN" altLang="en-US" sz="3500" dirty="0" smtClean="0">
              <a:latin typeface="+mn-ea"/>
            </a:endParaRPr>
          </a:p>
          <a:p>
            <a:pPr marL="358775" indent="-358775" defTabSz="955675">
              <a:lnSpc>
                <a:spcPct val="120000"/>
              </a:lnSpc>
            </a:pPr>
            <a:r>
              <a:rPr lang="zh-CN" altLang="en-US" sz="3500" dirty="0" smtClean="0">
                <a:latin typeface="+mn-ea"/>
              </a:rPr>
              <a:t>参数定义后， 使用</a:t>
            </a:r>
            <a:r>
              <a:rPr lang="en-US" altLang="zh-CN" sz="3500" dirty="0" smtClean="0">
                <a:latin typeface="+mn-ea"/>
              </a:rPr>
              <a:t>${</a:t>
            </a:r>
            <a:r>
              <a:rPr lang="en-US" altLang="zh-CN" sz="3500" dirty="0" err="1" smtClean="0">
                <a:latin typeface="+mn-ea"/>
              </a:rPr>
              <a:t>paramName</a:t>
            </a:r>
            <a:r>
              <a:rPr lang="en-US" altLang="zh-CN" sz="3500" dirty="0" smtClean="0">
                <a:latin typeface="+mn-ea"/>
              </a:rPr>
              <a:t>}</a:t>
            </a:r>
            <a:r>
              <a:rPr lang="zh-CN" altLang="en-US" sz="3500" dirty="0" smtClean="0">
                <a:latin typeface="+mn-ea"/>
              </a:rPr>
              <a:t>既可以使用</a:t>
            </a:r>
            <a:endParaRPr lang="zh-CN" altLang="en-US" dirty="0" smtClean="0">
              <a:latin typeface="+mn-ea"/>
            </a:endParaRPr>
          </a:p>
        </p:txBody>
      </p:sp>
      <p:graphicFrame>
        <p:nvGraphicFramePr>
          <p:cNvPr id="7" name="内容占位符 4"/>
          <p:cNvGraphicFramePr/>
          <p:nvPr/>
        </p:nvGraphicFramePr>
        <p:xfrm>
          <a:off x="467544" y="2504783"/>
          <a:ext cx="8230566" cy="43288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zh-CN" altLang="en-US" sz="2400" b="1" dirty="0" smtClean="0">
                <a:latin typeface="+mj-ea"/>
                <a:ea typeface="+mj-ea"/>
              </a:rPr>
              <a:t>用户自定义参数</a:t>
            </a:r>
            <a:endParaRPr lang="zh-CN" altLang="en-US" sz="2400" b="1" dirty="0">
              <a:latin typeface="+mj-ea"/>
              <a:ea typeface="+mj-ea"/>
            </a:endParaRPr>
          </a:p>
        </p:txBody>
      </p:sp>
      <p:pic>
        <p:nvPicPr>
          <p:cNvPr id="3" name="图片 2"/>
          <p:cNvPicPr>
            <a:picLocks noChangeAspect="1"/>
          </p:cNvPicPr>
          <p:nvPr/>
        </p:nvPicPr>
        <p:blipFill>
          <a:blip r:embed="rId1"/>
          <a:stretch>
            <a:fillRect/>
          </a:stretch>
        </p:blipFill>
        <p:spPr>
          <a:xfrm>
            <a:off x="323373" y="1052736"/>
            <a:ext cx="5971429" cy="2980952"/>
          </a:xfrm>
          <a:prstGeom prst="rect">
            <a:avLst/>
          </a:prstGeom>
        </p:spPr>
      </p:pic>
      <p:pic>
        <p:nvPicPr>
          <p:cNvPr id="4" name="图片 3"/>
          <p:cNvPicPr>
            <a:picLocks noChangeAspect="1"/>
          </p:cNvPicPr>
          <p:nvPr/>
        </p:nvPicPr>
        <p:blipFill>
          <a:blip r:embed="rId2"/>
          <a:stretch>
            <a:fillRect/>
          </a:stretch>
        </p:blipFill>
        <p:spPr>
          <a:xfrm>
            <a:off x="2123728" y="2852936"/>
            <a:ext cx="6238095" cy="345714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zh-CN" altLang="en-US" sz="2400" b="1" dirty="0" smtClean="0">
                <a:latin typeface="+mj-ea"/>
                <a:ea typeface="+mj-ea"/>
              </a:rPr>
              <a:t>文件参数</a:t>
            </a:r>
            <a:endParaRPr lang="zh-CN" altLang="en-US" sz="2400" b="1" dirty="0">
              <a:latin typeface="+mj-ea"/>
              <a:ea typeface="+mj-ea"/>
            </a:endParaRPr>
          </a:p>
        </p:txBody>
      </p:sp>
      <p:sp>
        <p:nvSpPr>
          <p:cNvPr id="8" name="内容占位符 2"/>
          <p:cNvSpPr txBox="1"/>
          <p:nvPr/>
        </p:nvSpPr>
        <p:spPr>
          <a:xfrm>
            <a:off x="323373" y="1064286"/>
            <a:ext cx="8161338" cy="604838"/>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r>
              <a:rPr lang="zh-CN" altLang="en-US" sz="2800" dirty="0" smtClean="0">
                <a:latin typeface="+mn-ea"/>
              </a:rPr>
              <a:t>使用配置元件－</a:t>
            </a:r>
            <a:r>
              <a:rPr lang="en-US" altLang="zh-CN" sz="2800" dirty="0" smtClean="0">
                <a:latin typeface="+mn-ea"/>
              </a:rPr>
              <a:t>CSV Data Set </a:t>
            </a:r>
            <a:r>
              <a:rPr lang="en-US" altLang="zh-CN" sz="2800" dirty="0" err="1" smtClean="0">
                <a:latin typeface="+mn-ea"/>
              </a:rPr>
              <a:t>Config</a:t>
            </a:r>
            <a:endParaRPr lang="en-US" altLang="zh-CN" sz="2400" dirty="0" smtClean="0">
              <a:latin typeface="+mn-ea"/>
            </a:endParaRPr>
          </a:p>
        </p:txBody>
      </p:sp>
      <p:pic>
        <p:nvPicPr>
          <p:cNvPr id="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777" y="1751807"/>
            <a:ext cx="5210175"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77" y="3284984"/>
            <a:ext cx="5156200"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txBox="1"/>
          <p:nvPr/>
        </p:nvSpPr>
        <p:spPr bwMode="auto">
          <a:xfrm>
            <a:off x="5668195" y="1916832"/>
            <a:ext cx="3160713" cy="400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11200" indent="-274955" eaLnBrk="0" hangingPunct="0">
              <a:defRPr>
                <a:solidFill>
                  <a:schemeClr val="tx1"/>
                </a:solidFill>
                <a:latin typeface="Arial" panose="020B0604020202020204" pitchFamily="34" charset="0"/>
                <a:ea typeface="宋体" panose="02010600030101010101" pitchFamily="2" charset="-122"/>
              </a:defRPr>
            </a:lvl2pPr>
            <a:lvl3pPr marL="1094105" indent="-219075" eaLnBrk="0" hangingPunct="0">
              <a:defRPr>
                <a:solidFill>
                  <a:schemeClr val="tx1"/>
                </a:solidFill>
                <a:latin typeface="Arial" panose="020B0604020202020204" pitchFamily="34" charset="0"/>
                <a:ea typeface="宋体" panose="02010600030101010101" pitchFamily="2" charset="-122"/>
              </a:defRPr>
            </a:lvl3pPr>
            <a:lvl4pPr marL="1530350" indent="-219075" eaLnBrk="0" hangingPunct="0">
              <a:defRPr>
                <a:solidFill>
                  <a:schemeClr val="tx1"/>
                </a:solidFill>
                <a:latin typeface="Arial" panose="020B0604020202020204" pitchFamily="34" charset="0"/>
                <a:ea typeface="宋体" panose="02010600030101010101" pitchFamily="2" charset="-122"/>
              </a:defRPr>
            </a:lvl4pPr>
            <a:lvl5pPr marL="1967230" indent="-217805" eaLnBrk="0" hangingPunct="0">
              <a:defRPr>
                <a:solidFill>
                  <a:schemeClr val="tx1"/>
                </a:solidFill>
                <a:latin typeface="Arial" panose="020B0604020202020204" pitchFamily="34" charset="0"/>
                <a:ea typeface="宋体" panose="02010600030101010101" pitchFamily="2" charset="-122"/>
              </a:defRPr>
            </a:lvl5pPr>
            <a:lvl6pPr marL="24244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816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388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96030" indent="-2178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en-US" altLang="zh-CN" sz="1700" dirty="0">
                <a:latin typeface="+mn-ea"/>
                <a:ea typeface="+mn-ea"/>
              </a:rPr>
              <a:t>Filename</a:t>
            </a:r>
            <a:r>
              <a:rPr lang="zh-CN" altLang="en-US" sz="1700" dirty="0">
                <a:latin typeface="+mn-ea"/>
                <a:ea typeface="+mn-ea"/>
              </a:rPr>
              <a:t>文件名：即参数化要引用的文件名</a:t>
            </a:r>
            <a:endParaRPr lang="zh-CN" altLang="en-US" sz="1700" dirty="0">
              <a:latin typeface="+mn-ea"/>
              <a:ea typeface="+mn-ea"/>
            </a:endParaRPr>
          </a:p>
          <a:p>
            <a:pPr>
              <a:spcBef>
                <a:spcPct val="20000"/>
              </a:spcBef>
              <a:buFontTx/>
              <a:buChar char="•"/>
            </a:pPr>
            <a:r>
              <a:rPr lang="en-US" altLang="zh-CN" sz="1700" dirty="0">
                <a:latin typeface="+mn-ea"/>
                <a:ea typeface="+mn-ea"/>
              </a:rPr>
              <a:t>File encoding:</a:t>
            </a:r>
            <a:r>
              <a:rPr lang="zh-CN" altLang="en-US" sz="1700" dirty="0">
                <a:latin typeface="+mn-ea"/>
                <a:ea typeface="+mn-ea"/>
              </a:rPr>
              <a:t>文件编码：可以不填。</a:t>
            </a:r>
            <a:endParaRPr lang="zh-CN" altLang="en-US" sz="1700" dirty="0">
              <a:latin typeface="+mn-ea"/>
              <a:ea typeface="+mn-ea"/>
            </a:endParaRPr>
          </a:p>
          <a:p>
            <a:pPr>
              <a:spcBef>
                <a:spcPct val="20000"/>
              </a:spcBef>
              <a:buFontTx/>
              <a:buChar char="•"/>
            </a:pPr>
            <a:r>
              <a:rPr lang="en-US" altLang="zh-CN" sz="1700" dirty="0">
                <a:latin typeface="+mn-ea"/>
                <a:ea typeface="+mn-ea"/>
              </a:rPr>
              <a:t>Variable Names(comma-delimited)</a:t>
            </a:r>
            <a:r>
              <a:rPr lang="zh-CN" altLang="en-US" sz="1700" dirty="0">
                <a:latin typeface="+mn-ea"/>
                <a:ea typeface="+mn-ea"/>
              </a:rPr>
              <a:t>变量名</a:t>
            </a:r>
            <a:r>
              <a:rPr lang="en-US" altLang="zh-CN" sz="1700" dirty="0">
                <a:latin typeface="+mn-ea"/>
                <a:ea typeface="+mn-ea"/>
              </a:rPr>
              <a:t>(</a:t>
            </a:r>
            <a:r>
              <a:rPr lang="zh-CN" altLang="en-US" sz="1700" dirty="0">
                <a:latin typeface="+mn-ea"/>
                <a:ea typeface="+mn-ea"/>
              </a:rPr>
              <a:t>用逗号分割</a:t>
            </a:r>
            <a:r>
              <a:rPr lang="en-US" altLang="zh-CN" sz="1700" dirty="0">
                <a:latin typeface="+mn-ea"/>
                <a:ea typeface="+mn-ea"/>
              </a:rPr>
              <a:t>)</a:t>
            </a:r>
            <a:r>
              <a:rPr lang="zh-CN" altLang="en-US" sz="1700" dirty="0">
                <a:latin typeface="+mn-ea"/>
                <a:ea typeface="+mn-ea"/>
              </a:rPr>
              <a:t>：多个变量可以引用同一个文件，用逗号分割。这里是</a:t>
            </a:r>
            <a:r>
              <a:rPr lang="en-US" altLang="zh-CN" sz="1700" dirty="0">
                <a:latin typeface="+mn-ea"/>
                <a:ea typeface="+mn-ea"/>
              </a:rPr>
              <a:t>num1</a:t>
            </a:r>
            <a:r>
              <a:rPr lang="zh-CN" altLang="en-US" sz="1700" dirty="0">
                <a:latin typeface="+mn-ea"/>
                <a:ea typeface="+mn-ea"/>
              </a:rPr>
              <a:t>，</a:t>
            </a:r>
            <a:r>
              <a:rPr lang="en-US" altLang="zh-CN" sz="1700" dirty="0">
                <a:latin typeface="+mn-ea"/>
                <a:ea typeface="+mn-ea"/>
              </a:rPr>
              <a:t>num2</a:t>
            </a:r>
            <a:endParaRPr lang="en-US" altLang="zh-CN" sz="1700" dirty="0">
              <a:latin typeface="+mn-ea"/>
              <a:ea typeface="+mn-ea"/>
            </a:endParaRPr>
          </a:p>
          <a:p>
            <a:pPr>
              <a:spcBef>
                <a:spcPct val="20000"/>
              </a:spcBef>
              <a:buFontTx/>
              <a:buChar char="•"/>
            </a:pPr>
            <a:r>
              <a:rPr lang="en-US" altLang="zh-CN" sz="1700" dirty="0">
                <a:latin typeface="+mn-ea"/>
                <a:ea typeface="+mn-ea"/>
              </a:rPr>
              <a:t>Delimiter</a:t>
            </a:r>
            <a:r>
              <a:rPr lang="zh-CN" altLang="en-US" sz="1700" dirty="0">
                <a:latin typeface="+mn-ea"/>
                <a:ea typeface="+mn-ea"/>
              </a:rPr>
              <a:t>：参数文件中多个变量值的分隔符，</a:t>
            </a:r>
            <a:r>
              <a:rPr lang="en-US" altLang="zh-CN" sz="1700" dirty="0">
                <a:latin typeface="+mn-ea"/>
                <a:ea typeface="+mn-ea"/>
              </a:rPr>
              <a:t>\t</a:t>
            </a:r>
            <a:r>
              <a:rPr lang="zh-CN" altLang="en-US" sz="1700" dirty="0">
                <a:latin typeface="+mn-ea"/>
                <a:ea typeface="+mn-ea"/>
              </a:rPr>
              <a:t>表示用</a:t>
            </a:r>
            <a:r>
              <a:rPr lang="en-US" altLang="zh-CN" sz="1700" dirty="0">
                <a:latin typeface="+mn-ea"/>
                <a:ea typeface="+mn-ea"/>
              </a:rPr>
              <a:t>tab</a:t>
            </a:r>
            <a:r>
              <a:rPr lang="zh-CN" altLang="en-US" sz="1700" dirty="0">
                <a:latin typeface="+mn-ea"/>
                <a:ea typeface="+mn-ea"/>
              </a:rPr>
              <a:t>键分割，默认是逗号。</a:t>
            </a:r>
            <a:endParaRPr lang="zh-CN" altLang="en-US" sz="1700" dirty="0">
              <a:latin typeface="+mn-ea"/>
              <a:ea typeface="+mn-ea"/>
            </a:endParaRPr>
          </a:p>
          <a:p>
            <a:pPr>
              <a:spcBef>
                <a:spcPct val="20000"/>
              </a:spcBef>
              <a:buFontTx/>
              <a:buChar char="•"/>
            </a:pPr>
            <a:r>
              <a:rPr lang="en-US" altLang="zh-CN" sz="1700" dirty="0">
                <a:latin typeface="+mn-ea"/>
                <a:ea typeface="+mn-ea"/>
              </a:rPr>
              <a:t>Recycle on EOF</a:t>
            </a:r>
            <a:r>
              <a:rPr lang="zh-CN" altLang="en-US" sz="1700" dirty="0">
                <a:latin typeface="+mn-ea"/>
                <a:ea typeface="+mn-ea"/>
              </a:rPr>
              <a:t>：结束后是否循环？默认是</a:t>
            </a:r>
            <a:r>
              <a:rPr lang="en-US" altLang="zh-CN" sz="1700" dirty="0">
                <a:latin typeface="+mn-ea"/>
                <a:ea typeface="+mn-ea"/>
              </a:rPr>
              <a:t>True.</a:t>
            </a:r>
            <a:endParaRPr lang="en-US" altLang="zh-CN" sz="1700" dirty="0">
              <a:latin typeface="+mn-ea"/>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nSpc>
                <a:spcPct val="150000"/>
              </a:lnSpc>
            </a:pPr>
            <a:r>
              <a:rPr lang="zh-CN" altLang="en-US" sz="2400" b="1" dirty="0">
                <a:latin typeface="+mj-ea"/>
                <a:ea typeface="+mj-ea"/>
              </a:rPr>
              <a:t>函数</a:t>
            </a:r>
            <a:r>
              <a:rPr lang="zh-CN" altLang="en-US" sz="2400" b="1" dirty="0" smtClean="0">
                <a:latin typeface="+mj-ea"/>
                <a:ea typeface="+mj-ea"/>
              </a:rPr>
              <a:t>参数</a:t>
            </a:r>
            <a:endParaRPr lang="zh-CN" altLang="en-US" sz="2400" b="1" dirty="0">
              <a:latin typeface="+mj-ea"/>
              <a:ea typeface="+mj-ea"/>
            </a:endParaRPr>
          </a:p>
        </p:txBody>
      </p:sp>
      <p:sp>
        <p:nvSpPr>
          <p:cNvPr id="7" name="内容占位符 2"/>
          <p:cNvSpPr txBox="1"/>
          <p:nvPr/>
        </p:nvSpPr>
        <p:spPr>
          <a:xfrm>
            <a:off x="323373" y="980728"/>
            <a:ext cx="8093075" cy="808038"/>
          </a:xfrm>
          <a:prstGeom prst="rect">
            <a:avLst/>
          </a:prstGeom>
        </p:spPr>
        <p:txBody>
          <a:bodyPr vert="horz" lIns="91432" tIns="45716" rIns="91432" bIns="45716" rtlCol="0">
            <a:normAutofit fontScale="92500"/>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r>
              <a:rPr lang="en-US" altLang="zh-CN" dirty="0" smtClean="0"/>
              <a:t>JMeter</a:t>
            </a:r>
            <a:r>
              <a:rPr lang="zh-CN" altLang="en-US" dirty="0" smtClean="0"/>
              <a:t>函数助手的功能，里面内置了多个函数；</a:t>
            </a:r>
            <a:endParaRPr lang="zh-CN" altLang="en-US" dirty="0" smtClean="0"/>
          </a:p>
        </p:txBody>
      </p:sp>
      <p:pic>
        <p:nvPicPr>
          <p:cNvPr id="3" name="图片 2"/>
          <p:cNvPicPr>
            <a:picLocks noChangeAspect="1"/>
          </p:cNvPicPr>
          <p:nvPr/>
        </p:nvPicPr>
        <p:blipFill>
          <a:blip r:embed="rId1"/>
          <a:stretch>
            <a:fillRect/>
          </a:stretch>
        </p:blipFill>
        <p:spPr>
          <a:xfrm>
            <a:off x="1187624" y="4041610"/>
            <a:ext cx="5857143" cy="2657143"/>
          </a:xfrm>
          <a:prstGeom prst="rect">
            <a:avLst/>
          </a:prstGeom>
        </p:spPr>
      </p:pic>
      <p:pic>
        <p:nvPicPr>
          <p:cNvPr id="4" name="图片 3"/>
          <p:cNvPicPr>
            <a:picLocks noChangeAspect="1"/>
          </p:cNvPicPr>
          <p:nvPr/>
        </p:nvPicPr>
        <p:blipFill>
          <a:blip r:embed="rId2"/>
          <a:stretch>
            <a:fillRect/>
          </a:stretch>
        </p:blipFill>
        <p:spPr>
          <a:xfrm>
            <a:off x="1969134" y="1700808"/>
            <a:ext cx="4294122" cy="20969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mj-ea"/>
              </a:rPr>
              <a:t>Jmeter</a:t>
            </a:r>
            <a:r>
              <a:rPr lang="zh-CN" altLang="en-US" dirty="0">
                <a:latin typeface="+mj-ea"/>
              </a:rPr>
              <a:t>简介</a:t>
            </a:r>
            <a:endParaRPr lang="zh-CN" altLang="en-US" dirty="0">
              <a:latin typeface="+mj-ea"/>
            </a:endParaRPr>
          </a:p>
        </p:txBody>
      </p:sp>
      <p:sp>
        <p:nvSpPr>
          <p:cNvPr id="4" name="文本框 3"/>
          <p:cNvSpPr txBox="1"/>
          <p:nvPr/>
        </p:nvSpPr>
        <p:spPr bwMode="auto">
          <a:xfrm>
            <a:off x="395536" y="1268760"/>
            <a:ext cx="8208912" cy="3323987"/>
          </a:xfrm>
          <a:prstGeom prst="rect">
            <a:avLst/>
          </a:prstGeom>
          <a:noFill/>
          <a:ln w="9525">
            <a:noFill/>
            <a:miter lim="800000"/>
          </a:ln>
        </p:spPr>
        <p:txBody>
          <a:bodyPr wrap="square" rtlCol="0">
            <a:spAutoFit/>
          </a:bodyPr>
          <a:lstStyle/>
          <a:p>
            <a:pPr>
              <a:lnSpc>
                <a:spcPct val="150000"/>
              </a:lnSpc>
              <a:buFont typeface="Arial" panose="020B0604020202020204" pitchFamily="34" charset="0"/>
              <a:buChar char="•"/>
            </a:pPr>
            <a:r>
              <a:rPr lang="en-US" altLang="zh-CN" sz="2000" dirty="0">
                <a:latin typeface="+mn-ea"/>
              </a:rPr>
              <a:t>JMeter</a:t>
            </a:r>
            <a:r>
              <a:rPr lang="zh-CN" altLang="en-US" sz="2000" dirty="0">
                <a:latin typeface="+mn-ea"/>
              </a:rPr>
              <a:t>是基于</a:t>
            </a:r>
            <a:r>
              <a:rPr lang="en-US" altLang="zh-CN" sz="2000" dirty="0">
                <a:latin typeface="+mn-ea"/>
              </a:rPr>
              <a:t>Java</a:t>
            </a:r>
            <a:r>
              <a:rPr lang="zh-CN" altLang="en-US" sz="2000" dirty="0">
                <a:latin typeface="+mn-ea"/>
              </a:rPr>
              <a:t>的，开放源代码的性能测试工具</a:t>
            </a:r>
            <a:endParaRPr lang="zh-CN" altLang="en-US" sz="2000" dirty="0">
              <a:latin typeface="+mn-ea"/>
            </a:endParaRPr>
          </a:p>
          <a:p>
            <a:pPr>
              <a:lnSpc>
                <a:spcPct val="150000"/>
              </a:lnSpc>
              <a:buFont typeface="Arial" panose="020B0604020202020204" pitchFamily="34" charset="0"/>
              <a:buChar char="•"/>
            </a:pPr>
            <a:r>
              <a:rPr lang="zh-CN" altLang="en-US" sz="2000" dirty="0">
                <a:latin typeface="+mn-ea"/>
              </a:rPr>
              <a:t>能够对</a:t>
            </a:r>
            <a:r>
              <a:rPr lang="en-US" altLang="zh-CN" sz="2000" dirty="0">
                <a:latin typeface="+mn-ea"/>
              </a:rPr>
              <a:t>HTTP</a:t>
            </a:r>
            <a:r>
              <a:rPr lang="zh-CN" altLang="en-US" sz="2000" dirty="0">
                <a:latin typeface="+mn-ea"/>
              </a:rPr>
              <a:t>和</a:t>
            </a:r>
            <a:r>
              <a:rPr lang="en-US" altLang="zh-CN" sz="2000" dirty="0">
                <a:latin typeface="+mn-ea"/>
              </a:rPr>
              <a:t>FTP</a:t>
            </a:r>
            <a:r>
              <a:rPr lang="zh-CN" altLang="en-US" sz="2000" dirty="0">
                <a:latin typeface="+mn-ea"/>
              </a:rPr>
              <a:t>服务器进行压力和性能测试</a:t>
            </a:r>
            <a:endParaRPr lang="zh-CN" altLang="en-US" sz="2000" dirty="0">
              <a:latin typeface="+mn-ea"/>
            </a:endParaRPr>
          </a:p>
          <a:p>
            <a:pPr>
              <a:lnSpc>
                <a:spcPct val="150000"/>
              </a:lnSpc>
              <a:buFont typeface="Arial" panose="020B0604020202020204" pitchFamily="34" charset="0"/>
              <a:buChar char="•"/>
            </a:pPr>
            <a:r>
              <a:rPr lang="zh-CN" altLang="en-US" sz="2000" dirty="0">
                <a:latin typeface="+mn-ea"/>
              </a:rPr>
              <a:t>可以对任何数据库进行同样的测试（通过</a:t>
            </a:r>
            <a:r>
              <a:rPr lang="en-US" altLang="zh-CN" sz="2000" dirty="0">
                <a:latin typeface="+mn-ea"/>
              </a:rPr>
              <a:t>JDBC</a:t>
            </a:r>
            <a:r>
              <a:rPr lang="zh-CN" altLang="en-US" sz="2000" dirty="0">
                <a:latin typeface="+mn-ea"/>
              </a:rPr>
              <a:t>）</a:t>
            </a:r>
            <a:endParaRPr lang="zh-CN" altLang="en-US" sz="2000" dirty="0">
              <a:latin typeface="+mn-ea"/>
            </a:endParaRPr>
          </a:p>
          <a:p>
            <a:pPr>
              <a:lnSpc>
                <a:spcPct val="150000"/>
              </a:lnSpc>
              <a:buFont typeface="Arial" panose="020B0604020202020204" pitchFamily="34" charset="0"/>
              <a:buChar char="•"/>
            </a:pPr>
            <a:r>
              <a:rPr lang="zh-CN" altLang="en-US" sz="2000" dirty="0">
                <a:latin typeface="+mn-ea"/>
              </a:rPr>
              <a:t>各种负载统计表和可链接的计时器可供选择</a:t>
            </a:r>
            <a:endParaRPr lang="zh-CN" altLang="en-US" sz="2000" dirty="0">
              <a:latin typeface="+mn-ea"/>
            </a:endParaRPr>
          </a:p>
          <a:p>
            <a:pPr>
              <a:lnSpc>
                <a:spcPct val="150000"/>
              </a:lnSpc>
              <a:buFont typeface="Arial" panose="020B0604020202020204" pitchFamily="34" charset="0"/>
              <a:buChar char="•"/>
            </a:pPr>
            <a:r>
              <a:rPr lang="zh-CN" altLang="en-US" sz="2000" dirty="0">
                <a:latin typeface="+mn-ea"/>
              </a:rPr>
              <a:t>缓存和离线分析</a:t>
            </a:r>
            <a:r>
              <a:rPr lang="en-US" altLang="zh-CN" sz="2000" dirty="0">
                <a:latin typeface="+mn-ea"/>
              </a:rPr>
              <a:t>/</a:t>
            </a:r>
            <a:r>
              <a:rPr lang="zh-CN" altLang="en-US" sz="2000" dirty="0">
                <a:latin typeface="+mn-ea"/>
              </a:rPr>
              <a:t>回放测试结果</a:t>
            </a:r>
            <a:endParaRPr lang="zh-CN" altLang="en-US" sz="2000" dirty="0">
              <a:latin typeface="+mn-ea"/>
            </a:endParaRPr>
          </a:p>
          <a:p>
            <a:pPr>
              <a:lnSpc>
                <a:spcPct val="150000"/>
              </a:lnSpc>
              <a:buFont typeface="Arial" panose="020B0604020202020204" pitchFamily="34" charset="0"/>
              <a:buChar char="•"/>
            </a:pPr>
            <a:r>
              <a:rPr lang="zh-CN" altLang="en-US" sz="2000" dirty="0">
                <a:latin typeface="+mn-ea"/>
              </a:rPr>
              <a:t>完全多线程框架</a:t>
            </a:r>
            <a:endParaRPr lang="zh-CN" altLang="en-US" sz="2000" dirty="0">
              <a:latin typeface="+mn-ea"/>
            </a:endParaRPr>
          </a:p>
          <a:p>
            <a:pPr>
              <a:lnSpc>
                <a:spcPct val="150000"/>
              </a:lnSpc>
              <a:buFont typeface="Arial" panose="020B0604020202020204" pitchFamily="34" charset="0"/>
              <a:buChar char="•"/>
            </a:pPr>
            <a:r>
              <a:rPr lang="zh-CN" altLang="en-US" sz="2000" dirty="0">
                <a:latin typeface="+mn-ea"/>
              </a:rPr>
              <a:t>高可扩展性</a:t>
            </a:r>
            <a:endParaRPr lang="zh-CN" altLang="en-US" sz="2000" dirty="0">
              <a:latin typeface="+mn-ea"/>
            </a:endParaRPr>
          </a:p>
        </p:txBody>
      </p:sp>
      <p:pic>
        <p:nvPicPr>
          <p:cNvPr id="6" name="图片 5"/>
          <p:cNvPicPr>
            <a:picLocks noChangeAspect="1"/>
          </p:cNvPicPr>
          <p:nvPr/>
        </p:nvPicPr>
        <p:blipFill>
          <a:blip r:embed="rId1"/>
          <a:stretch>
            <a:fillRect/>
          </a:stretch>
        </p:blipFill>
        <p:spPr>
          <a:xfrm>
            <a:off x="5004048" y="4077072"/>
            <a:ext cx="3933333" cy="2238095"/>
          </a:xfrm>
          <a:prstGeom prst="rect">
            <a:avLst/>
          </a:prstGeom>
        </p:spPr>
      </p:pic>
      <p:sp>
        <p:nvSpPr>
          <p:cNvPr id="7" name="爆炸形 2 6"/>
          <p:cNvSpPr>
            <a:spLocks noChangeArrowheads="1"/>
          </p:cNvSpPr>
          <p:nvPr/>
        </p:nvSpPr>
        <p:spPr bwMode="auto">
          <a:xfrm>
            <a:off x="3779912" y="3032414"/>
            <a:ext cx="2952328" cy="2089316"/>
          </a:xfrm>
          <a:prstGeom prst="irregularSeal2">
            <a:avLst/>
          </a:prstGeom>
          <a:solidFill>
            <a:srgbClr val="CCCCCC"/>
          </a:solidFill>
          <a:ln w="6350" algn="ctr">
            <a:solidFill>
              <a:srgbClr val="F5CD06"/>
            </a:solidFill>
            <a:miter lim="800000"/>
          </a:ln>
        </p:spPr>
        <p:txBody>
          <a:bodyPr lIns="87444" tIns="43722" rIns="87444" bIns="43722" anchor="ctr"/>
          <a:lstStyle>
            <a:lvl1pPr defTabSz="874395" eaLnBrk="0" hangingPunct="0">
              <a:defRPr>
                <a:solidFill>
                  <a:schemeClr val="tx1"/>
                </a:solidFill>
                <a:latin typeface="Arial" panose="020B0604020202020204" pitchFamily="34" charset="0"/>
                <a:ea typeface="宋体" panose="02010600030101010101" pitchFamily="2" charset="-122"/>
              </a:defRPr>
            </a:lvl1pPr>
            <a:lvl2pPr marL="711200" indent="-274955" defTabSz="874395" eaLnBrk="0" hangingPunct="0">
              <a:defRPr>
                <a:solidFill>
                  <a:schemeClr val="tx1"/>
                </a:solidFill>
                <a:latin typeface="Arial" panose="020B0604020202020204" pitchFamily="34" charset="0"/>
                <a:ea typeface="宋体" panose="02010600030101010101" pitchFamily="2" charset="-122"/>
              </a:defRPr>
            </a:lvl2pPr>
            <a:lvl3pPr marL="1094105" indent="-219075" defTabSz="874395" eaLnBrk="0" hangingPunct="0">
              <a:defRPr>
                <a:solidFill>
                  <a:schemeClr val="tx1"/>
                </a:solidFill>
                <a:latin typeface="Arial" panose="020B0604020202020204" pitchFamily="34" charset="0"/>
                <a:ea typeface="宋体" panose="02010600030101010101" pitchFamily="2" charset="-122"/>
              </a:defRPr>
            </a:lvl3pPr>
            <a:lvl4pPr marL="1530350" indent="-219075" defTabSz="874395" eaLnBrk="0" hangingPunct="0">
              <a:defRPr>
                <a:solidFill>
                  <a:schemeClr val="tx1"/>
                </a:solidFill>
                <a:latin typeface="Arial" panose="020B0604020202020204" pitchFamily="34" charset="0"/>
                <a:ea typeface="宋体" panose="02010600030101010101" pitchFamily="2" charset="-122"/>
              </a:defRPr>
            </a:lvl4pPr>
            <a:lvl5pPr marL="1967230" indent="-217805" defTabSz="874395" eaLnBrk="0" hangingPunct="0">
              <a:defRPr>
                <a:solidFill>
                  <a:schemeClr val="tx1"/>
                </a:solidFill>
                <a:latin typeface="Arial" panose="020B0604020202020204" pitchFamily="34" charset="0"/>
                <a:ea typeface="宋体" panose="02010600030101010101" pitchFamily="2" charset="-122"/>
              </a:defRPr>
            </a:lvl5pPr>
            <a:lvl6pPr marL="24244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816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388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960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dirty="0" smtClean="0">
                <a:solidFill>
                  <a:srgbClr val="FF0000"/>
                </a:solidFill>
                <a:latin typeface="+mn-ea"/>
                <a:ea typeface="+mn-ea"/>
              </a:rPr>
              <a:t>免费</a:t>
            </a:r>
            <a:endParaRPr lang="en-US" altLang="zh-CN" sz="2800" dirty="0" smtClean="0">
              <a:solidFill>
                <a:srgbClr val="FF0000"/>
              </a:solidFill>
              <a:latin typeface="+mn-ea"/>
              <a:ea typeface="+mn-ea"/>
            </a:endParaRPr>
          </a:p>
          <a:p>
            <a:pPr algn="ctr" eaLnBrk="1" hangingPunct="1"/>
            <a:r>
              <a:rPr lang="zh-CN" altLang="en-US" sz="2800" dirty="0" smtClean="0">
                <a:solidFill>
                  <a:srgbClr val="FF0000"/>
                </a:solidFill>
                <a:latin typeface="+mn-ea"/>
                <a:ea typeface="+mn-ea"/>
              </a:rPr>
              <a:t>开</a:t>
            </a:r>
            <a:r>
              <a:rPr lang="zh-CN" altLang="en-US" sz="2800" dirty="0">
                <a:solidFill>
                  <a:srgbClr val="FF0000"/>
                </a:solidFill>
                <a:latin typeface="+mn-ea"/>
                <a:ea typeface="+mn-ea"/>
              </a:rPr>
              <a:t>源</a:t>
            </a:r>
            <a:endParaRPr lang="zh-CN" altLang="en-US" sz="2800" dirty="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mj-ea"/>
              </a:rPr>
              <a:t>函数参数</a:t>
            </a:r>
            <a:endParaRPr lang="zh-CN" altLang="en-US" dirty="0"/>
          </a:p>
        </p:txBody>
      </p:sp>
      <p:sp>
        <p:nvSpPr>
          <p:cNvPr id="5" name="内容占位符 2"/>
          <p:cNvSpPr txBox="1"/>
          <p:nvPr/>
        </p:nvSpPr>
        <p:spPr>
          <a:xfrm>
            <a:off x="457200" y="4102100"/>
            <a:ext cx="8229600" cy="2024063"/>
          </a:xfrm>
          <a:prstGeom prst="rect">
            <a:avLst/>
          </a:prstGeom>
        </p:spPr>
        <p:txBody>
          <a:bodyPr vert="horz" lIns="91432" tIns="45716" rIns="91432" bIns="45716" rtlCol="0">
            <a:normAutofit fontScale="77500" lnSpcReduction="20000"/>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lnSpc>
                <a:spcPct val="110000"/>
              </a:lnSpc>
            </a:pPr>
            <a:r>
              <a:rPr lang="zh-CN" altLang="en-US" sz="1900" dirty="0" smtClean="0">
                <a:latin typeface="+mn-ea"/>
              </a:rPr>
              <a:t>选择一个功能</a:t>
            </a:r>
            <a:r>
              <a:rPr lang="en-US" altLang="zh-CN" sz="1900" dirty="0" smtClean="0">
                <a:latin typeface="+mn-ea"/>
              </a:rPr>
              <a:t>_Random</a:t>
            </a:r>
            <a:r>
              <a:rPr lang="zh-CN" altLang="en-US" sz="1900" dirty="0" smtClean="0">
                <a:latin typeface="+mn-ea"/>
              </a:rPr>
              <a:t>。</a:t>
            </a:r>
            <a:endParaRPr lang="zh-CN" altLang="en-US" sz="1900" dirty="0" smtClean="0">
              <a:latin typeface="+mn-ea"/>
            </a:endParaRPr>
          </a:p>
          <a:p>
            <a:pPr marL="358775" indent="-358775" defTabSz="955675">
              <a:lnSpc>
                <a:spcPct val="110000"/>
              </a:lnSpc>
            </a:pPr>
            <a:r>
              <a:rPr lang="zh-CN" altLang="en-US" sz="1900" dirty="0" smtClean="0">
                <a:latin typeface="+mn-ea"/>
              </a:rPr>
              <a:t>设定最小值为</a:t>
            </a:r>
            <a:r>
              <a:rPr lang="en-US" altLang="zh-CN" sz="1900" dirty="0" smtClean="0">
                <a:latin typeface="+mn-ea"/>
              </a:rPr>
              <a:t>1</a:t>
            </a:r>
            <a:r>
              <a:rPr lang="zh-CN" altLang="en-US" sz="1900" dirty="0" smtClean="0">
                <a:latin typeface="+mn-ea"/>
              </a:rPr>
              <a:t>。</a:t>
            </a:r>
            <a:endParaRPr lang="zh-CN" altLang="en-US" sz="1900" dirty="0" smtClean="0">
              <a:latin typeface="+mn-ea"/>
            </a:endParaRPr>
          </a:p>
          <a:p>
            <a:pPr marL="358775" indent="-358775" defTabSz="955675">
              <a:lnSpc>
                <a:spcPct val="110000"/>
              </a:lnSpc>
            </a:pPr>
            <a:r>
              <a:rPr lang="zh-CN" altLang="en-US" sz="1900" dirty="0" smtClean="0">
                <a:latin typeface="+mn-ea"/>
              </a:rPr>
              <a:t>设定最大值为</a:t>
            </a:r>
            <a:r>
              <a:rPr lang="en-US" altLang="zh-CN" sz="1900" dirty="0" smtClean="0">
                <a:latin typeface="+mn-ea"/>
              </a:rPr>
              <a:t>100</a:t>
            </a:r>
            <a:r>
              <a:rPr lang="zh-CN" altLang="en-US" sz="1900" dirty="0" smtClean="0">
                <a:latin typeface="+mn-ea"/>
              </a:rPr>
              <a:t>。</a:t>
            </a:r>
            <a:endParaRPr lang="zh-CN" altLang="en-US" sz="1900" dirty="0" smtClean="0">
              <a:latin typeface="+mn-ea"/>
            </a:endParaRPr>
          </a:p>
          <a:p>
            <a:pPr marL="358775" indent="-358775" defTabSz="955675">
              <a:lnSpc>
                <a:spcPct val="110000"/>
              </a:lnSpc>
            </a:pPr>
            <a:r>
              <a:rPr lang="zh-CN" altLang="en-US" sz="1900" dirty="0" smtClean="0">
                <a:latin typeface="+mn-ea"/>
              </a:rPr>
              <a:t>函数名称设为</a:t>
            </a:r>
            <a:r>
              <a:rPr lang="en-US" altLang="zh-CN" sz="1900" dirty="0" smtClean="0">
                <a:latin typeface="+mn-ea"/>
              </a:rPr>
              <a:t>num1</a:t>
            </a:r>
            <a:r>
              <a:rPr lang="zh-CN" altLang="en-US" sz="1900" dirty="0" smtClean="0">
                <a:latin typeface="+mn-ea"/>
              </a:rPr>
              <a:t>。</a:t>
            </a:r>
            <a:endParaRPr lang="zh-CN" altLang="en-US" sz="1900" dirty="0" smtClean="0">
              <a:latin typeface="+mn-ea"/>
            </a:endParaRPr>
          </a:p>
          <a:p>
            <a:pPr marL="358775" indent="-358775" defTabSz="955675">
              <a:lnSpc>
                <a:spcPct val="110000"/>
              </a:lnSpc>
            </a:pPr>
            <a:r>
              <a:rPr lang="zh-CN" altLang="en-US" sz="1900" dirty="0" smtClean="0">
                <a:latin typeface="+mn-ea"/>
              </a:rPr>
              <a:t>点击生成将生成一个引用字符串</a:t>
            </a:r>
            <a:r>
              <a:rPr lang="en-US" altLang="zh-CN" sz="1900" dirty="0" smtClean="0">
                <a:latin typeface="+mn-ea"/>
              </a:rPr>
              <a:t>${_Random(0,100,num1}</a:t>
            </a:r>
            <a:r>
              <a:rPr lang="zh-CN" altLang="en-US" sz="1900" dirty="0" smtClean="0">
                <a:latin typeface="+mn-ea"/>
              </a:rPr>
              <a:t>，在需要的请求参数中拷贝该字符串即可。</a:t>
            </a:r>
            <a:endParaRPr lang="zh-CN" altLang="en-US" sz="1900" dirty="0" smtClean="0">
              <a:latin typeface="+mn-ea"/>
            </a:endParaRPr>
          </a:p>
          <a:p>
            <a:pPr marL="358775" indent="-358775" defTabSz="955675">
              <a:lnSpc>
                <a:spcPct val="110000"/>
              </a:lnSpc>
            </a:pPr>
            <a:r>
              <a:rPr lang="zh-CN" altLang="en-US" sz="1900" dirty="0" smtClean="0">
                <a:latin typeface="+mn-ea"/>
              </a:rPr>
              <a:t>其中函数名称用来在引用中作区别，即我们可以设定不同的名称在不同的地方引用同一个函数的功能。</a:t>
            </a:r>
            <a:endParaRPr lang="zh-CN" altLang="en-US" sz="1900" dirty="0" smtClean="0">
              <a:latin typeface="+mn-ea"/>
            </a:endParaRPr>
          </a:p>
          <a:p>
            <a:pPr marL="358775" indent="-358775" defTabSz="955675"/>
            <a:endParaRPr lang="en-US" altLang="zh-CN" dirty="0" smtClean="0"/>
          </a:p>
        </p:txBody>
      </p:sp>
      <p:pic>
        <p:nvPicPr>
          <p:cNvPr id="7" name="图片 6"/>
          <p:cNvPicPr>
            <a:picLocks noChangeAspect="1"/>
          </p:cNvPicPr>
          <p:nvPr/>
        </p:nvPicPr>
        <p:blipFill>
          <a:blip r:embed="rId1"/>
          <a:stretch>
            <a:fillRect/>
          </a:stretch>
        </p:blipFill>
        <p:spPr>
          <a:xfrm>
            <a:off x="1763688" y="1130768"/>
            <a:ext cx="5857143" cy="265714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j-ea"/>
              </a:rPr>
              <a:t>动态关联</a:t>
            </a:r>
            <a:endParaRPr lang="zh-CN" altLang="en-US" dirty="0"/>
          </a:p>
        </p:txBody>
      </p:sp>
      <p:sp>
        <p:nvSpPr>
          <p:cNvPr id="6" name="内容占位符 2"/>
          <p:cNvSpPr txBox="1"/>
          <p:nvPr/>
        </p:nvSpPr>
        <p:spPr>
          <a:xfrm>
            <a:off x="395288" y="1196975"/>
            <a:ext cx="8297862" cy="5148263"/>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lnSpc>
                <a:spcPct val="150000"/>
              </a:lnSpc>
            </a:pPr>
            <a:r>
              <a:rPr lang="zh-CN" altLang="en-US" sz="2400" dirty="0" smtClean="0">
                <a:latin typeface="+mn-ea"/>
              </a:rPr>
              <a:t>在</a:t>
            </a:r>
            <a:r>
              <a:rPr lang="en-US" altLang="zh-CN" sz="2400" dirty="0" smtClean="0">
                <a:latin typeface="+mn-ea"/>
              </a:rPr>
              <a:t>HTTP</a:t>
            </a:r>
            <a:r>
              <a:rPr lang="zh-CN" altLang="en-US" sz="2400" dirty="0" smtClean="0">
                <a:latin typeface="+mn-ea"/>
              </a:rPr>
              <a:t>请求的参数中经常会遇到一些参数的值是从服务器相应的动态数据，这些数据需要进行关联才能使得每一次请求都能成功得被服务器接受，在</a:t>
            </a:r>
            <a:r>
              <a:rPr lang="en-US" altLang="zh-CN" sz="2400" dirty="0" smtClean="0">
                <a:latin typeface="+mn-ea"/>
              </a:rPr>
              <a:t>JMeter</a:t>
            </a:r>
            <a:r>
              <a:rPr lang="zh-CN" altLang="en-US" sz="2400" dirty="0" smtClean="0">
                <a:latin typeface="+mn-ea"/>
              </a:rPr>
              <a:t>中采用正则表达式提取器来获取这些动态的数据。</a:t>
            </a:r>
            <a:endParaRPr lang="zh-CN" altLang="en-US" sz="2400" dirty="0" smtClean="0">
              <a:latin typeface="+mn-ea"/>
            </a:endParaRPr>
          </a:p>
          <a:p>
            <a:pPr marL="358775" indent="-358775" defTabSz="955675">
              <a:lnSpc>
                <a:spcPct val="150000"/>
              </a:lnSpc>
            </a:pPr>
            <a:r>
              <a:rPr lang="zh-CN" altLang="en-US" sz="2400" dirty="0" smtClean="0">
                <a:latin typeface="+mn-ea"/>
              </a:rPr>
              <a:t>正则表达式允许用户从服务器响应中获取数据，作为一个后置处理器，正则表达式提取器会在每一个请求执行后再执行，正则表达式提取请求的参数值，产生模板字符串，并将结果保存到给出的变量中。</a:t>
            </a:r>
            <a:endParaRPr lang="zh-CN" altLang="en-US" sz="2400" dirty="0" smtClean="0">
              <a:latin typeface="+mn-ea"/>
            </a:endParaRPr>
          </a:p>
          <a:p>
            <a:pPr marL="358775" indent="-358775" defTabSz="955675">
              <a:buFontTx/>
              <a:buNone/>
            </a:pPr>
            <a:endParaRPr lang="en-US" altLang="zh-CN" sz="32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j-ea"/>
              </a:rPr>
              <a:t>动态关联</a:t>
            </a:r>
            <a:endParaRPr lang="zh-CN" altLang="en-US" dirty="0"/>
          </a:p>
        </p:txBody>
      </p:sp>
      <p:sp>
        <p:nvSpPr>
          <p:cNvPr id="5" name="内容占位符 2"/>
          <p:cNvSpPr txBox="1"/>
          <p:nvPr/>
        </p:nvSpPr>
        <p:spPr>
          <a:xfrm>
            <a:off x="357881" y="1052736"/>
            <a:ext cx="8093075" cy="2366963"/>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lnSpc>
                <a:spcPct val="120000"/>
              </a:lnSpc>
            </a:pPr>
            <a:r>
              <a:rPr lang="zh-CN" altLang="en-US" sz="1800" dirty="0" smtClean="0">
                <a:latin typeface="+mn-ea"/>
              </a:rPr>
              <a:t>在脚本录制完毕以后，运行一遍录制的脚本，使用“察看结果树”监听器，分析那些需要做动态关联（一般建议先使用</a:t>
            </a:r>
            <a:r>
              <a:rPr lang="en-US" altLang="zh-CN" sz="1800" dirty="0" smtClean="0">
                <a:latin typeface="+mn-ea"/>
              </a:rPr>
              <a:t>fiddler</a:t>
            </a:r>
            <a:r>
              <a:rPr lang="zh-CN" altLang="en-US" sz="1800" dirty="0" smtClean="0">
                <a:latin typeface="+mn-ea"/>
              </a:rPr>
              <a:t>等抓包工具</a:t>
            </a:r>
            <a:r>
              <a:rPr lang="zh-CN" altLang="en-US" sz="1800" dirty="0" smtClean="0">
                <a:latin typeface="+mn-ea"/>
              </a:rPr>
              <a:t>分析那些要做动态关联）；</a:t>
            </a:r>
            <a:endParaRPr lang="zh-CN" altLang="en-US" sz="1800" dirty="0" smtClean="0">
              <a:latin typeface="+mn-ea"/>
            </a:endParaRPr>
          </a:p>
          <a:p>
            <a:pPr marL="358775" indent="-358775" defTabSz="955675">
              <a:lnSpc>
                <a:spcPct val="120000"/>
              </a:lnSpc>
            </a:pPr>
            <a:r>
              <a:rPr lang="zh-CN" altLang="en-US" sz="1800" dirty="0" smtClean="0">
                <a:latin typeface="+mn-ea"/>
              </a:rPr>
              <a:t>以签到为例：经过分析，在签到时，需要得到项目坐标和项目</a:t>
            </a:r>
            <a:r>
              <a:rPr lang="en-US" altLang="zh-CN" sz="1800" dirty="0" smtClean="0">
                <a:latin typeface="+mn-ea"/>
              </a:rPr>
              <a:t>ID,</a:t>
            </a:r>
            <a:r>
              <a:rPr lang="zh-CN" altLang="en-US" sz="1800" dirty="0" smtClean="0">
                <a:latin typeface="+mn-ea"/>
              </a:rPr>
              <a:t>而这些数据来自获取项目接口的响应返回，这种情况就需要进行动态关联。</a:t>
            </a:r>
            <a:endParaRPr lang="zh-CN" altLang="en-US" sz="1800" dirty="0" smtClean="0">
              <a:latin typeface="+mn-ea"/>
            </a:endParaRPr>
          </a:p>
        </p:txBody>
      </p:sp>
      <p:pic>
        <p:nvPicPr>
          <p:cNvPr id="4" name="图片 3"/>
          <p:cNvPicPr>
            <a:picLocks noChangeAspect="1"/>
          </p:cNvPicPr>
          <p:nvPr/>
        </p:nvPicPr>
        <p:blipFill>
          <a:blip r:embed="rId1"/>
          <a:stretch>
            <a:fillRect/>
          </a:stretch>
        </p:blipFill>
        <p:spPr>
          <a:xfrm>
            <a:off x="1128054" y="2869593"/>
            <a:ext cx="6552728" cy="3659539"/>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j-ea"/>
              </a:rPr>
              <a:t>动态关联</a:t>
            </a:r>
            <a:endParaRPr lang="zh-CN" altLang="en-US" dirty="0"/>
          </a:p>
        </p:txBody>
      </p:sp>
      <p:sp>
        <p:nvSpPr>
          <p:cNvPr id="5" name="内容占位符 2"/>
          <p:cNvSpPr txBox="1"/>
          <p:nvPr/>
        </p:nvSpPr>
        <p:spPr>
          <a:xfrm>
            <a:off x="357881" y="1052737"/>
            <a:ext cx="8093075" cy="1080120"/>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r>
              <a:rPr lang="zh-CN" altLang="en-US" sz="1800" dirty="0" smtClean="0">
                <a:latin typeface="+mn-ea"/>
              </a:rPr>
              <a:t>添加</a:t>
            </a:r>
            <a:r>
              <a:rPr lang="zh-CN" altLang="en-US" sz="1800" dirty="0">
                <a:latin typeface="+mn-ea"/>
              </a:rPr>
              <a:t>一个正则表达式提取器，</a:t>
            </a:r>
            <a:r>
              <a:rPr lang="zh-CN" altLang="en-US" sz="1800" dirty="0" smtClean="0">
                <a:latin typeface="+mn-ea"/>
              </a:rPr>
              <a:t>提取项目</a:t>
            </a:r>
            <a:r>
              <a:rPr lang="en-US" altLang="zh-CN" sz="1800" dirty="0" smtClean="0">
                <a:latin typeface="+mn-ea"/>
              </a:rPr>
              <a:t>id</a:t>
            </a:r>
            <a:r>
              <a:rPr lang="zh-CN" altLang="en-US" sz="1800" dirty="0" smtClean="0">
                <a:latin typeface="+mn-ea"/>
              </a:rPr>
              <a:t>，项目坐标；</a:t>
            </a:r>
            <a:endParaRPr lang="zh-CN" altLang="en-US" sz="1800" dirty="0">
              <a:latin typeface="+mn-ea"/>
            </a:endParaRPr>
          </a:p>
          <a:p>
            <a:pPr marL="358775" indent="-358775" defTabSz="955675"/>
            <a:r>
              <a:rPr lang="zh-CN" altLang="en-US" sz="1800" dirty="0" smtClean="0">
                <a:latin typeface="+mn-ea"/>
              </a:rPr>
              <a:t>然后添加</a:t>
            </a:r>
            <a:r>
              <a:rPr lang="zh-CN" altLang="en-US" sz="1800" dirty="0">
                <a:latin typeface="+mn-ea"/>
              </a:rPr>
              <a:t>一个响应断言，测试提取结果； </a:t>
            </a:r>
            <a:r>
              <a:rPr lang="en-US" altLang="zh-CN" sz="1800" dirty="0">
                <a:latin typeface="+mn-ea"/>
              </a:rPr>
              <a:t>${</a:t>
            </a:r>
            <a:r>
              <a:rPr lang="en-US" altLang="zh-CN" sz="1800" dirty="0" smtClean="0">
                <a:latin typeface="+mn-ea"/>
              </a:rPr>
              <a:t>MYREF_g1}</a:t>
            </a:r>
            <a:r>
              <a:rPr lang="zh-CN" altLang="en-US" sz="1800" dirty="0" smtClean="0">
                <a:latin typeface="+mn-ea"/>
              </a:rPr>
              <a:t>表示</a:t>
            </a:r>
            <a:r>
              <a:rPr lang="zh-CN" altLang="en-US" sz="1800" dirty="0">
                <a:latin typeface="+mn-ea"/>
              </a:rPr>
              <a:t>匹配第一组数值，这里</a:t>
            </a:r>
            <a:r>
              <a:rPr lang="zh-CN" altLang="en-US" sz="1800" dirty="0" smtClean="0">
                <a:latin typeface="+mn-ea"/>
              </a:rPr>
              <a:t>有多个模板，会按照按照模板依次匹配；</a:t>
            </a:r>
            <a:endParaRPr lang="en-US" altLang="zh-CN" sz="1800" dirty="0">
              <a:latin typeface="+mn-ea"/>
            </a:endParaRPr>
          </a:p>
        </p:txBody>
      </p:sp>
      <p:pic>
        <p:nvPicPr>
          <p:cNvPr id="6" name="图片 5"/>
          <p:cNvPicPr>
            <a:picLocks noChangeAspect="1"/>
          </p:cNvPicPr>
          <p:nvPr/>
        </p:nvPicPr>
        <p:blipFill>
          <a:blip r:embed="rId1"/>
          <a:stretch>
            <a:fillRect/>
          </a:stretch>
        </p:blipFill>
        <p:spPr>
          <a:xfrm>
            <a:off x="720297" y="2114373"/>
            <a:ext cx="7715662" cy="3377459"/>
          </a:xfrm>
          <a:prstGeom prst="rect">
            <a:avLst/>
          </a:prstGeom>
        </p:spPr>
      </p:pic>
      <p:pic>
        <p:nvPicPr>
          <p:cNvPr id="7" name="图片 6"/>
          <p:cNvPicPr>
            <a:picLocks noChangeAspect="1"/>
          </p:cNvPicPr>
          <p:nvPr/>
        </p:nvPicPr>
        <p:blipFill>
          <a:blip r:embed="rId2"/>
          <a:stretch>
            <a:fillRect/>
          </a:stretch>
        </p:blipFill>
        <p:spPr>
          <a:xfrm>
            <a:off x="1085740" y="2708920"/>
            <a:ext cx="6984776" cy="396260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j-ea"/>
              </a:rPr>
              <a:t>动态关联</a:t>
            </a:r>
            <a:endParaRPr lang="zh-CN" altLang="en-US" dirty="0"/>
          </a:p>
        </p:txBody>
      </p:sp>
      <p:sp>
        <p:nvSpPr>
          <p:cNvPr id="5" name="内容占位符 2"/>
          <p:cNvSpPr txBox="1"/>
          <p:nvPr/>
        </p:nvSpPr>
        <p:spPr>
          <a:xfrm>
            <a:off x="357881" y="1052736"/>
            <a:ext cx="8534599" cy="909987"/>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lnSpc>
                <a:spcPct val="120000"/>
              </a:lnSpc>
            </a:pPr>
            <a:r>
              <a:rPr lang="zh-CN" altLang="en-US" sz="1800" dirty="0" smtClean="0">
                <a:latin typeface="+mn-ea"/>
              </a:rPr>
              <a:t>修改随签到接口请求一起发送的</a:t>
            </a:r>
            <a:r>
              <a:rPr lang="en-US" altLang="zh-CN" sz="1800" dirty="0" err="1" smtClean="0">
                <a:latin typeface="+mn-ea"/>
              </a:rPr>
              <a:t>BodyData</a:t>
            </a:r>
            <a:r>
              <a:rPr lang="zh-CN" altLang="en-US" sz="1800" dirty="0" smtClean="0">
                <a:latin typeface="+mn-ea"/>
              </a:rPr>
              <a:t>数据，使用关联提取的</a:t>
            </a:r>
            <a:r>
              <a:rPr lang="en-US" altLang="zh-CN" sz="1800" dirty="0" smtClean="0">
                <a:latin typeface="+mn-ea"/>
              </a:rPr>
              <a:t>MYREF</a:t>
            </a:r>
            <a:r>
              <a:rPr lang="zh-CN" altLang="en-US" sz="1800" dirty="0" smtClean="0">
                <a:latin typeface="+mn-ea"/>
              </a:rPr>
              <a:t>变量</a:t>
            </a:r>
            <a:endParaRPr lang="zh-CN" altLang="en-US" sz="1800" dirty="0" smtClean="0">
              <a:latin typeface="+mn-ea"/>
            </a:endParaRPr>
          </a:p>
        </p:txBody>
      </p:sp>
      <p:pic>
        <p:nvPicPr>
          <p:cNvPr id="6" name="图片 5"/>
          <p:cNvPicPr>
            <a:picLocks noChangeAspect="1"/>
          </p:cNvPicPr>
          <p:nvPr/>
        </p:nvPicPr>
        <p:blipFill>
          <a:blip r:embed="rId1"/>
          <a:stretch>
            <a:fillRect/>
          </a:stretch>
        </p:blipFill>
        <p:spPr>
          <a:xfrm>
            <a:off x="1312812" y="1772816"/>
            <a:ext cx="6624736" cy="4549212"/>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j-ea"/>
              </a:rPr>
              <a:t>场景设计</a:t>
            </a:r>
            <a:endParaRPr lang="zh-CN" altLang="en-US" dirty="0"/>
          </a:p>
        </p:txBody>
      </p:sp>
      <p:pic>
        <p:nvPicPr>
          <p:cNvPr id="4" name="图片 3"/>
          <p:cNvPicPr>
            <a:picLocks noChangeAspect="1"/>
          </p:cNvPicPr>
          <p:nvPr/>
        </p:nvPicPr>
        <p:blipFill>
          <a:blip r:embed="rId1"/>
          <a:stretch>
            <a:fillRect/>
          </a:stretch>
        </p:blipFill>
        <p:spPr>
          <a:xfrm>
            <a:off x="467544" y="926005"/>
            <a:ext cx="5352381" cy="5590476"/>
          </a:xfrm>
          <a:prstGeom prst="rect">
            <a:avLst/>
          </a:prstGeom>
          <a:effectLst>
            <a:outerShdw blurRad="50800" dist="38100" dir="2700000" algn="tl" rotWithShape="0">
              <a:prstClr val="black">
                <a:alpha val="40000"/>
              </a:prstClr>
            </a:outerShdw>
          </a:effectLst>
        </p:spPr>
      </p:pic>
      <p:sp>
        <p:nvSpPr>
          <p:cNvPr id="7" name="内容占位符 2"/>
          <p:cNvSpPr txBox="1"/>
          <p:nvPr/>
        </p:nvSpPr>
        <p:spPr>
          <a:xfrm>
            <a:off x="6012160" y="1124744"/>
            <a:ext cx="2927549" cy="5013325"/>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lnSpc>
                <a:spcPct val="150000"/>
              </a:lnSpc>
            </a:pPr>
            <a:r>
              <a:rPr lang="en-US" altLang="zh-CN" sz="2000" dirty="0" smtClean="0">
                <a:latin typeface="+mn-ea"/>
              </a:rPr>
              <a:t>JMeter</a:t>
            </a:r>
            <a:r>
              <a:rPr lang="zh-CN" altLang="en-US" sz="2000" dirty="0" smtClean="0">
                <a:latin typeface="+mn-ea"/>
              </a:rPr>
              <a:t>的逻辑控制器提供了一系列的组件，可以实现多样化的场景控制。</a:t>
            </a:r>
            <a:endParaRPr lang="zh-CN" altLang="en-US" sz="2000" dirty="0" smtClean="0">
              <a:latin typeface="+mn-ea"/>
            </a:endParaRPr>
          </a:p>
          <a:p>
            <a:pPr marL="358775" indent="-358775" defTabSz="955675">
              <a:lnSpc>
                <a:spcPct val="150000"/>
              </a:lnSpc>
            </a:pPr>
            <a:r>
              <a:rPr lang="zh-CN" altLang="en-US" sz="2000" dirty="0" smtClean="0">
                <a:latin typeface="+mn-ea"/>
              </a:rPr>
              <a:t>常用的逻辑控制器有：循环控制器，事务控制器</a:t>
            </a:r>
            <a:endParaRPr lang="zh-CN" altLang="en-US" sz="2000" dirty="0" smtClean="0">
              <a:latin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latin typeface="+mj-ea"/>
              </a:rPr>
              <a:t>Jmeter</a:t>
            </a:r>
            <a:r>
              <a:rPr lang="zh-CN" altLang="en-US" dirty="0" smtClean="0">
                <a:latin typeface="+mj-ea"/>
              </a:rPr>
              <a:t>实例演练</a:t>
            </a:r>
            <a:endParaRPr lang="zh-CN" altLang="en-US" dirty="0"/>
          </a:p>
        </p:txBody>
      </p:sp>
      <p:sp>
        <p:nvSpPr>
          <p:cNvPr id="8" name="内容占位符 2"/>
          <p:cNvSpPr txBox="1"/>
          <p:nvPr/>
        </p:nvSpPr>
        <p:spPr>
          <a:xfrm>
            <a:off x="457200" y="1600200"/>
            <a:ext cx="8229600" cy="4525963"/>
          </a:xfrm>
          <a:prstGeom prst="rect">
            <a:avLst/>
          </a:prstGeom>
        </p:spPr>
        <p:txBody>
          <a:bodyPr vert="horz" lIns="91432" tIns="45716" rIns="91432" bIns="45716" rtlCol="0">
            <a:normAutofit/>
          </a:bodyPr>
          <a:lstStyle>
            <a:lvl1pPr marL="320675" indent="-320675" algn="l" defTabSz="85471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94690" indent="-267335" algn="l" defTabSz="8547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9340" indent="-213995" algn="l" defTabSz="8547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3pPr>
            <a:lvl4pPr marL="14966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19240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3520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779395"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0675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634740" indent="-213995" algn="l" defTabSz="85471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358775" indent="-358775" defTabSz="955675"/>
            <a:r>
              <a:rPr lang="zh-CN" altLang="en-US" dirty="0" smtClean="0"/>
              <a:t>模拟睿帮</a:t>
            </a:r>
            <a:r>
              <a:rPr lang="en-US" altLang="zh-CN" dirty="0" smtClean="0"/>
              <a:t>App</a:t>
            </a:r>
            <a:r>
              <a:rPr lang="zh-CN" altLang="en-US" dirty="0" smtClean="0"/>
              <a:t>用户登录签到的测试实例</a:t>
            </a:r>
            <a:endParaRPr lang="en-US" altLang="zh-CN" dirty="0" smtClean="0"/>
          </a:p>
          <a:p>
            <a:pPr marL="358775" indent="-358775" defTabSz="955675"/>
            <a:endParaRPr lang="en-US" altLang="zh-CN" dirty="0"/>
          </a:p>
          <a:p>
            <a:pPr marL="358775" indent="-358775" defTabSz="955675"/>
            <a:endParaRPr lang="zh-CN" altLang="en-US" dirty="0" smtClean="0"/>
          </a:p>
          <a:p>
            <a:pPr marL="358775" indent="-358775" defTabSz="955675"/>
            <a:r>
              <a:rPr lang="zh-CN" altLang="en-US" dirty="0" smtClean="0"/>
              <a:t>模拟</a:t>
            </a:r>
            <a:r>
              <a:rPr lang="en-US" altLang="zh-CN" dirty="0" smtClean="0"/>
              <a:t>EBA_SAAS</a:t>
            </a:r>
            <a:r>
              <a:rPr lang="zh-CN" altLang="en-US" dirty="0" smtClean="0"/>
              <a:t>平台创建工单的测试实例</a:t>
            </a:r>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谁</a:t>
            </a:r>
            <a:r>
              <a:rPr lang="zh-CN" altLang="en-US" dirty="0" smtClean="0">
                <a:latin typeface="+mj-ea"/>
              </a:rPr>
              <a:t>在使用</a:t>
            </a:r>
            <a:r>
              <a:rPr lang="en-US" altLang="zh-CN" dirty="0" smtClean="0">
                <a:latin typeface="+mj-ea"/>
              </a:rPr>
              <a:t>JMeter</a:t>
            </a:r>
            <a:endParaRPr lang="zh-CN" altLang="en-US" dirty="0">
              <a:latin typeface="+mj-ea"/>
            </a:endParaRPr>
          </a:p>
        </p:txBody>
      </p: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7" y="4263285"/>
            <a:ext cx="2183668" cy="7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420888"/>
            <a:ext cx="2095177" cy="75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31" y="4215501"/>
            <a:ext cx="2102437" cy="809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602" y="4399465"/>
            <a:ext cx="1875470" cy="57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2726" y="2420888"/>
            <a:ext cx="2471222" cy="9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9521" y="2535093"/>
            <a:ext cx="2322428" cy="643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1124744"/>
            <a:ext cx="7488832" cy="5262979"/>
          </a:xfrm>
          <a:prstGeom prst="rect">
            <a:avLst/>
          </a:prstGeom>
        </p:spPr>
        <p:txBody>
          <a:bodyPr wrap="square">
            <a:spAutoFit/>
          </a:bodyPr>
          <a:lstStyle/>
          <a:p>
            <a:pPr>
              <a:lnSpc>
                <a:spcPct val="150000"/>
              </a:lnSpc>
              <a:buFont typeface="Arial" panose="020B0604020202020204" pitchFamily="34" charset="0"/>
              <a:buChar char="•"/>
            </a:pPr>
            <a:r>
              <a:rPr lang="en-US" altLang="zh-CN" sz="3600" dirty="0">
                <a:solidFill>
                  <a:schemeClr val="bg1">
                    <a:lumMod val="75000"/>
                  </a:schemeClr>
                </a:solidFill>
                <a:latin typeface="+mn-ea"/>
              </a:rPr>
              <a:t>JMeter</a:t>
            </a:r>
            <a:r>
              <a:rPr lang="zh-CN" altLang="en-US" sz="3600" dirty="0">
                <a:solidFill>
                  <a:schemeClr val="bg1">
                    <a:lumMod val="75000"/>
                  </a:schemeClr>
                </a:solidFill>
                <a:latin typeface="+mn-ea"/>
              </a:rPr>
              <a:t>介绍</a:t>
            </a:r>
            <a:endParaRPr lang="zh-CN" altLang="en-US" sz="3600" dirty="0">
              <a:solidFill>
                <a:schemeClr val="bg1">
                  <a:lumMod val="75000"/>
                </a:schemeClr>
              </a:solidFill>
              <a:latin typeface="+mn-ea"/>
            </a:endParaRPr>
          </a:p>
          <a:p>
            <a:pPr>
              <a:lnSpc>
                <a:spcPct val="150000"/>
              </a:lnSpc>
              <a:buFont typeface="Arial" panose="020B0604020202020204" pitchFamily="34" charset="0"/>
              <a:buChar char="•"/>
            </a:pPr>
            <a:r>
              <a:rPr lang="en-US" altLang="zh-CN" sz="3600" dirty="0" err="1">
                <a:latin typeface="+mn-ea"/>
              </a:rPr>
              <a:t>JMeter</a:t>
            </a:r>
            <a:r>
              <a:rPr lang="zh-CN" altLang="en-US" sz="3600" dirty="0">
                <a:latin typeface="+mn-ea"/>
              </a:rPr>
              <a:t>与</a:t>
            </a:r>
            <a:r>
              <a:rPr lang="en-US" altLang="zh-CN" sz="3600" dirty="0" err="1">
                <a:latin typeface="+mn-ea"/>
              </a:rPr>
              <a:t>Loadrunner</a:t>
            </a:r>
            <a:r>
              <a:rPr lang="zh-CN" altLang="en-US" sz="3600" dirty="0">
                <a:latin typeface="+mn-ea"/>
              </a:rPr>
              <a:t>的对比</a:t>
            </a:r>
            <a:endParaRPr lang="zh-CN" altLang="en-US" sz="3600" dirty="0">
              <a:latin typeface="+mn-ea"/>
            </a:endParaRPr>
          </a:p>
          <a:p>
            <a:pPr lvl="1">
              <a:lnSpc>
                <a:spcPct val="150000"/>
              </a:lnSpc>
              <a:buFont typeface="Arial" panose="020B0604020202020204" pitchFamily="34" charset="0"/>
              <a:buChar char="•"/>
            </a:pPr>
            <a:r>
              <a:rPr lang="zh-CN" altLang="en-US" sz="2800" dirty="0">
                <a:latin typeface="+mn-ea"/>
              </a:rPr>
              <a:t>支持的协议对比</a:t>
            </a:r>
            <a:endParaRPr lang="zh-CN" altLang="en-US" sz="2800" dirty="0">
              <a:latin typeface="+mn-ea"/>
            </a:endParaRPr>
          </a:p>
          <a:p>
            <a:pPr lvl="1">
              <a:lnSpc>
                <a:spcPct val="150000"/>
              </a:lnSpc>
              <a:buFont typeface="Arial" panose="020B0604020202020204" pitchFamily="34" charset="0"/>
              <a:buChar char="•"/>
            </a:pPr>
            <a:r>
              <a:rPr lang="zh-CN" altLang="en-US" sz="2800" dirty="0">
                <a:latin typeface="+mn-ea"/>
              </a:rPr>
              <a:t>功能对比</a:t>
            </a:r>
            <a:endParaRPr lang="zh-CN" altLang="en-US" sz="2800" dirty="0">
              <a:latin typeface="+mn-ea"/>
            </a:endParaRPr>
          </a:p>
          <a:p>
            <a:pPr lvl="1">
              <a:lnSpc>
                <a:spcPct val="150000"/>
              </a:lnSpc>
              <a:buFont typeface="Arial" panose="020B0604020202020204" pitchFamily="34" charset="0"/>
              <a:buChar char="•"/>
            </a:pPr>
            <a:r>
              <a:rPr lang="zh-CN" altLang="en-US" sz="2800" dirty="0">
                <a:latin typeface="+mn-ea"/>
              </a:rPr>
              <a:t>使用对比</a:t>
            </a:r>
            <a:endParaRPr lang="zh-CN" altLang="en-US" sz="2800" dirty="0">
              <a:latin typeface="+mn-ea"/>
            </a:endParaRPr>
          </a:p>
          <a:p>
            <a:pPr>
              <a:lnSpc>
                <a:spcPct val="150000"/>
              </a:lnSpc>
              <a:buFont typeface="Arial" panose="020B0604020202020204" pitchFamily="34" charset="0"/>
              <a:buChar char="•"/>
            </a:pPr>
            <a:r>
              <a:rPr lang="en-US" altLang="zh-CN" sz="3600" dirty="0">
                <a:solidFill>
                  <a:schemeClr val="bg1">
                    <a:lumMod val="75000"/>
                  </a:schemeClr>
                </a:solidFill>
                <a:latin typeface="+mn-ea"/>
              </a:rPr>
              <a:t>JMeter</a:t>
            </a:r>
            <a:r>
              <a:rPr lang="zh-CN" altLang="en-US" sz="3600" dirty="0">
                <a:solidFill>
                  <a:schemeClr val="bg1">
                    <a:lumMod val="75000"/>
                  </a:schemeClr>
                </a:solidFill>
                <a:latin typeface="+mn-ea"/>
              </a:rPr>
              <a:t>在测试工作的应用</a:t>
            </a:r>
            <a:endParaRPr lang="zh-CN" altLang="en-US" sz="3600" dirty="0">
              <a:solidFill>
                <a:schemeClr val="bg1">
                  <a:lumMod val="75000"/>
                </a:schemeClr>
              </a:solidFill>
              <a:latin typeface="+mn-ea"/>
            </a:endParaRPr>
          </a:p>
          <a:p>
            <a:pPr>
              <a:lnSpc>
                <a:spcPct val="150000"/>
              </a:lnSpc>
            </a:pPr>
            <a:endParaRPr lang="zh-CN" altLang="en-US" sz="3200" dirty="0">
              <a:solidFill>
                <a:schemeClr val="bg1">
                  <a:lumMod val="75000"/>
                </a:schemeClr>
              </a:solidFill>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支持的协议对比</a:t>
            </a:r>
            <a:endParaRPr lang="zh-CN" altLang="en-US" dirty="0"/>
          </a:p>
        </p:txBody>
      </p:sp>
      <p:sp>
        <p:nvSpPr>
          <p:cNvPr id="12" name="矩形 3"/>
          <p:cNvSpPr>
            <a:spLocks noChangeArrowheads="1"/>
          </p:cNvSpPr>
          <p:nvPr/>
        </p:nvSpPr>
        <p:spPr bwMode="auto">
          <a:xfrm>
            <a:off x="481013" y="987425"/>
            <a:ext cx="800735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444" tIns="43722" rIns="87444" bIns="43722">
            <a:spAutoFit/>
          </a:bodyPr>
          <a:lstStyle>
            <a:lvl1pPr marL="342900" indent="-342900" defTabSz="874395" eaLnBrk="0" hangingPunct="0">
              <a:defRPr>
                <a:solidFill>
                  <a:schemeClr val="tx1"/>
                </a:solidFill>
                <a:latin typeface="Arial" panose="020B0604020202020204" pitchFamily="34" charset="0"/>
                <a:ea typeface="宋体" panose="02010600030101010101" pitchFamily="2" charset="-122"/>
              </a:defRPr>
            </a:lvl1pPr>
            <a:lvl2pPr marL="781050" indent="-344805" defTabSz="874395" eaLnBrk="0" hangingPunct="0">
              <a:defRPr>
                <a:solidFill>
                  <a:schemeClr val="tx1"/>
                </a:solidFill>
                <a:latin typeface="Arial" panose="020B0604020202020204" pitchFamily="34" charset="0"/>
                <a:ea typeface="宋体" panose="02010600030101010101" pitchFamily="2" charset="-122"/>
              </a:defRPr>
            </a:lvl2pPr>
            <a:lvl3pPr marL="1094105" indent="-219075" defTabSz="874395" eaLnBrk="0" hangingPunct="0">
              <a:defRPr>
                <a:solidFill>
                  <a:schemeClr val="tx1"/>
                </a:solidFill>
                <a:latin typeface="Arial" panose="020B0604020202020204" pitchFamily="34" charset="0"/>
                <a:ea typeface="宋体" panose="02010600030101010101" pitchFamily="2" charset="-122"/>
              </a:defRPr>
            </a:lvl3pPr>
            <a:lvl4pPr marL="1530350" indent="-219075" defTabSz="874395" eaLnBrk="0" hangingPunct="0">
              <a:defRPr>
                <a:solidFill>
                  <a:schemeClr val="tx1"/>
                </a:solidFill>
                <a:latin typeface="Arial" panose="020B0604020202020204" pitchFamily="34" charset="0"/>
                <a:ea typeface="宋体" panose="02010600030101010101" pitchFamily="2" charset="-122"/>
              </a:defRPr>
            </a:lvl4pPr>
            <a:lvl5pPr marL="1967230" indent="-217805" defTabSz="874395" eaLnBrk="0" hangingPunct="0">
              <a:defRPr>
                <a:solidFill>
                  <a:schemeClr val="tx1"/>
                </a:solidFill>
                <a:latin typeface="Arial" panose="020B0604020202020204" pitchFamily="34" charset="0"/>
                <a:ea typeface="宋体" panose="02010600030101010101" pitchFamily="2" charset="-122"/>
              </a:defRPr>
            </a:lvl5pPr>
            <a:lvl6pPr marL="24244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816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388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960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en-US" altLang="zh-CN" dirty="0">
                <a:latin typeface="华文细黑" panose="02010600040101010101" pitchFamily="2" charset="-122"/>
                <a:ea typeface="华文细黑" panose="02010600040101010101" pitchFamily="2" charset="-122"/>
              </a:rPr>
              <a:t>JMeter</a:t>
            </a:r>
            <a:r>
              <a:rPr lang="zh-CN" altLang="en-US" dirty="0">
                <a:latin typeface="华文细黑" panose="02010600040101010101" pitchFamily="2" charset="-122"/>
                <a:ea typeface="华文细黑" panose="02010600040101010101" pitchFamily="2" charset="-122"/>
              </a:rPr>
              <a:t>支持的协议</a:t>
            </a:r>
            <a:endParaRPr lang="zh-CN" altLang="en-US" dirty="0">
              <a:latin typeface="华文细黑" panose="02010600040101010101" pitchFamily="2" charset="-122"/>
              <a:ea typeface="华文细黑" panose="02010600040101010101" pitchFamily="2" charset="-122"/>
            </a:endParaRPr>
          </a:p>
          <a:p>
            <a:pPr lvl="1" eaLnBrk="1" hangingPunct="1">
              <a:lnSpc>
                <a:spcPct val="150000"/>
              </a:lnSpc>
              <a:buFont typeface="Arial" panose="020B0604020202020204" pitchFamily="34" charset="0"/>
              <a:buChar char="•"/>
            </a:pPr>
            <a:r>
              <a:rPr lang="en-US" altLang="zh-CN" dirty="0">
                <a:ea typeface="仿宋_GB2312" pitchFamily="49" charset="-122"/>
              </a:rPr>
              <a:t>Web</a:t>
            </a:r>
            <a:r>
              <a:rPr lang="zh-CN" altLang="en-US" dirty="0">
                <a:ea typeface="仿宋_GB2312" pitchFamily="49" charset="-122"/>
              </a:rPr>
              <a:t>（</a:t>
            </a:r>
            <a:r>
              <a:rPr lang="en-US" altLang="zh-CN" dirty="0">
                <a:ea typeface="仿宋_GB2312" pitchFamily="49" charset="-122"/>
              </a:rPr>
              <a:t>HTTP/ HTTPS</a:t>
            </a:r>
            <a:r>
              <a:rPr lang="zh-CN" altLang="en-US" dirty="0">
                <a:ea typeface="仿宋_GB2312" pitchFamily="49" charset="-122"/>
              </a:rPr>
              <a:t>），</a:t>
            </a:r>
            <a:r>
              <a:rPr lang="en-US" altLang="zh-CN" dirty="0">
                <a:ea typeface="仿宋_GB2312" pitchFamily="49" charset="-122"/>
              </a:rPr>
              <a:t>SOAP</a:t>
            </a:r>
            <a:r>
              <a:rPr lang="zh-CN" altLang="en-US" dirty="0">
                <a:ea typeface="仿宋_GB2312" pitchFamily="49" charset="-122"/>
              </a:rPr>
              <a:t>，</a:t>
            </a:r>
            <a:r>
              <a:rPr lang="en-US" altLang="zh-CN" dirty="0">
                <a:ea typeface="仿宋_GB2312" pitchFamily="49" charset="-122"/>
              </a:rPr>
              <a:t>FTP</a:t>
            </a:r>
            <a:r>
              <a:rPr lang="zh-CN" altLang="en-US" dirty="0">
                <a:ea typeface="仿宋_GB2312" pitchFamily="49" charset="-122"/>
              </a:rPr>
              <a:t>，</a:t>
            </a:r>
            <a:r>
              <a:rPr lang="en-US" altLang="zh-CN" dirty="0">
                <a:ea typeface="仿宋_GB2312" pitchFamily="49" charset="-122"/>
              </a:rPr>
              <a:t>Database</a:t>
            </a:r>
            <a:r>
              <a:rPr lang="zh-CN" altLang="en-US" dirty="0">
                <a:ea typeface="仿宋_GB2312" pitchFamily="49" charset="-122"/>
              </a:rPr>
              <a:t>（</a:t>
            </a:r>
            <a:r>
              <a:rPr lang="en-US" altLang="zh-CN" dirty="0">
                <a:ea typeface="仿宋_GB2312" pitchFamily="49" charset="-122"/>
              </a:rPr>
              <a:t>JDBC</a:t>
            </a:r>
            <a:r>
              <a:rPr lang="zh-CN" altLang="en-US" dirty="0">
                <a:ea typeface="仿宋_GB2312" pitchFamily="49" charset="-122"/>
              </a:rPr>
              <a:t>），</a:t>
            </a:r>
            <a:r>
              <a:rPr lang="en-US" altLang="zh-CN" dirty="0">
                <a:ea typeface="仿宋_GB2312" pitchFamily="49" charset="-122"/>
              </a:rPr>
              <a:t> LDAP, JMS</a:t>
            </a:r>
            <a:r>
              <a:rPr lang="zh-CN" altLang="en-US" dirty="0">
                <a:ea typeface="仿宋_GB2312" pitchFamily="49" charset="-122"/>
              </a:rPr>
              <a:t>，</a:t>
            </a:r>
            <a:r>
              <a:rPr lang="en-US" altLang="zh-CN" dirty="0">
                <a:ea typeface="仿宋_GB2312" pitchFamily="49" charset="-122"/>
              </a:rPr>
              <a:t> Mail(POP3/IMAP)</a:t>
            </a:r>
            <a:r>
              <a:rPr lang="zh-CN" altLang="en-US" dirty="0">
                <a:ea typeface="仿宋_GB2312" pitchFamily="49" charset="-122"/>
              </a:rPr>
              <a:t>，</a:t>
            </a:r>
            <a:r>
              <a:rPr lang="en-US" altLang="zh-CN" dirty="0">
                <a:ea typeface="仿宋_GB2312" pitchFamily="49" charset="-122"/>
              </a:rPr>
              <a:t>JAVA</a:t>
            </a:r>
            <a:endParaRPr lang="en-US" altLang="zh-CN" dirty="0">
              <a:latin typeface="华文细黑" panose="02010600040101010101" pitchFamily="2" charset="-122"/>
              <a:ea typeface="华文细黑" panose="02010600040101010101" pitchFamily="2" charset="-122"/>
            </a:endParaRPr>
          </a:p>
          <a:p>
            <a:pPr eaLnBrk="1" hangingPunct="1">
              <a:lnSpc>
                <a:spcPct val="150000"/>
              </a:lnSpc>
              <a:buFont typeface="Arial" panose="020B0604020202020204" pitchFamily="34" charset="0"/>
              <a:buChar char="•"/>
            </a:pPr>
            <a:r>
              <a:rPr lang="en-US" altLang="zh-CN" dirty="0" err="1">
                <a:latin typeface="华文细黑" panose="02010600040101010101" pitchFamily="2" charset="-122"/>
                <a:ea typeface="华文细黑" panose="02010600040101010101" pitchFamily="2" charset="-122"/>
              </a:rPr>
              <a:t>Loadrunner</a:t>
            </a:r>
            <a:r>
              <a:rPr lang="zh-CN" altLang="en-US" dirty="0">
                <a:latin typeface="华文细黑" panose="02010600040101010101" pitchFamily="2" charset="-122"/>
                <a:ea typeface="华文细黑" panose="02010600040101010101" pitchFamily="2" charset="-122"/>
              </a:rPr>
              <a:t>支持的协议</a:t>
            </a:r>
            <a:endParaRPr lang="zh-CN" altLang="en-US" dirty="0">
              <a:latin typeface="华文细黑" panose="02010600040101010101" pitchFamily="2" charset="-122"/>
              <a:ea typeface="华文细黑" panose="02010600040101010101" pitchFamily="2" charset="-122"/>
            </a:endParaRPr>
          </a:p>
          <a:p>
            <a:pPr lvl="1" eaLnBrk="1" hangingPunct="1">
              <a:lnSpc>
                <a:spcPct val="150000"/>
              </a:lnSpc>
              <a:buFont typeface="Arial" panose="020B0604020202020204" pitchFamily="34" charset="0"/>
              <a:buChar char="•"/>
            </a:pPr>
            <a:r>
              <a:rPr lang="en-US" altLang="zh-CN" dirty="0" err="1">
                <a:ea typeface="仿宋_GB2312" pitchFamily="49" charset="-122"/>
              </a:rPr>
              <a:t>WEB（Http</a:t>
            </a:r>
            <a:r>
              <a:rPr lang="en-US" altLang="zh-CN" dirty="0">
                <a:ea typeface="仿宋_GB2312" pitchFamily="49" charset="-122"/>
              </a:rPr>
              <a:t>/Html)、</a:t>
            </a:r>
            <a:r>
              <a:rPr lang="en-US" altLang="zh-CN" dirty="0" err="1">
                <a:ea typeface="仿宋_GB2312" pitchFamily="49" charset="-122"/>
              </a:rPr>
              <a:t>FTP、LDAP、Palm、Web</a:t>
            </a:r>
            <a:r>
              <a:rPr lang="en-US" altLang="zh-CN" dirty="0">
                <a:ea typeface="仿宋_GB2312" pitchFamily="49" charset="-122"/>
              </a:rPr>
              <a:t>/</a:t>
            </a:r>
            <a:r>
              <a:rPr lang="en-US" altLang="zh-CN" dirty="0" err="1">
                <a:ea typeface="仿宋_GB2312" pitchFamily="49" charset="-122"/>
              </a:rPr>
              <a:t>WinsocketDual</a:t>
            </a:r>
            <a:r>
              <a:rPr lang="en-US" altLang="zh-CN" dirty="0">
                <a:ea typeface="仿宋_GB2312" pitchFamily="49" charset="-122"/>
              </a:rPr>
              <a:t> Protocol</a:t>
            </a:r>
            <a:endParaRPr lang="en-US" altLang="zh-CN" dirty="0">
              <a:ea typeface="仿宋_GB2312" pitchFamily="49" charset="-122"/>
            </a:endParaRPr>
          </a:p>
          <a:p>
            <a:pPr lvl="1" eaLnBrk="1" hangingPunct="1">
              <a:lnSpc>
                <a:spcPct val="150000"/>
              </a:lnSpc>
              <a:buFont typeface="Arial" panose="020B0604020202020204" pitchFamily="34" charset="0"/>
              <a:buChar char="•"/>
            </a:pPr>
            <a:r>
              <a:rPr lang="en-US" altLang="zh-CN" dirty="0">
                <a:ea typeface="仿宋_GB2312" pitchFamily="49" charset="-122"/>
              </a:rPr>
              <a:t>SQL Server、 MS ODBC、 Oracle、 DB2、 Sybase </a:t>
            </a:r>
            <a:r>
              <a:rPr lang="en-US" altLang="zh-CN" dirty="0" err="1">
                <a:ea typeface="仿宋_GB2312" pitchFamily="49" charset="-122"/>
              </a:rPr>
              <a:t>CTlib</a:t>
            </a:r>
            <a:r>
              <a:rPr lang="en-US" altLang="zh-CN" dirty="0">
                <a:ea typeface="仿宋_GB2312" pitchFamily="49" charset="-122"/>
              </a:rPr>
              <a:t>、 Sybase </a:t>
            </a:r>
            <a:r>
              <a:rPr lang="en-US" altLang="zh-CN" dirty="0" err="1">
                <a:ea typeface="仿宋_GB2312" pitchFamily="49" charset="-122"/>
              </a:rPr>
              <a:t>DBlib</a:t>
            </a:r>
            <a:r>
              <a:rPr lang="en-US" altLang="zh-CN" dirty="0">
                <a:ea typeface="仿宋_GB2312" pitchFamily="49" charset="-122"/>
              </a:rPr>
              <a:t>、 Domain Name Resolution(DNS)、Windows Socket </a:t>
            </a:r>
            <a:endParaRPr lang="en-US" altLang="zh-CN" dirty="0">
              <a:ea typeface="仿宋_GB2312" pitchFamily="49" charset="-122"/>
            </a:endParaRPr>
          </a:p>
          <a:p>
            <a:pPr lvl="1" eaLnBrk="1" hangingPunct="1">
              <a:lnSpc>
                <a:spcPct val="150000"/>
              </a:lnSpc>
              <a:buFont typeface="Arial" panose="020B0604020202020204" pitchFamily="34" charset="0"/>
              <a:buChar char="•"/>
            </a:pPr>
            <a:r>
              <a:rPr lang="en-US" altLang="zh-CN" dirty="0">
                <a:ea typeface="仿宋_GB2312" pitchFamily="49" charset="-122"/>
              </a:rPr>
              <a:t>COM/</a:t>
            </a:r>
            <a:r>
              <a:rPr lang="en-US" altLang="zh-CN" dirty="0" err="1">
                <a:ea typeface="仿宋_GB2312" pitchFamily="49" charset="-122"/>
              </a:rPr>
              <a:t>DCOM、Corba-Java、Rmi_Java</a:t>
            </a:r>
            <a:r>
              <a:rPr lang="en-US" altLang="zh-CN" dirty="0">
                <a:ea typeface="仿宋_GB2312" pitchFamily="49" charset="-122"/>
              </a:rPr>
              <a:t> </a:t>
            </a:r>
            <a:r>
              <a:rPr lang="en-US" altLang="zh-CN" dirty="0" err="1">
                <a:ea typeface="仿宋_GB2312" pitchFamily="49" charset="-122"/>
              </a:rPr>
              <a:t>EJB、Rmi_Java</a:t>
            </a:r>
            <a:r>
              <a:rPr lang="en-US" altLang="zh-CN" dirty="0">
                <a:ea typeface="仿宋_GB2312" pitchFamily="49" charset="-122"/>
              </a:rPr>
              <a:t> </a:t>
            </a:r>
            <a:endParaRPr lang="en-US" altLang="zh-CN" dirty="0">
              <a:ea typeface="仿宋_GB2312" pitchFamily="49" charset="-122"/>
            </a:endParaRPr>
          </a:p>
          <a:p>
            <a:pPr lvl="1" eaLnBrk="1" hangingPunct="1">
              <a:lnSpc>
                <a:spcPct val="150000"/>
              </a:lnSpc>
              <a:buFont typeface="Arial" panose="020B0604020202020204" pitchFamily="34" charset="0"/>
              <a:buChar char="•"/>
            </a:pPr>
            <a:r>
              <a:rPr lang="en-US" altLang="zh-CN" dirty="0">
                <a:ea typeface="仿宋_GB2312" pitchFamily="49" charset="-122"/>
              </a:rPr>
              <a:t> Oracle </a:t>
            </a:r>
            <a:r>
              <a:rPr lang="en-US" altLang="zh-CN" dirty="0" err="1">
                <a:ea typeface="仿宋_GB2312" pitchFamily="49" charset="-122"/>
              </a:rPr>
              <a:t>NCA、SAP-Web、SAPGUI、SAPGUI</a:t>
            </a:r>
            <a:r>
              <a:rPr lang="en-US" altLang="zh-CN" dirty="0">
                <a:ea typeface="仿宋_GB2312" pitchFamily="49" charset="-122"/>
              </a:rPr>
              <a:t>/SAP-Web Dual Protocol、 </a:t>
            </a:r>
            <a:r>
              <a:rPr lang="en-US" altLang="zh-CN" dirty="0" err="1">
                <a:ea typeface="仿宋_GB2312" pitchFamily="49" charset="-122"/>
              </a:rPr>
              <a:t>PropleSoft_Tuxedo、Siebel</a:t>
            </a:r>
            <a:r>
              <a:rPr lang="en-US" altLang="zh-CN" dirty="0">
                <a:ea typeface="仿宋_GB2312" pitchFamily="49" charset="-122"/>
              </a:rPr>
              <a:t> Web、Siebel-DB2 </a:t>
            </a:r>
            <a:r>
              <a:rPr lang="en-US" altLang="zh-CN" dirty="0" err="1">
                <a:ea typeface="仿宋_GB2312" pitchFamily="49" charset="-122"/>
              </a:rPr>
              <a:t>CLI、Sieble-MSSQL、Sieble</a:t>
            </a:r>
            <a:r>
              <a:rPr lang="en-US" altLang="zh-CN" dirty="0">
                <a:ea typeface="仿宋_GB2312" pitchFamily="49" charset="-122"/>
              </a:rPr>
              <a:t> Oracle</a:t>
            </a:r>
            <a:endParaRPr lang="en-US" altLang="zh-CN" dirty="0">
              <a:ea typeface="仿宋_GB2312" pitchFamily="49" charset="-122"/>
            </a:endParaRPr>
          </a:p>
          <a:p>
            <a:pPr lvl="1" eaLnBrk="1" hangingPunct="1">
              <a:lnSpc>
                <a:spcPct val="150000"/>
              </a:lnSpc>
              <a:buFont typeface="Arial" panose="020B0604020202020204" pitchFamily="34" charset="0"/>
              <a:buChar char="•"/>
            </a:pPr>
            <a:r>
              <a:rPr lang="en-US" altLang="zh-CN" dirty="0">
                <a:latin typeface="华文细黑" panose="02010600040101010101" pitchFamily="2" charset="-122"/>
                <a:ea typeface="华文细黑" panose="02010600040101010101" pitchFamily="2" charset="-122"/>
              </a:rPr>
              <a:t>……</a:t>
            </a:r>
            <a:endParaRPr lang="en-US" altLang="zh-CN" dirty="0">
              <a:latin typeface="华文细黑" panose="02010600040101010101" pitchFamily="2" charset="-122"/>
              <a:ea typeface="华文细黑" panose="02010600040101010101" pitchFamily="2" charset="-122"/>
            </a:endParaRPr>
          </a:p>
        </p:txBody>
      </p:sp>
      <p:sp>
        <p:nvSpPr>
          <p:cNvPr id="13" name="TextBox 4"/>
          <p:cNvSpPr txBox="1">
            <a:spLocks noChangeArrowheads="1"/>
          </p:cNvSpPr>
          <p:nvPr/>
        </p:nvSpPr>
        <p:spPr bwMode="auto">
          <a:xfrm>
            <a:off x="1136650" y="2682875"/>
            <a:ext cx="6870700" cy="1196294"/>
          </a:xfrm>
          <a:prstGeom prst="rect">
            <a:avLst/>
          </a:prstGeom>
          <a:solidFill>
            <a:schemeClr val="accent1"/>
          </a:solidFill>
          <a:ln w="9525">
            <a:solidFill>
              <a:schemeClr val="accent1"/>
            </a:solidFill>
            <a:miter lim="800000"/>
          </a:ln>
        </p:spPr>
        <p:txBody>
          <a:bodyPr lIns="87444" tIns="43722" rIns="87444" bIns="43722">
            <a:spAutoFit/>
          </a:bodyPr>
          <a:lstStyle>
            <a:lvl1pPr defTabSz="874395" eaLnBrk="0" hangingPunct="0">
              <a:defRPr>
                <a:solidFill>
                  <a:schemeClr val="tx1"/>
                </a:solidFill>
                <a:latin typeface="Arial" panose="020B0604020202020204" pitchFamily="34" charset="0"/>
                <a:ea typeface="宋体" panose="02010600030101010101" pitchFamily="2" charset="-122"/>
              </a:defRPr>
            </a:lvl1pPr>
            <a:lvl2pPr marL="711200" indent="-274955" defTabSz="874395" eaLnBrk="0" hangingPunct="0">
              <a:defRPr>
                <a:solidFill>
                  <a:schemeClr val="tx1"/>
                </a:solidFill>
                <a:latin typeface="Arial" panose="020B0604020202020204" pitchFamily="34" charset="0"/>
                <a:ea typeface="宋体" panose="02010600030101010101" pitchFamily="2" charset="-122"/>
              </a:defRPr>
            </a:lvl2pPr>
            <a:lvl3pPr marL="1094105" indent="-219075" defTabSz="874395" eaLnBrk="0" hangingPunct="0">
              <a:defRPr>
                <a:solidFill>
                  <a:schemeClr val="tx1"/>
                </a:solidFill>
                <a:latin typeface="Arial" panose="020B0604020202020204" pitchFamily="34" charset="0"/>
                <a:ea typeface="宋体" panose="02010600030101010101" pitchFamily="2" charset="-122"/>
              </a:defRPr>
            </a:lvl3pPr>
            <a:lvl4pPr marL="1530350" indent="-219075" defTabSz="874395" eaLnBrk="0" hangingPunct="0">
              <a:defRPr>
                <a:solidFill>
                  <a:schemeClr val="tx1"/>
                </a:solidFill>
                <a:latin typeface="Arial" panose="020B0604020202020204" pitchFamily="34" charset="0"/>
                <a:ea typeface="宋体" panose="02010600030101010101" pitchFamily="2" charset="-122"/>
              </a:defRPr>
            </a:lvl4pPr>
            <a:lvl5pPr marL="1967230" indent="-217805" defTabSz="874395" eaLnBrk="0" hangingPunct="0">
              <a:defRPr>
                <a:solidFill>
                  <a:schemeClr val="tx1"/>
                </a:solidFill>
                <a:latin typeface="Arial" panose="020B0604020202020204" pitchFamily="34" charset="0"/>
                <a:ea typeface="宋体" panose="02010600030101010101" pitchFamily="2" charset="-122"/>
              </a:defRPr>
            </a:lvl5pPr>
            <a:lvl6pPr marL="24244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816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388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96030" indent="-217805" defTabSz="87439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700" dirty="0">
                <a:latin typeface="华文细黑" panose="02010600040101010101" pitchFamily="2" charset="-122"/>
                <a:ea typeface="华文细黑" panose="02010600040101010101" pitchFamily="2" charset="-122"/>
              </a:rPr>
              <a:t>JMeter</a:t>
            </a:r>
            <a:r>
              <a:rPr lang="zh-CN" altLang="en-US" sz="2700" dirty="0">
                <a:latin typeface="华文细黑" panose="02010600040101010101" pitchFamily="2" charset="-122"/>
                <a:ea typeface="华文细黑" panose="02010600040101010101" pitchFamily="2" charset="-122"/>
              </a:rPr>
              <a:t>支持的协议相对</a:t>
            </a:r>
            <a:r>
              <a:rPr lang="en-US" altLang="zh-CN" sz="2700" dirty="0" err="1">
                <a:latin typeface="华文细黑" panose="02010600040101010101" pitchFamily="2" charset="-122"/>
                <a:ea typeface="华文细黑" panose="02010600040101010101" pitchFamily="2" charset="-122"/>
              </a:rPr>
              <a:t>Loadrunner</a:t>
            </a:r>
            <a:r>
              <a:rPr lang="zh-CN" altLang="en-US" sz="2700" dirty="0">
                <a:latin typeface="华文细黑" panose="02010600040101010101" pitchFamily="2" charset="-122"/>
                <a:ea typeface="华文细黑" panose="02010600040101010101" pitchFamily="2" charset="-122"/>
              </a:rPr>
              <a:t>较少</a:t>
            </a:r>
            <a:r>
              <a:rPr lang="zh-CN" altLang="en-US" sz="2700" dirty="0" smtClean="0">
                <a:latin typeface="华文细黑" panose="02010600040101010101" pitchFamily="2" charset="-122"/>
                <a:ea typeface="华文细黑" panose="02010600040101010101" pitchFamily="2" charset="-122"/>
              </a:rPr>
              <a:t>，但是可以</a:t>
            </a:r>
            <a:r>
              <a:rPr lang="zh-CN" altLang="en-US" sz="2700" dirty="0">
                <a:latin typeface="华文细黑" panose="02010600040101010101" pitchFamily="2" charset="-122"/>
                <a:ea typeface="华文细黑" panose="02010600040101010101" pitchFamily="2" charset="-122"/>
              </a:rPr>
              <a:t>通过二次开发来实现</a:t>
            </a:r>
            <a:endParaRPr lang="zh-CN" altLang="en-US" sz="2700" dirty="0">
              <a:latin typeface="华文细黑" panose="02010600040101010101" pitchFamily="2" charset="-122"/>
              <a:ea typeface="华文细黑" panose="02010600040101010101" pitchFamily="2" charset="-122"/>
            </a:endParaRPr>
          </a:p>
          <a:p>
            <a:pPr eaLnBrk="1" hangingPunct="1"/>
            <a:endParaRPr lang="en-US" altLang="zh-CN"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功能对比</a:t>
            </a:r>
            <a:endParaRPr lang="zh-CN" altLang="en-US" dirty="0"/>
          </a:p>
        </p:txBody>
      </p:sp>
      <p:graphicFrame>
        <p:nvGraphicFramePr>
          <p:cNvPr id="6" name="表格 5"/>
          <p:cNvGraphicFramePr>
            <a:graphicFrameLocks noGrp="1"/>
          </p:cNvGraphicFramePr>
          <p:nvPr/>
        </p:nvGraphicFramePr>
        <p:xfrm>
          <a:off x="467544" y="1556792"/>
          <a:ext cx="8064896" cy="3744418"/>
        </p:xfrm>
        <a:graphic>
          <a:graphicData uri="http://schemas.openxmlformats.org/drawingml/2006/table">
            <a:tbl>
              <a:tblPr/>
              <a:tblGrid>
                <a:gridCol w="2241734"/>
                <a:gridCol w="2671037"/>
                <a:gridCol w="3152125"/>
              </a:tblGrid>
              <a:tr h="58510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0" i="0" u="none" strike="noStrike" cap="none" normalizeH="0" baseline="0" dirty="0" smtClean="0">
                          <a:ln>
                            <a:noFill/>
                          </a:ln>
                          <a:solidFill>
                            <a:srgbClr val="FFC000"/>
                          </a:solidFill>
                          <a:effectLst/>
                          <a:latin typeface="+mn-ea"/>
                          <a:ea typeface="+mn-ea"/>
                        </a:rPr>
                        <a:t>对比项</a:t>
                      </a:r>
                      <a:endParaRPr kumimoji="0" lang="zh-CN" altLang="en-US" sz="1900" b="0" i="0" u="none" strike="noStrike" cap="none" normalizeH="0" baseline="0" dirty="0" smtClean="0">
                        <a:ln>
                          <a:noFill/>
                        </a:ln>
                        <a:solidFill>
                          <a:srgbClr val="FFC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dirty="0" smtClean="0">
                          <a:ln>
                            <a:noFill/>
                          </a:ln>
                          <a:solidFill>
                            <a:srgbClr val="FFC000"/>
                          </a:solidFill>
                          <a:effectLst/>
                          <a:latin typeface="+mn-ea"/>
                          <a:ea typeface="+mn-ea"/>
                        </a:rPr>
                        <a:t>JMeter</a:t>
                      </a:r>
                      <a:endParaRPr kumimoji="0" lang="en-US" altLang="zh-CN" sz="1900" b="0" i="0" u="none" strike="noStrike" cap="none" normalizeH="0" baseline="0" dirty="0" smtClean="0">
                        <a:ln>
                          <a:noFill/>
                        </a:ln>
                        <a:solidFill>
                          <a:srgbClr val="FFC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dirty="0" err="1" smtClean="0">
                          <a:ln>
                            <a:noFill/>
                          </a:ln>
                          <a:solidFill>
                            <a:srgbClr val="FFC000"/>
                          </a:solidFill>
                          <a:effectLst/>
                          <a:latin typeface="+mn-ea"/>
                          <a:ea typeface="+mn-ea"/>
                        </a:rPr>
                        <a:t>Loadrunner</a:t>
                      </a:r>
                      <a:endParaRPr kumimoji="0" lang="en-US" altLang="zh-CN" sz="1900" b="0" i="0" u="none" strike="noStrike" cap="none" normalizeH="0" baseline="0" dirty="0" smtClean="0">
                        <a:ln>
                          <a:noFill/>
                        </a:ln>
                        <a:solidFill>
                          <a:srgbClr val="FFC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510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smtClean="0">
                          <a:ln>
                            <a:noFill/>
                          </a:ln>
                          <a:solidFill>
                            <a:srgbClr val="000000"/>
                          </a:solidFill>
                          <a:effectLst/>
                          <a:latin typeface="+mn-ea"/>
                          <a:ea typeface="+mn-ea"/>
                        </a:rPr>
                        <a:t>支持的协议</a:t>
                      </a:r>
                      <a:endParaRPr kumimoji="0" lang="zh-CN" altLang="en-US" sz="1900" b="1" i="0" u="none" strike="noStrike" cap="none" normalizeH="0" baseline="0" dirty="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少</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多</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r>
              <a:tr h="58510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smtClean="0">
                          <a:ln>
                            <a:noFill/>
                          </a:ln>
                          <a:solidFill>
                            <a:srgbClr val="000000"/>
                          </a:solidFill>
                          <a:effectLst/>
                          <a:latin typeface="+mn-ea"/>
                          <a:ea typeface="+mn-ea"/>
                        </a:rPr>
                        <a:t>结果报表</a:t>
                      </a:r>
                      <a:endParaRPr kumimoji="0" lang="zh-CN" altLang="en-US" sz="1900" b="1" i="0" u="none" strike="noStrike" cap="none" normalizeH="0" baseline="0" dirty="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smtClean="0">
                          <a:ln>
                            <a:noFill/>
                          </a:ln>
                          <a:solidFill>
                            <a:srgbClr val="000000"/>
                          </a:solidFill>
                          <a:effectLst/>
                          <a:latin typeface="+mn-ea"/>
                          <a:ea typeface="+mn-ea"/>
                        </a:rPr>
                        <a:t>少</a:t>
                      </a:r>
                      <a:endParaRPr kumimoji="0" lang="zh-CN" altLang="en-US" sz="1900" b="1" i="0" u="none" strike="noStrike" cap="none" normalizeH="0" baseline="0" dirty="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丰富</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r>
              <a:tr h="58510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测试场景</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smtClean="0">
                          <a:ln>
                            <a:noFill/>
                          </a:ln>
                          <a:solidFill>
                            <a:srgbClr val="000000"/>
                          </a:solidFill>
                          <a:effectLst/>
                          <a:latin typeface="+mn-ea"/>
                          <a:ea typeface="+mn-ea"/>
                        </a:rPr>
                        <a:t>灵活</a:t>
                      </a:r>
                      <a:endParaRPr kumimoji="0" lang="zh-CN" altLang="en-US" sz="1900" b="1" i="0" u="none" strike="noStrike" cap="none" normalizeH="0" baseline="0" dirty="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灵活</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r>
              <a:tr h="8189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运行环境</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dirty="0" smtClean="0">
                          <a:ln>
                            <a:noFill/>
                          </a:ln>
                          <a:solidFill>
                            <a:srgbClr val="000000"/>
                          </a:solidFill>
                          <a:effectLst/>
                          <a:latin typeface="+mn-ea"/>
                          <a:ea typeface="+mn-ea"/>
                        </a:rPr>
                        <a:t>Windows/Unix/Linux</a:t>
                      </a:r>
                      <a:endParaRPr kumimoji="0" lang="en-US" altLang="zh-CN" sz="1900" b="1" i="0" u="none" strike="noStrike" cap="none" normalizeH="0" baseline="0" dirty="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dirty="0" smtClean="0">
                          <a:ln>
                            <a:noFill/>
                          </a:ln>
                          <a:solidFill>
                            <a:srgbClr val="000000"/>
                          </a:solidFill>
                          <a:effectLst/>
                          <a:latin typeface="+mn-ea"/>
                          <a:ea typeface="+mn-ea"/>
                        </a:rPr>
                        <a:t>Windows/Linux(</a:t>
                      </a:r>
                      <a:r>
                        <a:rPr kumimoji="0" lang="zh-CN" altLang="en-US" sz="1900" b="1" i="0" u="none" strike="noStrike" cap="none" normalizeH="0" baseline="0" dirty="0" smtClean="0">
                          <a:ln>
                            <a:noFill/>
                          </a:ln>
                          <a:solidFill>
                            <a:srgbClr val="000000"/>
                          </a:solidFill>
                          <a:effectLst/>
                          <a:latin typeface="+mn-ea"/>
                          <a:ea typeface="+mn-ea"/>
                        </a:rPr>
                        <a:t>部分支持</a:t>
                      </a:r>
                      <a:r>
                        <a:rPr kumimoji="0" lang="en-US" altLang="zh-CN" sz="1900" b="1" i="0" u="none" strike="noStrike" cap="none" normalizeH="0" baseline="0" dirty="0" smtClean="0">
                          <a:ln>
                            <a:noFill/>
                          </a:ln>
                          <a:solidFill>
                            <a:srgbClr val="000000"/>
                          </a:solidFill>
                          <a:effectLst/>
                          <a:latin typeface="+mn-ea"/>
                          <a:ea typeface="+mn-ea"/>
                        </a:rPr>
                        <a:t>)</a:t>
                      </a:r>
                      <a:endParaRPr kumimoji="0" lang="en-US" altLang="zh-CN" sz="1900" b="1" i="0" u="none" strike="noStrike" cap="none" normalizeH="0" baseline="0" dirty="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r>
              <a:tr h="58510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smtClean="0">
                          <a:ln>
                            <a:noFill/>
                          </a:ln>
                          <a:solidFill>
                            <a:srgbClr val="000000"/>
                          </a:solidFill>
                          <a:effectLst/>
                          <a:latin typeface="+mn-ea"/>
                          <a:ea typeface="+mn-ea"/>
                        </a:rPr>
                        <a:t>IP</a:t>
                      </a:r>
                      <a:r>
                        <a:rPr kumimoji="0" lang="zh-CN" altLang="en-US" sz="1900" b="1" i="0" u="none" strike="noStrike" cap="none" normalizeH="0" baseline="0" smtClean="0">
                          <a:ln>
                            <a:noFill/>
                          </a:ln>
                          <a:solidFill>
                            <a:srgbClr val="000000"/>
                          </a:solidFill>
                          <a:effectLst/>
                          <a:latin typeface="+mn-ea"/>
                          <a:ea typeface="+mn-ea"/>
                        </a:rPr>
                        <a:t>欺骗功能</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无</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smtClean="0">
                          <a:ln>
                            <a:noFill/>
                          </a:ln>
                          <a:solidFill>
                            <a:srgbClr val="000000"/>
                          </a:solidFill>
                          <a:effectLst/>
                          <a:latin typeface="+mn-ea"/>
                          <a:ea typeface="+mn-ea"/>
                        </a:rPr>
                        <a:t>有</a:t>
                      </a:r>
                      <a:endParaRPr kumimoji="0" lang="zh-CN" altLang="en-US" sz="1900" b="1" i="0" u="none" strike="noStrike" cap="none" normalizeH="0" baseline="0" dirty="0" smtClean="0">
                        <a:ln>
                          <a:noFill/>
                        </a:ln>
                        <a:solidFill>
                          <a:srgbClr val="000000"/>
                        </a:solidFill>
                        <a:effectLst/>
                        <a:latin typeface="+mn-ea"/>
                        <a:ea typeface="+mn-ea"/>
                      </a:endParaRPr>
                    </a:p>
                  </a:txBody>
                  <a:tcPr marL="87444" marR="87444" marT="43725" marB="43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使用对比</a:t>
            </a:r>
            <a:endParaRPr lang="zh-CN" altLang="en-US" dirty="0"/>
          </a:p>
        </p:txBody>
      </p:sp>
      <p:graphicFrame>
        <p:nvGraphicFramePr>
          <p:cNvPr id="4" name="表格 3"/>
          <p:cNvGraphicFramePr>
            <a:graphicFrameLocks noGrp="1"/>
          </p:cNvGraphicFramePr>
          <p:nvPr/>
        </p:nvGraphicFramePr>
        <p:xfrm>
          <a:off x="467544" y="1340768"/>
          <a:ext cx="8064822" cy="4118072"/>
        </p:xfrm>
        <a:graphic>
          <a:graphicData uri="http://schemas.openxmlformats.org/drawingml/2006/table">
            <a:tbl>
              <a:tblPr/>
              <a:tblGrid>
                <a:gridCol w="2111137"/>
                <a:gridCol w="2562280"/>
                <a:gridCol w="3391405"/>
              </a:tblGrid>
              <a:tr h="58829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900" b="0" i="0" u="none" strike="noStrike" cap="none" normalizeH="0" baseline="0" dirty="0" smtClean="0">
                          <a:ln>
                            <a:noFill/>
                          </a:ln>
                          <a:solidFill>
                            <a:srgbClr val="FFC000"/>
                          </a:solidFill>
                          <a:effectLst/>
                          <a:latin typeface="+mn-ea"/>
                          <a:ea typeface="+mn-ea"/>
                        </a:rPr>
                        <a:t>对比项</a:t>
                      </a:r>
                      <a:endParaRPr kumimoji="0" lang="zh-CN" altLang="en-US" sz="1900" b="0" i="0" u="none" strike="noStrike" cap="none" normalizeH="0" baseline="0" dirty="0" smtClean="0">
                        <a:ln>
                          <a:noFill/>
                        </a:ln>
                        <a:solidFill>
                          <a:srgbClr val="FFC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dirty="0" smtClean="0">
                          <a:ln>
                            <a:noFill/>
                          </a:ln>
                          <a:solidFill>
                            <a:srgbClr val="FFC000"/>
                          </a:solidFill>
                          <a:effectLst/>
                          <a:latin typeface="+mn-ea"/>
                          <a:ea typeface="+mn-ea"/>
                        </a:rPr>
                        <a:t>JMeter</a:t>
                      </a:r>
                      <a:endParaRPr kumimoji="0" lang="en-US" altLang="zh-CN" sz="1900" b="0" i="0" u="none" strike="noStrike" cap="none" normalizeH="0" baseline="0" dirty="0" smtClean="0">
                        <a:ln>
                          <a:noFill/>
                        </a:ln>
                        <a:solidFill>
                          <a:srgbClr val="FFC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b="0" i="0" u="none" strike="noStrike" cap="none" normalizeH="0" baseline="0" dirty="0" err="1" smtClean="0">
                          <a:ln>
                            <a:noFill/>
                          </a:ln>
                          <a:solidFill>
                            <a:srgbClr val="FFC000"/>
                          </a:solidFill>
                          <a:effectLst/>
                          <a:latin typeface="+mn-ea"/>
                          <a:ea typeface="+mn-ea"/>
                        </a:rPr>
                        <a:t>Loadrunner</a:t>
                      </a:r>
                      <a:endParaRPr kumimoji="0" lang="en-US" altLang="zh-CN" sz="1900" b="0" i="0" u="none" strike="noStrike" cap="none" normalizeH="0" baseline="0" dirty="0" smtClean="0">
                        <a:ln>
                          <a:noFill/>
                        </a:ln>
                        <a:solidFill>
                          <a:srgbClr val="FFC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829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smtClean="0">
                          <a:ln>
                            <a:noFill/>
                          </a:ln>
                          <a:solidFill>
                            <a:srgbClr val="000000"/>
                          </a:solidFill>
                          <a:effectLst/>
                          <a:latin typeface="+mn-ea"/>
                          <a:ea typeface="+mn-ea"/>
                        </a:rPr>
                        <a:t>安装</a:t>
                      </a:r>
                      <a:endParaRPr kumimoji="0" lang="zh-CN" altLang="en-US" sz="1900" b="1" i="0" u="none" strike="noStrike" cap="none" normalizeH="0" baseline="0" dirty="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简单</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复杂</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r>
              <a:tr h="58829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脚本录制</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smtClean="0">
                          <a:ln>
                            <a:noFill/>
                          </a:ln>
                          <a:solidFill>
                            <a:srgbClr val="000000"/>
                          </a:solidFill>
                          <a:effectLst/>
                          <a:latin typeface="+mn-ea"/>
                          <a:ea typeface="+mn-ea"/>
                        </a:rPr>
                        <a:t>很好</a:t>
                      </a:r>
                      <a:endParaRPr kumimoji="0" lang="zh-CN" altLang="en-US" sz="1900" b="1" i="0" u="none" strike="noStrike" cap="none" normalizeH="0" baseline="0" dirty="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较好</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r>
              <a:tr h="58829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脚本语言</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dirty="0" smtClean="0">
                          <a:ln>
                            <a:noFill/>
                          </a:ln>
                          <a:solidFill>
                            <a:srgbClr val="000000"/>
                          </a:solidFill>
                          <a:effectLst/>
                          <a:latin typeface="+mn-ea"/>
                          <a:ea typeface="+mn-ea"/>
                        </a:rPr>
                        <a:t>C</a:t>
                      </a:r>
                      <a:r>
                        <a:rPr kumimoji="0" lang="zh-CN" altLang="en-US" sz="1900" b="1" i="0" u="none" strike="noStrike" cap="none" normalizeH="0" baseline="0" dirty="0" smtClean="0">
                          <a:ln>
                            <a:noFill/>
                          </a:ln>
                          <a:solidFill>
                            <a:srgbClr val="000000"/>
                          </a:solidFill>
                          <a:effectLst/>
                          <a:latin typeface="+mn-ea"/>
                          <a:ea typeface="+mn-ea"/>
                        </a:rPr>
                        <a:t>，</a:t>
                      </a:r>
                      <a:r>
                        <a:rPr kumimoji="0" lang="en-US" altLang="zh-CN" sz="1900" b="1" i="0" u="none" strike="noStrike" cap="none" normalizeH="0" baseline="0" dirty="0" smtClean="0">
                          <a:ln>
                            <a:noFill/>
                          </a:ln>
                          <a:solidFill>
                            <a:srgbClr val="000000"/>
                          </a:solidFill>
                          <a:effectLst/>
                          <a:latin typeface="+mn-ea"/>
                          <a:ea typeface="+mn-ea"/>
                        </a:rPr>
                        <a:t>JAVA</a:t>
                      </a:r>
                      <a:r>
                        <a:rPr kumimoji="0" lang="zh-CN" altLang="en-US" sz="1900" b="1" i="0" u="none" strike="noStrike" cap="none" normalizeH="0" baseline="0" dirty="0" smtClean="0">
                          <a:ln>
                            <a:noFill/>
                          </a:ln>
                          <a:solidFill>
                            <a:srgbClr val="000000"/>
                          </a:solidFill>
                          <a:effectLst/>
                          <a:latin typeface="+mn-ea"/>
                          <a:ea typeface="+mn-ea"/>
                        </a:rPr>
                        <a:t>，</a:t>
                      </a:r>
                      <a:r>
                        <a:rPr kumimoji="0" lang="en-US" altLang="zh-CN" sz="1900" b="1" i="0" u="none" strike="noStrike" cap="none" normalizeH="0" baseline="0" dirty="0" smtClean="0">
                          <a:ln>
                            <a:noFill/>
                          </a:ln>
                          <a:solidFill>
                            <a:srgbClr val="000000"/>
                          </a:solidFill>
                          <a:effectLst/>
                          <a:latin typeface="+mn-ea"/>
                          <a:ea typeface="+mn-ea"/>
                        </a:rPr>
                        <a:t>VB</a:t>
                      </a:r>
                      <a:endParaRPr kumimoji="0" lang="en-US" altLang="zh-CN" sz="1900" b="1" i="0" u="none" strike="noStrike" cap="none" normalizeH="0" baseline="0" dirty="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900" b="1" i="0" u="none" strike="noStrike" cap="none" normalizeH="0" baseline="0" smtClean="0">
                          <a:ln>
                            <a:noFill/>
                          </a:ln>
                          <a:solidFill>
                            <a:srgbClr val="000000"/>
                          </a:solidFill>
                          <a:effectLst/>
                          <a:latin typeface="+mn-ea"/>
                          <a:ea typeface="+mn-ea"/>
                        </a:rPr>
                        <a:t>XML</a:t>
                      </a:r>
                      <a:endParaRPr kumimoji="0" lang="en-US" altLang="zh-CN" sz="1900" b="1" i="0" u="none" strike="noStrike" cap="none" normalizeH="0" baseline="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r>
              <a:tr h="58829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编辑方式</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smtClean="0">
                          <a:ln>
                            <a:noFill/>
                          </a:ln>
                          <a:solidFill>
                            <a:srgbClr val="000000"/>
                          </a:solidFill>
                          <a:effectLst/>
                          <a:latin typeface="+mn-ea"/>
                          <a:ea typeface="+mn-ea"/>
                        </a:rPr>
                        <a:t>修改脚本</a:t>
                      </a:r>
                      <a:endParaRPr kumimoji="0" lang="zh-CN" altLang="en-US" sz="1900" b="1" i="0" u="none" strike="noStrike" cap="none" normalizeH="0" baseline="0" dirty="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smtClean="0">
                          <a:ln>
                            <a:noFill/>
                          </a:ln>
                          <a:solidFill>
                            <a:srgbClr val="000000"/>
                          </a:solidFill>
                          <a:effectLst/>
                          <a:latin typeface="+mn-ea"/>
                          <a:ea typeface="+mn-ea"/>
                        </a:rPr>
                        <a:t>图形界面修改</a:t>
                      </a:r>
                      <a:endParaRPr kumimoji="0" lang="zh-CN" altLang="en-US" sz="1900" b="1" i="0" u="none" strike="noStrike" cap="none" normalizeH="0" baseline="0" dirty="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r>
              <a:tr h="58829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成本</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免费</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smtClean="0">
                          <a:ln>
                            <a:noFill/>
                          </a:ln>
                          <a:solidFill>
                            <a:srgbClr val="000000"/>
                          </a:solidFill>
                          <a:effectLst/>
                          <a:latin typeface="+mn-ea"/>
                          <a:ea typeface="+mn-ea"/>
                        </a:rPr>
                        <a:t>昂贵</a:t>
                      </a:r>
                      <a:endParaRPr kumimoji="0" lang="zh-CN" altLang="en-US" sz="1900" b="1" i="0" u="none" strike="noStrike" cap="none" normalizeH="0" baseline="0" dirty="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F3D1"/>
                    </a:solidFill>
                  </a:tcPr>
                </a:tc>
              </a:tr>
              <a:tr h="58829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学习资料</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smtClean="0">
                          <a:ln>
                            <a:noFill/>
                          </a:ln>
                          <a:solidFill>
                            <a:srgbClr val="000000"/>
                          </a:solidFill>
                          <a:effectLst/>
                          <a:latin typeface="+mn-ea"/>
                          <a:ea typeface="+mn-ea"/>
                        </a:rPr>
                        <a:t>较少（逐渐丰富）</a:t>
                      </a:r>
                      <a:endParaRPr kumimoji="0" lang="zh-CN" altLang="en-US" sz="1900" b="1" i="0" u="none" strike="noStrike" cap="none" normalizeH="0" baseline="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900" b="1" i="0" u="none" strike="noStrike" cap="none" normalizeH="0" baseline="0" dirty="0" smtClean="0">
                          <a:ln>
                            <a:noFill/>
                          </a:ln>
                          <a:solidFill>
                            <a:srgbClr val="000000"/>
                          </a:solidFill>
                          <a:effectLst/>
                          <a:latin typeface="+mn-ea"/>
                          <a:ea typeface="+mn-ea"/>
                        </a:rPr>
                        <a:t>很多</a:t>
                      </a:r>
                      <a:endParaRPr kumimoji="0" lang="zh-CN" altLang="en-US" sz="1900" b="1" i="0" u="none" strike="noStrike" cap="none" normalizeH="0" baseline="0" dirty="0" smtClean="0">
                        <a:ln>
                          <a:noFill/>
                        </a:ln>
                        <a:solidFill>
                          <a:srgbClr val="000000"/>
                        </a:solidFill>
                        <a:effectLst/>
                        <a:latin typeface="+mn-ea"/>
                        <a:ea typeface="+mn-ea"/>
                      </a:endParaRPr>
                    </a:p>
                  </a:txBody>
                  <a:tcPr marL="87444" marR="87444" marT="43722" marB="43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EF9E9"/>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476672"/>
            <a:ext cx="7488832" cy="6239209"/>
          </a:xfrm>
          <a:prstGeom prst="rect">
            <a:avLst/>
          </a:prstGeom>
        </p:spPr>
        <p:txBody>
          <a:bodyPr wrap="square">
            <a:spAutoFit/>
          </a:bodyPr>
          <a:lstStyle/>
          <a:p>
            <a:pPr>
              <a:lnSpc>
                <a:spcPct val="150000"/>
              </a:lnSpc>
              <a:buFont typeface="Arial" panose="020B0604020202020204" pitchFamily="34" charset="0"/>
              <a:buChar char="•"/>
            </a:pPr>
            <a:r>
              <a:rPr lang="en-US" altLang="zh-CN" sz="3600" dirty="0">
                <a:solidFill>
                  <a:schemeClr val="bg1">
                    <a:lumMod val="75000"/>
                  </a:schemeClr>
                </a:solidFill>
                <a:latin typeface="+mn-ea"/>
              </a:rPr>
              <a:t>JMeter</a:t>
            </a:r>
            <a:r>
              <a:rPr lang="zh-CN" altLang="en-US" sz="3600" dirty="0">
                <a:solidFill>
                  <a:schemeClr val="bg1">
                    <a:lumMod val="75000"/>
                  </a:schemeClr>
                </a:solidFill>
                <a:latin typeface="+mn-ea"/>
              </a:rPr>
              <a:t>介绍</a:t>
            </a:r>
            <a:endParaRPr lang="zh-CN" altLang="en-US" sz="3600" dirty="0">
              <a:solidFill>
                <a:schemeClr val="bg1">
                  <a:lumMod val="75000"/>
                </a:schemeClr>
              </a:solidFill>
              <a:latin typeface="+mn-ea"/>
            </a:endParaRPr>
          </a:p>
          <a:p>
            <a:pPr>
              <a:lnSpc>
                <a:spcPct val="150000"/>
              </a:lnSpc>
              <a:buFont typeface="Arial" panose="020B0604020202020204" pitchFamily="34" charset="0"/>
              <a:buChar char="•"/>
            </a:pPr>
            <a:r>
              <a:rPr lang="en-US" altLang="zh-CN" sz="3600" dirty="0" err="1">
                <a:solidFill>
                  <a:schemeClr val="bg1">
                    <a:lumMod val="75000"/>
                  </a:schemeClr>
                </a:solidFill>
                <a:latin typeface="+mn-ea"/>
              </a:rPr>
              <a:t>JMeter</a:t>
            </a:r>
            <a:r>
              <a:rPr lang="zh-CN" altLang="en-US" sz="3600" dirty="0">
                <a:solidFill>
                  <a:schemeClr val="bg1">
                    <a:lumMod val="75000"/>
                  </a:schemeClr>
                </a:solidFill>
                <a:latin typeface="+mn-ea"/>
              </a:rPr>
              <a:t>与</a:t>
            </a:r>
            <a:r>
              <a:rPr lang="en-US" altLang="zh-CN" sz="3600" dirty="0" err="1">
                <a:solidFill>
                  <a:schemeClr val="bg1">
                    <a:lumMod val="75000"/>
                  </a:schemeClr>
                </a:solidFill>
                <a:latin typeface="+mn-ea"/>
              </a:rPr>
              <a:t>Loadrunner</a:t>
            </a:r>
            <a:r>
              <a:rPr lang="zh-CN" altLang="en-US" sz="3600" dirty="0">
                <a:solidFill>
                  <a:schemeClr val="bg1">
                    <a:lumMod val="75000"/>
                  </a:schemeClr>
                </a:solidFill>
                <a:latin typeface="+mn-ea"/>
              </a:rPr>
              <a:t>的对比</a:t>
            </a:r>
            <a:endParaRPr lang="zh-CN" altLang="en-US" sz="3600" dirty="0">
              <a:solidFill>
                <a:schemeClr val="bg1">
                  <a:lumMod val="75000"/>
                </a:schemeClr>
              </a:solidFill>
              <a:latin typeface="+mn-ea"/>
            </a:endParaRPr>
          </a:p>
          <a:p>
            <a:pPr>
              <a:lnSpc>
                <a:spcPct val="150000"/>
              </a:lnSpc>
              <a:buFont typeface="Arial" panose="020B0604020202020204" pitchFamily="34" charset="0"/>
              <a:buChar char="•"/>
            </a:pPr>
            <a:r>
              <a:rPr lang="en-US" altLang="zh-CN" sz="3600" dirty="0">
                <a:latin typeface="+mn-ea"/>
              </a:rPr>
              <a:t>JMeter</a:t>
            </a:r>
            <a:r>
              <a:rPr lang="zh-CN" altLang="en-US" sz="3600" dirty="0">
                <a:latin typeface="+mn-ea"/>
              </a:rPr>
              <a:t>在测试工作的应用</a:t>
            </a:r>
            <a:endParaRPr lang="zh-CN" altLang="en-US" sz="3600" dirty="0">
              <a:latin typeface="+mn-ea"/>
            </a:endParaRPr>
          </a:p>
          <a:p>
            <a:pPr lvl="1">
              <a:lnSpc>
                <a:spcPct val="150000"/>
              </a:lnSpc>
              <a:buFont typeface="Arial" panose="020B0604020202020204" pitchFamily="34" charset="0"/>
              <a:buChar char="•"/>
            </a:pPr>
            <a:r>
              <a:rPr lang="en-US" altLang="zh-CN" sz="2300" dirty="0">
                <a:latin typeface="+mn-ea"/>
              </a:rPr>
              <a:t>JMeter</a:t>
            </a:r>
            <a:r>
              <a:rPr lang="zh-CN" altLang="en-US" sz="2300" dirty="0">
                <a:latin typeface="+mn-ea"/>
              </a:rPr>
              <a:t>主要组件介绍</a:t>
            </a:r>
            <a:endParaRPr lang="zh-CN" altLang="en-US" sz="2300" dirty="0">
              <a:latin typeface="+mn-ea"/>
            </a:endParaRPr>
          </a:p>
          <a:p>
            <a:pPr lvl="1">
              <a:lnSpc>
                <a:spcPct val="150000"/>
              </a:lnSpc>
              <a:buFont typeface="Arial" panose="020B0604020202020204" pitchFamily="34" charset="0"/>
              <a:buChar char="•"/>
            </a:pPr>
            <a:r>
              <a:rPr lang="zh-CN" altLang="en-US" sz="2300" dirty="0">
                <a:latin typeface="+mn-ea"/>
              </a:rPr>
              <a:t>脚本录制</a:t>
            </a:r>
            <a:endParaRPr lang="zh-CN" altLang="en-US" sz="2300" dirty="0">
              <a:latin typeface="+mn-ea"/>
            </a:endParaRPr>
          </a:p>
          <a:p>
            <a:pPr lvl="1">
              <a:lnSpc>
                <a:spcPct val="150000"/>
              </a:lnSpc>
              <a:buFont typeface="Arial" panose="020B0604020202020204" pitchFamily="34" charset="0"/>
              <a:buChar char="•"/>
            </a:pPr>
            <a:r>
              <a:rPr lang="zh-CN" altLang="en-US" sz="2300" dirty="0">
                <a:latin typeface="+mn-ea"/>
              </a:rPr>
              <a:t>运行</a:t>
            </a:r>
            <a:r>
              <a:rPr lang="en-US" altLang="zh-CN" sz="2300" dirty="0">
                <a:latin typeface="+mn-ea"/>
              </a:rPr>
              <a:t>JMeter</a:t>
            </a:r>
            <a:endParaRPr lang="en-US" altLang="zh-CN" sz="2300" dirty="0">
              <a:latin typeface="+mn-ea"/>
            </a:endParaRPr>
          </a:p>
          <a:p>
            <a:pPr lvl="1">
              <a:lnSpc>
                <a:spcPct val="150000"/>
              </a:lnSpc>
              <a:buFont typeface="Arial" panose="020B0604020202020204" pitchFamily="34" charset="0"/>
              <a:buChar char="•"/>
            </a:pPr>
            <a:r>
              <a:rPr lang="zh-CN" altLang="en-US" sz="2300" dirty="0">
                <a:latin typeface="+mn-ea"/>
              </a:rPr>
              <a:t>参数化设置</a:t>
            </a:r>
            <a:endParaRPr lang="zh-CN" altLang="en-US" sz="2300" dirty="0">
              <a:latin typeface="+mn-ea"/>
            </a:endParaRPr>
          </a:p>
          <a:p>
            <a:pPr lvl="1">
              <a:lnSpc>
                <a:spcPct val="150000"/>
              </a:lnSpc>
              <a:buFont typeface="Arial" panose="020B0604020202020204" pitchFamily="34" charset="0"/>
              <a:buChar char="•"/>
            </a:pPr>
            <a:r>
              <a:rPr lang="zh-CN" altLang="en-US" sz="2300" dirty="0">
                <a:latin typeface="+mn-ea"/>
              </a:rPr>
              <a:t>动态关联</a:t>
            </a:r>
            <a:endParaRPr lang="zh-CN" altLang="en-US" sz="2300" dirty="0">
              <a:latin typeface="+mn-ea"/>
            </a:endParaRPr>
          </a:p>
          <a:p>
            <a:pPr lvl="1">
              <a:lnSpc>
                <a:spcPct val="150000"/>
              </a:lnSpc>
              <a:buFont typeface="Arial" panose="020B0604020202020204" pitchFamily="34" charset="0"/>
              <a:buChar char="•"/>
            </a:pPr>
            <a:r>
              <a:rPr lang="zh-CN" altLang="en-US" sz="2300" dirty="0">
                <a:latin typeface="+mn-ea"/>
              </a:rPr>
              <a:t>场景设置</a:t>
            </a:r>
            <a:endParaRPr lang="zh-CN" altLang="en-US" sz="2300" dirty="0">
              <a:latin typeface="+mn-ea"/>
            </a:endParaRPr>
          </a:p>
          <a:p>
            <a:pPr lvl="1">
              <a:lnSpc>
                <a:spcPct val="150000"/>
              </a:lnSpc>
              <a:buFont typeface="Arial" panose="020B0604020202020204" pitchFamily="34" charset="0"/>
              <a:buChar char="•"/>
            </a:pPr>
            <a:r>
              <a:rPr lang="en-US" altLang="zh-CN" sz="2300" dirty="0">
                <a:latin typeface="+mn-ea"/>
              </a:rPr>
              <a:t>JMeter</a:t>
            </a:r>
            <a:r>
              <a:rPr lang="zh-CN" altLang="en-US" sz="2300" dirty="0">
                <a:latin typeface="+mn-ea"/>
              </a:rPr>
              <a:t>测试</a:t>
            </a:r>
            <a:r>
              <a:rPr lang="zh-CN" altLang="en-US" sz="2300" dirty="0" smtClean="0">
                <a:latin typeface="+mn-ea"/>
              </a:rPr>
              <a:t>实例</a:t>
            </a:r>
            <a:endParaRPr lang="zh-CN" altLang="en-US" sz="2300" dirty="0">
              <a:latin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6350"/>
      </a:spPr>
      <a:bodyPr rtlCol="0" anchor="ctr"/>
      <a:lstStyle>
        <a:defPPr algn="ctr">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w="9525">
          <a:noFill/>
          <a:miter lim="800000"/>
        </a:ln>
      </a:spPr>
      <a:bodyPr wrap="square" rtlCol="0">
        <a:spAutoFit/>
      </a:bodyPr>
      <a:lstStyle>
        <a:defPPr algn="ctr" latinLnBrk="1">
          <a:defRPr kumimoji="1" sz="1600" dirty="0" smtClean="0">
            <a:latin typeface="+mn-ea"/>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4783</Words>
  <Application>WPS 演示</Application>
  <PresentationFormat>全屏显示(4:3)</PresentationFormat>
  <Paragraphs>355</Paragraphs>
  <Slides>37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宋体</vt:lpstr>
      <vt:lpstr>Wingdings</vt:lpstr>
      <vt:lpstr>微软雅黑</vt:lpstr>
      <vt:lpstr>华文细黑</vt:lpstr>
      <vt:lpstr>仿宋_GB2312</vt:lpstr>
      <vt:lpstr>Verdana</vt:lpstr>
      <vt:lpstr>Calibri</vt:lpstr>
      <vt:lpstr>仿宋</vt:lpstr>
      <vt:lpstr>18_Office 主题​​</vt:lpstr>
      <vt:lpstr>JMeter实战演练培训</vt:lpstr>
      <vt:lpstr>PowerPoint 演示文稿</vt:lpstr>
      <vt:lpstr>Jmeter简介</vt:lpstr>
      <vt:lpstr>谁在使用JMeter</vt:lpstr>
      <vt:lpstr>PowerPoint 演示文稿</vt:lpstr>
      <vt:lpstr>支持的协议对比</vt:lpstr>
      <vt:lpstr>功能对比</vt:lpstr>
      <vt:lpstr>使用对比</vt:lpstr>
      <vt:lpstr>PowerPoint 演示文稿</vt:lpstr>
      <vt:lpstr>JMeter主要组件介绍--测试计划</vt:lpstr>
      <vt:lpstr>JMeter主要组件介绍--线程组</vt:lpstr>
      <vt:lpstr>JMeter主要组件介绍--HTTP请求</vt:lpstr>
      <vt:lpstr>JMeter主要组件介绍--查看结果树</vt:lpstr>
      <vt:lpstr>JMeter主要组件介绍--聚合报告</vt:lpstr>
      <vt:lpstr>JMeter主要组件介绍--表格查看结果</vt:lpstr>
      <vt:lpstr>JMeter主要组件介绍--图像结果</vt:lpstr>
      <vt:lpstr>脚本录制</vt:lpstr>
      <vt:lpstr>JMeter代理录制</vt:lpstr>
      <vt:lpstr>Badboy录制</vt:lpstr>
      <vt:lpstr>BlazeMeter的Google插件录制</vt:lpstr>
      <vt:lpstr>运行JMeter</vt:lpstr>
      <vt:lpstr>分布式运行JMeter</vt:lpstr>
      <vt:lpstr>分布式运行JMeter</vt:lpstr>
      <vt:lpstr>运行JMeter</vt:lpstr>
      <vt:lpstr>分布式运行JMeter</vt:lpstr>
      <vt:lpstr>参数化设置</vt:lpstr>
      <vt:lpstr>用户自定义参数</vt:lpstr>
      <vt:lpstr>文件参数</vt:lpstr>
      <vt:lpstr>函数参数</vt:lpstr>
      <vt:lpstr>函数参数</vt:lpstr>
      <vt:lpstr>动态关联</vt:lpstr>
      <vt:lpstr>动态关联</vt:lpstr>
      <vt:lpstr>动态关联</vt:lpstr>
      <vt:lpstr>动态关联</vt:lpstr>
      <vt:lpstr>场景设计</vt:lpstr>
      <vt:lpstr>Jmeter实例演练</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2016经营目标</dc:title>
  <dc:creator>W00AA01.辜琛</dc:creator>
  <cp:lastModifiedBy>Administrator</cp:lastModifiedBy>
  <cp:revision>659</cp:revision>
  <dcterms:created xsi:type="dcterms:W3CDTF">2016-02-16T01:08:00Z</dcterms:created>
  <dcterms:modified xsi:type="dcterms:W3CDTF">2017-01-20T14:57:47Z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2052-10.1.0.6202</vt:lpwstr>
  </property>
</Properties>
</file>