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1" r:id="rId3"/>
    <p:sldId id="279" r:id="rId4"/>
    <p:sldId id="283" r:id="rId5"/>
    <p:sldId id="284" r:id="rId6"/>
    <p:sldId id="285" r:id="rId7"/>
    <p:sldId id="288" r:id="rId8"/>
    <p:sldId id="286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8" r:id="rId18"/>
    <p:sldId id="297" r:id="rId19"/>
    <p:sldId id="299" r:id="rId20"/>
    <p:sldId id="300" r:id="rId21"/>
    <p:sldId id="301" r:id="rId22"/>
    <p:sldId id="302" r:id="rId23"/>
    <p:sldId id="303" r:id="rId2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平滑、添加注释、协作、操作说明搜索" id="{B9B51309-D148-4332-87C2-07BE32FBCA3B}">
          <p14:sldIdLst>
            <p14:sldId id="271"/>
            <p14:sldId id="279"/>
            <p14:sldId id="283"/>
            <p14:sldId id="284"/>
            <p14:sldId id="285"/>
            <p14:sldId id="288"/>
            <p14:sldId id="286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8"/>
            <p14:sldId id="297"/>
            <p14:sldId id="299"/>
            <p14:sldId id="300"/>
            <p14:sldId id="301"/>
          </p14:sldIdLst>
        </p14:section>
        <p14:section name="了解详细信息" id="{2CC34DB2-6590-42C0-AD4B-A04C6060184E}">
          <p14:sldIdLst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3922"/>
    <a:srgbClr val="D24726"/>
    <a:srgbClr val="404040"/>
    <a:srgbClr val="FF9B45"/>
    <a:srgbClr val="DD462F"/>
    <a:srgbClr val="F8CFB6"/>
    <a:srgbClr val="F8CAB6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896" autoAdjust="0"/>
  </p:normalViewPr>
  <p:slideViewPr>
    <p:cSldViewPr snapToGrid="0">
      <p:cViewPr varScale="1">
        <p:scale>
          <a:sx n="97" d="100"/>
          <a:sy n="97" d="100"/>
        </p:scale>
        <p:origin x="105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3EBBF1-A5D9-4F7E-B33C-5DCBB8FB7B6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0D39ABF-B105-4FB0-AC86-378A98335500}">
      <dgm:prSet phldrT="[文本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CN" dirty="0"/>
            <a:t>1.0 </a:t>
          </a:r>
          <a:r>
            <a:rPr lang="zh-CN" altLang="en-US" dirty="0"/>
            <a:t>从无到有</a:t>
          </a:r>
        </a:p>
      </dgm:t>
    </dgm:pt>
    <dgm:pt modelId="{7972602A-8621-41FC-B726-697690D5BDAD}" type="parTrans" cxnId="{980A5439-C8EA-42E6-93B9-06A1195FE660}">
      <dgm:prSet/>
      <dgm:spPr/>
      <dgm:t>
        <a:bodyPr/>
        <a:lstStyle/>
        <a:p>
          <a:endParaRPr lang="zh-CN" altLang="en-US"/>
        </a:p>
      </dgm:t>
    </dgm:pt>
    <dgm:pt modelId="{5C07A08F-788C-4233-B85E-80BB36FCB6CC}" type="sibTrans" cxnId="{980A5439-C8EA-42E6-93B9-06A1195FE660}">
      <dgm:prSet/>
      <dgm:spPr/>
      <dgm:t>
        <a:bodyPr/>
        <a:lstStyle/>
        <a:p>
          <a:endParaRPr lang="zh-CN" altLang="en-US"/>
        </a:p>
      </dgm:t>
    </dgm:pt>
    <dgm:pt modelId="{35EBA1F8-A272-4C62-8100-43012CF3A6B4}">
      <dgm:prSet phldrT="[文本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CN" dirty="0"/>
            <a:t>2.0 </a:t>
          </a:r>
          <a:r>
            <a:rPr lang="zh-CN" altLang="en-US" dirty="0"/>
            <a:t>易用优化</a:t>
          </a:r>
        </a:p>
      </dgm:t>
    </dgm:pt>
    <dgm:pt modelId="{3AEDBA80-3881-4B49-B4B8-710D4E7D3A03}" type="parTrans" cxnId="{09A6BFF9-E2DD-4F67-B4EC-677E7C409D6A}">
      <dgm:prSet/>
      <dgm:spPr/>
      <dgm:t>
        <a:bodyPr/>
        <a:lstStyle/>
        <a:p>
          <a:endParaRPr lang="zh-CN" altLang="en-US"/>
        </a:p>
      </dgm:t>
    </dgm:pt>
    <dgm:pt modelId="{EFA530B3-CE3E-4921-A959-EEFC61B61880}" type="sibTrans" cxnId="{09A6BFF9-E2DD-4F67-B4EC-677E7C409D6A}">
      <dgm:prSet/>
      <dgm:spPr/>
      <dgm:t>
        <a:bodyPr/>
        <a:lstStyle/>
        <a:p>
          <a:endParaRPr lang="zh-CN" altLang="en-US"/>
        </a:p>
      </dgm:t>
    </dgm:pt>
    <dgm:pt modelId="{31BA0318-CC24-4301-B2ED-F9E1FBA316D4}">
      <dgm:prSet phldrT="[文本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CN" dirty="0"/>
            <a:t>3.0 </a:t>
          </a:r>
          <a:r>
            <a:rPr lang="zh-CN" altLang="en-US" dirty="0"/>
            <a:t>速度突破</a:t>
          </a:r>
        </a:p>
      </dgm:t>
    </dgm:pt>
    <dgm:pt modelId="{7C933A7F-D837-4DEB-902F-D541C4FA2472}" type="parTrans" cxnId="{7F41D97D-52B6-40B3-ACFA-6FD8C2B4165F}">
      <dgm:prSet/>
      <dgm:spPr/>
      <dgm:t>
        <a:bodyPr/>
        <a:lstStyle/>
        <a:p>
          <a:endParaRPr lang="zh-CN" altLang="en-US"/>
        </a:p>
      </dgm:t>
    </dgm:pt>
    <dgm:pt modelId="{891E4EF8-36DC-427E-87ED-125AF6115CEB}" type="sibTrans" cxnId="{7F41D97D-52B6-40B3-ACFA-6FD8C2B4165F}">
      <dgm:prSet/>
      <dgm:spPr/>
      <dgm:t>
        <a:bodyPr/>
        <a:lstStyle/>
        <a:p>
          <a:endParaRPr lang="zh-CN" altLang="en-US"/>
        </a:p>
      </dgm:t>
    </dgm:pt>
    <dgm:pt modelId="{A2D6B386-913A-4DF7-BD7F-03DC20022E2A}">
      <dgm:prSet phldrT="[文本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CN" dirty="0"/>
            <a:t>4.0 </a:t>
          </a:r>
          <a:r>
            <a:rPr lang="zh-CN" altLang="en-US" dirty="0"/>
            <a:t>流计算与机器学习</a:t>
          </a:r>
        </a:p>
      </dgm:t>
    </dgm:pt>
    <dgm:pt modelId="{34EB3C9B-B232-4160-8953-F1F5F06F8BF2}" type="parTrans" cxnId="{798DDF69-4F97-47F3-A244-D626916C83C8}">
      <dgm:prSet/>
      <dgm:spPr/>
      <dgm:t>
        <a:bodyPr/>
        <a:lstStyle/>
        <a:p>
          <a:endParaRPr lang="zh-CN" altLang="en-US"/>
        </a:p>
      </dgm:t>
    </dgm:pt>
    <dgm:pt modelId="{28E62E18-0B55-41AF-B69E-18F27F36C526}" type="sibTrans" cxnId="{798DDF69-4F97-47F3-A244-D626916C83C8}">
      <dgm:prSet/>
      <dgm:spPr/>
      <dgm:t>
        <a:bodyPr/>
        <a:lstStyle/>
        <a:p>
          <a:endParaRPr lang="zh-CN" altLang="en-US"/>
        </a:p>
      </dgm:t>
    </dgm:pt>
    <dgm:pt modelId="{38A1273A-94AD-4843-8AD8-F8FE5CACB396}" type="pres">
      <dgm:prSet presAssocID="{BB3EBBF1-A5D9-4F7E-B33C-5DCBB8FB7B62}" presName="rootnode" presStyleCnt="0">
        <dgm:presLayoutVars>
          <dgm:chMax/>
          <dgm:chPref/>
          <dgm:dir/>
          <dgm:animLvl val="lvl"/>
        </dgm:presLayoutVars>
      </dgm:prSet>
      <dgm:spPr/>
    </dgm:pt>
    <dgm:pt modelId="{953F5F91-D2EE-458A-AD1E-DEDC4AD14616}" type="pres">
      <dgm:prSet presAssocID="{00D39ABF-B105-4FB0-AC86-378A98335500}" presName="composite" presStyleCnt="0"/>
      <dgm:spPr/>
    </dgm:pt>
    <dgm:pt modelId="{333EFDA3-29A5-44D4-BF6D-BEC49BAC9DD6}" type="pres">
      <dgm:prSet presAssocID="{00D39ABF-B105-4FB0-AC86-378A98335500}" presName="bentUpArrow1" presStyleLbl="alignImgPlace1" presStyleIdx="0" presStyleCnt="3"/>
      <dgm:spPr/>
    </dgm:pt>
    <dgm:pt modelId="{79FFB356-E930-4539-B7F3-2DF02A3BC3BD}" type="pres">
      <dgm:prSet presAssocID="{00D39ABF-B105-4FB0-AC86-378A98335500}" presName="ParentText" presStyleLbl="node1" presStyleIdx="0" presStyleCnt="4" custScaleX="138111" custScaleY="63315">
        <dgm:presLayoutVars>
          <dgm:chMax val="1"/>
          <dgm:chPref val="1"/>
          <dgm:bulletEnabled val="1"/>
        </dgm:presLayoutVars>
      </dgm:prSet>
      <dgm:spPr/>
    </dgm:pt>
    <dgm:pt modelId="{3CBEF15C-E80E-4825-9801-074E3776242F}" type="pres">
      <dgm:prSet presAssocID="{00D39ABF-B105-4FB0-AC86-378A98335500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548E138-8AF4-460C-8AA9-5500135CF1D1}" type="pres">
      <dgm:prSet presAssocID="{5C07A08F-788C-4233-B85E-80BB36FCB6CC}" presName="sibTrans" presStyleCnt="0"/>
      <dgm:spPr/>
    </dgm:pt>
    <dgm:pt modelId="{4455FA38-38BC-414E-B346-009A0C0CCA50}" type="pres">
      <dgm:prSet presAssocID="{35EBA1F8-A272-4C62-8100-43012CF3A6B4}" presName="composite" presStyleCnt="0"/>
      <dgm:spPr/>
    </dgm:pt>
    <dgm:pt modelId="{DB3BB5FF-CE72-4BEB-87DA-3B43CC37F97D}" type="pres">
      <dgm:prSet presAssocID="{35EBA1F8-A272-4C62-8100-43012CF3A6B4}" presName="bentUpArrow1" presStyleLbl="alignImgPlace1" presStyleIdx="1" presStyleCnt="3"/>
      <dgm:spPr/>
    </dgm:pt>
    <dgm:pt modelId="{C1BC1282-FEBD-4437-BF17-EA7755EA46FB}" type="pres">
      <dgm:prSet presAssocID="{35EBA1F8-A272-4C62-8100-43012CF3A6B4}" presName="ParentText" presStyleLbl="node1" presStyleIdx="1" presStyleCnt="4" custScaleX="138111" custScaleY="63315" custLinFactNeighborX="16651">
        <dgm:presLayoutVars>
          <dgm:chMax val="1"/>
          <dgm:chPref val="1"/>
          <dgm:bulletEnabled val="1"/>
        </dgm:presLayoutVars>
      </dgm:prSet>
      <dgm:spPr/>
    </dgm:pt>
    <dgm:pt modelId="{7DC21416-4B5E-44CE-AC93-46EA014B2506}" type="pres">
      <dgm:prSet presAssocID="{35EBA1F8-A272-4C62-8100-43012CF3A6B4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59E0170-B371-4B5F-AAB7-53EFC95085FE}" type="pres">
      <dgm:prSet presAssocID="{EFA530B3-CE3E-4921-A959-EEFC61B61880}" presName="sibTrans" presStyleCnt="0"/>
      <dgm:spPr/>
    </dgm:pt>
    <dgm:pt modelId="{FC879686-6FA7-47A9-B56E-48A929702F8F}" type="pres">
      <dgm:prSet presAssocID="{31BA0318-CC24-4301-B2ED-F9E1FBA316D4}" presName="composite" presStyleCnt="0"/>
      <dgm:spPr/>
    </dgm:pt>
    <dgm:pt modelId="{274EBBBC-13C0-4AD5-AB8D-B60C0CBB4F59}" type="pres">
      <dgm:prSet presAssocID="{31BA0318-CC24-4301-B2ED-F9E1FBA316D4}" presName="bentUpArrow1" presStyleLbl="alignImgPlace1" presStyleIdx="2" presStyleCnt="3"/>
      <dgm:spPr/>
    </dgm:pt>
    <dgm:pt modelId="{1B35328C-60B8-42DD-BB23-508C4E5ED959}" type="pres">
      <dgm:prSet presAssocID="{31BA0318-CC24-4301-B2ED-F9E1FBA316D4}" presName="ParentText" presStyleLbl="node1" presStyleIdx="2" presStyleCnt="4" custScaleX="138111" custScaleY="63315" custLinFactNeighborX="11952" custLinFactNeighborY="3049">
        <dgm:presLayoutVars>
          <dgm:chMax val="1"/>
          <dgm:chPref val="1"/>
          <dgm:bulletEnabled val="1"/>
        </dgm:presLayoutVars>
      </dgm:prSet>
      <dgm:spPr/>
    </dgm:pt>
    <dgm:pt modelId="{46F74316-74A9-4180-B039-6D1F811039CD}" type="pres">
      <dgm:prSet presAssocID="{31BA0318-CC24-4301-B2ED-F9E1FBA316D4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E8D7AB0E-CD79-4061-B716-62DF318B4218}" type="pres">
      <dgm:prSet presAssocID="{891E4EF8-36DC-427E-87ED-125AF6115CEB}" presName="sibTrans" presStyleCnt="0"/>
      <dgm:spPr/>
    </dgm:pt>
    <dgm:pt modelId="{7FC96180-8416-4DA2-B099-5A20CFA8249F}" type="pres">
      <dgm:prSet presAssocID="{A2D6B386-913A-4DF7-BD7F-03DC20022E2A}" presName="composite" presStyleCnt="0"/>
      <dgm:spPr/>
    </dgm:pt>
    <dgm:pt modelId="{87999C4C-B19B-42B0-9FAE-43A752E07B86}" type="pres">
      <dgm:prSet presAssocID="{A2D6B386-913A-4DF7-BD7F-03DC20022E2A}" presName="ParentText" presStyleLbl="node1" presStyleIdx="3" presStyleCnt="4" custScaleX="162711" custScaleY="59725" custLinFactNeighborX="4338" custLinFactNeighborY="16512">
        <dgm:presLayoutVars>
          <dgm:chMax val="1"/>
          <dgm:chPref val="1"/>
          <dgm:bulletEnabled val="1"/>
        </dgm:presLayoutVars>
      </dgm:prSet>
      <dgm:spPr/>
    </dgm:pt>
  </dgm:ptLst>
  <dgm:cxnLst>
    <dgm:cxn modelId="{625E7F32-6DEC-47EA-B3C7-A82E54E1BA4A}" type="presOf" srcId="{BB3EBBF1-A5D9-4F7E-B33C-5DCBB8FB7B62}" destId="{38A1273A-94AD-4843-8AD8-F8FE5CACB396}" srcOrd="0" destOrd="0" presId="urn:microsoft.com/office/officeart/2005/8/layout/StepDownProcess"/>
    <dgm:cxn modelId="{40CCD137-2A23-4CBD-9FEE-3A98E3274FCC}" type="presOf" srcId="{A2D6B386-913A-4DF7-BD7F-03DC20022E2A}" destId="{87999C4C-B19B-42B0-9FAE-43A752E07B86}" srcOrd="0" destOrd="0" presId="urn:microsoft.com/office/officeart/2005/8/layout/StepDownProcess"/>
    <dgm:cxn modelId="{980A5439-C8EA-42E6-93B9-06A1195FE660}" srcId="{BB3EBBF1-A5D9-4F7E-B33C-5DCBB8FB7B62}" destId="{00D39ABF-B105-4FB0-AC86-378A98335500}" srcOrd="0" destOrd="0" parTransId="{7972602A-8621-41FC-B726-697690D5BDAD}" sibTransId="{5C07A08F-788C-4233-B85E-80BB36FCB6CC}"/>
    <dgm:cxn modelId="{81326646-073D-4427-8430-06ACBF5AEA5F}" type="presOf" srcId="{00D39ABF-B105-4FB0-AC86-378A98335500}" destId="{79FFB356-E930-4539-B7F3-2DF02A3BC3BD}" srcOrd="0" destOrd="0" presId="urn:microsoft.com/office/officeart/2005/8/layout/StepDownProcess"/>
    <dgm:cxn modelId="{798DDF69-4F97-47F3-A244-D626916C83C8}" srcId="{BB3EBBF1-A5D9-4F7E-B33C-5DCBB8FB7B62}" destId="{A2D6B386-913A-4DF7-BD7F-03DC20022E2A}" srcOrd="3" destOrd="0" parTransId="{34EB3C9B-B232-4160-8953-F1F5F06F8BF2}" sibTransId="{28E62E18-0B55-41AF-B69E-18F27F36C526}"/>
    <dgm:cxn modelId="{8056F07C-CBE8-4D0D-87AB-215FD4A18D1B}" type="presOf" srcId="{35EBA1F8-A272-4C62-8100-43012CF3A6B4}" destId="{C1BC1282-FEBD-4437-BF17-EA7755EA46FB}" srcOrd="0" destOrd="0" presId="urn:microsoft.com/office/officeart/2005/8/layout/StepDownProcess"/>
    <dgm:cxn modelId="{7F41D97D-52B6-40B3-ACFA-6FD8C2B4165F}" srcId="{BB3EBBF1-A5D9-4F7E-B33C-5DCBB8FB7B62}" destId="{31BA0318-CC24-4301-B2ED-F9E1FBA316D4}" srcOrd="2" destOrd="0" parTransId="{7C933A7F-D837-4DEB-902F-D541C4FA2472}" sibTransId="{891E4EF8-36DC-427E-87ED-125AF6115CEB}"/>
    <dgm:cxn modelId="{7812A0A5-69A5-4CF4-BCF9-54627D600866}" type="presOf" srcId="{31BA0318-CC24-4301-B2ED-F9E1FBA316D4}" destId="{1B35328C-60B8-42DD-BB23-508C4E5ED959}" srcOrd="0" destOrd="0" presId="urn:microsoft.com/office/officeart/2005/8/layout/StepDownProcess"/>
    <dgm:cxn modelId="{09A6BFF9-E2DD-4F67-B4EC-677E7C409D6A}" srcId="{BB3EBBF1-A5D9-4F7E-B33C-5DCBB8FB7B62}" destId="{35EBA1F8-A272-4C62-8100-43012CF3A6B4}" srcOrd="1" destOrd="0" parTransId="{3AEDBA80-3881-4B49-B4B8-710D4E7D3A03}" sibTransId="{EFA530B3-CE3E-4921-A959-EEFC61B61880}"/>
    <dgm:cxn modelId="{42C64AB4-37BF-445F-B95A-890B745531DB}" type="presParOf" srcId="{38A1273A-94AD-4843-8AD8-F8FE5CACB396}" destId="{953F5F91-D2EE-458A-AD1E-DEDC4AD14616}" srcOrd="0" destOrd="0" presId="urn:microsoft.com/office/officeart/2005/8/layout/StepDownProcess"/>
    <dgm:cxn modelId="{CF0C6C76-5BC7-421C-8611-5356BC460EF3}" type="presParOf" srcId="{953F5F91-D2EE-458A-AD1E-DEDC4AD14616}" destId="{333EFDA3-29A5-44D4-BF6D-BEC49BAC9DD6}" srcOrd="0" destOrd="0" presId="urn:microsoft.com/office/officeart/2005/8/layout/StepDownProcess"/>
    <dgm:cxn modelId="{4FAA11A0-1090-4364-9774-54114AAF7974}" type="presParOf" srcId="{953F5F91-D2EE-458A-AD1E-DEDC4AD14616}" destId="{79FFB356-E930-4539-B7F3-2DF02A3BC3BD}" srcOrd="1" destOrd="0" presId="urn:microsoft.com/office/officeart/2005/8/layout/StepDownProcess"/>
    <dgm:cxn modelId="{19EA21C5-D28A-45D0-AB9E-20C122B827B3}" type="presParOf" srcId="{953F5F91-D2EE-458A-AD1E-DEDC4AD14616}" destId="{3CBEF15C-E80E-4825-9801-074E3776242F}" srcOrd="2" destOrd="0" presId="urn:microsoft.com/office/officeart/2005/8/layout/StepDownProcess"/>
    <dgm:cxn modelId="{EF0296D9-F48E-4192-A1FC-A86682B99086}" type="presParOf" srcId="{38A1273A-94AD-4843-8AD8-F8FE5CACB396}" destId="{2548E138-8AF4-460C-8AA9-5500135CF1D1}" srcOrd="1" destOrd="0" presId="urn:microsoft.com/office/officeart/2005/8/layout/StepDownProcess"/>
    <dgm:cxn modelId="{1CD8965D-8B42-4FCE-AFFC-4AB05E71BE7C}" type="presParOf" srcId="{38A1273A-94AD-4843-8AD8-F8FE5CACB396}" destId="{4455FA38-38BC-414E-B346-009A0C0CCA50}" srcOrd="2" destOrd="0" presId="urn:microsoft.com/office/officeart/2005/8/layout/StepDownProcess"/>
    <dgm:cxn modelId="{89D1B8DF-2C42-4C90-B1EA-48F96A7CE1F2}" type="presParOf" srcId="{4455FA38-38BC-414E-B346-009A0C0CCA50}" destId="{DB3BB5FF-CE72-4BEB-87DA-3B43CC37F97D}" srcOrd="0" destOrd="0" presId="urn:microsoft.com/office/officeart/2005/8/layout/StepDownProcess"/>
    <dgm:cxn modelId="{472BD5B6-4F81-4B1E-A181-4314476CB4A3}" type="presParOf" srcId="{4455FA38-38BC-414E-B346-009A0C0CCA50}" destId="{C1BC1282-FEBD-4437-BF17-EA7755EA46FB}" srcOrd="1" destOrd="0" presId="urn:microsoft.com/office/officeart/2005/8/layout/StepDownProcess"/>
    <dgm:cxn modelId="{29819ACB-BFD4-46D3-82FF-95294B2F5C43}" type="presParOf" srcId="{4455FA38-38BC-414E-B346-009A0C0CCA50}" destId="{7DC21416-4B5E-44CE-AC93-46EA014B2506}" srcOrd="2" destOrd="0" presId="urn:microsoft.com/office/officeart/2005/8/layout/StepDownProcess"/>
    <dgm:cxn modelId="{DAEB7AD2-1879-4EE6-AF7B-8B6037C4B8E8}" type="presParOf" srcId="{38A1273A-94AD-4843-8AD8-F8FE5CACB396}" destId="{C59E0170-B371-4B5F-AAB7-53EFC95085FE}" srcOrd="3" destOrd="0" presId="urn:microsoft.com/office/officeart/2005/8/layout/StepDownProcess"/>
    <dgm:cxn modelId="{E7B9E810-D555-4241-8F86-2A436BAA91A0}" type="presParOf" srcId="{38A1273A-94AD-4843-8AD8-F8FE5CACB396}" destId="{FC879686-6FA7-47A9-B56E-48A929702F8F}" srcOrd="4" destOrd="0" presId="urn:microsoft.com/office/officeart/2005/8/layout/StepDownProcess"/>
    <dgm:cxn modelId="{E0519F5F-C6D1-4399-8456-EB704879BC97}" type="presParOf" srcId="{FC879686-6FA7-47A9-B56E-48A929702F8F}" destId="{274EBBBC-13C0-4AD5-AB8D-B60C0CBB4F59}" srcOrd="0" destOrd="0" presId="urn:microsoft.com/office/officeart/2005/8/layout/StepDownProcess"/>
    <dgm:cxn modelId="{ACA1E48F-9ED8-494C-BB7D-ADB3D8965878}" type="presParOf" srcId="{FC879686-6FA7-47A9-B56E-48A929702F8F}" destId="{1B35328C-60B8-42DD-BB23-508C4E5ED959}" srcOrd="1" destOrd="0" presId="urn:microsoft.com/office/officeart/2005/8/layout/StepDownProcess"/>
    <dgm:cxn modelId="{93AE840A-18BB-49F1-AD01-83F3C7CCBE81}" type="presParOf" srcId="{FC879686-6FA7-47A9-B56E-48A929702F8F}" destId="{46F74316-74A9-4180-B039-6D1F811039CD}" srcOrd="2" destOrd="0" presId="urn:microsoft.com/office/officeart/2005/8/layout/StepDownProcess"/>
    <dgm:cxn modelId="{A9F3415B-1DF6-4A33-8816-39D5304CAEE8}" type="presParOf" srcId="{38A1273A-94AD-4843-8AD8-F8FE5CACB396}" destId="{E8D7AB0E-CD79-4061-B716-62DF318B4218}" srcOrd="5" destOrd="0" presId="urn:microsoft.com/office/officeart/2005/8/layout/StepDownProcess"/>
    <dgm:cxn modelId="{E750D195-AD11-4E42-A4C8-8252EA4100D1}" type="presParOf" srcId="{38A1273A-94AD-4843-8AD8-F8FE5CACB396}" destId="{7FC96180-8416-4DA2-B099-5A20CFA8249F}" srcOrd="6" destOrd="0" presId="urn:microsoft.com/office/officeart/2005/8/layout/StepDownProcess"/>
    <dgm:cxn modelId="{D0197F30-47A7-4768-8229-F1B47E5FD623}" type="presParOf" srcId="{7FC96180-8416-4DA2-B099-5A20CFA8249F}" destId="{87999C4C-B19B-42B0-9FAE-43A752E07B8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3EBBF1-A5D9-4F7E-B33C-5DCBB8FB7B6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0D39ABF-B105-4FB0-AC86-378A98335500}">
      <dgm:prSet phldrT="[文本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CN" dirty="0"/>
            <a:t>Spark</a:t>
          </a:r>
          <a:r>
            <a:rPr lang="zh-CN" altLang="en-US" dirty="0"/>
            <a:t>引擎</a:t>
          </a:r>
        </a:p>
      </dgm:t>
    </dgm:pt>
    <dgm:pt modelId="{7972602A-8621-41FC-B726-697690D5BDAD}" type="parTrans" cxnId="{980A5439-C8EA-42E6-93B9-06A1195FE660}">
      <dgm:prSet/>
      <dgm:spPr/>
      <dgm:t>
        <a:bodyPr/>
        <a:lstStyle/>
        <a:p>
          <a:endParaRPr lang="zh-CN" altLang="en-US"/>
        </a:p>
      </dgm:t>
    </dgm:pt>
    <dgm:pt modelId="{5C07A08F-788C-4233-B85E-80BB36FCB6CC}" type="sibTrans" cxnId="{980A5439-C8EA-42E6-93B9-06A1195FE660}">
      <dgm:prSet/>
      <dgm:spPr/>
      <dgm:t>
        <a:bodyPr/>
        <a:lstStyle/>
        <a:p>
          <a:endParaRPr lang="zh-CN" altLang="en-US"/>
        </a:p>
      </dgm:t>
    </dgm:pt>
    <dgm:pt modelId="{35EBA1F8-A272-4C62-8100-43012CF3A6B4}">
      <dgm:prSet phldrT="[文本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CN" dirty="0"/>
            <a:t>Shark(</a:t>
          </a:r>
          <a:r>
            <a:rPr lang="zh-CN" altLang="en-US" dirty="0"/>
            <a:t>作废了</a:t>
          </a:r>
          <a:r>
            <a:rPr lang="en-US" altLang="zh-CN" dirty="0"/>
            <a:t>)</a:t>
          </a:r>
          <a:endParaRPr lang="zh-CN" altLang="en-US" dirty="0"/>
        </a:p>
      </dgm:t>
    </dgm:pt>
    <dgm:pt modelId="{3AEDBA80-3881-4B49-B4B8-710D4E7D3A03}" type="parTrans" cxnId="{09A6BFF9-E2DD-4F67-B4EC-677E7C409D6A}">
      <dgm:prSet/>
      <dgm:spPr/>
      <dgm:t>
        <a:bodyPr/>
        <a:lstStyle/>
        <a:p>
          <a:endParaRPr lang="zh-CN" altLang="en-US"/>
        </a:p>
      </dgm:t>
    </dgm:pt>
    <dgm:pt modelId="{EFA530B3-CE3E-4921-A959-EEFC61B61880}" type="sibTrans" cxnId="{09A6BFF9-E2DD-4F67-B4EC-677E7C409D6A}">
      <dgm:prSet/>
      <dgm:spPr/>
      <dgm:t>
        <a:bodyPr/>
        <a:lstStyle/>
        <a:p>
          <a:endParaRPr lang="zh-CN" altLang="en-US"/>
        </a:p>
      </dgm:t>
    </dgm:pt>
    <dgm:pt modelId="{31BA0318-CC24-4301-B2ED-F9E1FBA316D4}">
      <dgm:prSet phldrT="[文本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CN" dirty="0" err="1"/>
            <a:t>SparkSql</a:t>
          </a:r>
          <a:endParaRPr lang="zh-CN" altLang="en-US" dirty="0"/>
        </a:p>
      </dgm:t>
    </dgm:pt>
    <dgm:pt modelId="{7C933A7F-D837-4DEB-902F-D541C4FA2472}" type="parTrans" cxnId="{7F41D97D-52B6-40B3-ACFA-6FD8C2B4165F}">
      <dgm:prSet/>
      <dgm:spPr/>
      <dgm:t>
        <a:bodyPr/>
        <a:lstStyle/>
        <a:p>
          <a:endParaRPr lang="zh-CN" altLang="en-US"/>
        </a:p>
      </dgm:t>
    </dgm:pt>
    <dgm:pt modelId="{891E4EF8-36DC-427E-87ED-125AF6115CEB}" type="sibTrans" cxnId="{7F41D97D-52B6-40B3-ACFA-6FD8C2B4165F}">
      <dgm:prSet/>
      <dgm:spPr/>
      <dgm:t>
        <a:bodyPr/>
        <a:lstStyle/>
        <a:p>
          <a:endParaRPr lang="zh-CN" altLang="en-US"/>
        </a:p>
      </dgm:t>
    </dgm:pt>
    <dgm:pt modelId="{38A1273A-94AD-4843-8AD8-F8FE5CACB396}" type="pres">
      <dgm:prSet presAssocID="{BB3EBBF1-A5D9-4F7E-B33C-5DCBB8FB7B62}" presName="rootnode" presStyleCnt="0">
        <dgm:presLayoutVars>
          <dgm:chMax/>
          <dgm:chPref/>
          <dgm:dir/>
          <dgm:animLvl val="lvl"/>
        </dgm:presLayoutVars>
      </dgm:prSet>
      <dgm:spPr/>
    </dgm:pt>
    <dgm:pt modelId="{953F5F91-D2EE-458A-AD1E-DEDC4AD14616}" type="pres">
      <dgm:prSet presAssocID="{00D39ABF-B105-4FB0-AC86-378A98335500}" presName="composite" presStyleCnt="0"/>
      <dgm:spPr/>
    </dgm:pt>
    <dgm:pt modelId="{333EFDA3-29A5-44D4-BF6D-BEC49BAC9DD6}" type="pres">
      <dgm:prSet presAssocID="{00D39ABF-B105-4FB0-AC86-378A98335500}" presName="bentUpArrow1" presStyleLbl="alignImgPlace1" presStyleIdx="0" presStyleCnt="2"/>
      <dgm:spPr/>
    </dgm:pt>
    <dgm:pt modelId="{79FFB356-E930-4539-B7F3-2DF02A3BC3BD}" type="pres">
      <dgm:prSet presAssocID="{00D39ABF-B105-4FB0-AC86-378A98335500}" presName="ParentText" presStyleLbl="node1" presStyleIdx="0" presStyleCnt="3" custScaleX="138111" custScaleY="63315">
        <dgm:presLayoutVars>
          <dgm:chMax val="1"/>
          <dgm:chPref val="1"/>
          <dgm:bulletEnabled val="1"/>
        </dgm:presLayoutVars>
      </dgm:prSet>
      <dgm:spPr/>
    </dgm:pt>
    <dgm:pt modelId="{3CBEF15C-E80E-4825-9801-074E3776242F}" type="pres">
      <dgm:prSet presAssocID="{00D39ABF-B105-4FB0-AC86-378A98335500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2548E138-8AF4-460C-8AA9-5500135CF1D1}" type="pres">
      <dgm:prSet presAssocID="{5C07A08F-788C-4233-B85E-80BB36FCB6CC}" presName="sibTrans" presStyleCnt="0"/>
      <dgm:spPr/>
    </dgm:pt>
    <dgm:pt modelId="{4455FA38-38BC-414E-B346-009A0C0CCA50}" type="pres">
      <dgm:prSet presAssocID="{35EBA1F8-A272-4C62-8100-43012CF3A6B4}" presName="composite" presStyleCnt="0"/>
      <dgm:spPr/>
    </dgm:pt>
    <dgm:pt modelId="{DB3BB5FF-CE72-4BEB-87DA-3B43CC37F97D}" type="pres">
      <dgm:prSet presAssocID="{35EBA1F8-A272-4C62-8100-43012CF3A6B4}" presName="bentUpArrow1" presStyleLbl="alignImgPlace1" presStyleIdx="1" presStyleCnt="2"/>
      <dgm:spPr/>
    </dgm:pt>
    <dgm:pt modelId="{C1BC1282-FEBD-4437-BF17-EA7755EA46FB}" type="pres">
      <dgm:prSet presAssocID="{35EBA1F8-A272-4C62-8100-43012CF3A6B4}" presName="ParentText" presStyleLbl="node1" presStyleIdx="1" presStyleCnt="3" custScaleX="138111" custScaleY="63315" custLinFactNeighborX="16651">
        <dgm:presLayoutVars>
          <dgm:chMax val="1"/>
          <dgm:chPref val="1"/>
          <dgm:bulletEnabled val="1"/>
        </dgm:presLayoutVars>
      </dgm:prSet>
      <dgm:spPr/>
    </dgm:pt>
    <dgm:pt modelId="{7DC21416-4B5E-44CE-AC93-46EA014B2506}" type="pres">
      <dgm:prSet presAssocID="{35EBA1F8-A272-4C62-8100-43012CF3A6B4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C59E0170-B371-4B5F-AAB7-53EFC95085FE}" type="pres">
      <dgm:prSet presAssocID="{EFA530B3-CE3E-4921-A959-EEFC61B61880}" presName="sibTrans" presStyleCnt="0"/>
      <dgm:spPr/>
    </dgm:pt>
    <dgm:pt modelId="{FC879686-6FA7-47A9-B56E-48A929702F8F}" type="pres">
      <dgm:prSet presAssocID="{31BA0318-CC24-4301-B2ED-F9E1FBA316D4}" presName="composite" presStyleCnt="0"/>
      <dgm:spPr/>
    </dgm:pt>
    <dgm:pt modelId="{1B35328C-60B8-42DD-BB23-508C4E5ED959}" type="pres">
      <dgm:prSet presAssocID="{31BA0318-CC24-4301-B2ED-F9E1FBA316D4}" presName="ParentText" presStyleLbl="node1" presStyleIdx="2" presStyleCnt="3" custScaleX="138111" custScaleY="63315" custLinFactNeighborX="11952" custLinFactNeighborY="3049">
        <dgm:presLayoutVars>
          <dgm:chMax val="1"/>
          <dgm:chPref val="1"/>
          <dgm:bulletEnabled val="1"/>
        </dgm:presLayoutVars>
      </dgm:prSet>
      <dgm:spPr/>
    </dgm:pt>
  </dgm:ptLst>
  <dgm:cxnLst>
    <dgm:cxn modelId="{625E7F32-6DEC-47EA-B3C7-A82E54E1BA4A}" type="presOf" srcId="{BB3EBBF1-A5D9-4F7E-B33C-5DCBB8FB7B62}" destId="{38A1273A-94AD-4843-8AD8-F8FE5CACB396}" srcOrd="0" destOrd="0" presId="urn:microsoft.com/office/officeart/2005/8/layout/StepDownProcess"/>
    <dgm:cxn modelId="{980A5439-C8EA-42E6-93B9-06A1195FE660}" srcId="{BB3EBBF1-A5D9-4F7E-B33C-5DCBB8FB7B62}" destId="{00D39ABF-B105-4FB0-AC86-378A98335500}" srcOrd="0" destOrd="0" parTransId="{7972602A-8621-41FC-B726-697690D5BDAD}" sibTransId="{5C07A08F-788C-4233-B85E-80BB36FCB6CC}"/>
    <dgm:cxn modelId="{81326646-073D-4427-8430-06ACBF5AEA5F}" type="presOf" srcId="{00D39ABF-B105-4FB0-AC86-378A98335500}" destId="{79FFB356-E930-4539-B7F3-2DF02A3BC3BD}" srcOrd="0" destOrd="0" presId="urn:microsoft.com/office/officeart/2005/8/layout/StepDownProcess"/>
    <dgm:cxn modelId="{8056F07C-CBE8-4D0D-87AB-215FD4A18D1B}" type="presOf" srcId="{35EBA1F8-A272-4C62-8100-43012CF3A6B4}" destId="{C1BC1282-FEBD-4437-BF17-EA7755EA46FB}" srcOrd="0" destOrd="0" presId="urn:microsoft.com/office/officeart/2005/8/layout/StepDownProcess"/>
    <dgm:cxn modelId="{7F41D97D-52B6-40B3-ACFA-6FD8C2B4165F}" srcId="{BB3EBBF1-A5D9-4F7E-B33C-5DCBB8FB7B62}" destId="{31BA0318-CC24-4301-B2ED-F9E1FBA316D4}" srcOrd="2" destOrd="0" parTransId="{7C933A7F-D837-4DEB-902F-D541C4FA2472}" sibTransId="{891E4EF8-36DC-427E-87ED-125AF6115CEB}"/>
    <dgm:cxn modelId="{7812A0A5-69A5-4CF4-BCF9-54627D600866}" type="presOf" srcId="{31BA0318-CC24-4301-B2ED-F9E1FBA316D4}" destId="{1B35328C-60B8-42DD-BB23-508C4E5ED959}" srcOrd="0" destOrd="0" presId="urn:microsoft.com/office/officeart/2005/8/layout/StepDownProcess"/>
    <dgm:cxn modelId="{09A6BFF9-E2DD-4F67-B4EC-677E7C409D6A}" srcId="{BB3EBBF1-A5D9-4F7E-B33C-5DCBB8FB7B62}" destId="{35EBA1F8-A272-4C62-8100-43012CF3A6B4}" srcOrd="1" destOrd="0" parTransId="{3AEDBA80-3881-4B49-B4B8-710D4E7D3A03}" sibTransId="{EFA530B3-CE3E-4921-A959-EEFC61B61880}"/>
    <dgm:cxn modelId="{42C64AB4-37BF-445F-B95A-890B745531DB}" type="presParOf" srcId="{38A1273A-94AD-4843-8AD8-F8FE5CACB396}" destId="{953F5F91-D2EE-458A-AD1E-DEDC4AD14616}" srcOrd="0" destOrd="0" presId="urn:microsoft.com/office/officeart/2005/8/layout/StepDownProcess"/>
    <dgm:cxn modelId="{CF0C6C76-5BC7-421C-8611-5356BC460EF3}" type="presParOf" srcId="{953F5F91-D2EE-458A-AD1E-DEDC4AD14616}" destId="{333EFDA3-29A5-44D4-BF6D-BEC49BAC9DD6}" srcOrd="0" destOrd="0" presId="urn:microsoft.com/office/officeart/2005/8/layout/StepDownProcess"/>
    <dgm:cxn modelId="{4FAA11A0-1090-4364-9774-54114AAF7974}" type="presParOf" srcId="{953F5F91-D2EE-458A-AD1E-DEDC4AD14616}" destId="{79FFB356-E930-4539-B7F3-2DF02A3BC3BD}" srcOrd="1" destOrd="0" presId="urn:microsoft.com/office/officeart/2005/8/layout/StepDownProcess"/>
    <dgm:cxn modelId="{19EA21C5-D28A-45D0-AB9E-20C122B827B3}" type="presParOf" srcId="{953F5F91-D2EE-458A-AD1E-DEDC4AD14616}" destId="{3CBEF15C-E80E-4825-9801-074E3776242F}" srcOrd="2" destOrd="0" presId="urn:microsoft.com/office/officeart/2005/8/layout/StepDownProcess"/>
    <dgm:cxn modelId="{EF0296D9-F48E-4192-A1FC-A86682B99086}" type="presParOf" srcId="{38A1273A-94AD-4843-8AD8-F8FE5CACB396}" destId="{2548E138-8AF4-460C-8AA9-5500135CF1D1}" srcOrd="1" destOrd="0" presId="urn:microsoft.com/office/officeart/2005/8/layout/StepDownProcess"/>
    <dgm:cxn modelId="{1CD8965D-8B42-4FCE-AFFC-4AB05E71BE7C}" type="presParOf" srcId="{38A1273A-94AD-4843-8AD8-F8FE5CACB396}" destId="{4455FA38-38BC-414E-B346-009A0C0CCA50}" srcOrd="2" destOrd="0" presId="urn:microsoft.com/office/officeart/2005/8/layout/StepDownProcess"/>
    <dgm:cxn modelId="{89D1B8DF-2C42-4C90-B1EA-48F96A7CE1F2}" type="presParOf" srcId="{4455FA38-38BC-414E-B346-009A0C0CCA50}" destId="{DB3BB5FF-CE72-4BEB-87DA-3B43CC37F97D}" srcOrd="0" destOrd="0" presId="urn:microsoft.com/office/officeart/2005/8/layout/StepDownProcess"/>
    <dgm:cxn modelId="{472BD5B6-4F81-4B1E-A181-4314476CB4A3}" type="presParOf" srcId="{4455FA38-38BC-414E-B346-009A0C0CCA50}" destId="{C1BC1282-FEBD-4437-BF17-EA7755EA46FB}" srcOrd="1" destOrd="0" presId="urn:microsoft.com/office/officeart/2005/8/layout/StepDownProcess"/>
    <dgm:cxn modelId="{29819ACB-BFD4-46D3-82FF-95294B2F5C43}" type="presParOf" srcId="{4455FA38-38BC-414E-B346-009A0C0CCA50}" destId="{7DC21416-4B5E-44CE-AC93-46EA014B2506}" srcOrd="2" destOrd="0" presId="urn:microsoft.com/office/officeart/2005/8/layout/StepDownProcess"/>
    <dgm:cxn modelId="{DAEB7AD2-1879-4EE6-AF7B-8B6037C4B8E8}" type="presParOf" srcId="{38A1273A-94AD-4843-8AD8-F8FE5CACB396}" destId="{C59E0170-B371-4B5F-AAB7-53EFC95085FE}" srcOrd="3" destOrd="0" presId="urn:microsoft.com/office/officeart/2005/8/layout/StepDownProcess"/>
    <dgm:cxn modelId="{E7B9E810-D555-4241-8F86-2A436BAA91A0}" type="presParOf" srcId="{38A1273A-94AD-4843-8AD8-F8FE5CACB396}" destId="{FC879686-6FA7-47A9-B56E-48A929702F8F}" srcOrd="4" destOrd="0" presId="urn:microsoft.com/office/officeart/2005/8/layout/StepDownProcess"/>
    <dgm:cxn modelId="{ACA1E48F-9ED8-494C-BB7D-ADB3D8965878}" type="presParOf" srcId="{FC879686-6FA7-47A9-B56E-48A929702F8F}" destId="{1B35328C-60B8-42DD-BB23-508C4E5ED95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3EBBF1-A5D9-4F7E-B33C-5DCBB8FB7B6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0D39ABF-B105-4FB0-AC86-378A98335500}">
      <dgm:prSet phldrT="[文本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CN" dirty="0"/>
            <a:t>storm</a:t>
          </a:r>
          <a:endParaRPr lang="zh-CN" altLang="en-US" dirty="0"/>
        </a:p>
      </dgm:t>
    </dgm:pt>
    <dgm:pt modelId="{7972602A-8621-41FC-B726-697690D5BDAD}" type="parTrans" cxnId="{980A5439-C8EA-42E6-93B9-06A1195FE660}">
      <dgm:prSet/>
      <dgm:spPr/>
      <dgm:t>
        <a:bodyPr/>
        <a:lstStyle/>
        <a:p>
          <a:endParaRPr lang="zh-CN" altLang="en-US"/>
        </a:p>
      </dgm:t>
    </dgm:pt>
    <dgm:pt modelId="{5C07A08F-788C-4233-B85E-80BB36FCB6CC}" type="sibTrans" cxnId="{980A5439-C8EA-42E6-93B9-06A1195FE660}">
      <dgm:prSet/>
      <dgm:spPr/>
      <dgm:t>
        <a:bodyPr/>
        <a:lstStyle/>
        <a:p>
          <a:endParaRPr lang="zh-CN" altLang="en-US"/>
        </a:p>
      </dgm:t>
    </dgm:pt>
    <dgm:pt modelId="{35EBA1F8-A272-4C62-8100-43012CF3A6B4}">
      <dgm:prSet phldrT="[文本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CN" dirty="0"/>
            <a:t>Spark Steaming</a:t>
          </a:r>
          <a:endParaRPr lang="zh-CN" altLang="en-US" dirty="0"/>
        </a:p>
      </dgm:t>
    </dgm:pt>
    <dgm:pt modelId="{3AEDBA80-3881-4B49-B4B8-710D4E7D3A03}" type="parTrans" cxnId="{09A6BFF9-E2DD-4F67-B4EC-677E7C409D6A}">
      <dgm:prSet/>
      <dgm:spPr/>
      <dgm:t>
        <a:bodyPr/>
        <a:lstStyle/>
        <a:p>
          <a:endParaRPr lang="zh-CN" altLang="en-US"/>
        </a:p>
      </dgm:t>
    </dgm:pt>
    <dgm:pt modelId="{EFA530B3-CE3E-4921-A959-EEFC61B61880}" type="sibTrans" cxnId="{09A6BFF9-E2DD-4F67-B4EC-677E7C409D6A}">
      <dgm:prSet/>
      <dgm:spPr/>
      <dgm:t>
        <a:bodyPr/>
        <a:lstStyle/>
        <a:p>
          <a:endParaRPr lang="zh-CN" altLang="en-US"/>
        </a:p>
      </dgm:t>
    </dgm:pt>
    <dgm:pt modelId="{31BA0318-CC24-4301-B2ED-F9E1FBA316D4}">
      <dgm:prSet phldrT="[文本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CN" dirty="0" err="1"/>
            <a:t>FLink</a:t>
          </a:r>
          <a:endParaRPr lang="zh-CN" altLang="en-US" dirty="0"/>
        </a:p>
      </dgm:t>
    </dgm:pt>
    <dgm:pt modelId="{7C933A7F-D837-4DEB-902F-D541C4FA2472}" type="parTrans" cxnId="{7F41D97D-52B6-40B3-ACFA-6FD8C2B4165F}">
      <dgm:prSet/>
      <dgm:spPr/>
      <dgm:t>
        <a:bodyPr/>
        <a:lstStyle/>
        <a:p>
          <a:endParaRPr lang="zh-CN" altLang="en-US"/>
        </a:p>
      </dgm:t>
    </dgm:pt>
    <dgm:pt modelId="{891E4EF8-36DC-427E-87ED-125AF6115CEB}" type="sibTrans" cxnId="{7F41D97D-52B6-40B3-ACFA-6FD8C2B4165F}">
      <dgm:prSet/>
      <dgm:spPr/>
      <dgm:t>
        <a:bodyPr/>
        <a:lstStyle/>
        <a:p>
          <a:endParaRPr lang="zh-CN" altLang="en-US"/>
        </a:p>
      </dgm:t>
    </dgm:pt>
    <dgm:pt modelId="{38A1273A-94AD-4843-8AD8-F8FE5CACB396}" type="pres">
      <dgm:prSet presAssocID="{BB3EBBF1-A5D9-4F7E-B33C-5DCBB8FB7B62}" presName="rootnode" presStyleCnt="0">
        <dgm:presLayoutVars>
          <dgm:chMax/>
          <dgm:chPref/>
          <dgm:dir/>
          <dgm:animLvl val="lvl"/>
        </dgm:presLayoutVars>
      </dgm:prSet>
      <dgm:spPr/>
    </dgm:pt>
    <dgm:pt modelId="{953F5F91-D2EE-458A-AD1E-DEDC4AD14616}" type="pres">
      <dgm:prSet presAssocID="{00D39ABF-B105-4FB0-AC86-378A98335500}" presName="composite" presStyleCnt="0"/>
      <dgm:spPr/>
    </dgm:pt>
    <dgm:pt modelId="{333EFDA3-29A5-44D4-BF6D-BEC49BAC9DD6}" type="pres">
      <dgm:prSet presAssocID="{00D39ABF-B105-4FB0-AC86-378A98335500}" presName="bentUpArrow1" presStyleLbl="alignImgPlace1" presStyleIdx="0" presStyleCnt="2"/>
      <dgm:spPr/>
    </dgm:pt>
    <dgm:pt modelId="{79FFB356-E930-4539-B7F3-2DF02A3BC3BD}" type="pres">
      <dgm:prSet presAssocID="{00D39ABF-B105-4FB0-AC86-378A98335500}" presName="ParentText" presStyleLbl="node1" presStyleIdx="0" presStyleCnt="3" custScaleX="138111" custScaleY="63315">
        <dgm:presLayoutVars>
          <dgm:chMax val="1"/>
          <dgm:chPref val="1"/>
          <dgm:bulletEnabled val="1"/>
        </dgm:presLayoutVars>
      </dgm:prSet>
      <dgm:spPr/>
    </dgm:pt>
    <dgm:pt modelId="{3CBEF15C-E80E-4825-9801-074E3776242F}" type="pres">
      <dgm:prSet presAssocID="{00D39ABF-B105-4FB0-AC86-378A98335500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2548E138-8AF4-460C-8AA9-5500135CF1D1}" type="pres">
      <dgm:prSet presAssocID="{5C07A08F-788C-4233-B85E-80BB36FCB6CC}" presName="sibTrans" presStyleCnt="0"/>
      <dgm:spPr/>
    </dgm:pt>
    <dgm:pt modelId="{4455FA38-38BC-414E-B346-009A0C0CCA50}" type="pres">
      <dgm:prSet presAssocID="{35EBA1F8-A272-4C62-8100-43012CF3A6B4}" presName="composite" presStyleCnt="0"/>
      <dgm:spPr/>
    </dgm:pt>
    <dgm:pt modelId="{DB3BB5FF-CE72-4BEB-87DA-3B43CC37F97D}" type="pres">
      <dgm:prSet presAssocID="{35EBA1F8-A272-4C62-8100-43012CF3A6B4}" presName="bentUpArrow1" presStyleLbl="alignImgPlace1" presStyleIdx="1" presStyleCnt="2"/>
      <dgm:spPr/>
    </dgm:pt>
    <dgm:pt modelId="{C1BC1282-FEBD-4437-BF17-EA7755EA46FB}" type="pres">
      <dgm:prSet presAssocID="{35EBA1F8-A272-4C62-8100-43012CF3A6B4}" presName="ParentText" presStyleLbl="node1" presStyleIdx="1" presStyleCnt="3" custScaleX="138111" custScaleY="63315" custLinFactNeighborX="16651">
        <dgm:presLayoutVars>
          <dgm:chMax val="1"/>
          <dgm:chPref val="1"/>
          <dgm:bulletEnabled val="1"/>
        </dgm:presLayoutVars>
      </dgm:prSet>
      <dgm:spPr/>
    </dgm:pt>
    <dgm:pt modelId="{7DC21416-4B5E-44CE-AC93-46EA014B2506}" type="pres">
      <dgm:prSet presAssocID="{35EBA1F8-A272-4C62-8100-43012CF3A6B4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C59E0170-B371-4B5F-AAB7-53EFC95085FE}" type="pres">
      <dgm:prSet presAssocID="{EFA530B3-CE3E-4921-A959-EEFC61B61880}" presName="sibTrans" presStyleCnt="0"/>
      <dgm:spPr/>
    </dgm:pt>
    <dgm:pt modelId="{FC879686-6FA7-47A9-B56E-48A929702F8F}" type="pres">
      <dgm:prSet presAssocID="{31BA0318-CC24-4301-B2ED-F9E1FBA316D4}" presName="composite" presStyleCnt="0"/>
      <dgm:spPr/>
    </dgm:pt>
    <dgm:pt modelId="{1B35328C-60B8-42DD-BB23-508C4E5ED959}" type="pres">
      <dgm:prSet presAssocID="{31BA0318-CC24-4301-B2ED-F9E1FBA316D4}" presName="ParentText" presStyleLbl="node1" presStyleIdx="2" presStyleCnt="3" custScaleX="138111" custScaleY="63315" custLinFactNeighborX="11952" custLinFactNeighborY="12659">
        <dgm:presLayoutVars>
          <dgm:chMax val="1"/>
          <dgm:chPref val="1"/>
          <dgm:bulletEnabled val="1"/>
        </dgm:presLayoutVars>
      </dgm:prSet>
      <dgm:spPr/>
    </dgm:pt>
  </dgm:ptLst>
  <dgm:cxnLst>
    <dgm:cxn modelId="{625E7F32-6DEC-47EA-B3C7-A82E54E1BA4A}" type="presOf" srcId="{BB3EBBF1-A5D9-4F7E-B33C-5DCBB8FB7B62}" destId="{38A1273A-94AD-4843-8AD8-F8FE5CACB396}" srcOrd="0" destOrd="0" presId="urn:microsoft.com/office/officeart/2005/8/layout/StepDownProcess"/>
    <dgm:cxn modelId="{980A5439-C8EA-42E6-93B9-06A1195FE660}" srcId="{BB3EBBF1-A5D9-4F7E-B33C-5DCBB8FB7B62}" destId="{00D39ABF-B105-4FB0-AC86-378A98335500}" srcOrd="0" destOrd="0" parTransId="{7972602A-8621-41FC-B726-697690D5BDAD}" sibTransId="{5C07A08F-788C-4233-B85E-80BB36FCB6CC}"/>
    <dgm:cxn modelId="{81326646-073D-4427-8430-06ACBF5AEA5F}" type="presOf" srcId="{00D39ABF-B105-4FB0-AC86-378A98335500}" destId="{79FFB356-E930-4539-B7F3-2DF02A3BC3BD}" srcOrd="0" destOrd="0" presId="urn:microsoft.com/office/officeart/2005/8/layout/StepDownProcess"/>
    <dgm:cxn modelId="{8056F07C-CBE8-4D0D-87AB-215FD4A18D1B}" type="presOf" srcId="{35EBA1F8-A272-4C62-8100-43012CF3A6B4}" destId="{C1BC1282-FEBD-4437-BF17-EA7755EA46FB}" srcOrd="0" destOrd="0" presId="urn:microsoft.com/office/officeart/2005/8/layout/StepDownProcess"/>
    <dgm:cxn modelId="{7F41D97D-52B6-40B3-ACFA-6FD8C2B4165F}" srcId="{BB3EBBF1-A5D9-4F7E-B33C-5DCBB8FB7B62}" destId="{31BA0318-CC24-4301-B2ED-F9E1FBA316D4}" srcOrd="2" destOrd="0" parTransId="{7C933A7F-D837-4DEB-902F-D541C4FA2472}" sibTransId="{891E4EF8-36DC-427E-87ED-125AF6115CEB}"/>
    <dgm:cxn modelId="{7812A0A5-69A5-4CF4-BCF9-54627D600866}" type="presOf" srcId="{31BA0318-CC24-4301-B2ED-F9E1FBA316D4}" destId="{1B35328C-60B8-42DD-BB23-508C4E5ED959}" srcOrd="0" destOrd="0" presId="urn:microsoft.com/office/officeart/2005/8/layout/StepDownProcess"/>
    <dgm:cxn modelId="{09A6BFF9-E2DD-4F67-B4EC-677E7C409D6A}" srcId="{BB3EBBF1-A5D9-4F7E-B33C-5DCBB8FB7B62}" destId="{35EBA1F8-A272-4C62-8100-43012CF3A6B4}" srcOrd="1" destOrd="0" parTransId="{3AEDBA80-3881-4B49-B4B8-710D4E7D3A03}" sibTransId="{EFA530B3-CE3E-4921-A959-EEFC61B61880}"/>
    <dgm:cxn modelId="{42C64AB4-37BF-445F-B95A-890B745531DB}" type="presParOf" srcId="{38A1273A-94AD-4843-8AD8-F8FE5CACB396}" destId="{953F5F91-D2EE-458A-AD1E-DEDC4AD14616}" srcOrd="0" destOrd="0" presId="urn:microsoft.com/office/officeart/2005/8/layout/StepDownProcess"/>
    <dgm:cxn modelId="{CF0C6C76-5BC7-421C-8611-5356BC460EF3}" type="presParOf" srcId="{953F5F91-D2EE-458A-AD1E-DEDC4AD14616}" destId="{333EFDA3-29A5-44D4-BF6D-BEC49BAC9DD6}" srcOrd="0" destOrd="0" presId="urn:microsoft.com/office/officeart/2005/8/layout/StepDownProcess"/>
    <dgm:cxn modelId="{4FAA11A0-1090-4364-9774-54114AAF7974}" type="presParOf" srcId="{953F5F91-D2EE-458A-AD1E-DEDC4AD14616}" destId="{79FFB356-E930-4539-B7F3-2DF02A3BC3BD}" srcOrd="1" destOrd="0" presId="urn:microsoft.com/office/officeart/2005/8/layout/StepDownProcess"/>
    <dgm:cxn modelId="{19EA21C5-D28A-45D0-AB9E-20C122B827B3}" type="presParOf" srcId="{953F5F91-D2EE-458A-AD1E-DEDC4AD14616}" destId="{3CBEF15C-E80E-4825-9801-074E3776242F}" srcOrd="2" destOrd="0" presId="urn:microsoft.com/office/officeart/2005/8/layout/StepDownProcess"/>
    <dgm:cxn modelId="{EF0296D9-F48E-4192-A1FC-A86682B99086}" type="presParOf" srcId="{38A1273A-94AD-4843-8AD8-F8FE5CACB396}" destId="{2548E138-8AF4-460C-8AA9-5500135CF1D1}" srcOrd="1" destOrd="0" presId="urn:microsoft.com/office/officeart/2005/8/layout/StepDownProcess"/>
    <dgm:cxn modelId="{1CD8965D-8B42-4FCE-AFFC-4AB05E71BE7C}" type="presParOf" srcId="{38A1273A-94AD-4843-8AD8-F8FE5CACB396}" destId="{4455FA38-38BC-414E-B346-009A0C0CCA50}" srcOrd="2" destOrd="0" presId="urn:microsoft.com/office/officeart/2005/8/layout/StepDownProcess"/>
    <dgm:cxn modelId="{89D1B8DF-2C42-4C90-B1EA-48F96A7CE1F2}" type="presParOf" srcId="{4455FA38-38BC-414E-B346-009A0C0CCA50}" destId="{DB3BB5FF-CE72-4BEB-87DA-3B43CC37F97D}" srcOrd="0" destOrd="0" presId="urn:microsoft.com/office/officeart/2005/8/layout/StepDownProcess"/>
    <dgm:cxn modelId="{472BD5B6-4F81-4B1E-A181-4314476CB4A3}" type="presParOf" srcId="{4455FA38-38BC-414E-B346-009A0C0CCA50}" destId="{C1BC1282-FEBD-4437-BF17-EA7755EA46FB}" srcOrd="1" destOrd="0" presId="urn:microsoft.com/office/officeart/2005/8/layout/StepDownProcess"/>
    <dgm:cxn modelId="{29819ACB-BFD4-46D3-82FF-95294B2F5C43}" type="presParOf" srcId="{4455FA38-38BC-414E-B346-009A0C0CCA50}" destId="{7DC21416-4B5E-44CE-AC93-46EA014B2506}" srcOrd="2" destOrd="0" presId="urn:microsoft.com/office/officeart/2005/8/layout/StepDownProcess"/>
    <dgm:cxn modelId="{DAEB7AD2-1879-4EE6-AF7B-8B6037C4B8E8}" type="presParOf" srcId="{38A1273A-94AD-4843-8AD8-F8FE5CACB396}" destId="{C59E0170-B371-4B5F-AAB7-53EFC95085FE}" srcOrd="3" destOrd="0" presId="urn:microsoft.com/office/officeart/2005/8/layout/StepDownProcess"/>
    <dgm:cxn modelId="{E7B9E810-D555-4241-8F86-2A436BAA91A0}" type="presParOf" srcId="{38A1273A-94AD-4843-8AD8-F8FE5CACB396}" destId="{FC879686-6FA7-47A9-B56E-48A929702F8F}" srcOrd="4" destOrd="0" presId="urn:microsoft.com/office/officeart/2005/8/layout/StepDownProcess"/>
    <dgm:cxn modelId="{ACA1E48F-9ED8-494C-BB7D-ADB3D8965878}" type="presParOf" srcId="{FC879686-6FA7-47A9-B56E-48A929702F8F}" destId="{1B35328C-60B8-42DD-BB23-508C4E5ED95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EFDA3-29A5-44D4-BF6D-BEC49BAC9DD6}">
      <dsp:nvSpPr>
        <dsp:cNvPr id="0" name=""/>
        <dsp:cNvSpPr/>
      </dsp:nvSpPr>
      <dsp:spPr>
        <a:xfrm rot="5400000">
          <a:off x="985737" y="891585"/>
          <a:ext cx="854319" cy="97261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FFB356-E930-4539-B7F3-2DF02A3BC3BD}">
      <dsp:nvSpPr>
        <dsp:cNvPr id="0" name=""/>
        <dsp:cNvSpPr/>
      </dsp:nvSpPr>
      <dsp:spPr>
        <a:xfrm>
          <a:off x="485344" y="129203"/>
          <a:ext cx="1986273" cy="637375"/>
        </a:xfrm>
        <a:prstGeom prst="roundRect">
          <a:avLst>
            <a:gd name="adj" fmla="val 1667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1.0 </a:t>
          </a:r>
          <a:r>
            <a:rPr lang="zh-CN" altLang="en-US" sz="1700" kern="1200" dirty="0"/>
            <a:t>从无到有</a:t>
          </a:r>
        </a:p>
      </dsp:txBody>
      <dsp:txXfrm>
        <a:off x="516464" y="160323"/>
        <a:ext cx="1924033" cy="575135"/>
      </dsp:txXfrm>
    </dsp:sp>
    <dsp:sp modelId="{3CBEF15C-E80E-4825-9801-074E3776242F}">
      <dsp:nvSpPr>
        <dsp:cNvPr id="0" name=""/>
        <dsp:cNvSpPr/>
      </dsp:nvSpPr>
      <dsp:spPr>
        <a:xfrm>
          <a:off x="2197566" y="40563"/>
          <a:ext cx="1045988" cy="813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BB5FF-CE72-4BEB-87DA-3B43CC37F97D}">
      <dsp:nvSpPr>
        <dsp:cNvPr id="0" name=""/>
        <dsp:cNvSpPr/>
      </dsp:nvSpPr>
      <dsp:spPr>
        <a:xfrm rot="5400000">
          <a:off x="2309679" y="1926402"/>
          <a:ext cx="854319" cy="97261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BC1282-FEBD-4437-BF17-EA7755EA46FB}">
      <dsp:nvSpPr>
        <dsp:cNvPr id="0" name=""/>
        <dsp:cNvSpPr/>
      </dsp:nvSpPr>
      <dsp:spPr>
        <a:xfrm>
          <a:off x="2048755" y="1164020"/>
          <a:ext cx="1986273" cy="637375"/>
        </a:xfrm>
        <a:prstGeom prst="roundRect">
          <a:avLst>
            <a:gd name="adj" fmla="val 1667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2.0 </a:t>
          </a:r>
          <a:r>
            <a:rPr lang="zh-CN" altLang="en-US" sz="1700" kern="1200" dirty="0"/>
            <a:t>易用优化</a:t>
          </a:r>
        </a:p>
      </dsp:txBody>
      <dsp:txXfrm>
        <a:off x="2079875" y="1195140"/>
        <a:ext cx="1924033" cy="575135"/>
      </dsp:txXfrm>
    </dsp:sp>
    <dsp:sp modelId="{7DC21416-4B5E-44CE-AC93-46EA014B2506}">
      <dsp:nvSpPr>
        <dsp:cNvPr id="0" name=""/>
        <dsp:cNvSpPr/>
      </dsp:nvSpPr>
      <dsp:spPr>
        <a:xfrm>
          <a:off x="3521507" y="1075381"/>
          <a:ext cx="1045988" cy="813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4EBBBC-13C0-4AD5-AB8D-B60C0CBB4F59}">
      <dsp:nvSpPr>
        <dsp:cNvPr id="0" name=""/>
        <dsp:cNvSpPr/>
      </dsp:nvSpPr>
      <dsp:spPr>
        <a:xfrm rot="5400000">
          <a:off x="3633620" y="2961219"/>
          <a:ext cx="854319" cy="97261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35328C-60B8-42DD-BB23-508C4E5ED959}">
      <dsp:nvSpPr>
        <dsp:cNvPr id="0" name=""/>
        <dsp:cNvSpPr/>
      </dsp:nvSpPr>
      <dsp:spPr>
        <a:xfrm>
          <a:off x="3305117" y="2229531"/>
          <a:ext cx="1986273" cy="637375"/>
        </a:xfrm>
        <a:prstGeom prst="roundRect">
          <a:avLst>
            <a:gd name="adj" fmla="val 1667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3.0 </a:t>
          </a:r>
          <a:r>
            <a:rPr lang="zh-CN" altLang="en-US" sz="1700" kern="1200" dirty="0"/>
            <a:t>速度突破</a:t>
          </a:r>
        </a:p>
      </dsp:txBody>
      <dsp:txXfrm>
        <a:off x="3336237" y="2260651"/>
        <a:ext cx="1924033" cy="575135"/>
      </dsp:txXfrm>
    </dsp:sp>
    <dsp:sp modelId="{46F74316-74A9-4180-B039-6D1F811039CD}">
      <dsp:nvSpPr>
        <dsp:cNvPr id="0" name=""/>
        <dsp:cNvSpPr/>
      </dsp:nvSpPr>
      <dsp:spPr>
        <a:xfrm>
          <a:off x="4845449" y="2110198"/>
          <a:ext cx="1045988" cy="813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99C4C-B19B-42B0-9FAE-43A752E07B86}">
      <dsp:nvSpPr>
        <dsp:cNvPr id="0" name=""/>
        <dsp:cNvSpPr/>
      </dsp:nvSpPr>
      <dsp:spPr>
        <a:xfrm>
          <a:off x="4519556" y="3311237"/>
          <a:ext cx="2340063" cy="601235"/>
        </a:xfrm>
        <a:prstGeom prst="roundRect">
          <a:avLst>
            <a:gd name="adj" fmla="val 1667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4.0 </a:t>
          </a:r>
          <a:r>
            <a:rPr lang="zh-CN" altLang="en-US" sz="1700" kern="1200" dirty="0"/>
            <a:t>流计算与机器学习</a:t>
          </a:r>
        </a:p>
      </dsp:txBody>
      <dsp:txXfrm>
        <a:off x="4548911" y="3340592"/>
        <a:ext cx="2281353" cy="5425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EFDA3-29A5-44D4-BF6D-BEC49BAC9DD6}">
      <dsp:nvSpPr>
        <dsp:cNvPr id="0" name=""/>
        <dsp:cNvSpPr/>
      </dsp:nvSpPr>
      <dsp:spPr>
        <a:xfrm rot="5400000">
          <a:off x="1158713" y="1207897"/>
          <a:ext cx="1167463" cy="132911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FFB356-E930-4539-B7F3-2DF02A3BC3BD}">
      <dsp:nvSpPr>
        <dsp:cNvPr id="0" name=""/>
        <dsp:cNvSpPr/>
      </dsp:nvSpPr>
      <dsp:spPr>
        <a:xfrm>
          <a:off x="474905" y="166072"/>
          <a:ext cx="2714324" cy="870999"/>
        </a:xfrm>
        <a:prstGeom prst="roundRect">
          <a:avLst>
            <a:gd name="adj" fmla="val 1667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Spark</a:t>
          </a:r>
          <a:r>
            <a:rPr lang="zh-CN" altLang="en-US" sz="2800" kern="1200" dirty="0"/>
            <a:t>引擎</a:t>
          </a:r>
        </a:p>
      </dsp:txBody>
      <dsp:txXfrm>
        <a:off x="517431" y="208598"/>
        <a:ext cx="2629272" cy="785947"/>
      </dsp:txXfrm>
    </dsp:sp>
    <dsp:sp modelId="{3CBEF15C-E80E-4825-9801-074E3776242F}">
      <dsp:nvSpPr>
        <dsp:cNvPr id="0" name=""/>
        <dsp:cNvSpPr/>
      </dsp:nvSpPr>
      <dsp:spPr>
        <a:xfrm>
          <a:off x="2814727" y="44942"/>
          <a:ext cx="1429387" cy="111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BB5FF-CE72-4BEB-87DA-3B43CC37F97D}">
      <dsp:nvSpPr>
        <dsp:cNvPr id="0" name=""/>
        <dsp:cNvSpPr/>
      </dsp:nvSpPr>
      <dsp:spPr>
        <a:xfrm rot="5400000">
          <a:off x="2967934" y="2622018"/>
          <a:ext cx="1167463" cy="132911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BC1282-FEBD-4437-BF17-EA7755EA46FB}">
      <dsp:nvSpPr>
        <dsp:cNvPr id="0" name=""/>
        <dsp:cNvSpPr/>
      </dsp:nvSpPr>
      <dsp:spPr>
        <a:xfrm>
          <a:off x="2611371" y="1580192"/>
          <a:ext cx="2714324" cy="870999"/>
        </a:xfrm>
        <a:prstGeom prst="roundRect">
          <a:avLst>
            <a:gd name="adj" fmla="val 1667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Shark(</a:t>
          </a:r>
          <a:r>
            <a:rPr lang="zh-CN" altLang="en-US" sz="2800" kern="1200" dirty="0"/>
            <a:t>作废了</a:t>
          </a:r>
          <a:r>
            <a:rPr lang="en-US" altLang="zh-CN" sz="2800" kern="1200" dirty="0"/>
            <a:t>)</a:t>
          </a:r>
          <a:endParaRPr lang="zh-CN" altLang="en-US" sz="2800" kern="1200" dirty="0"/>
        </a:p>
      </dsp:txBody>
      <dsp:txXfrm>
        <a:off x="2653897" y="1622718"/>
        <a:ext cx="2629272" cy="785947"/>
      </dsp:txXfrm>
    </dsp:sp>
    <dsp:sp modelId="{7DC21416-4B5E-44CE-AC93-46EA014B2506}">
      <dsp:nvSpPr>
        <dsp:cNvPr id="0" name=""/>
        <dsp:cNvSpPr/>
      </dsp:nvSpPr>
      <dsp:spPr>
        <a:xfrm>
          <a:off x="4623948" y="1459062"/>
          <a:ext cx="1429387" cy="111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35328C-60B8-42DD-BB23-508C4E5ED959}">
      <dsp:nvSpPr>
        <dsp:cNvPr id="0" name=""/>
        <dsp:cNvSpPr/>
      </dsp:nvSpPr>
      <dsp:spPr>
        <a:xfrm>
          <a:off x="4328241" y="2915126"/>
          <a:ext cx="2714324" cy="870999"/>
        </a:xfrm>
        <a:prstGeom prst="roundRect">
          <a:avLst>
            <a:gd name="adj" fmla="val 1667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 err="1"/>
            <a:t>SparkSql</a:t>
          </a:r>
          <a:endParaRPr lang="zh-CN" altLang="en-US" sz="2800" kern="1200" dirty="0"/>
        </a:p>
      </dsp:txBody>
      <dsp:txXfrm>
        <a:off x="4370767" y="2957652"/>
        <a:ext cx="2629272" cy="7859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EFDA3-29A5-44D4-BF6D-BEC49BAC9DD6}">
      <dsp:nvSpPr>
        <dsp:cNvPr id="0" name=""/>
        <dsp:cNvSpPr/>
      </dsp:nvSpPr>
      <dsp:spPr>
        <a:xfrm rot="5400000">
          <a:off x="1218861" y="949793"/>
          <a:ext cx="917999" cy="104510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FFB356-E930-4539-B7F3-2DF02A3BC3BD}">
      <dsp:nvSpPr>
        <dsp:cNvPr id="0" name=""/>
        <dsp:cNvSpPr/>
      </dsp:nvSpPr>
      <dsp:spPr>
        <a:xfrm>
          <a:off x="681169" y="130585"/>
          <a:ext cx="2134326" cy="684884"/>
        </a:xfrm>
        <a:prstGeom prst="roundRect">
          <a:avLst>
            <a:gd name="adj" fmla="val 1667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storm</a:t>
          </a:r>
          <a:endParaRPr lang="zh-CN" altLang="en-US" sz="2100" kern="1200" dirty="0"/>
        </a:p>
      </dsp:txBody>
      <dsp:txXfrm>
        <a:off x="714608" y="164024"/>
        <a:ext cx="2067448" cy="618006"/>
      </dsp:txXfrm>
    </dsp:sp>
    <dsp:sp modelId="{3CBEF15C-E80E-4825-9801-074E3776242F}">
      <dsp:nvSpPr>
        <dsp:cNvPr id="0" name=""/>
        <dsp:cNvSpPr/>
      </dsp:nvSpPr>
      <dsp:spPr>
        <a:xfrm>
          <a:off x="2521018" y="35338"/>
          <a:ext cx="1123955" cy="874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BB5FF-CE72-4BEB-87DA-3B43CC37F97D}">
      <dsp:nvSpPr>
        <dsp:cNvPr id="0" name=""/>
        <dsp:cNvSpPr/>
      </dsp:nvSpPr>
      <dsp:spPr>
        <a:xfrm rot="5400000">
          <a:off x="2641487" y="2061744"/>
          <a:ext cx="917999" cy="104510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BC1282-FEBD-4437-BF17-EA7755EA46FB}">
      <dsp:nvSpPr>
        <dsp:cNvPr id="0" name=""/>
        <dsp:cNvSpPr/>
      </dsp:nvSpPr>
      <dsp:spPr>
        <a:xfrm>
          <a:off x="2361115" y="1242536"/>
          <a:ext cx="2134326" cy="684884"/>
        </a:xfrm>
        <a:prstGeom prst="roundRect">
          <a:avLst>
            <a:gd name="adj" fmla="val 1667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Spark Steaming</a:t>
          </a:r>
          <a:endParaRPr lang="zh-CN" altLang="en-US" sz="2100" kern="1200" dirty="0"/>
        </a:p>
      </dsp:txBody>
      <dsp:txXfrm>
        <a:off x="2394554" y="1275975"/>
        <a:ext cx="2067448" cy="618006"/>
      </dsp:txXfrm>
    </dsp:sp>
    <dsp:sp modelId="{7DC21416-4B5E-44CE-AC93-46EA014B2506}">
      <dsp:nvSpPr>
        <dsp:cNvPr id="0" name=""/>
        <dsp:cNvSpPr/>
      </dsp:nvSpPr>
      <dsp:spPr>
        <a:xfrm>
          <a:off x="3943644" y="1147289"/>
          <a:ext cx="1123955" cy="874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35328C-60B8-42DD-BB23-508C4E5ED959}">
      <dsp:nvSpPr>
        <dsp:cNvPr id="0" name=""/>
        <dsp:cNvSpPr/>
      </dsp:nvSpPr>
      <dsp:spPr>
        <a:xfrm>
          <a:off x="3711124" y="2393753"/>
          <a:ext cx="2134326" cy="684884"/>
        </a:xfrm>
        <a:prstGeom prst="roundRect">
          <a:avLst>
            <a:gd name="adj" fmla="val 1667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 err="1"/>
            <a:t>FLink</a:t>
          </a:r>
          <a:endParaRPr lang="zh-CN" altLang="en-US" sz="2100" kern="1200" dirty="0"/>
        </a:p>
      </dsp:txBody>
      <dsp:txXfrm>
        <a:off x="3744563" y="2427192"/>
        <a:ext cx="2067448" cy="618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CB5363-1257-42F6-9FA1-78D9A6383C5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2019年8月26日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0717CCD-7153-4CFA-8FE4-043AE2A91A48}" type="datetime2">
              <a:rPr lang="zh-CN" altLang="en-US" smtClean="0"/>
              <a:pPr/>
              <a:t>2019年8月26日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eblog.com/archives/2504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08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75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87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50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总结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    不要轻易升级组件版本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    如果对集成性要求高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稳定性相对弱点的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可以选择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ambari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    如果对稳定性要求高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集成性相对弱点的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可以选择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cloudera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51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949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48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6065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47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3"/>
              </a:rPr>
              <a:t>知乎 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3"/>
              </a:rPr>
              <a:t>Flink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3"/>
              </a:rPr>
              <a:t>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3"/>
              </a:rPr>
              <a:t>取代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3"/>
              </a:rPr>
              <a:t>Spark Streaming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3"/>
              </a:rPr>
              <a:t>的实战之路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lang="en-US" altLang="zh-CN" dirty="0">
                <a:hlinkClick r:id="rId3"/>
              </a:rPr>
              <a:t>https://www.iteblog.com/archives/2504.html</a:t>
            </a:r>
            <a:endParaRPr lang="zh-CN" altLang="en-US" sz="1200" b="1" i="0" kern="12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83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8488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这里出现了两个组件：</a:t>
            </a:r>
            <a:r>
              <a:rPr lang="en-US" altLang="zh-CN" dirty="0" err="1"/>
              <a:t>kafka</a:t>
            </a:r>
            <a:r>
              <a:rPr lang="en-US" altLang="zh-CN" dirty="0"/>
              <a:t> storm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685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这里出现了两个组件：</a:t>
            </a:r>
            <a:r>
              <a:rPr lang="en-US" altLang="zh-CN" dirty="0" err="1"/>
              <a:t>kafka</a:t>
            </a:r>
            <a:r>
              <a:rPr lang="en-US" altLang="zh-CN" dirty="0"/>
              <a:t> storm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960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601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62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32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17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516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901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900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cs typeface="Segoe UI Light" panose="020B0502040204020203" pitchFamily="34" charset="0"/>
              </a:rPr>
              <a:t>-</a:t>
            </a:r>
            <a:r>
              <a:rPr lang="zh-CN" altLang="en-US" dirty="0">
                <a:cs typeface="Segoe UI Light" panose="020B0502040204020203" pitchFamily="34" charset="0"/>
              </a:rPr>
              <a:t>这个好实现，不用修改底层算法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16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8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646B47-A73D-4F6F-AD82-C99F4E62F746}" type="datetime2">
              <a:rPr lang="zh-CN" altLang="en-US" smtClean="0"/>
              <a:t>2019年8月26日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五级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第二级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第三级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第四级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0CFC2C-DA54-4396-A846-1816F2961B91}" type="datetime2">
              <a:rPr lang="zh-CN" altLang="en-US" smtClean="0"/>
              <a:t>2019年8月26日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6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zh-CN" altLang="en-US" sz="4800" dirty="0">
                <a:solidFill>
                  <a:schemeClr val="bg1"/>
                </a:solidFill>
              </a:rPr>
              <a:t>大话大数据</a:t>
            </a:r>
            <a:endParaRPr lang="zh-cn" sz="48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1003104" y="3110086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2019-8-26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221892F8-9CCC-4F7D-9E08-079C10A1DDA7}"/>
              </a:ext>
            </a:extLst>
          </p:cNvPr>
          <p:cNvSpPr txBox="1">
            <a:spLocks/>
          </p:cNvSpPr>
          <p:nvPr/>
        </p:nvSpPr>
        <p:spPr>
          <a:xfrm>
            <a:off x="1003104" y="3565304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https://github.com/fanhualei/wukong-bd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904599" cy="640080"/>
          </a:xfrm>
        </p:spPr>
        <p:txBody>
          <a:bodyPr rtlCol="0">
            <a:normAutofit/>
          </a:bodyPr>
          <a:lstStyle/>
          <a:p>
            <a:r>
              <a:rPr lang="en-US" altLang="zh-CN" dirty="0">
                <a:cs typeface="Segoe UI Light" panose="020B0502040204020203" pitchFamily="34" charset="0"/>
              </a:rPr>
              <a:t>Hive</a:t>
            </a:r>
            <a:r>
              <a:rPr lang="zh-CN" altLang="en-US" dirty="0">
                <a:cs typeface="Segoe UI Light" panose="020B0502040204020203" pitchFamily="34" charset="0"/>
              </a:rPr>
              <a:t>：</a:t>
            </a:r>
            <a:r>
              <a:rPr lang="en-US" altLang="zh-CN" dirty="0">
                <a:cs typeface="Segoe UI Light" panose="020B0502040204020203" pitchFamily="34" charset="0"/>
              </a:rPr>
              <a:t>Java</a:t>
            </a:r>
            <a:r>
              <a:rPr lang="zh-CN" altLang="en-US" dirty="0">
                <a:cs typeface="Segoe UI Light" panose="020B0502040204020203" pitchFamily="34" charset="0"/>
              </a:rPr>
              <a:t>开发</a:t>
            </a:r>
            <a:r>
              <a:rPr lang="en-US" altLang="zh-CN" dirty="0">
                <a:cs typeface="Segoe UI Light" panose="020B0502040204020203" pitchFamily="34" charset="0"/>
              </a:rPr>
              <a:t>MapReduce</a:t>
            </a:r>
            <a:r>
              <a:rPr lang="zh-CN" altLang="en-US" dirty="0">
                <a:cs typeface="Segoe UI Light" panose="020B0502040204020203" pitchFamily="34" charset="0"/>
              </a:rPr>
              <a:t>效率太低了，怎么解决？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D32B85-1EFD-446D-89C2-6FE0004DFD1A}"/>
              </a:ext>
            </a:extLst>
          </p:cNvPr>
          <p:cNvSpPr txBox="1"/>
          <p:nvPr/>
        </p:nvSpPr>
        <p:spPr>
          <a:xfrm>
            <a:off x="674703" y="1439514"/>
            <a:ext cx="3781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Hive</a:t>
            </a:r>
            <a:r>
              <a:rPr lang="zh-CN" altLang="en-US" dirty="0"/>
              <a:t>之前有个组件</a:t>
            </a:r>
            <a:r>
              <a:rPr lang="en-US" altLang="zh-CN" dirty="0"/>
              <a:t>Pig</a:t>
            </a:r>
            <a:r>
              <a:rPr lang="zh-CN" altLang="en-US" dirty="0"/>
              <a:t>，有自己的语法，然后转成</a:t>
            </a:r>
            <a:r>
              <a:rPr lang="en-US" altLang="zh-CN" dirty="0"/>
              <a:t>MapReduce</a:t>
            </a:r>
            <a:r>
              <a:rPr lang="zh-CN" altLang="en-US" dirty="0"/>
              <a:t>，但是大家不认可。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Hive</a:t>
            </a:r>
            <a:r>
              <a:rPr lang="zh-CN" altLang="en-US" dirty="0"/>
              <a:t>提出用</a:t>
            </a:r>
            <a:r>
              <a:rPr lang="en-US" altLang="zh-CN" dirty="0" err="1"/>
              <a:t>sql</a:t>
            </a:r>
            <a:r>
              <a:rPr lang="zh-CN" altLang="en-US" dirty="0"/>
              <a:t>来撰写统计信息，将</a:t>
            </a:r>
            <a:r>
              <a:rPr lang="en-US" altLang="zh-CN" dirty="0" err="1"/>
              <a:t>sql</a:t>
            </a:r>
            <a:r>
              <a:rPr lang="zh-CN" altLang="en-US" dirty="0"/>
              <a:t>转成</a:t>
            </a:r>
            <a:r>
              <a:rPr lang="en-US" altLang="zh-CN" dirty="0"/>
              <a:t>MapReduce</a:t>
            </a:r>
            <a:r>
              <a:rPr lang="zh-CN" altLang="en-US" dirty="0"/>
              <a:t>来执行。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 err="1"/>
              <a:t>sql</a:t>
            </a:r>
            <a:r>
              <a:rPr lang="zh-CN" altLang="en-US" dirty="0"/>
              <a:t>的好处，大多数人都会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282EF3-3AA4-4186-9404-6EE65633D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3664161"/>
            <a:ext cx="4343756" cy="30347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5E09C2-05FA-40B1-AC92-0127CEAFF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081" y="1519463"/>
            <a:ext cx="6943623" cy="397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904599" cy="640080"/>
          </a:xfrm>
        </p:spPr>
        <p:txBody>
          <a:bodyPr rtlCol="0">
            <a:normAutofit/>
          </a:bodyPr>
          <a:lstStyle/>
          <a:p>
            <a:r>
              <a:rPr lang="en-US" altLang="zh-CN" dirty="0">
                <a:cs typeface="Segoe UI Light" panose="020B0502040204020203" pitchFamily="34" charset="0"/>
              </a:rPr>
              <a:t>Mahout</a:t>
            </a:r>
            <a:r>
              <a:rPr lang="zh-CN" altLang="en-US" dirty="0">
                <a:cs typeface="Segoe UI Light" panose="020B0502040204020203" pitchFamily="34" charset="0"/>
              </a:rPr>
              <a:t>：有很多用户数据，怎么从这些数据找出推荐商品？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D32B85-1EFD-446D-89C2-6FE0004DFD1A}"/>
              </a:ext>
            </a:extLst>
          </p:cNvPr>
          <p:cNvSpPr txBox="1"/>
          <p:nvPr/>
        </p:nvSpPr>
        <p:spPr>
          <a:xfrm>
            <a:off x="674702" y="1439514"/>
            <a:ext cx="42967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功能：</a:t>
            </a:r>
            <a:endParaRPr lang="en-US" altLang="zh-CN" dirty="0"/>
          </a:p>
          <a:p>
            <a:r>
              <a:rPr lang="en-US" altLang="zh-CN" dirty="0"/>
              <a:t>Mahout </a:t>
            </a:r>
            <a:r>
              <a:rPr lang="zh-CN" altLang="en-US" dirty="0"/>
              <a:t>是 </a:t>
            </a:r>
            <a:r>
              <a:rPr lang="en-US" altLang="zh-CN" dirty="0"/>
              <a:t>Apache Software Foundation</a:t>
            </a:r>
            <a:r>
              <a:rPr lang="zh-CN" altLang="en-US" dirty="0"/>
              <a:t>（</a:t>
            </a:r>
            <a:r>
              <a:rPr lang="en-US" altLang="zh-CN" dirty="0"/>
              <a:t>ASF</a:t>
            </a:r>
            <a:r>
              <a:rPr lang="zh-CN" altLang="en-US" dirty="0"/>
              <a:t>） 旗下的一个开源项目，提供一些可扩展的机器学习领域经典算法的实现，旨在帮助开发人员更加方便快捷地创建智能应用程序。</a:t>
            </a:r>
            <a:r>
              <a:rPr lang="en-US" altLang="zh-CN" dirty="0"/>
              <a:t>Mahout</a:t>
            </a:r>
            <a:r>
              <a:rPr lang="zh-CN" altLang="en-US" dirty="0"/>
              <a:t>包含许多实现，包括聚类、分类、推荐过滤、频繁子项挖掘。此外，通过使用 </a:t>
            </a:r>
            <a:r>
              <a:rPr lang="en-US" altLang="zh-CN" dirty="0"/>
              <a:t>Apache Hadoop </a:t>
            </a:r>
            <a:r>
              <a:rPr lang="zh-CN" altLang="en-US" dirty="0"/>
              <a:t>库，</a:t>
            </a:r>
            <a:r>
              <a:rPr lang="en-US" altLang="zh-CN" dirty="0"/>
              <a:t>Mahout </a:t>
            </a:r>
            <a:r>
              <a:rPr lang="zh-CN" altLang="en-US" dirty="0"/>
              <a:t>可以有效地扩展到云中。</a:t>
            </a:r>
            <a:endParaRPr lang="en-US" altLang="zh-CN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B46727D-6559-4AC6-9137-359414B3D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140" y="1465696"/>
            <a:ext cx="5539666" cy="511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05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904599" cy="640080"/>
          </a:xfrm>
        </p:spPr>
        <p:txBody>
          <a:bodyPr rtlCol="0">
            <a:normAutofit/>
          </a:bodyPr>
          <a:lstStyle/>
          <a:p>
            <a:r>
              <a:rPr lang="en-US" altLang="zh-CN" dirty="0">
                <a:cs typeface="Segoe UI Light" panose="020B0502040204020203" pitchFamily="34" charset="0"/>
              </a:rPr>
              <a:t>Zookeeper</a:t>
            </a:r>
            <a:r>
              <a:rPr lang="zh-CN" altLang="en-US" dirty="0">
                <a:cs typeface="Segoe UI Light" panose="020B0502040204020203" pitchFamily="34" charset="0"/>
              </a:rPr>
              <a:t>：如何屏蔽</a:t>
            </a:r>
            <a:r>
              <a:rPr lang="en-US" altLang="zh-CN" dirty="0" err="1">
                <a:cs typeface="Segoe UI Light" panose="020B0502040204020203" pitchFamily="34" charset="0"/>
              </a:rPr>
              <a:t>hdfs</a:t>
            </a:r>
            <a:r>
              <a:rPr lang="en-US" altLang="zh-CN" dirty="0">
                <a:cs typeface="Segoe UI Light" panose="020B0502040204020203" pitchFamily="34" charset="0"/>
              </a:rPr>
              <a:t> </a:t>
            </a:r>
            <a:r>
              <a:rPr lang="en-US" altLang="zh-CN" dirty="0" err="1">
                <a:cs typeface="Segoe UI Light" panose="020B0502040204020203" pitchFamily="34" charset="0"/>
              </a:rPr>
              <a:t>hbase</a:t>
            </a:r>
            <a:r>
              <a:rPr lang="zh-CN" altLang="en-US" dirty="0">
                <a:cs typeface="Segoe UI Light" panose="020B0502040204020203" pitchFamily="34" charset="0"/>
              </a:rPr>
              <a:t>中的单点故障？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131105F-1DD1-492B-9530-0F0202896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83" y="2878070"/>
            <a:ext cx="5007157" cy="329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268C0D9-6D9A-4FE6-AFDE-ACE9F471754B}"/>
              </a:ext>
            </a:extLst>
          </p:cNvPr>
          <p:cNvSpPr txBox="1"/>
          <p:nvPr/>
        </p:nvSpPr>
        <p:spPr>
          <a:xfrm>
            <a:off x="648070" y="1533907"/>
            <a:ext cx="4882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虽然有</a:t>
            </a:r>
            <a:r>
              <a:rPr lang="en-US" altLang="zh-CN" dirty="0" err="1"/>
              <a:t>secondNameNode</a:t>
            </a:r>
            <a:r>
              <a:rPr lang="zh-CN" altLang="en-US" dirty="0"/>
              <a:t>，但是不会自动切换。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我自己开发的系统，有没有点单故障，是否可以应用</a:t>
            </a:r>
            <a:r>
              <a:rPr lang="en-US" altLang="zh-CN" dirty="0"/>
              <a:t>zookeeper</a:t>
            </a:r>
            <a:r>
              <a:rPr lang="zh-CN" altLang="en-US" dirty="0"/>
              <a:t>框架呢？</a:t>
            </a:r>
            <a:endParaRPr lang="en-US" altLang="zh-CN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B5C289D-BF34-4353-A920-E1D020EDD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080" y="1374768"/>
            <a:ext cx="3936044" cy="226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4C4621E5-9CCF-4F05-B9B1-A741F52E1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659" y="3923494"/>
            <a:ext cx="5007157" cy="275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6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904599" cy="640080"/>
          </a:xfrm>
        </p:spPr>
        <p:txBody>
          <a:bodyPr rtlCol="0">
            <a:normAutofit fontScale="90000"/>
          </a:bodyPr>
          <a:lstStyle/>
          <a:p>
            <a:r>
              <a:rPr lang="en-US" altLang="zh-CN" dirty="0">
                <a:cs typeface="Segoe UI Light" panose="020B0502040204020203" pitchFamily="34" charset="0"/>
              </a:rPr>
              <a:t>oozie</a:t>
            </a:r>
            <a:r>
              <a:rPr lang="zh-CN" altLang="en-US" dirty="0">
                <a:cs typeface="Segoe UI Light" panose="020B0502040204020203" pitchFamily="34" charset="0"/>
              </a:rPr>
              <a:t>：分析一般要几个小时，多个任务，怎么能把这些任务组织起来？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68C0D9-6D9A-4FE6-AFDE-ACE9F471754B}"/>
              </a:ext>
            </a:extLst>
          </p:cNvPr>
          <p:cNvSpPr txBox="1"/>
          <p:nvPr/>
        </p:nvSpPr>
        <p:spPr>
          <a:xfrm>
            <a:off x="648070" y="1533907"/>
            <a:ext cx="4882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一般都是晚上执行，例如要清洗数据，进行统计</a:t>
            </a:r>
            <a:r>
              <a:rPr lang="en-US" altLang="zh-CN" dirty="0"/>
              <a:t>1</a:t>
            </a:r>
            <a:r>
              <a:rPr lang="zh-CN" altLang="en-US" dirty="0"/>
              <a:t>，统计</a:t>
            </a:r>
            <a:r>
              <a:rPr lang="en-US" altLang="zh-CN" dirty="0"/>
              <a:t>2</a:t>
            </a:r>
            <a:r>
              <a:rPr lang="zh-CN" altLang="en-US" dirty="0"/>
              <a:t>，成功了发邮件，怎么将这些任务按照先后顺序连接在一起呢？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4FFBDA9-CD99-4BD6-854B-238DB3C14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70" y="2672187"/>
            <a:ext cx="4963461" cy="381430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5B39956-9B9B-42B1-B775-2DF5D502B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691" y="1278384"/>
            <a:ext cx="5861716" cy="45143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89BCEE-1D8A-40BB-899C-B6927D857F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0401" y="5255218"/>
            <a:ext cx="2051730" cy="14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5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904599" cy="640080"/>
          </a:xfrm>
        </p:spPr>
        <p:txBody>
          <a:bodyPr rtlCol="0">
            <a:normAutofit/>
          </a:bodyPr>
          <a:lstStyle/>
          <a:p>
            <a:r>
              <a:rPr lang="en-US" altLang="zh-CN" sz="2200" dirty="0">
                <a:cs typeface="Segoe UI Light" panose="020B0502040204020203" pitchFamily="34" charset="0"/>
              </a:rPr>
              <a:t>CDH</a:t>
            </a:r>
            <a:r>
              <a:rPr lang="zh-CN" altLang="en-US" sz="2200" dirty="0">
                <a:cs typeface="Segoe UI Light" panose="020B0502040204020203" pitchFamily="34" charset="0"/>
              </a:rPr>
              <a:t>：一个大数据应用，要用到十几种开源框架，</a:t>
            </a:r>
            <a:r>
              <a:rPr lang="en-US" altLang="zh-CN" sz="2200" dirty="0">
                <a:cs typeface="Segoe UI Light" panose="020B0502040204020203" pitchFamily="34" charset="0"/>
              </a:rPr>
              <a:t>N</a:t>
            </a:r>
            <a:r>
              <a:rPr lang="zh-CN" altLang="en-US" sz="2200" dirty="0">
                <a:cs typeface="Segoe UI Light" panose="020B0502040204020203" pitchFamily="34" charset="0"/>
              </a:rPr>
              <a:t>多的机器，怎么高效管理？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68C0D9-6D9A-4FE6-AFDE-ACE9F471754B}"/>
              </a:ext>
            </a:extLst>
          </p:cNvPr>
          <p:cNvSpPr txBox="1"/>
          <p:nvPr/>
        </p:nvSpPr>
        <p:spPr>
          <a:xfrm>
            <a:off x="521207" y="1471763"/>
            <a:ext cx="48828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1:</a:t>
            </a:r>
            <a:r>
              <a:rPr lang="zh-CN" altLang="en-US" dirty="0"/>
              <a:t>版本匹配的问题，十几种开源框架要相互使用，某个框架的最新版本，可能不兼容其他框架。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：每个框架都有自己的</a:t>
            </a:r>
            <a:r>
              <a:rPr lang="en-US" altLang="zh-CN" dirty="0"/>
              <a:t>Http</a:t>
            </a:r>
            <a:r>
              <a:rPr lang="zh-CN" altLang="en-US" dirty="0"/>
              <a:t>管理界面，通过不用的端口来访问，不能记着，能不能统一汇总到一个管理后台。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</a:t>
            </a:r>
            <a:r>
              <a:rPr lang="en-US" altLang="zh-CN" dirty="0"/>
              <a:t>3</a:t>
            </a:r>
            <a:r>
              <a:rPr lang="zh-CN" altLang="en-US" dirty="0"/>
              <a:t>：上百台机器的安装，以及监控怎么处理？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C0EDFB-C740-4C14-802F-E608DB83E5E7}"/>
              </a:ext>
            </a:extLst>
          </p:cNvPr>
          <p:cNvSpPr/>
          <p:nvPr/>
        </p:nvSpPr>
        <p:spPr>
          <a:xfrm>
            <a:off x="5973506" y="1814629"/>
            <a:ext cx="2078433" cy="64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CDH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85B773-C6DD-4BFF-B6C4-D1050FEC5CD1}"/>
              </a:ext>
            </a:extLst>
          </p:cNvPr>
          <p:cNvSpPr/>
          <p:nvPr/>
        </p:nvSpPr>
        <p:spPr>
          <a:xfrm>
            <a:off x="8912015" y="1814629"/>
            <a:ext cx="2078433" cy="64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Ambari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A80B60B-96E4-4626-9790-8913E94E3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228" y="2841609"/>
            <a:ext cx="5882565" cy="280561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BA320F1-7F3E-436E-A5F4-CE4E58E3B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07" y="4578871"/>
            <a:ext cx="4198984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1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大数据</a:t>
            </a:r>
            <a:r>
              <a:rPr lang="en-US" altLang="zh-CN" dirty="0">
                <a:cs typeface="Segoe UI Light" panose="020B0502040204020203" pitchFamily="34" charset="0"/>
              </a:rPr>
              <a:t>3.0</a:t>
            </a:r>
            <a:r>
              <a:rPr lang="zh-CN" altLang="en-US" dirty="0">
                <a:cs typeface="Segoe UI Light" panose="020B0502040204020203" pitchFamily="34" charset="0"/>
              </a:rPr>
              <a:t>：要解决的问题？速度速度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71A83058-2914-447C-947E-6B7631F99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10" y="3047910"/>
            <a:ext cx="5574290" cy="262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E89EEC05-77F4-4159-A3AC-C776E1D16642}"/>
              </a:ext>
            </a:extLst>
          </p:cNvPr>
          <p:cNvSpPr/>
          <p:nvPr/>
        </p:nvSpPr>
        <p:spPr>
          <a:xfrm>
            <a:off x="668297" y="1757867"/>
            <a:ext cx="1867085" cy="64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MapReduce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太慢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2EA264B-A6E1-405A-99D0-AAC9D829E5F2}"/>
              </a:ext>
            </a:extLst>
          </p:cNvPr>
          <p:cNvSpPr/>
          <p:nvPr/>
        </p:nvSpPr>
        <p:spPr>
          <a:xfrm>
            <a:off x="2902342" y="1757867"/>
            <a:ext cx="1243631" cy="64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Hive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太慢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33BC070-4132-40F3-98E8-A29EFD43CC2F}"/>
              </a:ext>
            </a:extLst>
          </p:cNvPr>
          <p:cNvSpPr/>
          <p:nvPr/>
        </p:nvSpPr>
        <p:spPr>
          <a:xfrm>
            <a:off x="4596060" y="1757867"/>
            <a:ext cx="1898258" cy="64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由于太慢，不能处理实时数据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E99E009-FF7D-4D3D-85E5-055AA19C7185}"/>
              </a:ext>
            </a:extLst>
          </p:cNvPr>
          <p:cNvSpPr/>
          <p:nvPr/>
        </p:nvSpPr>
        <p:spPr>
          <a:xfrm>
            <a:off x="6830106" y="1757867"/>
            <a:ext cx="1898258" cy="64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Mahout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太慢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9AEE4BF-9CAD-49FC-9D8C-227AF238A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700" y="3067678"/>
            <a:ext cx="4396397" cy="211954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8493C41-327B-457D-B310-3935E02AFA25}"/>
              </a:ext>
            </a:extLst>
          </p:cNvPr>
          <p:cNvSpPr txBox="1"/>
          <p:nvPr/>
        </p:nvSpPr>
        <p:spPr>
          <a:xfrm>
            <a:off x="6830106" y="531885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底层变了，造成老的组件被淘汰或更新换代</a:t>
            </a:r>
          </a:p>
        </p:txBody>
      </p:sp>
    </p:spTree>
    <p:extLst>
      <p:ext uri="{BB962C8B-B14F-4D97-AF65-F5344CB8AC3E}">
        <p14:creationId xmlns:p14="http://schemas.microsoft.com/office/powerpoint/2010/main" val="214493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904599" cy="640080"/>
          </a:xfrm>
        </p:spPr>
        <p:txBody>
          <a:bodyPr rtlCol="0">
            <a:normAutofit/>
          </a:bodyPr>
          <a:lstStyle/>
          <a:p>
            <a:r>
              <a:rPr lang="en-US" altLang="zh-CN" sz="2200" dirty="0">
                <a:cs typeface="Segoe UI Light" panose="020B0502040204020203" pitchFamily="34" charset="0"/>
              </a:rPr>
              <a:t>Spark</a:t>
            </a:r>
            <a:r>
              <a:rPr lang="zh-CN" altLang="en-US" sz="2200" dirty="0">
                <a:cs typeface="Segoe UI Light" panose="020B0502040204020203" pitchFamily="34" charset="0"/>
              </a:rPr>
              <a:t>：由于</a:t>
            </a:r>
            <a:r>
              <a:rPr lang="en-US" altLang="zh-CN" sz="2200" dirty="0">
                <a:cs typeface="Segoe UI Light" panose="020B0502040204020203" pitchFamily="34" charset="0"/>
              </a:rPr>
              <a:t>MapReduce</a:t>
            </a:r>
            <a:r>
              <a:rPr lang="zh-CN" altLang="en-US" sz="2200" dirty="0">
                <a:cs typeface="Segoe UI Light" panose="020B0502040204020203" pitchFamily="34" charset="0"/>
              </a:rPr>
              <a:t>太慢，</a:t>
            </a:r>
            <a:r>
              <a:rPr lang="en-US" altLang="zh-CN" sz="2200" dirty="0">
                <a:cs typeface="Segoe UI Light" panose="020B0502040204020203" pitchFamily="34" charset="0"/>
              </a:rPr>
              <a:t>Spark</a:t>
            </a:r>
            <a:r>
              <a:rPr lang="zh-CN" altLang="en-US" sz="2200" dirty="0">
                <a:cs typeface="Segoe UI Light" panose="020B0502040204020203" pitchFamily="34" charset="0"/>
              </a:rPr>
              <a:t>新写了一套框架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B9F4B76-6B57-4433-9FF6-631634AFA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18" y="1508358"/>
            <a:ext cx="4880960" cy="3841283"/>
          </a:xfrm>
          <a:prstGeom prst="rect">
            <a:avLst/>
          </a:prstGeom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3FC914CD-E6D5-481B-BC61-7616D5631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813" y="1893311"/>
            <a:ext cx="37719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40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904599" cy="640080"/>
          </a:xfrm>
        </p:spPr>
        <p:txBody>
          <a:bodyPr rtlCol="0">
            <a:normAutofit/>
          </a:bodyPr>
          <a:lstStyle/>
          <a:p>
            <a:r>
              <a:rPr lang="en-US" altLang="zh-CN" sz="2200" dirty="0">
                <a:cs typeface="Segoe UI Light" panose="020B0502040204020203" pitchFamily="34" charset="0"/>
              </a:rPr>
              <a:t>Spark </a:t>
            </a:r>
            <a:r>
              <a:rPr lang="zh-CN" altLang="en-US" sz="2200" dirty="0">
                <a:cs typeface="Segoe UI Light" panose="020B0502040204020203" pitchFamily="34" charset="0"/>
              </a:rPr>
              <a:t>：替换</a:t>
            </a:r>
            <a:r>
              <a:rPr lang="en-US" altLang="zh-CN" sz="2200" dirty="0">
                <a:cs typeface="Segoe UI Light" panose="020B0502040204020203" pitchFamily="34" charset="0"/>
              </a:rPr>
              <a:t>MapReduce</a:t>
            </a:r>
            <a:r>
              <a:rPr lang="zh-CN" altLang="en-US" sz="2200" dirty="0">
                <a:cs typeface="Segoe UI Light" panose="020B0502040204020203" pitchFamily="34" charset="0"/>
              </a:rPr>
              <a:t>，</a:t>
            </a:r>
            <a:r>
              <a:rPr lang="en-US" altLang="zh-CN" sz="2200" dirty="0">
                <a:cs typeface="Segoe UI Light" panose="020B0502040204020203" pitchFamily="34" charset="0"/>
              </a:rPr>
              <a:t>Spark</a:t>
            </a:r>
            <a:r>
              <a:rPr lang="zh-CN" altLang="en-US" sz="2200" dirty="0">
                <a:cs typeface="Segoe UI Light" panose="020B0502040204020203" pitchFamily="34" charset="0"/>
              </a:rPr>
              <a:t>怎么用？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BD07FA-A7AD-4866-843D-AD8061742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1782081"/>
            <a:ext cx="6161095" cy="481614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CDD40FC-6C80-49A1-A5B3-32635EF5D1C5}"/>
              </a:ext>
            </a:extLst>
          </p:cNvPr>
          <p:cNvSpPr txBox="1"/>
          <p:nvPr/>
        </p:nvSpPr>
        <p:spPr>
          <a:xfrm>
            <a:off x="685800" y="1371598"/>
            <a:ext cx="410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shell</a:t>
            </a:r>
            <a:r>
              <a:rPr lang="zh-CN" altLang="en-US" dirty="0"/>
              <a:t>可以写一些交互命令，调试用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4DCF5120-FA56-4E12-B1DB-38A190A89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890" y="1782081"/>
            <a:ext cx="3075082" cy="143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BBEE2E7-D036-4C1D-80DB-5D18FA4D3A68}"/>
              </a:ext>
            </a:extLst>
          </p:cNvPr>
          <p:cNvSpPr txBox="1"/>
          <p:nvPr/>
        </p:nvSpPr>
        <p:spPr>
          <a:xfrm>
            <a:off x="6713154" y="1371598"/>
            <a:ext cx="348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可以在</a:t>
            </a:r>
            <a:r>
              <a:rPr lang="en-US" altLang="zh-CN" dirty="0" err="1"/>
              <a:t>hadoop</a:t>
            </a:r>
            <a:r>
              <a:rPr lang="zh-CN" altLang="en-US" dirty="0"/>
              <a:t>自带的</a:t>
            </a:r>
            <a:r>
              <a:rPr lang="en-US" altLang="zh-CN" dirty="0"/>
              <a:t>yarn</a:t>
            </a:r>
            <a:r>
              <a:rPr lang="zh-CN" altLang="en-US" dirty="0"/>
              <a:t>上执行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523AE2-B69E-481E-A49F-009562F12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5890" y="3429000"/>
            <a:ext cx="4373946" cy="342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6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904599" cy="640080"/>
          </a:xfrm>
        </p:spPr>
        <p:txBody>
          <a:bodyPr rtlCol="0">
            <a:normAutofit/>
          </a:bodyPr>
          <a:lstStyle/>
          <a:p>
            <a:r>
              <a:rPr lang="en-US" altLang="zh-CN" sz="2200" dirty="0">
                <a:cs typeface="Segoe UI Light" panose="020B0502040204020203" pitchFamily="34" charset="0"/>
              </a:rPr>
              <a:t>Spark </a:t>
            </a:r>
            <a:r>
              <a:rPr lang="en-US" altLang="zh-CN" sz="2200" dirty="0" err="1">
                <a:cs typeface="Segoe UI Light" panose="020B0502040204020203" pitchFamily="34" charset="0"/>
              </a:rPr>
              <a:t>Sql</a:t>
            </a:r>
            <a:r>
              <a:rPr lang="zh-CN" altLang="en-US" sz="2200" dirty="0">
                <a:cs typeface="Segoe UI Light" panose="020B0502040204020203" pitchFamily="34" charset="0"/>
              </a:rPr>
              <a:t>：有人说用</a:t>
            </a:r>
            <a:r>
              <a:rPr lang="en-US" altLang="zh-CN" sz="2200" dirty="0">
                <a:cs typeface="Segoe UI Light" panose="020B0502040204020203" pitchFamily="34" charset="0"/>
              </a:rPr>
              <a:t>Scala</a:t>
            </a:r>
            <a:r>
              <a:rPr lang="zh-CN" altLang="en-US" sz="2200" dirty="0">
                <a:cs typeface="Segoe UI Light" panose="020B0502040204020203" pitchFamily="34" charset="0"/>
              </a:rPr>
              <a:t>写代码复杂，能不能用</a:t>
            </a:r>
            <a:r>
              <a:rPr lang="en-US" altLang="zh-CN" sz="2200" dirty="0" err="1">
                <a:cs typeface="Segoe UI Light" panose="020B0502040204020203" pitchFamily="34" charset="0"/>
              </a:rPr>
              <a:t>Sql</a:t>
            </a:r>
            <a:r>
              <a:rPr lang="zh-CN" altLang="en-US" sz="2200" dirty="0">
                <a:cs typeface="Segoe UI Light" panose="020B0502040204020203" pitchFamily="34" charset="0"/>
              </a:rPr>
              <a:t>的做统计分析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A2337ABC-54A9-4A8C-98B4-C8DC43FFF2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2197836"/>
              </p:ext>
            </p:extLst>
          </p:nvPr>
        </p:nvGraphicFramePr>
        <p:xfrm>
          <a:off x="318895" y="1471375"/>
          <a:ext cx="7282576" cy="3915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131E658-0D63-4B44-8AED-16D70FBB7971}"/>
              </a:ext>
            </a:extLst>
          </p:cNvPr>
          <p:cNvSpPr txBox="1"/>
          <p:nvPr/>
        </p:nvSpPr>
        <p:spPr>
          <a:xfrm>
            <a:off x="3667464" y="1748054"/>
            <a:ext cx="4390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大家提出来，学习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scala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需要成本，能不能用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F5ED10-F007-47A3-ADBD-E1619AD8CAD0}"/>
              </a:ext>
            </a:extLst>
          </p:cNvPr>
          <p:cNvSpPr txBox="1"/>
          <p:nvPr/>
        </p:nvSpPr>
        <p:spPr>
          <a:xfrm>
            <a:off x="5862937" y="3088481"/>
            <a:ext cx="1437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Spark on Hive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32B081-9970-4D40-9642-F14C9684A134}"/>
              </a:ext>
            </a:extLst>
          </p:cNvPr>
          <p:cNvSpPr txBox="1"/>
          <p:nvPr/>
        </p:nvSpPr>
        <p:spPr>
          <a:xfrm>
            <a:off x="5862937" y="3471720"/>
            <a:ext cx="4802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Spark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开发的，利用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Hive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解析器，底层用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Spark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E573107-7DCE-457F-A545-C923FCEA5518}"/>
              </a:ext>
            </a:extLst>
          </p:cNvPr>
          <p:cNvSpPr txBox="1"/>
          <p:nvPr/>
        </p:nvSpPr>
        <p:spPr>
          <a:xfrm>
            <a:off x="7532980" y="4509791"/>
            <a:ext cx="4476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经过两年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Spark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说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Shark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架构不好，干脆自己重新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开发一个可以执行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的框架，废除了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Shark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3EDAF8-8413-45BD-80B7-3965B6C9FD8B}"/>
              </a:ext>
            </a:extLst>
          </p:cNvPr>
          <p:cNvSpPr txBox="1"/>
          <p:nvPr/>
        </p:nvSpPr>
        <p:spPr>
          <a:xfrm>
            <a:off x="883227" y="6161809"/>
            <a:ext cx="993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Hive</a:t>
            </a:r>
            <a:r>
              <a:rPr lang="zh-CN" altLang="en-US" dirty="0">
                <a:solidFill>
                  <a:srgbClr val="C00000"/>
                </a:solidFill>
              </a:rPr>
              <a:t>不干了，提出了</a:t>
            </a:r>
            <a:r>
              <a:rPr lang="en-US" altLang="zh-CN" dirty="0">
                <a:solidFill>
                  <a:srgbClr val="C00000"/>
                </a:solidFill>
              </a:rPr>
              <a:t>Hive on Spark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Hive</a:t>
            </a:r>
            <a:r>
              <a:rPr lang="zh-CN" altLang="en-US" dirty="0">
                <a:solidFill>
                  <a:srgbClr val="C00000"/>
                </a:solidFill>
              </a:rPr>
              <a:t>将底层的</a:t>
            </a:r>
            <a:r>
              <a:rPr lang="en-US" altLang="zh-CN" dirty="0">
                <a:solidFill>
                  <a:srgbClr val="C00000"/>
                </a:solidFill>
              </a:rPr>
              <a:t>MapReduce</a:t>
            </a:r>
            <a:r>
              <a:rPr lang="zh-CN" altLang="en-US" dirty="0">
                <a:solidFill>
                  <a:srgbClr val="C00000"/>
                </a:solidFill>
              </a:rPr>
              <a:t>换成</a:t>
            </a:r>
            <a:r>
              <a:rPr lang="en-US" altLang="zh-CN" dirty="0">
                <a:solidFill>
                  <a:srgbClr val="C00000"/>
                </a:solidFill>
              </a:rPr>
              <a:t>Spark</a:t>
            </a:r>
            <a:r>
              <a:rPr lang="zh-CN" altLang="en-US" dirty="0">
                <a:solidFill>
                  <a:srgbClr val="C00000"/>
                </a:solidFill>
              </a:rPr>
              <a:t>，这样能留住老用户</a:t>
            </a:r>
          </a:p>
        </p:txBody>
      </p:sp>
    </p:spTree>
    <p:extLst>
      <p:ext uri="{BB962C8B-B14F-4D97-AF65-F5344CB8AC3E}">
        <p14:creationId xmlns:p14="http://schemas.microsoft.com/office/powerpoint/2010/main" val="410483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904599" cy="640080"/>
          </a:xfrm>
        </p:spPr>
        <p:txBody>
          <a:bodyPr rtlCol="0">
            <a:normAutofit/>
          </a:bodyPr>
          <a:lstStyle/>
          <a:p>
            <a:r>
              <a:rPr lang="en-US" altLang="zh-CN" sz="2200" dirty="0">
                <a:cs typeface="Segoe UI Light" panose="020B0502040204020203" pitchFamily="34" charset="0"/>
              </a:rPr>
              <a:t>Spark Streaming</a:t>
            </a:r>
            <a:r>
              <a:rPr lang="zh-CN" altLang="en-US" sz="2200" dirty="0">
                <a:cs typeface="Segoe UI Light" panose="020B0502040204020203" pitchFamily="34" charset="0"/>
              </a:rPr>
              <a:t>：只能对历史数据分析，能不能对当前发生的数据进行分析呢？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EC5B3859-BF12-4CD6-B4F6-A2DFBC4ED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77" y="1433945"/>
            <a:ext cx="5580417" cy="305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5BAE5F6-748D-4703-81C6-7DBD8939A583}"/>
              </a:ext>
            </a:extLst>
          </p:cNvPr>
          <p:cNvSpPr txBox="1"/>
          <p:nvPr/>
        </p:nvSpPr>
        <p:spPr>
          <a:xfrm>
            <a:off x="427690" y="1433945"/>
            <a:ext cx="48791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以往，批处理和流计算被看作大数据系统的两个方面。我们常常能看到这样的架构</a:t>
            </a:r>
            <a:r>
              <a:rPr lang="en-US" altLang="zh-CN" dirty="0"/>
              <a:t>——</a:t>
            </a:r>
            <a:r>
              <a:rPr lang="zh-CN" altLang="en-US" dirty="0"/>
              <a:t>以 </a:t>
            </a:r>
            <a:r>
              <a:rPr lang="en-US" altLang="zh-CN" dirty="0"/>
              <a:t>Kafka</a:t>
            </a:r>
            <a:r>
              <a:rPr lang="zh-CN" altLang="en-US" dirty="0"/>
              <a:t>、</a:t>
            </a:r>
            <a:r>
              <a:rPr lang="en-US" altLang="zh-CN" dirty="0"/>
              <a:t>Storm </a:t>
            </a:r>
            <a:r>
              <a:rPr lang="zh-CN" altLang="en-US" dirty="0"/>
              <a:t>为代表的流计算框架用于实时计算，而 </a:t>
            </a:r>
            <a:r>
              <a:rPr lang="en-US" altLang="zh-CN" dirty="0"/>
              <a:t>Spark </a:t>
            </a:r>
            <a:r>
              <a:rPr lang="zh-CN" altLang="en-US" dirty="0"/>
              <a:t>或 </a:t>
            </a:r>
            <a:r>
              <a:rPr lang="en-US" altLang="zh-CN" dirty="0"/>
              <a:t>MapReduce </a:t>
            </a:r>
            <a:r>
              <a:rPr lang="zh-CN" altLang="en-US" dirty="0"/>
              <a:t>则负责每天、每小时的数据批处理。在 </a:t>
            </a:r>
            <a:r>
              <a:rPr lang="en-US" altLang="zh-CN" dirty="0"/>
              <a:t>ETL </a:t>
            </a:r>
            <a:r>
              <a:rPr lang="zh-CN" altLang="en-US" dirty="0"/>
              <a:t>等场合，这样的设计常常导致同样的计算逻辑被实现两次，耗费人力不说，保证一致性也是个问题。</a:t>
            </a:r>
          </a:p>
          <a:p>
            <a:r>
              <a:rPr lang="en-US" altLang="zh-CN" dirty="0"/>
              <a:t>Spark Streaming </a:t>
            </a:r>
            <a:r>
              <a:rPr lang="zh-CN" altLang="en-US" dirty="0"/>
              <a:t>正是诞生于此类需求。传统的流计算框架大多注重于低延迟，采用了持续的（</a:t>
            </a:r>
            <a:r>
              <a:rPr lang="en-US" altLang="zh-CN" dirty="0"/>
              <a:t>continuous</a:t>
            </a:r>
            <a:r>
              <a:rPr lang="zh-CN" altLang="en-US" dirty="0"/>
              <a:t>）算子模型；而 </a:t>
            </a:r>
            <a:r>
              <a:rPr lang="en-US" altLang="zh-CN" dirty="0"/>
              <a:t>Spark Streaming </a:t>
            </a:r>
            <a:r>
              <a:rPr lang="zh-CN" altLang="en-US" dirty="0"/>
              <a:t>基于 </a:t>
            </a:r>
            <a:r>
              <a:rPr lang="en-US" altLang="zh-CN" dirty="0"/>
              <a:t>Spark</a:t>
            </a:r>
            <a:r>
              <a:rPr lang="zh-CN" altLang="en-US" dirty="0"/>
              <a:t>，另辟蹊径提出了 </a:t>
            </a:r>
            <a:r>
              <a:rPr lang="en-US" altLang="zh-CN" b="1" dirty="0"/>
              <a:t>D-Stream</a:t>
            </a:r>
            <a:r>
              <a:rPr lang="zh-CN" altLang="en-US" b="1" dirty="0"/>
              <a:t>（</a:t>
            </a:r>
            <a:r>
              <a:rPr lang="en-US" altLang="zh-CN" b="1" dirty="0"/>
              <a:t>Discretized Streams</a:t>
            </a:r>
            <a:r>
              <a:rPr lang="zh-CN" altLang="en-US" b="1" dirty="0"/>
              <a:t>）方案：将流数据切成很小的批（</a:t>
            </a:r>
            <a:r>
              <a:rPr lang="en-US" altLang="zh-CN" b="1" dirty="0"/>
              <a:t>micro-batch</a:t>
            </a:r>
            <a:r>
              <a:rPr lang="zh-CN" altLang="en-US" b="1" dirty="0"/>
              <a:t>），用一系列的短暂、无状态、确定性的批处理实现流处理。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781EBF-01F8-44EF-9D47-3C7BEFB43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583" y="4660093"/>
            <a:ext cx="6203218" cy="2042337"/>
          </a:xfrm>
          <a:prstGeom prst="rect">
            <a:avLst/>
          </a:prstGeom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792B7129-ADAA-4948-850F-12AF5D479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256" y="5748585"/>
            <a:ext cx="24288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>
            <a:extLst>
              <a:ext uri="{FF2B5EF4-FFF2-40B4-BE49-F238E27FC236}">
                <a16:creationId xmlns:a16="http://schemas.microsoft.com/office/drawing/2014/main" id="{E5290F0C-0943-45E9-A2FB-10A09AD29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99" y="5748584"/>
            <a:ext cx="2215894" cy="66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19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发展历程</a:t>
            </a:r>
            <a:endParaRPr lang="zh-cn" dirty="0">
              <a:cs typeface="Segoe UI Light" panose="020B0502040204020203" pitchFamily="34" charset="0"/>
            </a:endParaRP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A46E9FEB-DD92-4E05-A441-F2AB5F7AE9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6271572"/>
              </p:ext>
            </p:extLst>
          </p:nvPr>
        </p:nvGraphicFramePr>
        <p:xfrm>
          <a:off x="1669713" y="1757895"/>
          <a:ext cx="7282576" cy="3915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CCFBF811-CA9F-468E-99D2-7CD8477EBCA0}"/>
              </a:ext>
            </a:extLst>
          </p:cNvPr>
          <p:cNvSpPr txBox="1"/>
          <p:nvPr/>
        </p:nvSpPr>
        <p:spPr>
          <a:xfrm>
            <a:off x="4332482" y="1851924"/>
            <a:ext cx="5071325" cy="71096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2003-2004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年，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Google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公布了部分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GFS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和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MapReduce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思想的细节</a:t>
            </a:r>
            <a:endParaRPr lang="en-US" altLang="zh-CN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2005Hadoop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作为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Lucene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的子项目</a:t>
            </a:r>
            <a:r>
              <a:rPr lang="en-US" altLang="zh-CN" sz="1200" dirty="0" err="1">
                <a:solidFill>
                  <a:schemeClr val="bg1">
                    <a:lumMod val="75000"/>
                  </a:schemeClr>
                </a:solidFill>
              </a:rPr>
              <a:t>Nutch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的一部分正式引入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Apache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基金会</a:t>
            </a:r>
            <a:endParaRPr lang="en-US" altLang="zh-CN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2006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年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月被分离出来，成为一套完整独立的软件，起名为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Hadoop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A00556E-324A-4762-89D1-CAE950251131}"/>
              </a:ext>
            </a:extLst>
          </p:cNvPr>
          <p:cNvSpPr txBox="1"/>
          <p:nvPr/>
        </p:nvSpPr>
        <p:spPr>
          <a:xfrm>
            <a:off x="5993545" y="3092616"/>
            <a:ext cx="1903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2008</a:t>
            </a:r>
            <a:r>
              <a:rPr lang="zh-CN" altLang="en-US" sz="1200">
                <a:solidFill>
                  <a:schemeClr val="bg1">
                    <a:lumMod val="75000"/>
                  </a:schemeClr>
                </a:solidFill>
              </a:rPr>
              <a:t>年多种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组件不断推出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065A243-F865-435A-85F0-71C519132B2F}"/>
              </a:ext>
            </a:extLst>
          </p:cNvPr>
          <p:cNvSpPr txBox="1"/>
          <p:nvPr/>
        </p:nvSpPr>
        <p:spPr>
          <a:xfrm>
            <a:off x="7217419" y="4059714"/>
            <a:ext cx="1849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2009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年开始</a:t>
            </a:r>
            <a:endParaRPr lang="en-US" altLang="zh-CN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2014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年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spark1.0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正式推出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446EE14-F1ED-498D-87BA-BDE468AB4CE0}"/>
              </a:ext>
            </a:extLst>
          </p:cNvPr>
          <p:cNvSpPr txBox="1"/>
          <p:nvPr/>
        </p:nvSpPr>
        <p:spPr>
          <a:xfrm>
            <a:off x="8672550" y="5191138"/>
            <a:ext cx="1863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2015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年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Flink1.0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正式推出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904599" cy="640080"/>
          </a:xfrm>
        </p:spPr>
        <p:txBody>
          <a:bodyPr rtlCol="0">
            <a:normAutofit/>
          </a:bodyPr>
          <a:lstStyle/>
          <a:p>
            <a:r>
              <a:rPr lang="en-US" altLang="zh-CN" sz="2200" dirty="0">
                <a:cs typeface="Segoe UI Light" panose="020B0502040204020203" pitchFamily="34" charset="0"/>
              </a:rPr>
              <a:t>Spark ml</a:t>
            </a:r>
            <a:r>
              <a:rPr lang="zh-CN" altLang="en-US" sz="2200" dirty="0">
                <a:cs typeface="Segoe UI Light" panose="020B0502040204020203" pitchFamily="34" charset="0"/>
              </a:rPr>
              <a:t>与</a:t>
            </a:r>
            <a:r>
              <a:rPr lang="en-US" altLang="zh-CN" sz="2200" dirty="0" err="1">
                <a:cs typeface="Segoe UI Light" panose="020B0502040204020203" pitchFamily="34" charset="0"/>
              </a:rPr>
              <a:t>mllib</a:t>
            </a:r>
            <a:r>
              <a:rPr lang="zh-CN" altLang="en-US" sz="2200" dirty="0">
                <a:cs typeface="Segoe UI Light" panose="020B0502040204020203" pitchFamily="34" charset="0"/>
              </a:rPr>
              <a:t>：机器学习组件？ 训练模型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C6E36E-7D10-4DC5-9124-021B00C1A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1403964"/>
            <a:ext cx="8885690" cy="44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7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904599" cy="640080"/>
          </a:xfrm>
        </p:spPr>
        <p:txBody>
          <a:bodyPr rtlCol="0">
            <a:normAutofit/>
          </a:bodyPr>
          <a:lstStyle/>
          <a:p>
            <a:r>
              <a:rPr lang="en-US" altLang="zh-CN" sz="2200" dirty="0">
                <a:cs typeface="Segoe UI Light" panose="020B0502040204020203" pitchFamily="34" charset="0"/>
              </a:rPr>
              <a:t>Spark </a:t>
            </a:r>
            <a:r>
              <a:rPr lang="en-US" altLang="zh-CN" sz="2200" dirty="0" err="1">
                <a:cs typeface="Segoe UI Light" panose="020B0502040204020203" pitchFamily="34" charset="0"/>
              </a:rPr>
              <a:t>Graphx</a:t>
            </a:r>
            <a:r>
              <a:rPr lang="zh-CN" altLang="en-US" sz="2200" dirty="0">
                <a:cs typeface="Segoe UI Light" panose="020B0502040204020203" pitchFamily="34" charset="0"/>
              </a:rPr>
              <a:t>：如何在大数据中得到推荐商品，相似好友？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470717-04B3-435D-AE19-D530F35E5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" y="1368371"/>
            <a:ext cx="7874648" cy="225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6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大数据</a:t>
            </a:r>
            <a:r>
              <a:rPr lang="en-US" altLang="zh-CN" dirty="0">
                <a:cs typeface="Segoe UI Light" panose="020B0502040204020203" pitchFamily="34" charset="0"/>
              </a:rPr>
              <a:t>4.0</a:t>
            </a:r>
            <a:r>
              <a:rPr lang="zh-CN" altLang="en-US" dirty="0">
                <a:cs typeface="Segoe UI Light" panose="020B0502040204020203" pitchFamily="34" charset="0"/>
              </a:rPr>
              <a:t>：流计算与机器学习</a:t>
            </a:r>
          </a:p>
        </p:txBody>
      </p:sp>
      <p:pic>
        <p:nvPicPr>
          <p:cNvPr id="41" name="Picture 6">
            <a:extLst>
              <a:ext uri="{FF2B5EF4-FFF2-40B4-BE49-F238E27FC236}">
                <a16:creationId xmlns:a16="http://schemas.microsoft.com/office/drawing/2014/main" id="{F7BAF724-B877-4CCA-8F7E-56EFCA3C9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7" y="2931441"/>
            <a:ext cx="2144602" cy="64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箭头: 下 41">
            <a:extLst>
              <a:ext uri="{FF2B5EF4-FFF2-40B4-BE49-F238E27FC236}">
                <a16:creationId xmlns:a16="http://schemas.microsoft.com/office/drawing/2014/main" id="{9A53C5D3-6DFE-4B8D-89E4-37F9B29B5387}"/>
              </a:ext>
            </a:extLst>
          </p:cNvPr>
          <p:cNvSpPr/>
          <p:nvPr/>
        </p:nvSpPr>
        <p:spPr>
          <a:xfrm rot="16200000">
            <a:off x="3410840" y="2819616"/>
            <a:ext cx="287507" cy="9312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CF9F4F0-AC0E-436A-8FBD-2634435CE386}"/>
              </a:ext>
            </a:extLst>
          </p:cNvPr>
          <p:cNvSpPr/>
          <p:nvPr/>
        </p:nvSpPr>
        <p:spPr>
          <a:xfrm>
            <a:off x="4353791" y="1371600"/>
            <a:ext cx="7637317" cy="503834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6" name="图示 45">
            <a:extLst>
              <a:ext uri="{FF2B5EF4-FFF2-40B4-BE49-F238E27FC236}">
                <a16:creationId xmlns:a16="http://schemas.microsoft.com/office/drawing/2014/main" id="{75DEEEC1-CDE3-4503-BF5A-11D5E2A842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1266817"/>
              </p:ext>
            </p:extLst>
          </p:nvPr>
        </p:nvGraphicFramePr>
        <p:xfrm>
          <a:off x="4020224" y="2152123"/>
          <a:ext cx="6341918" cy="3078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0" name="文本框 49">
            <a:extLst>
              <a:ext uri="{FF2B5EF4-FFF2-40B4-BE49-F238E27FC236}">
                <a16:creationId xmlns:a16="http://schemas.microsoft.com/office/drawing/2014/main" id="{E4407738-554B-4D55-92C6-D35A862D204C}"/>
              </a:ext>
            </a:extLst>
          </p:cNvPr>
          <p:cNvSpPr txBox="1"/>
          <p:nvPr/>
        </p:nvSpPr>
        <p:spPr>
          <a:xfrm>
            <a:off x="6995976" y="2454635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专门的流框架，计算速度高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1B33EAC-3768-430A-A77D-23AF0EEE63D1}"/>
              </a:ext>
            </a:extLst>
          </p:cNvPr>
          <p:cNvSpPr txBox="1"/>
          <p:nvPr/>
        </p:nvSpPr>
        <p:spPr>
          <a:xfrm>
            <a:off x="8720867" y="3552218"/>
            <a:ext cx="1921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基于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Spark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的流框架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2902743-BC0D-464F-90A3-83C49E684482}"/>
              </a:ext>
            </a:extLst>
          </p:cNvPr>
          <p:cNvSpPr txBox="1"/>
          <p:nvPr/>
        </p:nvSpPr>
        <p:spPr>
          <a:xfrm>
            <a:off x="9978167" y="4671295"/>
            <a:ext cx="1510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有望替代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Spark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5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大数据</a:t>
            </a:r>
            <a:r>
              <a:rPr lang="en-US" altLang="zh-CN" dirty="0">
                <a:cs typeface="Segoe UI Light" panose="020B0502040204020203" pitchFamily="34" charset="0"/>
              </a:rPr>
              <a:t>4.0</a:t>
            </a:r>
            <a:r>
              <a:rPr lang="zh-CN" altLang="en-US" dirty="0">
                <a:cs typeface="Segoe UI Light" panose="020B0502040204020203" pitchFamily="34" charset="0"/>
              </a:rPr>
              <a:t>：流计算与机器学习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153F32-202A-4654-BA2B-12662B6D1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680" y="1683499"/>
            <a:ext cx="8672312" cy="40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0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大数据</a:t>
            </a:r>
            <a:r>
              <a:rPr lang="en-US" altLang="zh-CN" dirty="0">
                <a:cs typeface="Segoe UI Light" panose="020B0502040204020203" pitchFamily="34" charset="0"/>
              </a:rPr>
              <a:t>1.0</a:t>
            </a:r>
            <a:r>
              <a:rPr lang="zh-CN" altLang="en-US" dirty="0">
                <a:cs typeface="Segoe UI Light" panose="020B0502040204020203" pitchFamily="34" charset="0"/>
              </a:rPr>
              <a:t>：要解决的问题？从无到有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6B157A9-18ED-4D59-9CC0-2B4E1C1315AE}"/>
              </a:ext>
            </a:extLst>
          </p:cNvPr>
          <p:cNvSpPr/>
          <p:nvPr/>
        </p:nvSpPr>
        <p:spPr>
          <a:xfrm>
            <a:off x="780176" y="2072081"/>
            <a:ext cx="2801923" cy="64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海量的数据如何查询？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6779755-7983-44E6-BA00-E1F2BFFADB62}"/>
              </a:ext>
            </a:extLst>
          </p:cNvPr>
          <p:cNvSpPr/>
          <p:nvPr/>
        </p:nvSpPr>
        <p:spPr>
          <a:xfrm>
            <a:off x="3959766" y="2072081"/>
            <a:ext cx="2801923" cy="64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海量的数据如何做统计？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BF2C46E-935E-443F-80AF-7FB8EA615EDE}"/>
              </a:ext>
            </a:extLst>
          </p:cNvPr>
          <p:cNvSpPr/>
          <p:nvPr/>
        </p:nvSpPr>
        <p:spPr>
          <a:xfrm>
            <a:off x="7398326" y="2066209"/>
            <a:ext cx="3339582" cy="64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有没有存储海量数据的数据库？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42CD7A5-087F-423F-AFAE-3BD6C2474BAD}"/>
              </a:ext>
            </a:extLst>
          </p:cNvPr>
          <p:cNvSpPr/>
          <p:nvPr/>
        </p:nvSpPr>
        <p:spPr>
          <a:xfrm>
            <a:off x="1400961" y="3763218"/>
            <a:ext cx="1610687" cy="1445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HDFS</a:t>
            </a:r>
          </a:p>
          <a:p>
            <a:pPr algn="ctr"/>
            <a:r>
              <a:rPr lang="zh-CN" altLang="en-US" sz="1000" dirty="0"/>
              <a:t>分布式文件系统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825AABEF-D64B-49BF-8B54-EE3545E61249}"/>
              </a:ext>
            </a:extLst>
          </p:cNvPr>
          <p:cNvSpPr/>
          <p:nvPr/>
        </p:nvSpPr>
        <p:spPr>
          <a:xfrm>
            <a:off x="1967218" y="2951206"/>
            <a:ext cx="427838" cy="729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48135B-3D4E-4AFB-9DBE-D29897A9420F}"/>
              </a:ext>
            </a:extLst>
          </p:cNvPr>
          <p:cNvSpPr/>
          <p:nvPr/>
        </p:nvSpPr>
        <p:spPr>
          <a:xfrm>
            <a:off x="4546832" y="3763218"/>
            <a:ext cx="1610687" cy="1445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MapReduce</a:t>
            </a:r>
          </a:p>
          <a:p>
            <a:pPr algn="ctr"/>
            <a:r>
              <a:rPr lang="zh-CN" altLang="en-US" sz="1000" dirty="0"/>
              <a:t>分布式计算框架</a:t>
            </a:r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9474F929-3005-456E-9079-1FA89F5D500A}"/>
              </a:ext>
            </a:extLst>
          </p:cNvPr>
          <p:cNvSpPr/>
          <p:nvPr/>
        </p:nvSpPr>
        <p:spPr>
          <a:xfrm>
            <a:off x="5113089" y="2951206"/>
            <a:ext cx="427838" cy="729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58C5DA50-9E80-4171-9659-E60BBA3EF26C}"/>
              </a:ext>
            </a:extLst>
          </p:cNvPr>
          <p:cNvSpPr/>
          <p:nvPr/>
        </p:nvSpPr>
        <p:spPr>
          <a:xfrm>
            <a:off x="8330267" y="3776557"/>
            <a:ext cx="1610687" cy="1445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HBase</a:t>
            </a:r>
          </a:p>
          <a:p>
            <a:pPr algn="ctr"/>
            <a:r>
              <a:rPr lang="zh-CN" altLang="en-US" sz="1000" dirty="0"/>
              <a:t>分布式数据库</a:t>
            </a:r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22965BDD-6019-4C87-9E96-2EB62E63D4B8}"/>
              </a:ext>
            </a:extLst>
          </p:cNvPr>
          <p:cNvSpPr/>
          <p:nvPr/>
        </p:nvSpPr>
        <p:spPr>
          <a:xfrm>
            <a:off x="8896524" y="2964545"/>
            <a:ext cx="427838" cy="729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cs typeface="Segoe UI Light" panose="020B0502040204020203" pitchFamily="34" charset="0"/>
              </a:rPr>
              <a:t>HDFS</a:t>
            </a:r>
            <a:r>
              <a:rPr lang="zh-CN" altLang="en-US" dirty="0">
                <a:cs typeface="Segoe UI Light" panose="020B0502040204020203" pitchFamily="34" charset="0"/>
              </a:rPr>
              <a:t>：如何实现？</a:t>
            </a:r>
            <a:endParaRPr lang="zh-cn" dirty="0">
              <a:cs typeface="Segoe UI Light" panose="020B0502040204020203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4294967295"/>
          </p:nvPr>
        </p:nvSpPr>
        <p:spPr>
          <a:xfrm>
            <a:off x="591944" y="1556844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原理很简单，分布式文件系统上有很多机器，但是用户不用管。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他只用通过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NameNode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机器上，像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linux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操作系统一样，可以通过命令操作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HDFS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文件系统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cs typeface="Segoe UI" panose="020B0502040204020203" pitchFamily="34" charset="0"/>
              </a:rPr>
              <a:t>Put: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cs typeface="Segoe UI" panose="020B0502040204020203" pitchFamily="34" charset="0"/>
              </a:rPr>
              <a:t>将文件放到分布式系统中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cs typeface="Segoe UI" panose="020B0502040204020203" pitchFamily="34" charset="0"/>
            </a:endParaRP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  <a:cs typeface="Segoe UI" panose="020B0502040204020203" pitchFamily="34" charset="0"/>
              </a:rPr>
              <a:t>Mkdir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cs typeface="Segoe UI" panose="020B0502040204020203" pitchFamily="34" charset="0"/>
              </a:rPr>
              <a:t>: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cs typeface="Segoe UI" panose="020B0502040204020203" pitchFamily="34" charset="0"/>
              </a:rPr>
              <a:t>创建一个目录，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cs typeface="Segoe UI" panose="020B0502040204020203" pitchFamily="34" charset="0"/>
            </a:endParaRP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  <a:cs typeface="Segoe UI" panose="020B0502040204020203" pitchFamily="34" charset="0"/>
              </a:rPr>
              <a:t>Chmod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cs typeface="Segoe UI" panose="020B0502040204020203" pitchFamily="34" charset="0"/>
              </a:rPr>
              <a:t>: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cs typeface="Segoe UI" panose="020B0502040204020203" pitchFamily="34" charset="0"/>
              </a:rPr>
              <a:t>修改目录与文件权限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cs typeface="Segoe UI" panose="020B0502040204020203" pitchFamily="34" charset="0"/>
            </a:endParaRP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cs typeface="Segoe UI" panose="020B0502040204020203" pitchFamily="34" charset="0"/>
              </a:rPr>
              <a:t>Rm: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cs typeface="Segoe UI" panose="020B0502040204020203" pitchFamily="34" charset="0"/>
              </a:rPr>
              <a:t>删除一个目录或文件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cs typeface="Segoe UI" panose="020B0502040204020203" pitchFamily="34" charset="0"/>
            </a:endParaRP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cs typeface="Segoe UI" panose="020B0502040204020203" pitchFamily="34" charset="0"/>
              </a:rPr>
              <a:t>Cat: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cs typeface="Segoe UI" panose="020B0502040204020203" pitchFamily="34" charset="0"/>
              </a:rPr>
              <a:t>查看文件内容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cs typeface="Segoe UI" panose="020B0502040204020203" pitchFamily="34" charset="0"/>
            </a:endParaRP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974344-4D94-4C23-A71C-C27721855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647" y="1431010"/>
            <a:ext cx="5007157" cy="329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D4D94E4-7FFA-4B20-B90E-EF3F9CA1942E}"/>
              </a:ext>
            </a:extLst>
          </p:cNvPr>
          <p:cNvSpPr txBox="1"/>
          <p:nvPr/>
        </p:nvSpPr>
        <p:spPr>
          <a:xfrm>
            <a:off x="6418647" y="4933091"/>
            <a:ext cx="5333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* 为了提高读取效率，如果上传的文件小于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128M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，这个文件会占用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128M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空间</a:t>
            </a:r>
            <a:endParaRPr lang="en-US" altLang="zh-CN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如果大于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128M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会自动拆分，但是用户从外面，看到的还是一个文件。</a:t>
            </a:r>
            <a:endParaRPr lang="en-US" altLang="zh-CN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* 为了安全，一个文件会备份三份，分别存在不同的机器上。</a:t>
            </a:r>
          </a:p>
        </p:txBody>
      </p:sp>
    </p:spTree>
    <p:extLst>
      <p:ext uri="{BB962C8B-B14F-4D97-AF65-F5344CB8AC3E}">
        <p14:creationId xmlns:p14="http://schemas.microsoft.com/office/powerpoint/2010/main" val="87299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cs typeface="Segoe UI Light" panose="020B0502040204020203" pitchFamily="34" charset="0"/>
              </a:rPr>
              <a:t>MapReduce</a:t>
            </a:r>
            <a:r>
              <a:rPr lang="zh-CN" altLang="en-US" dirty="0">
                <a:cs typeface="Segoe UI Light" panose="020B0502040204020203" pitchFamily="34" charset="0"/>
              </a:rPr>
              <a:t>：如何实现？</a:t>
            </a:r>
            <a:endParaRPr lang="zh-cn" dirty="0">
              <a:cs typeface="Segoe UI Light" panose="020B0502040204020203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4294967295"/>
          </p:nvPr>
        </p:nvSpPr>
        <p:spPr>
          <a:xfrm>
            <a:off x="591944" y="1556844"/>
            <a:ext cx="5389406" cy="35268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分布式计算有两个过程：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Map+Reduce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例如一班有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100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个学生，中午要订饭，老师让班长统计一下要顶的饭数。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有的学生想吃鱼香肉丝、有的想吃宫保鸡丁，需要统计中午鱼香肉丝有几份？宫保鸡丁有几份？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班长一个统计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100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人，速度太慢。于是他分了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10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个小组，让十个小组分别统计汇总后，在报给他。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pic>
        <p:nvPicPr>
          <p:cNvPr id="2050" name="Picture 2" descr="ææ¯åäº«">
            <a:extLst>
              <a:ext uri="{FF2B5EF4-FFF2-40B4-BE49-F238E27FC236}">
                <a16:creationId xmlns:a16="http://schemas.microsoft.com/office/drawing/2014/main" id="{688D3509-8CC9-47E7-8197-8AFE0F3AA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42959"/>
            <a:ext cx="5296250" cy="312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4A9119C-5E46-48E5-820C-EC0D71F2D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21786"/>
            <a:ext cx="5081810" cy="2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3243E4B-11F2-4BBF-B522-DCB99537E3D6}"/>
              </a:ext>
            </a:extLst>
          </p:cNvPr>
          <p:cNvSpPr txBox="1"/>
          <p:nvPr/>
        </p:nvSpPr>
        <p:spPr>
          <a:xfrm>
            <a:off x="655410" y="5313527"/>
            <a:ext cx="4777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*用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Java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按照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MapReduce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的框架写程序，然后提交给</a:t>
            </a:r>
            <a:r>
              <a:rPr lang="en-US" altLang="zh-CN" sz="1200" dirty="0" err="1">
                <a:solidFill>
                  <a:schemeClr val="bg1">
                    <a:lumMod val="75000"/>
                  </a:schemeClr>
                </a:solidFill>
              </a:rPr>
              <a:t>ResourceManger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68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cs typeface="Segoe UI Light" panose="020B0502040204020203" pitchFamily="34" charset="0"/>
              </a:rPr>
              <a:t>HBase</a:t>
            </a:r>
            <a:r>
              <a:rPr lang="zh-CN" altLang="en-US" dirty="0">
                <a:cs typeface="Segoe UI Light" panose="020B0502040204020203" pitchFamily="34" charset="0"/>
              </a:rPr>
              <a:t>：如何实现？</a:t>
            </a:r>
            <a:endParaRPr lang="zh-cn" dirty="0">
              <a:cs typeface="Segoe UI Light" panose="020B0502040204020203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4294967295"/>
          </p:nvPr>
        </p:nvSpPr>
        <p:spPr>
          <a:xfrm>
            <a:off x="591944" y="1321952"/>
            <a:ext cx="5389406" cy="19413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Hbase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的数据存在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Hadoop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中。保证了数据海量存储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E07BF45-1282-497D-A2D5-B14F62D63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51" y="1746189"/>
            <a:ext cx="4297721" cy="222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alt">
            <a:extLst>
              <a:ext uri="{FF2B5EF4-FFF2-40B4-BE49-F238E27FC236}">
                <a16:creationId xmlns:a16="http://schemas.microsoft.com/office/drawing/2014/main" id="{529E806F-27B8-43FC-A63C-5709BFC98F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alt">
            <a:extLst>
              <a:ext uri="{FF2B5EF4-FFF2-40B4-BE49-F238E27FC236}">
                <a16:creationId xmlns:a16="http://schemas.microsoft.com/office/drawing/2014/main" id="{A33860DC-3E1D-43F5-A80A-3DDFD3EDD9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D81DBC-5868-486A-A24E-1CC05B800D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876047"/>
            <a:ext cx="5389406" cy="134933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E2B7975-6757-4E88-B2CA-E2AF600EC0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920" y="3429000"/>
            <a:ext cx="4914900" cy="3038475"/>
          </a:xfrm>
          <a:prstGeom prst="rect">
            <a:avLst/>
          </a:prstGeom>
        </p:spPr>
      </p:pic>
      <p:sp>
        <p:nvSpPr>
          <p:cNvPr id="14" name="内容占位符 4">
            <a:extLst>
              <a:ext uri="{FF2B5EF4-FFF2-40B4-BE49-F238E27FC236}">
                <a16:creationId xmlns:a16="http://schemas.microsoft.com/office/drawing/2014/main" id="{77ACB317-C680-4B8B-9C97-CD9A650EE8D0}"/>
              </a:ext>
            </a:extLst>
          </p:cNvPr>
          <p:cNvSpPr txBox="1">
            <a:spLocks/>
          </p:cNvSpPr>
          <p:nvPr/>
        </p:nvSpPr>
        <p:spPr>
          <a:xfrm>
            <a:off x="6248400" y="1284018"/>
            <a:ext cx="5389406" cy="1941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Hbase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是列数据库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D5203B8-27DE-45C9-BC27-5B53303732D2}"/>
              </a:ext>
            </a:extLst>
          </p:cNvPr>
          <p:cNvSpPr txBox="1"/>
          <p:nvPr/>
        </p:nvSpPr>
        <p:spPr>
          <a:xfrm>
            <a:off x="521207" y="4024922"/>
            <a:ext cx="78503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#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命名空间的操作</a:t>
            </a:r>
            <a:endParaRPr lang="en-US" altLang="zh-CN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200" dirty="0" err="1">
                <a:solidFill>
                  <a:schemeClr val="bg1">
                    <a:lumMod val="75000"/>
                  </a:schemeClr>
                </a:solidFill>
              </a:rPr>
              <a:t>hbase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(main):009:0&gt; </a:t>
            </a:r>
            <a:r>
              <a:rPr lang="en-US" altLang="zh-CN" sz="1200" dirty="0" err="1">
                <a:solidFill>
                  <a:schemeClr val="bg1">
                    <a:lumMod val="75000"/>
                  </a:schemeClr>
                </a:solidFill>
              </a:rPr>
              <a:t>create_namespace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 'ns1’</a:t>
            </a:r>
          </a:p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#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添加表</a:t>
            </a:r>
            <a:endParaRPr lang="en-US" altLang="zh-CN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200" dirty="0" err="1">
                <a:solidFill>
                  <a:schemeClr val="bg1">
                    <a:lumMod val="75000"/>
                  </a:schemeClr>
                </a:solidFill>
              </a:rPr>
              <a:t>hbase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(main):009:0&gt;  create 'ns1:stuInfo' , '</a:t>
            </a:r>
            <a:r>
              <a:rPr lang="en-US" altLang="zh-CN" sz="1200" dirty="0" err="1">
                <a:solidFill>
                  <a:schemeClr val="bg1">
                    <a:lumMod val="75000"/>
                  </a:schemeClr>
                </a:solidFill>
              </a:rPr>
              <a:t>info','contact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’</a:t>
            </a:r>
          </a:p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#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添加数据</a:t>
            </a:r>
            <a:endParaRPr lang="en-US" altLang="zh-CN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200" dirty="0" err="1">
                <a:solidFill>
                  <a:schemeClr val="bg1">
                    <a:lumMod val="75000"/>
                  </a:schemeClr>
                </a:solidFill>
              </a:rPr>
              <a:t>hbase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(main):009:0&gt; 	put  'ns1:stuInfo','1001','info:age',"18"</a:t>
            </a:r>
          </a:p>
          <a:p>
            <a:r>
              <a:rPr lang="en-US" altLang="zh-CN" sz="1200" dirty="0" err="1">
                <a:solidFill>
                  <a:schemeClr val="bg1">
                    <a:lumMod val="75000"/>
                  </a:schemeClr>
                </a:solidFill>
              </a:rPr>
              <a:t>hbase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(main):009:0&gt; 	put  'ns1:stuInfo','1001','info:gender',"male"</a:t>
            </a:r>
          </a:p>
          <a:p>
            <a:r>
              <a:rPr lang="en-US" altLang="zh-CN" sz="1200" dirty="0" err="1">
                <a:solidFill>
                  <a:schemeClr val="bg1">
                    <a:lumMod val="75000"/>
                  </a:schemeClr>
                </a:solidFill>
              </a:rPr>
              <a:t>hbase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(main):009:0&gt; 	put  'ns1:stuInfo','1003','info:age',"18"</a:t>
            </a:r>
          </a:p>
          <a:p>
            <a:r>
              <a:rPr lang="en-US" altLang="zh-CN" sz="1200" dirty="0" err="1">
                <a:solidFill>
                  <a:schemeClr val="bg1">
                    <a:lumMod val="75000"/>
                  </a:schemeClr>
                </a:solidFill>
              </a:rPr>
              <a:t>hbase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(main):009:0&gt; 	put  'ns1:stuInfo','1003','info:gender',"male“</a:t>
            </a:r>
          </a:p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#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查询 </a:t>
            </a:r>
          </a:p>
          <a:p>
            <a:r>
              <a:rPr lang="en-US" altLang="zh-CN" sz="1200" dirty="0" err="1">
                <a:solidFill>
                  <a:schemeClr val="bg1">
                    <a:lumMod val="75000"/>
                  </a:schemeClr>
                </a:solidFill>
              </a:rPr>
              <a:t>hbase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(main):009:0&gt; 	get 'ns1:stuInfo','1003'</a:t>
            </a:r>
          </a:p>
          <a:p>
            <a:r>
              <a:rPr lang="en-US" altLang="zh-CN" sz="1200" dirty="0" err="1">
                <a:solidFill>
                  <a:schemeClr val="bg1">
                    <a:lumMod val="75000"/>
                  </a:schemeClr>
                </a:solidFill>
              </a:rPr>
              <a:t>hbase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(main):009:0&gt; 	get 'ns1:stuInfo','1003','info'</a:t>
            </a:r>
          </a:p>
          <a:p>
            <a:r>
              <a:rPr lang="en-US" altLang="zh-CN" sz="1200" dirty="0" err="1">
                <a:solidFill>
                  <a:schemeClr val="bg1">
                    <a:lumMod val="75000"/>
                  </a:schemeClr>
                </a:solidFill>
              </a:rPr>
              <a:t>hbase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(main):009:0&gt; 	get 'ns1:stuInfo','1003','info:age’</a:t>
            </a:r>
          </a:p>
          <a:p>
            <a:r>
              <a:rPr lang="en-US" altLang="zh-CN" sz="1200" dirty="0" err="1">
                <a:solidFill>
                  <a:schemeClr val="bg1">
                    <a:lumMod val="75000"/>
                  </a:schemeClr>
                </a:solidFill>
              </a:rPr>
              <a:t>hbase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(main):009:0&gt; 	scan 'ns1:stuInfo',{COLUMN=&gt;['</a:t>
            </a:r>
            <a:r>
              <a:rPr lang="en-US" altLang="zh-CN" sz="1200" dirty="0" err="1">
                <a:solidFill>
                  <a:schemeClr val="bg1">
                    <a:lumMod val="75000"/>
                  </a:schemeClr>
                </a:solidFill>
              </a:rPr>
              <a:t>info:age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','</a:t>
            </a:r>
            <a:r>
              <a:rPr lang="en-US" altLang="zh-CN" sz="1200" dirty="0" err="1">
                <a:solidFill>
                  <a:schemeClr val="bg1">
                    <a:lumMod val="75000"/>
                  </a:schemeClr>
                </a:solidFill>
              </a:rPr>
              <a:t>info:gender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'],LIMIT=&gt;2,STARTROW=&gt;'1003'}</a:t>
            </a:r>
          </a:p>
          <a:p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5B4FD800-4C24-45D7-A635-11B1B1DBAA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6072" y="1679226"/>
            <a:ext cx="5937748" cy="167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2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大数据</a:t>
            </a:r>
            <a:r>
              <a:rPr lang="en-US" altLang="zh-CN" dirty="0">
                <a:cs typeface="Segoe UI Light" panose="020B0502040204020203" pitchFamily="34" charset="0"/>
              </a:rPr>
              <a:t>2.0</a:t>
            </a:r>
            <a:r>
              <a:rPr lang="zh-CN" altLang="en-US" dirty="0">
                <a:cs typeface="Segoe UI Light" panose="020B0502040204020203" pitchFamily="34" charset="0"/>
              </a:rPr>
              <a:t>：要解决的问题？易用性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DC75E73-0946-4559-8FC1-A55DED7932EF}"/>
              </a:ext>
            </a:extLst>
          </p:cNvPr>
          <p:cNvSpPr/>
          <p:nvPr/>
        </p:nvSpPr>
        <p:spPr>
          <a:xfrm>
            <a:off x="1295081" y="1836212"/>
            <a:ext cx="2801923" cy="64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功能方面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5524BC5-28AE-468D-AA5B-F48242E834C3}"/>
              </a:ext>
            </a:extLst>
          </p:cNvPr>
          <p:cNvSpPr/>
          <p:nvPr/>
        </p:nvSpPr>
        <p:spPr>
          <a:xfrm>
            <a:off x="264920" y="5243283"/>
            <a:ext cx="1138054" cy="81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Flume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6F5E17-3309-4EC9-B684-58DF515A1C01}"/>
              </a:ext>
            </a:extLst>
          </p:cNvPr>
          <p:cNvSpPr/>
          <p:nvPr/>
        </p:nvSpPr>
        <p:spPr>
          <a:xfrm>
            <a:off x="7473938" y="1836212"/>
            <a:ext cx="2801923" cy="64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维护方面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4F8538D-54C3-41A9-B5AC-87B2142B19BE}"/>
              </a:ext>
            </a:extLst>
          </p:cNvPr>
          <p:cNvSpPr/>
          <p:nvPr/>
        </p:nvSpPr>
        <p:spPr>
          <a:xfrm>
            <a:off x="609988" y="2904639"/>
            <a:ext cx="1610688" cy="5221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数据导入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60591B8-91BA-42E1-9187-324824BF4CBB}"/>
              </a:ext>
            </a:extLst>
          </p:cNvPr>
          <p:cNvSpPr/>
          <p:nvPr/>
        </p:nvSpPr>
        <p:spPr>
          <a:xfrm>
            <a:off x="2784822" y="2914095"/>
            <a:ext cx="1610688" cy="5221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统计分析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A02B16C-989A-40F1-899C-B7D3CF56D46A}"/>
              </a:ext>
            </a:extLst>
          </p:cNvPr>
          <p:cNvSpPr/>
          <p:nvPr/>
        </p:nvSpPr>
        <p:spPr>
          <a:xfrm>
            <a:off x="5874451" y="2904060"/>
            <a:ext cx="1610688" cy="5221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健壮性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DC73E64-680F-4125-8F77-3851BACA48EE}"/>
              </a:ext>
            </a:extLst>
          </p:cNvPr>
          <p:cNvSpPr/>
          <p:nvPr/>
        </p:nvSpPr>
        <p:spPr>
          <a:xfrm>
            <a:off x="7830257" y="2904059"/>
            <a:ext cx="1610688" cy="5221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任务调度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38668CF-5DF6-41E7-9E8F-E7ABEA7C8B77}"/>
              </a:ext>
            </a:extLst>
          </p:cNvPr>
          <p:cNvSpPr/>
          <p:nvPr/>
        </p:nvSpPr>
        <p:spPr>
          <a:xfrm>
            <a:off x="9735657" y="2904058"/>
            <a:ext cx="1610688" cy="5221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组件集成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3CE4099-C511-4A9F-90FE-13FE6E231A73}"/>
              </a:ext>
            </a:extLst>
          </p:cNvPr>
          <p:cNvSpPr/>
          <p:nvPr/>
        </p:nvSpPr>
        <p:spPr>
          <a:xfrm>
            <a:off x="1549859" y="3928438"/>
            <a:ext cx="869000" cy="942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</a:rPr>
              <a:t>关系数据库如何动态导入到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</a:rPr>
              <a:t>HDFS?</a:t>
            </a:r>
            <a:endParaRPr lang="zh-CN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5C8AE60-992E-4DDE-A90A-2C9E5E5DBB13}"/>
              </a:ext>
            </a:extLst>
          </p:cNvPr>
          <p:cNvSpPr/>
          <p:nvPr/>
        </p:nvSpPr>
        <p:spPr>
          <a:xfrm>
            <a:off x="426081" y="3897645"/>
            <a:ext cx="869000" cy="942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</a:rPr>
              <a:t>数百台机器的日志如何动态导入到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</a:rPr>
              <a:t>HDFS?</a:t>
            </a:r>
            <a:endParaRPr lang="zh-CN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566E82C-89B4-4B52-861F-27B64BE55A19}"/>
              </a:ext>
            </a:extLst>
          </p:cNvPr>
          <p:cNvSpPr/>
          <p:nvPr/>
        </p:nvSpPr>
        <p:spPr>
          <a:xfrm>
            <a:off x="1469209" y="5243283"/>
            <a:ext cx="1138054" cy="81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Sqoop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7377CEA-1484-489B-A9B3-CA3B60A14821}"/>
              </a:ext>
            </a:extLst>
          </p:cNvPr>
          <p:cNvSpPr/>
          <p:nvPr/>
        </p:nvSpPr>
        <p:spPr>
          <a:xfrm>
            <a:off x="3961010" y="3964758"/>
            <a:ext cx="869000" cy="942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</a:rPr>
              <a:t>没有机器学习组件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BB08075-3D98-49F4-84B4-89CE6C5CA321}"/>
              </a:ext>
            </a:extLst>
          </p:cNvPr>
          <p:cNvSpPr/>
          <p:nvPr/>
        </p:nvSpPr>
        <p:spPr>
          <a:xfrm>
            <a:off x="2837232" y="3933965"/>
            <a:ext cx="869000" cy="942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</a:rPr>
              <a:t>MapReduce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</a:rPr>
              <a:t>用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</a:rPr>
              <a:t>Java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</a:rPr>
              <a:t>开发效率低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1426FD84-8B92-46DA-9DE7-BC8EF48698D7}"/>
              </a:ext>
            </a:extLst>
          </p:cNvPr>
          <p:cNvSpPr/>
          <p:nvPr/>
        </p:nvSpPr>
        <p:spPr>
          <a:xfrm>
            <a:off x="2716275" y="5773689"/>
            <a:ext cx="1138054" cy="81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Hive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BC7D54E-460F-4B94-8C83-ABF9AEB1BD49}"/>
              </a:ext>
            </a:extLst>
          </p:cNvPr>
          <p:cNvSpPr/>
          <p:nvPr/>
        </p:nvSpPr>
        <p:spPr>
          <a:xfrm>
            <a:off x="3952045" y="5231682"/>
            <a:ext cx="1138054" cy="81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Mahout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CF1B68B9-8EBA-45ED-9DD3-C4E4D39BB09E}"/>
              </a:ext>
            </a:extLst>
          </p:cNvPr>
          <p:cNvSpPr/>
          <p:nvPr/>
        </p:nvSpPr>
        <p:spPr>
          <a:xfrm>
            <a:off x="6092180" y="5242123"/>
            <a:ext cx="1306145" cy="81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zookeeper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EDE29C4-52AE-4734-8B0D-A675D5CF04D8}"/>
              </a:ext>
            </a:extLst>
          </p:cNvPr>
          <p:cNvSpPr/>
          <p:nvPr/>
        </p:nvSpPr>
        <p:spPr>
          <a:xfrm>
            <a:off x="8231576" y="5242121"/>
            <a:ext cx="1138054" cy="81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oozie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6BDCD96-E939-469E-9E0F-124A5BAEF7CF}"/>
              </a:ext>
            </a:extLst>
          </p:cNvPr>
          <p:cNvSpPr/>
          <p:nvPr/>
        </p:nvSpPr>
        <p:spPr>
          <a:xfrm>
            <a:off x="10073113" y="5231682"/>
            <a:ext cx="1138054" cy="81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ClouderaCDH</a:t>
            </a:r>
            <a:endParaRPr lang="en-US" altLang="zh-CN" sz="1200" dirty="0"/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5C720F31-0340-4924-99D3-CB6525E5CD8B}"/>
              </a:ext>
            </a:extLst>
          </p:cNvPr>
          <p:cNvSpPr/>
          <p:nvPr/>
        </p:nvSpPr>
        <p:spPr>
          <a:xfrm>
            <a:off x="723906" y="4839698"/>
            <a:ext cx="287507" cy="3919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下 36">
            <a:extLst>
              <a:ext uri="{FF2B5EF4-FFF2-40B4-BE49-F238E27FC236}">
                <a16:creationId xmlns:a16="http://schemas.microsoft.com/office/drawing/2014/main" id="{6A89130E-2ACE-4BF5-B629-3BA479F8BD46}"/>
              </a:ext>
            </a:extLst>
          </p:cNvPr>
          <p:cNvSpPr/>
          <p:nvPr/>
        </p:nvSpPr>
        <p:spPr>
          <a:xfrm>
            <a:off x="1824096" y="4839697"/>
            <a:ext cx="287507" cy="3919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17600728-E316-4AEB-B008-FAA7C181328B}"/>
              </a:ext>
            </a:extLst>
          </p:cNvPr>
          <p:cNvSpPr/>
          <p:nvPr/>
        </p:nvSpPr>
        <p:spPr>
          <a:xfrm>
            <a:off x="4251976" y="4870210"/>
            <a:ext cx="287507" cy="3919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B0FD249E-1EAB-4BD5-A836-61AFAF925126}"/>
              </a:ext>
            </a:extLst>
          </p:cNvPr>
          <p:cNvSpPr/>
          <p:nvPr/>
        </p:nvSpPr>
        <p:spPr>
          <a:xfrm>
            <a:off x="6601498" y="3542190"/>
            <a:ext cx="287507" cy="1662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下 42">
            <a:extLst>
              <a:ext uri="{FF2B5EF4-FFF2-40B4-BE49-F238E27FC236}">
                <a16:creationId xmlns:a16="http://schemas.microsoft.com/office/drawing/2014/main" id="{7B500BE3-21B5-4B00-98E2-E76E526F281C}"/>
              </a:ext>
            </a:extLst>
          </p:cNvPr>
          <p:cNvSpPr/>
          <p:nvPr/>
        </p:nvSpPr>
        <p:spPr>
          <a:xfrm>
            <a:off x="8635601" y="3537242"/>
            <a:ext cx="287507" cy="1662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下 43">
            <a:extLst>
              <a:ext uri="{FF2B5EF4-FFF2-40B4-BE49-F238E27FC236}">
                <a16:creationId xmlns:a16="http://schemas.microsoft.com/office/drawing/2014/main" id="{66B65225-CD90-4B70-892C-B89DBC0E0908}"/>
              </a:ext>
            </a:extLst>
          </p:cNvPr>
          <p:cNvSpPr/>
          <p:nvPr/>
        </p:nvSpPr>
        <p:spPr>
          <a:xfrm>
            <a:off x="10498387" y="3540701"/>
            <a:ext cx="287507" cy="1662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A5342AEA-1E25-451D-8FFE-E99C8976B1DE}"/>
              </a:ext>
            </a:extLst>
          </p:cNvPr>
          <p:cNvSpPr/>
          <p:nvPr/>
        </p:nvSpPr>
        <p:spPr>
          <a:xfrm rot="19914663">
            <a:off x="1715139" y="3323628"/>
            <a:ext cx="164575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下 46">
            <a:extLst>
              <a:ext uri="{FF2B5EF4-FFF2-40B4-BE49-F238E27FC236}">
                <a16:creationId xmlns:a16="http://schemas.microsoft.com/office/drawing/2014/main" id="{362D153D-AF45-4273-97F9-EE13BAFADA87}"/>
              </a:ext>
            </a:extLst>
          </p:cNvPr>
          <p:cNvSpPr/>
          <p:nvPr/>
        </p:nvSpPr>
        <p:spPr>
          <a:xfrm rot="1847070">
            <a:off x="833947" y="3313606"/>
            <a:ext cx="164575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下 47">
            <a:extLst>
              <a:ext uri="{FF2B5EF4-FFF2-40B4-BE49-F238E27FC236}">
                <a16:creationId xmlns:a16="http://schemas.microsoft.com/office/drawing/2014/main" id="{BBB86E98-36C4-418F-818A-CB4C3F46C72F}"/>
              </a:ext>
            </a:extLst>
          </p:cNvPr>
          <p:cNvSpPr/>
          <p:nvPr/>
        </p:nvSpPr>
        <p:spPr>
          <a:xfrm rot="1555622">
            <a:off x="3150715" y="3382139"/>
            <a:ext cx="164575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箭头: 下 48">
            <a:extLst>
              <a:ext uri="{FF2B5EF4-FFF2-40B4-BE49-F238E27FC236}">
                <a16:creationId xmlns:a16="http://schemas.microsoft.com/office/drawing/2014/main" id="{CEE7DAD4-F506-45CE-AA51-83FAFF7AB07F}"/>
              </a:ext>
            </a:extLst>
          </p:cNvPr>
          <p:cNvSpPr/>
          <p:nvPr/>
        </p:nvSpPr>
        <p:spPr>
          <a:xfrm rot="19591584">
            <a:off x="4068064" y="3389230"/>
            <a:ext cx="164575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0183AD53-0066-4F3D-969B-A203F6687FCB}"/>
              </a:ext>
            </a:extLst>
          </p:cNvPr>
          <p:cNvSpPr/>
          <p:nvPr/>
        </p:nvSpPr>
        <p:spPr>
          <a:xfrm>
            <a:off x="2608022" y="5050367"/>
            <a:ext cx="904335" cy="64676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Pig</a:t>
            </a:r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BB147881-E9CF-45CD-B766-A53BE2923449}"/>
              </a:ext>
            </a:extLst>
          </p:cNvPr>
          <p:cNvSpPr/>
          <p:nvPr/>
        </p:nvSpPr>
        <p:spPr>
          <a:xfrm>
            <a:off x="3199386" y="4842428"/>
            <a:ext cx="287507" cy="9312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12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904599" cy="640080"/>
          </a:xfrm>
        </p:spPr>
        <p:txBody>
          <a:bodyPr rtlCol="0">
            <a:normAutofit/>
          </a:bodyPr>
          <a:lstStyle/>
          <a:p>
            <a:r>
              <a:rPr lang="en-US" altLang="zh-CN" dirty="0">
                <a:cs typeface="Segoe UI Light" panose="020B0502040204020203" pitchFamily="34" charset="0"/>
              </a:rPr>
              <a:t>Flume</a:t>
            </a:r>
            <a:r>
              <a:rPr lang="zh-CN" altLang="en-US" dirty="0">
                <a:cs typeface="Segoe UI Light" panose="020B0502040204020203" pitchFamily="34" charset="0"/>
              </a:rPr>
              <a:t>：如果有几百台机器的日志，如何自动存入</a:t>
            </a:r>
            <a:r>
              <a:rPr lang="en-US" altLang="zh-CN" dirty="0">
                <a:cs typeface="Segoe UI Light" panose="020B0502040204020203" pitchFamily="34" charset="0"/>
              </a:rPr>
              <a:t>HDFS?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94EEE09-F0EB-419E-A26B-491F774AFD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34" y="3429000"/>
            <a:ext cx="4424027" cy="29862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6A11DF-46E2-4690-ADC8-D41567339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506" y="1861497"/>
            <a:ext cx="5448090" cy="4093125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DE28F655-864F-4316-BA4B-4957824B77A5}"/>
              </a:ext>
            </a:extLst>
          </p:cNvPr>
          <p:cNvSpPr txBox="1"/>
          <p:nvPr/>
        </p:nvSpPr>
        <p:spPr>
          <a:xfrm>
            <a:off x="5973506" y="6106416"/>
            <a:ext cx="3508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*数据源有：端口 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http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目录 文件 </a:t>
            </a:r>
            <a:r>
              <a:rPr lang="en-US" altLang="zh-CN" sz="1200" dirty="0" err="1">
                <a:solidFill>
                  <a:schemeClr val="bg1">
                    <a:lumMod val="75000"/>
                  </a:schemeClr>
                </a:solidFill>
              </a:rPr>
              <a:t>kafka</a:t>
            </a:r>
            <a:endParaRPr lang="en-US" altLang="zh-CN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*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导入目标：有</a:t>
            </a:r>
            <a:r>
              <a:rPr lang="en-US" altLang="zh-CN" sz="1200" dirty="0" err="1">
                <a:solidFill>
                  <a:schemeClr val="bg1">
                    <a:lumMod val="75000"/>
                  </a:schemeClr>
                </a:solidFill>
              </a:rPr>
              <a:t>hdfs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bg1">
                    <a:lumMod val="75000"/>
                  </a:schemeClr>
                </a:solidFill>
              </a:rPr>
              <a:t>habase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bg1">
                    <a:lumMod val="75000"/>
                  </a:schemeClr>
                </a:solidFill>
              </a:rPr>
              <a:t>kafka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屏幕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或者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flume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D32B85-1EFD-446D-89C2-6FE0004DFD1A}"/>
              </a:ext>
            </a:extLst>
          </p:cNvPr>
          <p:cNvSpPr txBox="1"/>
          <p:nvPr/>
        </p:nvSpPr>
        <p:spPr>
          <a:xfrm>
            <a:off x="521207" y="1510536"/>
            <a:ext cx="48828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：数百台机器日志，如果监控这些日志新增加的内容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：将这些文件汇总成大文件，传导</a:t>
            </a:r>
            <a:r>
              <a:rPr lang="en-US" altLang="zh-CN" dirty="0"/>
              <a:t>HDFS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：在</a:t>
            </a:r>
            <a:r>
              <a:rPr lang="en-US" altLang="zh-CN" dirty="0"/>
              <a:t>HDFS</a:t>
            </a:r>
            <a:r>
              <a:rPr lang="zh-CN" altLang="en-US" dirty="0"/>
              <a:t>如何知道这个日志是从那台机器上来的。</a:t>
            </a:r>
          </a:p>
        </p:txBody>
      </p:sp>
    </p:spTree>
    <p:extLst>
      <p:ext uri="{BB962C8B-B14F-4D97-AF65-F5344CB8AC3E}">
        <p14:creationId xmlns:p14="http://schemas.microsoft.com/office/powerpoint/2010/main" val="254533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904599" cy="640080"/>
          </a:xfrm>
        </p:spPr>
        <p:txBody>
          <a:bodyPr rtlCol="0">
            <a:normAutofit/>
          </a:bodyPr>
          <a:lstStyle/>
          <a:p>
            <a:r>
              <a:rPr lang="en-US" altLang="zh-CN" dirty="0">
                <a:cs typeface="Segoe UI Light" panose="020B0502040204020203" pitchFamily="34" charset="0"/>
              </a:rPr>
              <a:t>Sqoop</a:t>
            </a:r>
            <a:r>
              <a:rPr lang="zh-CN" altLang="en-US" dirty="0">
                <a:cs typeface="Segoe UI Light" panose="020B0502040204020203" pitchFamily="34" charset="0"/>
              </a:rPr>
              <a:t>：如何将</a:t>
            </a:r>
            <a:r>
              <a:rPr lang="en-US" altLang="zh-CN" dirty="0" err="1">
                <a:cs typeface="Segoe UI Light" panose="020B0502040204020203" pitchFamily="34" charset="0"/>
              </a:rPr>
              <a:t>Mysql</a:t>
            </a:r>
            <a:r>
              <a:rPr lang="zh-CN" altLang="en-US" dirty="0">
                <a:cs typeface="Segoe UI Light" panose="020B0502040204020203" pitchFamily="34" charset="0"/>
              </a:rPr>
              <a:t>数据自动存入</a:t>
            </a:r>
            <a:r>
              <a:rPr lang="en-US" altLang="zh-CN" dirty="0">
                <a:cs typeface="Segoe UI Light" panose="020B0502040204020203" pitchFamily="34" charset="0"/>
              </a:rPr>
              <a:t>HDFS?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D32B85-1EFD-446D-89C2-6FE0004DFD1A}"/>
              </a:ext>
            </a:extLst>
          </p:cNvPr>
          <p:cNvSpPr txBox="1"/>
          <p:nvPr/>
        </p:nvSpPr>
        <p:spPr>
          <a:xfrm>
            <a:off x="674702" y="1439514"/>
            <a:ext cx="48828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 err="1"/>
              <a:t>sqoop</a:t>
            </a:r>
            <a:r>
              <a:rPr lang="zh-CN" altLang="en-US" dirty="0"/>
              <a:t>是数据交换的工具，底层使用</a:t>
            </a:r>
            <a:r>
              <a:rPr lang="en-US" altLang="zh-CN" dirty="0"/>
              <a:t>MapReduce</a:t>
            </a:r>
            <a:r>
              <a:rPr lang="zh-CN" altLang="en-US" dirty="0"/>
              <a:t>工具。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：可以定期新增导入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：从关系数据库导入到</a:t>
            </a:r>
            <a:r>
              <a:rPr lang="en-US" altLang="zh-CN" dirty="0"/>
              <a:t>HDFS</a:t>
            </a:r>
            <a:r>
              <a:rPr lang="zh-CN" altLang="en-US" dirty="0"/>
              <a:t>的不多</a:t>
            </a:r>
            <a:endParaRPr lang="en-US" altLang="zh-C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D210B46-E81D-412A-9755-88CAB32D8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02" y="3133264"/>
            <a:ext cx="4615041" cy="327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C35C72D-A5E7-45BE-8D85-EFEE0A6FC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977" y="1236526"/>
            <a:ext cx="4394170" cy="298342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480A073-AAA2-46A0-B55E-39B2242AC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977" y="4297324"/>
            <a:ext cx="3062796" cy="219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3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32_TF10001108" id="{21247EBA-36EF-4F8B-BD4D-320415D1000C}" vid="{E7B7BECC-7318-4CD9-B03C-F0859BBEE683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781</TotalTime>
  <Words>1441</Words>
  <Application>Microsoft Office PowerPoint</Application>
  <PresentationFormat>宽屏</PresentationFormat>
  <Paragraphs>176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微软雅黑</vt:lpstr>
      <vt:lpstr>Arial</vt:lpstr>
      <vt:lpstr>Segoe UI</vt:lpstr>
      <vt:lpstr>欢迎文档</vt:lpstr>
      <vt:lpstr>大话大数据</vt:lpstr>
      <vt:lpstr>发展历程</vt:lpstr>
      <vt:lpstr>大数据1.0：要解决的问题？从无到有</vt:lpstr>
      <vt:lpstr>HDFS：如何实现？</vt:lpstr>
      <vt:lpstr>MapReduce：如何实现？</vt:lpstr>
      <vt:lpstr>HBase：如何实现？</vt:lpstr>
      <vt:lpstr>大数据2.0：要解决的问题？易用性</vt:lpstr>
      <vt:lpstr>Flume：如果有几百台机器的日志，如何自动存入HDFS?</vt:lpstr>
      <vt:lpstr>Sqoop：如何将Mysql数据自动存入HDFS?</vt:lpstr>
      <vt:lpstr>Hive：Java开发MapReduce效率太低了，怎么解决？</vt:lpstr>
      <vt:lpstr>Mahout：有很多用户数据，怎么从这些数据找出推荐商品？</vt:lpstr>
      <vt:lpstr>Zookeeper：如何屏蔽hdfs hbase中的单点故障？</vt:lpstr>
      <vt:lpstr>oozie：分析一般要几个小时，多个任务，怎么能把这些任务组织起来？</vt:lpstr>
      <vt:lpstr>CDH：一个大数据应用，要用到十几种开源框架，N多的机器，怎么高效管理？</vt:lpstr>
      <vt:lpstr>大数据3.0：要解决的问题？速度速度</vt:lpstr>
      <vt:lpstr>Spark：由于MapReduce太慢，Spark新写了一套框架</vt:lpstr>
      <vt:lpstr>Spark ：替换MapReduce，Spark怎么用？</vt:lpstr>
      <vt:lpstr>Spark Sql：有人说用Scala写代码复杂，能不能用Sql的做统计分析</vt:lpstr>
      <vt:lpstr>Spark Streaming：只能对历史数据分析，能不能对当前发生的数据进行分析呢？</vt:lpstr>
      <vt:lpstr>Spark ml与mllib：机器学习组件？ 训练模型</vt:lpstr>
      <vt:lpstr>Spark Graphx：如何在大数据中得到推荐商品，相似好友？</vt:lpstr>
      <vt:lpstr>大数据4.0：流计算与机器学习</vt:lpstr>
      <vt:lpstr>大数据4.0：流计算与机器学习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大话大数据</dc:title>
  <dc:creator>fan hl</dc:creator>
  <cp:keywords/>
  <cp:lastModifiedBy>fan hl</cp:lastModifiedBy>
  <cp:revision>289</cp:revision>
  <dcterms:created xsi:type="dcterms:W3CDTF">2019-08-26T00:16:22Z</dcterms:created>
  <dcterms:modified xsi:type="dcterms:W3CDTF">2019-08-26T13:19:04Z</dcterms:modified>
  <cp:version/>
</cp:coreProperties>
</file>