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3" r:id="rId2"/>
  </p:sldMasterIdLst>
  <p:notesMasterIdLst>
    <p:notesMasterId r:id="rId17"/>
  </p:notesMasterIdLst>
  <p:handoutMasterIdLst>
    <p:handoutMasterId r:id="rId18"/>
  </p:handoutMasterIdLst>
  <p:sldIdLst>
    <p:sldId id="256" r:id="rId3"/>
    <p:sldId id="271" r:id="rId4"/>
    <p:sldId id="279" r:id="rId5"/>
    <p:sldId id="305" r:id="rId6"/>
    <p:sldId id="306" r:id="rId7"/>
    <p:sldId id="304" r:id="rId8"/>
    <p:sldId id="309" r:id="rId9"/>
    <p:sldId id="310" r:id="rId10"/>
    <p:sldId id="307" r:id="rId11"/>
    <p:sldId id="308" r:id="rId12"/>
    <p:sldId id="311" r:id="rId13"/>
    <p:sldId id="313" r:id="rId14"/>
    <p:sldId id="314" r:id="rId15"/>
    <p:sldId id="312" r:id="rId16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欢迎" id="{E75E278A-FF0E-49A4-B170-79828D63BBAD}">
          <p14:sldIdLst>
            <p14:sldId id="256"/>
          </p14:sldIdLst>
        </p14:section>
        <p14:section name="设计、平滑、添加注释、协作、操作说明搜索" id="{B9B51309-D148-4332-87C2-07BE32FBCA3B}">
          <p14:sldIdLst>
            <p14:sldId id="271"/>
            <p14:sldId id="279"/>
            <p14:sldId id="305"/>
            <p14:sldId id="306"/>
            <p14:sldId id="304"/>
            <p14:sldId id="309"/>
            <p14:sldId id="310"/>
            <p14:sldId id="307"/>
            <p14:sldId id="308"/>
            <p14:sldId id="311"/>
            <p14:sldId id="313"/>
            <p14:sldId id="314"/>
            <p14:sldId id="312"/>
          </p14:sldIdLst>
        </p14:section>
        <p14:section name="了解详细信息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  <p:cmAuthor id="3" name="fan hl" initials="fh" lastIdx="1" clrIdx="2">
    <p:extLst>
      <p:ext uri="{19B8F6BF-5375-455C-9EA6-DF929625EA0E}">
        <p15:presenceInfo xmlns:p15="http://schemas.microsoft.com/office/powerpoint/2012/main" userId="e5652c58296f844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3922"/>
    <a:srgbClr val="D24726"/>
    <a:srgbClr val="404040"/>
    <a:srgbClr val="FF9B45"/>
    <a:srgbClr val="DD462F"/>
    <a:srgbClr val="F8CFB6"/>
    <a:srgbClr val="F8CAB6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244" autoAdjust="0"/>
  </p:normalViewPr>
  <p:slideViewPr>
    <p:cSldViewPr snapToGrid="0">
      <p:cViewPr>
        <p:scale>
          <a:sx n="75" d="100"/>
          <a:sy n="75" d="100"/>
        </p:scale>
        <p:origin x="931" y="20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3EBBF1-A5D9-4F7E-B33C-5DCBB8FB7B62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0D39ABF-B105-4FB0-AC86-378A98335500}">
      <dgm:prSet phldrT="[文本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altLang="zh-CN" dirty="0"/>
            <a:t>1.0 </a:t>
          </a:r>
          <a:r>
            <a:rPr lang="zh-CN" altLang="en-US" dirty="0"/>
            <a:t>从无到有</a:t>
          </a:r>
        </a:p>
      </dgm:t>
    </dgm:pt>
    <dgm:pt modelId="{7972602A-8621-41FC-B726-697690D5BDAD}" type="parTrans" cxnId="{980A5439-C8EA-42E6-93B9-06A1195FE660}">
      <dgm:prSet/>
      <dgm:spPr/>
      <dgm:t>
        <a:bodyPr/>
        <a:lstStyle/>
        <a:p>
          <a:endParaRPr lang="zh-CN" altLang="en-US"/>
        </a:p>
      </dgm:t>
    </dgm:pt>
    <dgm:pt modelId="{5C07A08F-788C-4233-B85E-80BB36FCB6CC}" type="sibTrans" cxnId="{980A5439-C8EA-42E6-93B9-06A1195FE660}">
      <dgm:prSet/>
      <dgm:spPr/>
      <dgm:t>
        <a:bodyPr/>
        <a:lstStyle/>
        <a:p>
          <a:endParaRPr lang="zh-CN" altLang="en-US"/>
        </a:p>
      </dgm:t>
    </dgm:pt>
    <dgm:pt modelId="{35EBA1F8-A272-4C62-8100-43012CF3A6B4}">
      <dgm:prSet phldrT="[文本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altLang="zh-CN" dirty="0"/>
            <a:t>2.0 </a:t>
          </a:r>
          <a:r>
            <a:rPr lang="zh-CN" altLang="en-US" dirty="0"/>
            <a:t>易用优化</a:t>
          </a:r>
        </a:p>
      </dgm:t>
    </dgm:pt>
    <dgm:pt modelId="{3AEDBA80-3881-4B49-B4B8-710D4E7D3A03}" type="parTrans" cxnId="{09A6BFF9-E2DD-4F67-B4EC-677E7C409D6A}">
      <dgm:prSet/>
      <dgm:spPr/>
      <dgm:t>
        <a:bodyPr/>
        <a:lstStyle/>
        <a:p>
          <a:endParaRPr lang="zh-CN" altLang="en-US"/>
        </a:p>
      </dgm:t>
    </dgm:pt>
    <dgm:pt modelId="{EFA530B3-CE3E-4921-A959-EEFC61B61880}" type="sibTrans" cxnId="{09A6BFF9-E2DD-4F67-B4EC-677E7C409D6A}">
      <dgm:prSet/>
      <dgm:spPr/>
      <dgm:t>
        <a:bodyPr/>
        <a:lstStyle/>
        <a:p>
          <a:endParaRPr lang="zh-CN" altLang="en-US"/>
        </a:p>
      </dgm:t>
    </dgm:pt>
    <dgm:pt modelId="{31BA0318-CC24-4301-B2ED-F9E1FBA316D4}">
      <dgm:prSet phldrT="[文本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altLang="zh-CN" dirty="0"/>
            <a:t>3.0 </a:t>
          </a:r>
          <a:r>
            <a:rPr lang="zh-CN" altLang="en-US" dirty="0"/>
            <a:t>速度突破</a:t>
          </a:r>
        </a:p>
      </dgm:t>
    </dgm:pt>
    <dgm:pt modelId="{7C933A7F-D837-4DEB-902F-D541C4FA2472}" type="parTrans" cxnId="{7F41D97D-52B6-40B3-ACFA-6FD8C2B4165F}">
      <dgm:prSet/>
      <dgm:spPr/>
      <dgm:t>
        <a:bodyPr/>
        <a:lstStyle/>
        <a:p>
          <a:endParaRPr lang="zh-CN" altLang="en-US"/>
        </a:p>
      </dgm:t>
    </dgm:pt>
    <dgm:pt modelId="{891E4EF8-36DC-427E-87ED-125AF6115CEB}" type="sibTrans" cxnId="{7F41D97D-52B6-40B3-ACFA-6FD8C2B4165F}">
      <dgm:prSet/>
      <dgm:spPr/>
      <dgm:t>
        <a:bodyPr/>
        <a:lstStyle/>
        <a:p>
          <a:endParaRPr lang="zh-CN" altLang="en-US"/>
        </a:p>
      </dgm:t>
    </dgm:pt>
    <dgm:pt modelId="{A2D6B386-913A-4DF7-BD7F-03DC20022E2A}">
      <dgm:prSet phldrT="[文本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altLang="zh-CN" dirty="0"/>
            <a:t>4.0 </a:t>
          </a:r>
          <a:r>
            <a:rPr lang="zh-CN" altLang="en-US" dirty="0"/>
            <a:t>流计算与机器学习</a:t>
          </a:r>
        </a:p>
      </dgm:t>
    </dgm:pt>
    <dgm:pt modelId="{34EB3C9B-B232-4160-8953-F1F5F06F8BF2}" type="parTrans" cxnId="{798DDF69-4F97-47F3-A244-D626916C83C8}">
      <dgm:prSet/>
      <dgm:spPr/>
      <dgm:t>
        <a:bodyPr/>
        <a:lstStyle/>
        <a:p>
          <a:endParaRPr lang="zh-CN" altLang="en-US"/>
        </a:p>
      </dgm:t>
    </dgm:pt>
    <dgm:pt modelId="{28E62E18-0B55-41AF-B69E-18F27F36C526}" type="sibTrans" cxnId="{798DDF69-4F97-47F3-A244-D626916C83C8}">
      <dgm:prSet/>
      <dgm:spPr/>
      <dgm:t>
        <a:bodyPr/>
        <a:lstStyle/>
        <a:p>
          <a:endParaRPr lang="zh-CN" altLang="en-US"/>
        </a:p>
      </dgm:t>
    </dgm:pt>
    <dgm:pt modelId="{38A1273A-94AD-4843-8AD8-F8FE5CACB396}" type="pres">
      <dgm:prSet presAssocID="{BB3EBBF1-A5D9-4F7E-B33C-5DCBB8FB7B62}" presName="rootnode" presStyleCnt="0">
        <dgm:presLayoutVars>
          <dgm:chMax/>
          <dgm:chPref/>
          <dgm:dir/>
          <dgm:animLvl val="lvl"/>
        </dgm:presLayoutVars>
      </dgm:prSet>
      <dgm:spPr/>
    </dgm:pt>
    <dgm:pt modelId="{953F5F91-D2EE-458A-AD1E-DEDC4AD14616}" type="pres">
      <dgm:prSet presAssocID="{00D39ABF-B105-4FB0-AC86-378A98335500}" presName="composite" presStyleCnt="0"/>
      <dgm:spPr/>
    </dgm:pt>
    <dgm:pt modelId="{333EFDA3-29A5-44D4-BF6D-BEC49BAC9DD6}" type="pres">
      <dgm:prSet presAssocID="{00D39ABF-B105-4FB0-AC86-378A98335500}" presName="bentUpArrow1" presStyleLbl="alignImgPlace1" presStyleIdx="0" presStyleCnt="3"/>
      <dgm:spPr/>
    </dgm:pt>
    <dgm:pt modelId="{79FFB356-E930-4539-B7F3-2DF02A3BC3BD}" type="pres">
      <dgm:prSet presAssocID="{00D39ABF-B105-4FB0-AC86-378A98335500}" presName="ParentText" presStyleLbl="node1" presStyleIdx="0" presStyleCnt="4" custScaleX="138111" custScaleY="63315">
        <dgm:presLayoutVars>
          <dgm:chMax val="1"/>
          <dgm:chPref val="1"/>
          <dgm:bulletEnabled val="1"/>
        </dgm:presLayoutVars>
      </dgm:prSet>
      <dgm:spPr/>
    </dgm:pt>
    <dgm:pt modelId="{3CBEF15C-E80E-4825-9801-074E3776242F}" type="pres">
      <dgm:prSet presAssocID="{00D39ABF-B105-4FB0-AC86-378A98335500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2548E138-8AF4-460C-8AA9-5500135CF1D1}" type="pres">
      <dgm:prSet presAssocID="{5C07A08F-788C-4233-B85E-80BB36FCB6CC}" presName="sibTrans" presStyleCnt="0"/>
      <dgm:spPr/>
    </dgm:pt>
    <dgm:pt modelId="{4455FA38-38BC-414E-B346-009A0C0CCA50}" type="pres">
      <dgm:prSet presAssocID="{35EBA1F8-A272-4C62-8100-43012CF3A6B4}" presName="composite" presStyleCnt="0"/>
      <dgm:spPr/>
    </dgm:pt>
    <dgm:pt modelId="{DB3BB5FF-CE72-4BEB-87DA-3B43CC37F97D}" type="pres">
      <dgm:prSet presAssocID="{35EBA1F8-A272-4C62-8100-43012CF3A6B4}" presName="bentUpArrow1" presStyleLbl="alignImgPlace1" presStyleIdx="1" presStyleCnt="3"/>
      <dgm:spPr/>
    </dgm:pt>
    <dgm:pt modelId="{C1BC1282-FEBD-4437-BF17-EA7755EA46FB}" type="pres">
      <dgm:prSet presAssocID="{35EBA1F8-A272-4C62-8100-43012CF3A6B4}" presName="ParentText" presStyleLbl="node1" presStyleIdx="1" presStyleCnt="4" custScaleX="138111" custScaleY="63315" custLinFactNeighborX="16651">
        <dgm:presLayoutVars>
          <dgm:chMax val="1"/>
          <dgm:chPref val="1"/>
          <dgm:bulletEnabled val="1"/>
        </dgm:presLayoutVars>
      </dgm:prSet>
      <dgm:spPr/>
    </dgm:pt>
    <dgm:pt modelId="{7DC21416-4B5E-44CE-AC93-46EA014B2506}" type="pres">
      <dgm:prSet presAssocID="{35EBA1F8-A272-4C62-8100-43012CF3A6B4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C59E0170-B371-4B5F-AAB7-53EFC95085FE}" type="pres">
      <dgm:prSet presAssocID="{EFA530B3-CE3E-4921-A959-EEFC61B61880}" presName="sibTrans" presStyleCnt="0"/>
      <dgm:spPr/>
    </dgm:pt>
    <dgm:pt modelId="{FC879686-6FA7-47A9-B56E-48A929702F8F}" type="pres">
      <dgm:prSet presAssocID="{31BA0318-CC24-4301-B2ED-F9E1FBA316D4}" presName="composite" presStyleCnt="0"/>
      <dgm:spPr/>
    </dgm:pt>
    <dgm:pt modelId="{274EBBBC-13C0-4AD5-AB8D-B60C0CBB4F59}" type="pres">
      <dgm:prSet presAssocID="{31BA0318-CC24-4301-B2ED-F9E1FBA316D4}" presName="bentUpArrow1" presStyleLbl="alignImgPlace1" presStyleIdx="2" presStyleCnt="3"/>
      <dgm:spPr/>
    </dgm:pt>
    <dgm:pt modelId="{1B35328C-60B8-42DD-BB23-508C4E5ED959}" type="pres">
      <dgm:prSet presAssocID="{31BA0318-CC24-4301-B2ED-F9E1FBA316D4}" presName="ParentText" presStyleLbl="node1" presStyleIdx="2" presStyleCnt="4" custScaleX="138111" custScaleY="63315" custLinFactNeighborX="11952" custLinFactNeighborY="3049">
        <dgm:presLayoutVars>
          <dgm:chMax val="1"/>
          <dgm:chPref val="1"/>
          <dgm:bulletEnabled val="1"/>
        </dgm:presLayoutVars>
      </dgm:prSet>
      <dgm:spPr/>
    </dgm:pt>
    <dgm:pt modelId="{46F74316-74A9-4180-B039-6D1F811039CD}" type="pres">
      <dgm:prSet presAssocID="{31BA0318-CC24-4301-B2ED-F9E1FBA316D4}" presName="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E8D7AB0E-CD79-4061-B716-62DF318B4218}" type="pres">
      <dgm:prSet presAssocID="{891E4EF8-36DC-427E-87ED-125AF6115CEB}" presName="sibTrans" presStyleCnt="0"/>
      <dgm:spPr/>
    </dgm:pt>
    <dgm:pt modelId="{7FC96180-8416-4DA2-B099-5A20CFA8249F}" type="pres">
      <dgm:prSet presAssocID="{A2D6B386-913A-4DF7-BD7F-03DC20022E2A}" presName="composite" presStyleCnt="0"/>
      <dgm:spPr/>
    </dgm:pt>
    <dgm:pt modelId="{87999C4C-B19B-42B0-9FAE-43A752E07B86}" type="pres">
      <dgm:prSet presAssocID="{A2D6B386-913A-4DF7-BD7F-03DC20022E2A}" presName="ParentText" presStyleLbl="node1" presStyleIdx="3" presStyleCnt="4" custScaleX="162711" custScaleY="59725" custLinFactNeighborX="4338" custLinFactNeighborY="16512">
        <dgm:presLayoutVars>
          <dgm:chMax val="1"/>
          <dgm:chPref val="1"/>
          <dgm:bulletEnabled val="1"/>
        </dgm:presLayoutVars>
      </dgm:prSet>
      <dgm:spPr/>
    </dgm:pt>
  </dgm:ptLst>
  <dgm:cxnLst>
    <dgm:cxn modelId="{625E7F32-6DEC-47EA-B3C7-A82E54E1BA4A}" type="presOf" srcId="{BB3EBBF1-A5D9-4F7E-B33C-5DCBB8FB7B62}" destId="{38A1273A-94AD-4843-8AD8-F8FE5CACB396}" srcOrd="0" destOrd="0" presId="urn:microsoft.com/office/officeart/2005/8/layout/StepDownProcess"/>
    <dgm:cxn modelId="{40CCD137-2A23-4CBD-9FEE-3A98E3274FCC}" type="presOf" srcId="{A2D6B386-913A-4DF7-BD7F-03DC20022E2A}" destId="{87999C4C-B19B-42B0-9FAE-43A752E07B86}" srcOrd="0" destOrd="0" presId="urn:microsoft.com/office/officeart/2005/8/layout/StepDownProcess"/>
    <dgm:cxn modelId="{980A5439-C8EA-42E6-93B9-06A1195FE660}" srcId="{BB3EBBF1-A5D9-4F7E-B33C-5DCBB8FB7B62}" destId="{00D39ABF-B105-4FB0-AC86-378A98335500}" srcOrd="0" destOrd="0" parTransId="{7972602A-8621-41FC-B726-697690D5BDAD}" sibTransId="{5C07A08F-788C-4233-B85E-80BB36FCB6CC}"/>
    <dgm:cxn modelId="{81326646-073D-4427-8430-06ACBF5AEA5F}" type="presOf" srcId="{00D39ABF-B105-4FB0-AC86-378A98335500}" destId="{79FFB356-E930-4539-B7F3-2DF02A3BC3BD}" srcOrd="0" destOrd="0" presId="urn:microsoft.com/office/officeart/2005/8/layout/StepDownProcess"/>
    <dgm:cxn modelId="{798DDF69-4F97-47F3-A244-D626916C83C8}" srcId="{BB3EBBF1-A5D9-4F7E-B33C-5DCBB8FB7B62}" destId="{A2D6B386-913A-4DF7-BD7F-03DC20022E2A}" srcOrd="3" destOrd="0" parTransId="{34EB3C9B-B232-4160-8953-F1F5F06F8BF2}" sibTransId="{28E62E18-0B55-41AF-B69E-18F27F36C526}"/>
    <dgm:cxn modelId="{8056F07C-CBE8-4D0D-87AB-215FD4A18D1B}" type="presOf" srcId="{35EBA1F8-A272-4C62-8100-43012CF3A6B4}" destId="{C1BC1282-FEBD-4437-BF17-EA7755EA46FB}" srcOrd="0" destOrd="0" presId="urn:microsoft.com/office/officeart/2005/8/layout/StepDownProcess"/>
    <dgm:cxn modelId="{7F41D97D-52B6-40B3-ACFA-6FD8C2B4165F}" srcId="{BB3EBBF1-A5D9-4F7E-B33C-5DCBB8FB7B62}" destId="{31BA0318-CC24-4301-B2ED-F9E1FBA316D4}" srcOrd="2" destOrd="0" parTransId="{7C933A7F-D837-4DEB-902F-D541C4FA2472}" sibTransId="{891E4EF8-36DC-427E-87ED-125AF6115CEB}"/>
    <dgm:cxn modelId="{7812A0A5-69A5-4CF4-BCF9-54627D600866}" type="presOf" srcId="{31BA0318-CC24-4301-B2ED-F9E1FBA316D4}" destId="{1B35328C-60B8-42DD-BB23-508C4E5ED959}" srcOrd="0" destOrd="0" presId="urn:microsoft.com/office/officeart/2005/8/layout/StepDownProcess"/>
    <dgm:cxn modelId="{09A6BFF9-E2DD-4F67-B4EC-677E7C409D6A}" srcId="{BB3EBBF1-A5D9-4F7E-B33C-5DCBB8FB7B62}" destId="{35EBA1F8-A272-4C62-8100-43012CF3A6B4}" srcOrd="1" destOrd="0" parTransId="{3AEDBA80-3881-4B49-B4B8-710D4E7D3A03}" sibTransId="{EFA530B3-CE3E-4921-A959-EEFC61B61880}"/>
    <dgm:cxn modelId="{42C64AB4-37BF-445F-B95A-890B745531DB}" type="presParOf" srcId="{38A1273A-94AD-4843-8AD8-F8FE5CACB396}" destId="{953F5F91-D2EE-458A-AD1E-DEDC4AD14616}" srcOrd="0" destOrd="0" presId="urn:microsoft.com/office/officeart/2005/8/layout/StepDownProcess"/>
    <dgm:cxn modelId="{CF0C6C76-5BC7-421C-8611-5356BC460EF3}" type="presParOf" srcId="{953F5F91-D2EE-458A-AD1E-DEDC4AD14616}" destId="{333EFDA3-29A5-44D4-BF6D-BEC49BAC9DD6}" srcOrd="0" destOrd="0" presId="urn:microsoft.com/office/officeart/2005/8/layout/StepDownProcess"/>
    <dgm:cxn modelId="{4FAA11A0-1090-4364-9774-54114AAF7974}" type="presParOf" srcId="{953F5F91-D2EE-458A-AD1E-DEDC4AD14616}" destId="{79FFB356-E930-4539-B7F3-2DF02A3BC3BD}" srcOrd="1" destOrd="0" presId="urn:microsoft.com/office/officeart/2005/8/layout/StepDownProcess"/>
    <dgm:cxn modelId="{19EA21C5-D28A-45D0-AB9E-20C122B827B3}" type="presParOf" srcId="{953F5F91-D2EE-458A-AD1E-DEDC4AD14616}" destId="{3CBEF15C-E80E-4825-9801-074E3776242F}" srcOrd="2" destOrd="0" presId="urn:microsoft.com/office/officeart/2005/8/layout/StepDownProcess"/>
    <dgm:cxn modelId="{EF0296D9-F48E-4192-A1FC-A86682B99086}" type="presParOf" srcId="{38A1273A-94AD-4843-8AD8-F8FE5CACB396}" destId="{2548E138-8AF4-460C-8AA9-5500135CF1D1}" srcOrd="1" destOrd="0" presId="urn:microsoft.com/office/officeart/2005/8/layout/StepDownProcess"/>
    <dgm:cxn modelId="{1CD8965D-8B42-4FCE-AFFC-4AB05E71BE7C}" type="presParOf" srcId="{38A1273A-94AD-4843-8AD8-F8FE5CACB396}" destId="{4455FA38-38BC-414E-B346-009A0C0CCA50}" srcOrd="2" destOrd="0" presId="urn:microsoft.com/office/officeart/2005/8/layout/StepDownProcess"/>
    <dgm:cxn modelId="{89D1B8DF-2C42-4C90-B1EA-48F96A7CE1F2}" type="presParOf" srcId="{4455FA38-38BC-414E-B346-009A0C0CCA50}" destId="{DB3BB5FF-CE72-4BEB-87DA-3B43CC37F97D}" srcOrd="0" destOrd="0" presId="urn:microsoft.com/office/officeart/2005/8/layout/StepDownProcess"/>
    <dgm:cxn modelId="{472BD5B6-4F81-4B1E-A181-4314476CB4A3}" type="presParOf" srcId="{4455FA38-38BC-414E-B346-009A0C0CCA50}" destId="{C1BC1282-FEBD-4437-BF17-EA7755EA46FB}" srcOrd="1" destOrd="0" presId="urn:microsoft.com/office/officeart/2005/8/layout/StepDownProcess"/>
    <dgm:cxn modelId="{29819ACB-BFD4-46D3-82FF-95294B2F5C43}" type="presParOf" srcId="{4455FA38-38BC-414E-B346-009A0C0CCA50}" destId="{7DC21416-4B5E-44CE-AC93-46EA014B2506}" srcOrd="2" destOrd="0" presId="urn:microsoft.com/office/officeart/2005/8/layout/StepDownProcess"/>
    <dgm:cxn modelId="{DAEB7AD2-1879-4EE6-AF7B-8B6037C4B8E8}" type="presParOf" srcId="{38A1273A-94AD-4843-8AD8-F8FE5CACB396}" destId="{C59E0170-B371-4B5F-AAB7-53EFC95085FE}" srcOrd="3" destOrd="0" presId="urn:microsoft.com/office/officeart/2005/8/layout/StepDownProcess"/>
    <dgm:cxn modelId="{E7B9E810-D555-4241-8F86-2A436BAA91A0}" type="presParOf" srcId="{38A1273A-94AD-4843-8AD8-F8FE5CACB396}" destId="{FC879686-6FA7-47A9-B56E-48A929702F8F}" srcOrd="4" destOrd="0" presId="urn:microsoft.com/office/officeart/2005/8/layout/StepDownProcess"/>
    <dgm:cxn modelId="{E0519F5F-C6D1-4399-8456-EB704879BC97}" type="presParOf" srcId="{FC879686-6FA7-47A9-B56E-48A929702F8F}" destId="{274EBBBC-13C0-4AD5-AB8D-B60C0CBB4F59}" srcOrd="0" destOrd="0" presId="urn:microsoft.com/office/officeart/2005/8/layout/StepDownProcess"/>
    <dgm:cxn modelId="{ACA1E48F-9ED8-494C-BB7D-ADB3D8965878}" type="presParOf" srcId="{FC879686-6FA7-47A9-B56E-48A929702F8F}" destId="{1B35328C-60B8-42DD-BB23-508C4E5ED959}" srcOrd="1" destOrd="0" presId="urn:microsoft.com/office/officeart/2005/8/layout/StepDownProcess"/>
    <dgm:cxn modelId="{93AE840A-18BB-49F1-AD01-83F3C7CCBE81}" type="presParOf" srcId="{FC879686-6FA7-47A9-B56E-48A929702F8F}" destId="{46F74316-74A9-4180-B039-6D1F811039CD}" srcOrd="2" destOrd="0" presId="urn:microsoft.com/office/officeart/2005/8/layout/StepDownProcess"/>
    <dgm:cxn modelId="{A9F3415B-1DF6-4A33-8816-39D5304CAEE8}" type="presParOf" srcId="{38A1273A-94AD-4843-8AD8-F8FE5CACB396}" destId="{E8D7AB0E-CD79-4061-B716-62DF318B4218}" srcOrd="5" destOrd="0" presId="urn:microsoft.com/office/officeart/2005/8/layout/StepDownProcess"/>
    <dgm:cxn modelId="{E750D195-AD11-4E42-A4C8-8252EA4100D1}" type="presParOf" srcId="{38A1273A-94AD-4843-8AD8-F8FE5CACB396}" destId="{7FC96180-8416-4DA2-B099-5A20CFA8249F}" srcOrd="6" destOrd="0" presId="urn:microsoft.com/office/officeart/2005/8/layout/StepDownProcess"/>
    <dgm:cxn modelId="{D0197F30-47A7-4768-8229-F1B47E5FD623}" type="presParOf" srcId="{7FC96180-8416-4DA2-B099-5A20CFA8249F}" destId="{87999C4C-B19B-42B0-9FAE-43A752E07B86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3EFDA3-29A5-44D4-BF6D-BEC49BAC9DD6}">
      <dsp:nvSpPr>
        <dsp:cNvPr id="0" name=""/>
        <dsp:cNvSpPr/>
      </dsp:nvSpPr>
      <dsp:spPr>
        <a:xfrm rot="5400000">
          <a:off x="985737" y="891585"/>
          <a:ext cx="854319" cy="97261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FFB356-E930-4539-B7F3-2DF02A3BC3BD}">
      <dsp:nvSpPr>
        <dsp:cNvPr id="0" name=""/>
        <dsp:cNvSpPr/>
      </dsp:nvSpPr>
      <dsp:spPr>
        <a:xfrm>
          <a:off x="485344" y="129203"/>
          <a:ext cx="1986273" cy="637375"/>
        </a:xfrm>
        <a:prstGeom prst="roundRect">
          <a:avLst>
            <a:gd name="adj" fmla="val 16670"/>
          </a:avLst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1.0 </a:t>
          </a:r>
          <a:r>
            <a:rPr lang="zh-CN" altLang="en-US" sz="1700" kern="1200" dirty="0"/>
            <a:t>从无到有</a:t>
          </a:r>
        </a:p>
      </dsp:txBody>
      <dsp:txXfrm>
        <a:off x="516464" y="160323"/>
        <a:ext cx="1924033" cy="575135"/>
      </dsp:txXfrm>
    </dsp:sp>
    <dsp:sp modelId="{3CBEF15C-E80E-4825-9801-074E3776242F}">
      <dsp:nvSpPr>
        <dsp:cNvPr id="0" name=""/>
        <dsp:cNvSpPr/>
      </dsp:nvSpPr>
      <dsp:spPr>
        <a:xfrm>
          <a:off x="2197566" y="40563"/>
          <a:ext cx="1045988" cy="8136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3BB5FF-CE72-4BEB-87DA-3B43CC37F97D}">
      <dsp:nvSpPr>
        <dsp:cNvPr id="0" name=""/>
        <dsp:cNvSpPr/>
      </dsp:nvSpPr>
      <dsp:spPr>
        <a:xfrm rot="5400000">
          <a:off x="2309679" y="1926402"/>
          <a:ext cx="854319" cy="97261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BC1282-FEBD-4437-BF17-EA7755EA46FB}">
      <dsp:nvSpPr>
        <dsp:cNvPr id="0" name=""/>
        <dsp:cNvSpPr/>
      </dsp:nvSpPr>
      <dsp:spPr>
        <a:xfrm>
          <a:off x="2048755" y="1164020"/>
          <a:ext cx="1986273" cy="637375"/>
        </a:xfrm>
        <a:prstGeom prst="roundRect">
          <a:avLst>
            <a:gd name="adj" fmla="val 16670"/>
          </a:avLst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2.0 </a:t>
          </a:r>
          <a:r>
            <a:rPr lang="zh-CN" altLang="en-US" sz="1700" kern="1200" dirty="0"/>
            <a:t>易用优化</a:t>
          </a:r>
        </a:p>
      </dsp:txBody>
      <dsp:txXfrm>
        <a:off x="2079875" y="1195140"/>
        <a:ext cx="1924033" cy="575135"/>
      </dsp:txXfrm>
    </dsp:sp>
    <dsp:sp modelId="{7DC21416-4B5E-44CE-AC93-46EA014B2506}">
      <dsp:nvSpPr>
        <dsp:cNvPr id="0" name=""/>
        <dsp:cNvSpPr/>
      </dsp:nvSpPr>
      <dsp:spPr>
        <a:xfrm>
          <a:off x="3521507" y="1075381"/>
          <a:ext cx="1045988" cy="8136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4EBBBC-13C0-4AD5-AB8D-B60C0CBB4F59}">
      <dsp:nvSpPr>
        <dsp:cNvPr id="0" name=""/>
        <dsp:cNvSpPr/>
      </dsp:nvSpPr>
      <dsp:spPr>
        <a:xfrm rot="5400000">
          <a:off x="3633620" y="2961219"/>
          <a:ext cx="854319" cy="97261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35328C-60B8-42DD-BB23-508C4E5ED959}">
      <dsp:nvSpPr>
        <dsp:cNvPr id="0" name=""/>
        <dsp:cNvSpPr/>
      </dsp:nvSpPr>
      <dsp:spPr>
        <a:xfrm>
          <a:off x="3305117" y="2229531"/>
          <a:ext cx="1986273" cy="637375"/>
        </a:xfrm>
        <a:prstGeom prst="roundRect">
          <a:avLst>
            <a:gd name="adj" fmla="val 16670"/>
          </a:avLst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3.0 </a:t>
          </a:r>
          <a:r>
            <a:rPr lang="zh-CN" altLang="en-US" sz="1700" kern="1200" dirty="0"/>
            <a:t>速度突破</a:t>
          </a:r>
        </a:p>
      </dsp:txBody>
      <dsp:txXfrm>
        <a:off x="3336237" y="2260651"/>
        <a:ext cx="1924033" cy="575135"/>
      </dsp:txXfrm>
    </dsp:sp>
    <dsp:sp modelId="{46F74316-74A9-4180-B039-6D1F811039CD}">
      <dsp:nvSpPr>
        <dsp:cNvPr id="0" name=""/>
        <dsp:cNvSpPr/>
      </dsp:nvSpPr>
      <dsp:spPr>
        <a:xfrm>
          <a:off x="4845449" y="2110198"/>
          <a:ext cx="1045988" cy="8136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999C4C-B19B-42B0-9FAE-43A752E07B86}">
      <dsp:nvSpPr>
        <dsp:cNvPr id="0" name=""/>
        <dsp:cNvSpPr/>
      </dsp:nvSpPr>
      <dsp:spPr>
        <a:xfrm>
          <a:off x="4519556" y="3311237"/>
          <a:ext cx="2340063" cy="601235"/>
        </a:xfrm>
        <a:prstGeom prst="roundRect">
          <a:avLst>
            <a:gd name="adj" fmla="val 16670"/>
          </a:avLst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4.0 </a:t>
          </a:r>
          <a:r>
            <a:rPr lang="zh-CN" altLang="en-US" sz="1700" kern="1200" dirty="0"/>
            <a:t>流计算与机器学习</a:t>
          </a:r>
        </a:p>
      </dsp:txBody>
      <dsp:txXfrm>
        <a:off x="4548911" y="3340592"/>
        <a:ext cx="2281353" cy="5425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7CB5363-1257-42F6-9FA1-78D9A6383C5B}" type="datetime2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2020年9月5日</a:t>
            </a:fld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0717CCD-7153-4CFA-8FE4-043AE2A91A48}" type="datetime2">
              <a:rPr lang="zh-CN" altLang="en-US" smtClean="0"/>
              <a:pPr/>
              <a:t>2020年9月5日</a:t>
            </a:fld>
            <a:endParaRPr 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dirty="0"/>
              <a:t>单击此处编辑母版文本样式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F61EA0F-A667-4B49-8422-0062BC55E2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zh-CN" smtClean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18488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块元素：占一行例如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/>
              </a:rPr>
              <a:t>div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。 行元素：多个一行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/>
              </a:rPr>
              <a:t>span</a:t>
            </a:r>
          </a:p>
          <a:p>
            <a:endParaRPr lang="en-US" altLang="zh-CN" b="0" i="0" dirty="0">
              <a:solidFill>
                <a:srgbClr val="333333"/>
              </a:solidFill>
              <a:effectLst/>
              <a:latin typeface="Open Sans"/>
            </a:endParaRPr>
          </a:p>
          <a:p>
            <a:r>
              <a:rPr lang="en-US" altLang="zh-CN" dirty="0"/>
              <a:t>h1~h6  p div ul </a:t>
            </a:r>
            <a:r>
              <a:rPr lang="en-US" altLang="zh-CN" dirty="0" err="1"/>
              <a:t>ol</a:t>
            </a:r>
            <a:r>
              <a:rPr lang="en-US" altLang="zh-CN" dirty="0"/>
              <a:t> li</a:t>
            </a:r>
          </a:p>
          <a:p>
            <a:endParaRPr lang="en-US" altLang="zh-CN" b="0" i="0" dirty="0">
              <a:solidFill>
                <a:srgbClr val="333333"/>
              </a:solidFill>
              <a:effectLst/>
              <a:latin typeface="Open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自己占一行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高度 宽度 内外边距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333333"/>
                </a:solidFill>
                <a:effectLst/>
                <a:latin typeface="Open Sans"/>
              </a:rPr>
              <a:t>width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不写，默认宽度与父窗口一样宽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/>
              </a:rPr>
              <a:t>100%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是一个容器，里面可以放块元素与行元素</a:t>
            </a:r>
          </a:p>
          <a:p>
            <a:r>
              <a:rPr lang="zh-CN" altLang="en-US" dirty="0">
                <a:effectLst/>
              </a:rPr>
              <a:t>注意事项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文字块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/>
              </a:rPr>
              <a:t>p h1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等不能放置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/>
              </a:rPr>
              <a:t>div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了。</a:t>
            </a:r>
            <a:endParaRPr lang="en-US" altLang="zh-CN" b="0" i="0" dirty="0">
              <a:solidFill>
                <a:srgbClr val="333333"/>
              </a:solidFill>
              <a:effectLst/>
              <a:latin typeface="Open Sans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zh-CN" b="0" i="0" dirty="0">
              <a:solidFill>
                <a:srgbClr val="333333"/>
              </a:solidFill>
              <a:effectLst/>
              <a:latin typeface="Open Sans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zh-CN" b="0" i="0" dirty="0">
              <a:solidFill>
                <a:srgbClr val="333333"/>
              </a:solidFill>
              <a:effectLst/>
              <a:latin typeface="Open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b="1" i="0" dirty="0">
                <a:solidFill>
                  <a:srgbClr val="333333"/>
                </a:solidFill>
                <a:effectLst/>
                <a:latin typeface="Open Sans"/>
              </a:rPr>
              <a:t>行元素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zh-CN" b="0" i="0" dirty="0">
              <a:solidFill>
                <a:srgbClr val="333333"/>
              </a:solidFill>
              <a:effectLst/>
              <a:latin typeface="Open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l-PL" altLang="zh-CN" b="0" i="0" dirty="0">
                <a:solidFill>
                  <a:srgbClr val="333333"/>
                </a:solidFill>
                <a:effectLst/>
                <a:latin typeface="Open Sans"/>
              </a:rPr>
              <a:t>&lt;a&gt; &lt;strong&gt; &lt;b&gt; &lt;em&gt; &lt;i&gt; &lt;del&gt; &lt;s&gt; &lt;ins&gt; &lt;u&gt; &lt;span&gt;</a:t>
            </a:r>
            <a:endParaRPr lang="en-US" altLang="zh-CN" b="0" i="0" dirty="0">
              <a:solidFill>
                <a:srgbClr val="333333"/>
              </a:solidFill>
              <a:effectLst/>
              <a:latin typeface="Open Sans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zh-CN" b="0" i="0" dirty="0">
              <a:solidFill>
                <a:srgbClr val="333333"/>
              </a:solidFill>
              <a:effectLst/>
              <a:latin typeface="Open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一行可以多个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高度与宽度设置无效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默认宽度就是自己本身宽度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行元素只能放行元素与文本 。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不能放置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/>
              </a:rPr>
              <a:t>div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等块元素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333333"/>
                </a:solidFill>
                <a:effectLst/>
                <a:latin typeface="Open Sans"/>
              </a:rPr>
              <a:t>&lt;a&gt;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可以放块元素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zh-CN" b="0" i="0" dirty="0">
              <a:solidFill>
                <a:srgbClr val="333333"/>
              </a:solidFill>
              <a:effectLst/>
              <a:latin typeface="Open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b="1" i="0" dirty="0">
                <a:solidFill>
                  <a:srgbClr val="333333"/>
                </a:solidFill>
                <a:effectLst/>
                <a:latin typeface="Open Sans"/>
              </a:rPr>
              <a:t>行内块元素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zh-CN" b="0" i="0" dirty="0">
              <a:solidFill>
                <a:srgbClr val="333333"/>
              </a:solidFill>
              <a:effectLst/>
              <a:latin typeface="Open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333333"/>
                </a:solidFill>
                <a:effectLst/>
                <a:latin typeface="Open Sans"/>
              </a:rPr>
              <a:t>input 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Open Sans"/>
              </a:rPr>
              <a:t>img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/>
              </a:rPr>
              <a:t> td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zh-CN" altLang="en-US" b="0" i="0" dirty="0">
              <a:solidFill>
                <a:srgbClr val="333333"/>
              </a:solidFill>
              <a:effectLst/>
              <a:latin typeface="Open Sans"/>
            </a:endParaRPr>
          </a:p>
          <a:p>
            <a:endParaRPr lang="en-US" altLang="zh-CN" b="0" i="0" dirty="0">
              <a:solidFill>
                <a:srgbClr val="333333"/>
              </a:solidFill>
              <a:effectLst/>
              <a:latin typeface="Open Sans"/>
            </a:endParaRPr>
          </a:p>
          <a:p>
            <a:endParaRPr lang="en-US" altLang="zh-CN" b="0" i="0" dirty="0">
              <a:solidFill>
                <a:srgbClr val="333333"/>
              </a:solidFill>
              <a:effectLst/>
              <a:latin typeface="Open Sans"/>
            </a:endParaRPr>
          </a:p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3329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块元素：占一行例如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/>
              </a:rPr>
              <a:t>div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。 行元素：多个一行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/>
              </a:rPr>
              <a:t>span</a:t>
            </a:r>
          </a:p>
          <a:p>
            <a:endParaRPr lang="en-US" altLang="zh-CN" b="0" i="0" dirty="0">
              <a:solidFill>
                <a:srgbClr val="333333"/>
              </a:solidFill>
              <a:effectLst/>
              <a:latin typeface="Open Sans"/>
            </a:endParaRPr>
          </a:p>
          <a:p>
            <a:r>
              <a:rPr lang="en-US" altLang="zh-CN" dirty="0"/>
              <a:t>h1~h6  p div ul </a:t>
            </a:r>
            <a:r>
              <a:rPr lang="en-US" altLang="zh-CN" dirty="0" err="1"/>
              <a:t>ol</a:t>
            </a:r>
            <a:r>
              <a:rPr lang="en-US" altLang="zh-CN" dirty="0"/>
              <a:t> li</a:t>
            </a:r>
          </a:p>
          <a:p>
            <a:endParaRPr lang="en-US" altLang="zh-CN" b="0" i="0" dirty="0">
              <a:solidFill>
                <a:srgbClr val="333333"/>
              </a:solidFill>
              <a:effectLst/>
              <a:latin typeface="Open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自己占一行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高度 宽度 内外边距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333333"/>
                </a:solidFill>
                <a:effectLst/>
                <a:latin typeface="Open Sans"/>
              </a:rPr>
              <a:t>width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不写，默认宽度与父窗口一样宽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/>
              </a:rPr>
              <a:t>100%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是一个容器，里面可以放块元素与行元素</a:t>
            </a:r>
          </a:p>
          <a:p>
            <a:r>
              <a:rPr lang="zh-CN" altLang="en-US" dirty="0">
                <a:effectLst/>
              </a:rPr>
              <a:t>注意事项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文字块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/>
              </a:rPr>
              <a:t>p h1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等不能放置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/>
              </a:rPr>
              <a:t>div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了。</a:t>
            </a:r>
            <a:endParaRPr lang="en-US" altLang="zh-CN" b="0" i="0" dirty="0">
              <a:solidFill>
                <a:srgbClr val="333333"/>
              </a:solidFill>
              <a:effectLst/>
              <a:latin typeface="Open Sans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zh-CN" b="0" i="0" dirty="0">
              <a:solidFill>
                <a:srgbClr val="333333"/>
              </a:solidFill>
              <a:effectLst/>
              <a:latin typeface="Open Sans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zh-CN" b="0" i="0" dirty="0">
              <a:solidFill>
                <a:srgbClr val="333333"/>
              </a:solidFill>
              <a:effectLst/>
              <a:latin typeface="Open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b="1" i="0" dirty="0">
                <a:solidFill>
                  <a:srgbClr val="333333"/>
                </a:solidFill>
                <a:effectLst/>
                <a:latin typeface="Open Sans"/>
              </a:rPr>
              <a:t>行元素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zh-CN" b="0" i="0" dirty="0">
              <a:solidFill>
                <a:srgbClr val="333333"/>
              </a:solidFill>
              <a:effectLst/>
              <a:latin typeface="Open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l-PL" altLang="zh-CN" b="0" i="0" dirty="0">
                <a:solidFill>
                  <a:srgbClr val="333333"/>
                </a:solidFill>
                <a:effectLst/>
                <a:latin typeface="Open Sans"/>
              </a:rPr>
              <a:t>&lt;a&gt; &lt;strong&gt; &lt;b&gt; &lt;em&gt; &lt;i&gt; &lt;del&gt; &lt;s&gt; &lt;ins&gt; &lt;u&gt; &lt;span&gt;</a:t>
            </a:r>
            <a:endParaRPr lang="en-US" altLang="zh-CN" b="0" i="0" dirty="0">
              <a:solidFill>
                <a:srgbClr val="333333"/>
              </a:solidFill>
              <a:effectLst/>
              <a:latin typeface="Open Sans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zh-CN" b="0" i="0" dirty="0">
              <a:solidFill>
                <a:srgbClr val="333333"/>
              </a:solidFill>
              <a:effectLst/>
              <a:latin typeface="Open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一行可以多个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高度与宽度设置无效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默认宽度就是自己本身宽度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行元素只能放行元素与文本 。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不能放置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/>
              </a:rPr>
              <a:t>div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等块元素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333333"/>
                </a:solidFill>
                <a:effectLst/>
                <a:latin typeface="Open Sans"/>
              </a:rPr>
              <a:t>&lt;a&gt;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可以放块元素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zh-CN" b="0" i="0" dirty="0">
              <a:solidFill>
                <a:srgbClr val="333333"/>
              </a:solidFill>
              <a:effectLst/>
              <a:latin typeface="Open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b="1" i="0" dirty="0">
                <a:solidFill>
                  <a:srgbClr val="333333"/>
                </a:solidFill>
                <a:effectLst/>
                <a:latin typeface="Open Sans"/>
              </a:rPr>
              <a:t>行内块元素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zh-CN" b="0" i="0" dirty="0">
              <a:solidFill>
                <a:srgbClr val="333333"/>
              </a:solidFill>
              <a:effectLst/>
              <a:latin typeface="Open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333333"/>
                </a:solidFill>
                <a:effectLst/>
                <a:latin typeface="Open Sans"/>
              </a:rPr>
              <a:t>input 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Open Sans"/>
              </a:rPr>
              <a:t>img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/>
              </a:rPr>
              <a:t> td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zh-CN" altLang="en-US" b="0" i="0" dirty="0">
              <a:solidFill>
                <a:srgbClr val="333333"/>
              </a:solidFill>
              <a:effectLst/>
              <a:latin typeface="Open Sans"/>
            </a:endParaRPr>
          </a:p>
          <a:p>
            <a:endParaRPr lang="en-US" altLang="zh-CN" b="0" i="0" dirty="0">
              <a:solidFill>
                <a:srgbClr val="333333"/>
              </a:solidFill>
              <a:effectLst/>
              <a:latin typeface="Open Sans"/>
            </a:endParaRPr>
          </a:p>
          <a:p>
            <a:endParaRPr lang="en-US" altLang="zh-CN" b="0" i="0" dirty="0">
              <a:solidFill>
                <a:srgbClr val="333333"/>
              </a:solidFill>
              <a:effectLst/>
              <a:latin typeface="Open Sans"/>
            </a:endParaRPr>
          </a:p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8221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块元素：占一行例如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/>
              </a:rPr>
              <a:t>div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。 行元素：多个一行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/>
              </a:rPr>
              <a:t>span</a:t>
            </a:r>
          </a:p>
          <a:p>
            <a:endParaRPr lang="en-US" altLang="zh-CN" b="0" i="0" dirty="0">
              <a:solidFill>
                <a:srgbClr val="333333"/>
              </a:solidFill>
              <a:effectLst/>
              <a:latin typeface="Open Sans"/>
            </a:endParaRPr>
          </a:p>
          <a:p>
            <a:r>
              <a:rPr lang="en-US" altLang="zh-CN" dirty="0"/>
              <a:t>h1~h6  p div ul </a:t>
            </a:r>
            <a:r>
              <a:rPr lang="en-US" altLang="zh-CN" dirty="0" err="1"/>
              <a:t>ol</a:t>
            </a:r>
            <a:r>
              <a:rPr lang="en-US" altLang="zh-CN" dirty="0"/>
              <a:t> li</a:t>
            </a:r>
          </a:p>
          <a:p>
            <a:endParaRPr lang="en-US" altLang="zh-CN" b="0" i="0" dirty="0">
              <a:solidFill>
                <a:srgbClr val="333333"/>
              </a:solidFill>
              <a:effectLst/>
              <a:latin typeface="Open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自己占一行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高度 宽度 内外边距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333333"/>
                </a:solidFill>
                <a:effectLst/>
                <a:latin typeface="Open Sans"/>
              </a:rPr>
              <a:t>width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不写，默认宽度与父窗口一样宽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/>
              </a:rPr>
              <a:t>100%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是一个容器，里面可以放块元素与行元素</a:t>
            </a:r>
          </a:p>
          <a:p>
            <a:r>
              <a:rPr lang="zh-CN" altLang="en-US" dirty="0">
                <a:effectLst/>
              </a:rPr>
              <a:t>注意事项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文字块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/>
              </a:rPr>
              <a:t>p h1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等不能放置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/>
              </a:rPr>
              <a:t>div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了。</a:t>
            </a:r>
            <a:endParaRPr lang="en-US" altLang="zh-CN" b="0" i="0" dirty="0">
              <a:solidFill>
                <a:srgbClr val="333333"/>
              </a:solidFill>
              <a:effectLst/>
              <a:latin typeface="Open Sans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zh-CN" b="0" i="0" dirty="0">
              <a:solidFill>
                <a:srgbClr val="333333"/>
              </a:solidFill>
              <a:effectLst/>
              <a:latin typeface="Open Sans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zh-CN" b="0" i="0" dirty="0">
              <a:solidFill>
                <a:srgbClr val="333333"/>
              </a:solidFill>
              <a:effectLst/>
              <a:latin typeface="Open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b="1" i="0" dirty="0">
                <a:solidFill>
                  <a:srgbClr val="333333"/>
                </a:solidFill>
                <a:effectLst/>
                <a:latin typeface="Open Sans"/>
              </a:rPr>
              <a:t>行元素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zh-CN" b="0" i="0" dirty="0">
              <a:solidFill>
                <a:srgbClr val="333333"/>
              </a:solidFill>
              <a:effectLst/>
              <a:latin typeface="Open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l-PL" altLang="zh-CN" b="0" i="0" dirty="0">
                <a:solidFill>
                  <a:srgbClr val="333333"/>
                </a:solidFill>
                <a:effectLst/>
                <a:latin typeface="Open Sans"/>
              </a:rPr>
              <a:t>&lt;a&gt; &lt;strong&gt; &lt;b&gt; &lt;em&gt; &lt;i&gt; &lt;del&gt; &lt;s&gt; &lt;ins&gt; &lt;u&gt; &lt;span&gt;</a:t>
            </a:r>
            <a:endParaRPr lang="en-US" altLang="zh-CN" b="0" i="0" dirty="0">
              <a:solidFill>
                <a:srgbClr val="333333"/>
              </a:solidFill>
              <a:effectLst/>
              <a:latin typeface="Open Sans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zh-CN" b="0" i="0" dirty="0">
              <a:solidFill>
                <a:srgbClr val="333333"/>
              </a:solidFill>
              <a:effectLst/>
              <a:latin typeface="Open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一行可以多个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高度与宽度设置无效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默认宽度就是自己本身宽度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行元素只能放行元素与文本 。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不能放置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/>
              </a:rPr>
              <a:t>div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等块元素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333333"/>
                </a:solidFill>
                <a:effectLst/>
                <a:latin typeface="Open Sans"/>
              </a:rPr>
              <a:t>&lt;a&gt;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可以放块元素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zh-CN" b="0" i="0" dirty="0">
              <a:solidFill>
                <a:srgbClr val="333333"/>
              </a:solidFill>
              <a:effectLst/>
              <a:latin typeface="Open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b="1" i="0" dirty="0">
                <a:solidFill>
                  <a:srgbClr val="333333"/>
                </a:solidFill>
                <a:effectLst/>
                <a:latin typeface="Open Sans"/>
              </a:rPr>
              <a:t>行内块元素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zh-CN" b="0" i="0" dirty="0">
              <a:solidFill>
                <a:srgbClr val="333333"/>
              </a:solidFill>
              <a:effectLst/>
              <a:latin typeface="Open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333333"/>
                </a:solidFill>
                <a:effectLst/>
                <a:latin typeface="Open Sans"/>
              </a:rPr>
              <a:t>input 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Open Sans"/>
              </a:rPr>
              <a:t>img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/>
              </a:rPr>
              <a:t> td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zh-CN" altLang="en-US" b="0" i="0" dirty="0">
              <a:solidFill>
                <a:srgbClr val="333333"/>
              </a:solidFill>
              <a:effectLst/>
              <a:latin typeface="Open Sans"/>
            </a:endParaRPr>
          </a:p>
          <a:p>
            <a:endParaRPr lang="en-US" altLang="zh-CN" b="0" i="0" dirty="0">
              <a:solidFill>
                <a:srgbClr val="333333"/>
              </a:solidFill>
              <a:effectLst/>
              <a:latin typeface="Open Sans"/>
            </a:endParaRPr>
          </a:p>
          <a:p>
            <a:endParaRPr lang="en-US" altLang="zh-CN" b="0" i="0" dirty="0">
              <a:solidFill>
                <a:srgbClr val="333333"/>
              </a:solidFill>
              <a:effectLst/>
              <a:latin typeface="Open Sans"/>
            </a:endParaRPr>
          </a:p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2578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"width: 180px; height: 46px;background-color: #ddd; margin:0 auto;  line-height: 46px;"</a:t>
            </a:r>
            <a:r>
              <a:rPr lang="en-US" altLang="zh-C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"font-size: 26px; "</a:t>
            </a:r>
            <a:r>
              <a:rPr lang="en-US" altLang="zh-C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大字体</a:t>
            </a:r>
          </a:p>
          <a:p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altLang="zh-C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"font-size: 16px;"</a:t>
            </a:r>
            <a:r>
              <a:rPr lang="en-US" altLang="zh-C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小字体</a:t>
            </a:r>
          </a:p>
          <a:p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altLang="zh-C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zh-C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303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EDEC39-9CC7-48D0-80F6-09E020FA8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C1B607-BBBA-4EFF-BFDE-C6CA41B1A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7E75105-4CBC-488D-A492-709903FFAE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B7B870-7710-4F9A-83AC-AEBCBE6F2C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F4D234-8009-4E51-B5E5-892D5AE4718B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58BB2B-BCBA-42E5-AFD5-77C96AB5B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8F2FC3-E969-421D-8029-C9D054BC7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D66C433-D6A6-43B5-B7D7-1BE96F1FD3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121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E489C4-F956-439C-A160-1DE4E6D0F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B18F1AE-7B88-48FA-86AF-745D29384B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DD74AEE-407B-4E38-B215-EF88CF85FA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38E349-ECAD-45BD-AF8F-083C5BEF3C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F4D234-8009-4E51-B5E5-892D5AE4718B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A4F83A-3477-4740-BC5F-C5356E39F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A69F09-95D1-45B6-A3BC-542DA0178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D66C433-D6A6-43B5-B7D7-1BE96F1FD3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85470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2EFE9D-7BFD-492D-99AC-BC0A84786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8DE6F39-E664-4FC9-9B1B-5B4BA8D692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8CACDF-378C-4F6F-898C-6D67D8FCB4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F4D234-8009-4E51-B5E5-892D5AE4718B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79D58E-3514-4DD6-9C86-9555D04B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68E2B7-AD5A-464C-BCFB-7A99B3757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D66C433-D6A6-43B5-B7D7-1BE96F1FD3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5743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31C4AAA-7FF0-4612-A179-39970BA40E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ADD82B9-D8C4-43C5-9608-C07D57BD1E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DA9043-8D6F-490C-9229-7181029429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F4D234-8009-4E51-B5E5-892D5AE4718B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46D546-1E8B-4D14-9665-C6CE668EE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1498E0-1576-4F05-83CA-8423C2924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D66C433-D6A6-43B5-B7D7-1BE96F1FD3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5806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3709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6285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AB8CFC-4F35-4D52-A907-A4E004E46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BA09E0-4AA8-4EC7-89E0-E2DC019367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257728-E0CE-438F-811C-E9DD1B577BE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F4D234-8009-4E51-B5E5-892D5AE4718B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C69E8C-1DE9-4051-8B02-7DC198BCF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041D34-F5D2-487D-99EB-00A55765F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D66C433-D6A6-43B5-B7D7-1BE96F1FD3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569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A8913C-579A-4397-83BC-A96D43913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A2438E-45D2-455A-8D1F-7CE76B37B6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1B9608B-48B1-483B-8EB4-7BEC2799C6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A66B3A-221B-4A71-9479-DA32F69177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F4D234-8009-4E51-B5E5-892D5AE4718B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E0E560-D9CF-47FC-8774-BE47FBD3D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D123FF-A4BF-488F-8832-A10D82EC4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D66C433-D6A6-43B5-B7D7-1BE96F1FD3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323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00A163-A339-4E97-9BFE-D6C35A867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66FB78-2030-4AB2-8A8E-752B965ED7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467052E-B4B8-4726-9BC5-C76CD89E5C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C992347-A629-4996-B07F-ADC606CFE0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17D8BA5-F4E5-41E9-BAA8-A0BE54FE80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2B85493-7B84-42F0-A091-50B27171FC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F4D234-8009-4E51-B5E5-892D5AE4718B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EB4E186-C02C-4D4C-98A4-9608674A6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FCE81A6-90B8-4732-A3C9-D6F123B8A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D66C433-D6A6-43B5-B7D7-1BE96F1FD3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6788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874156-0E5C-4DA7-BDE9-D4D5AEC62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55D47B7-16E9-4673-8F5C-34E0AC2BAA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F4D234-8009-4E51-B5E5-892D5AE4718B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B89D1B2-B44F-4979-BE0D-449CA90AB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CE29935-8177-45FF-8CF3-5B8FE6B41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D66C433-D6A6-43B5-B7D7-1BE96F1FD3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89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F3425F4-D7C7-482A-AD24-9349FE717C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F4D234-8009-4E51-B5E5-892D5AE4718B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9E4B6C9-DC4F-455F-BB0F-DD532FF55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D35A735-2F55-446B-886B-8A1829472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D66C433-D6A6-43B5-B7D7-1BE96F1FD3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835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37631" y="-9145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1427" y="874567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编辑母版文本样式</a:t>
            </a:r>
          </a:p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zh-CN" altLang="en-US" noProof="0" dirty="0"/>
              <a:t>第二级</a:t>
            </a:r>
          </a:p>
          <a:p>
            <a:pPr marL="685800" lvl="1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zh-CN" altLang="en-US" noProof="0" dirty="0"/>
              <a:t>第三级</a:t>
            </a:r>
          </a:p>
          <a:p>
            <a:pPr marL="1143000" lvl="2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zh-CN" altLang="en-US" noProof="0" dirty="0"/>
              <a:t>第四级</a:t>
            </a:r>
          </a:p>
          <a:p>
            <a:pPr marL="1600200" lvl="3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zh-CN" altLang="en-US" noProof="0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39496" y="6458928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A0CFC2C-DA54-4396-A846-1816F2961B91}" type="datetime2">
              <a:rPr lang="zh-CN" altLang="en-US" smtClean="0"/>
              <a:t>2020年9月5日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45892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75904" y="6458928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  <p:cxnSp>
        <p:nvCxnSpPr>
          <p:cNvPr id="8" name="直接连接符 7"/>
          <p:cNvCxnSpPr>
            <a:cxnSpLocks/>
          </p:cNvCxnSpPr>
          <p:nvPr userDrawn="1"/>
        </p:nvCxnSpPr>
        <p:spPr>
          <a:xfrm>
            <a:off x="32937" y="721607"/>
            <a:ext cx="12159063" cy="0"/>
          </a:xfrm>
          <a:prstGeom prst="line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4850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info.cern.ch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长方形 6">
            <a:extLst>
              <a:ext uri="{FF2B5EF4-FFF2-40B4-BE49-F238E27FC236}">
                <a16:creationId xmlns:a16="http://schemas.microsoft.com/office/drawing/2014/main" id="{D1A7F83B-F4D4-4344-A025-D026892A377A}"/>
              </a:ext>
            </a:extLst>
          </p:cNvPr>
          <p:cNvSpPr/>
          <p:nvPr/>
        </p:nvSpPr>
        <p:spPr bwMode="blackWhite"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sz="1800" dirty="0">
              <a:latin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223024" y="588852"/>
            <a:ext cx="10515600" cy="2387600"/>
          </a:xfrm>
          <a:prstGeom prst="rect">
            <a:avLst/>
          </a:prstGeom>
        </p:spPr>
        <p:txBody>
          <a:bodyPr rtlCol="0" anchor="ctr" anchorCtr="0">
            <a:normAutofit/>
          </a:bodyPr>
          <a:lstStyle/>
          <a:p>
            <a:pPr rtl="0"/>
            <a:r>
              <a:rPr lang="zh-CN" altLang="en-US" sz="4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大话前端</a:t>
            </a:r>
            <a:endParaRPr lang="zh-cn" sz="4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4294967295"/>
          </p:nvPr>
        </p:nvSpPr>
        <p:spPr>
          <a:xfrm>
            <a:off x="390293" y="2552352"/>
            <a:ext cx="9582150" cy="1138237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marL="0" indent="0" rtl="0">
              <a:lnSpc>
                <a:spcPct val="110000"/>
              </a:lnSpc>
              <a:buNone/>
            </a:pP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2020-9-5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3">
            <a:extLst>
              <a:ext uri="{FF2B5EF4-FFF2-40B4-BE49-F238E27FC236}">
                <a16:creationId xmlns:a16="http://schemas.microsoft.com/office/drawing/2014/main" id="{8222DF43-E0BD-4ACA-B4FE-589DFA9AAC0A}"/>
              </a:ext>
            </a:extLst>
          </p:cNvPr>
          <p:cNvSpPr txBox="1">
            <a:spLocks/>
          </p:cNvSpPr>
          <p:nvPr/>
        </p:nvSpPr>
        <p:spPr>
          <a:xfrm>
            <a:off x="33453" y="33453"/>
            <a:ext cx="12158547" cy="64008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cs typeface="Segoe UI Light" panose="020B0502040204020203" pitchFamily="34" charset="0"/>
              </a:rPr>
              <a:t>前</a:t>
            </a:r>
            <a:r>
              <a:rPr lang="en-US" altLang="zh-CN" dirty="0">
                <a:cs typeface="Segoe UI Light" panose="020B0502040204020203" pitchFamily="34" charset="0"/>
              </a:rPr>
              <a:t>5</a:t>
            </a:r>
            <a:r>
              <a:rPr lang="zh-CN" altLang="en-US" dirty="0">
                <a:cs typeface="Segoe UI Light" panose="020B0502040204020203" pitchFamily="34" charset="0"/>
              </a:rPr>
              <a:t>个需求总结：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B0A47C6-B944-473B-B7AC-97A04B6D3C2C}"/>
              </a:ext>
            </a:extLst>
          </p:cNvPr>
          <p:cNvSpPr txBox="1"/>
          <p:nvPr/>
        </p:nvSpPr>
        <p:spPr>
          <a:xfrm>
            <a:off x="2296160" y="2042160"/>
            <a:ext cx="886653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尽量不给盒子加上下的</a:t>
            </a:r>
            <a:r>
              <a:rPr lang="en-US" altLang="zh-CN" dirty="0"/>
              <a:t>padding  </a:t>
            </a:r>
          </a:p>
          <a:p>
            <a:endParaRPr lang="en-US" altLang="zh-CN" dirty="0"/>
          </a:p>
          <a:p>
            <a:r>
              <a:rPr lang="zh-CN" altLang="en-US" dirty="0"/>
              <a:t>尽量不给在一行的大小不一的盒子或者文字大小不一，添加背景颜色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想让一个盒子中的文字上下移动，还不影响盒子的上下移动，用</a:t>
            </a:r>
            <a:r>
              <a:rPr lang="en-US" altLang="zh-CN" dirty="0"/>
              <a:t>line-height</a:t>
            </a:r>
            <a:r>
              <a:rPr lang="zh-CN" altLang="en-US" dirty="0"/>
              <a:t>实验一下。</a:t>
            </a:r>
          </a:p>
        </p:txBody>
      </p:sp>
    </p:spTree>
    <p:extLst>
      <p:ext uri="{BB962C8B-B14F-4D97-AF65-F5344CB8AC3E}">
        <p14:creationId xmlns:p14="http://schemas.microsoft.com/office/powerpoint/2010/main" val="1247349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3">
            <a:extLst>
              <a:ext uri="{FF2B5EF4-FFF2-40B4-BE49-F238E27FC236}">
                <a16:creationId xmlns:a16="http://schemas.microsoft.com/office/drawing/2014/main" id="{8222DF43-E0BD-4ACA-B4FE-589DFA9AAC0A}"/>
              </a:ext>
            </a:extLst>
          </p:cNvPr>
          <p:cNvSpPr txBox="1">
            <a:spLocks/>
          </p:cNvSpPr>
          <p:nvPr/>
        </p:nvSpPr>
        <p:spPr>
          <a:xfrm>
            <a:off x="33453" y="33453"/>
            <a:ext cx="12158547" cy="64008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cs typeface="Segoe UI Light" panose="020B0502040204020203" pitchFamily="34" charset="0"/>
              </a:rPr>
              <a:t>需求</a:t>
            </a:r>
            <a:r>
              <a:rPr lang="en-US" altLang="zh-CN" dirty="0">
                <a:cs typeface="Segoe UI Light" panose="020B0502040204020203" pitchFamily="34" charset="0"/>
              </a:rPr>
              <a:t>6</a:t>
            </a:r>
            <a:r>
              <a:rPr lang="zh-CN" altLang="en-US" dirty="0">
                <a:cs typeface="Segoe UI Light" panose="020B0502040204020203" pitchFamily="34" charset="0"/>
              </a:rPr>
              <a:t>：圆形的制作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7A43487-3914-4EB7-9D69-EF4D59DA2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525" y="1102325"/>
            <a:ext cx="6209280" cy="203711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B179787-3745-4551-8849-A31E06ABA3C5}"/>
              </a:ext>
            </a:extLst>
          </p:cNvPr>
          <p:cNvSpPr txBox="1"/>
          <p:nvPr/>
        </p:nvSpPr>
        <p:spPr>
          <a:xfrm>
            <a:off x="2049925" y="3429000"/>
            <a:ext cx="6151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border-radius: 50%;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1B09FE2-D79C-4171-B1B9-84EE205B290C}"/>
              </a:ext>
            </a:extLst>
          </p:cNvPr>
          <p:cNvSpPr txBox="1"/>
          <p:nvPr/>
        </p:nvSpPr>
        <p:spPr>
          <a:xfrm>
            <a:off x="2049925" y="3903226"/>
            <a:ext cx="6151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border-radius: 50% 50% 50% 0;</a:t>
            </a:r>
            <a:endParaRPr lang="sv-SE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B3034C4-E45D-49B3-81D7-A5B5B2D0D017}"/>
              </a:ext>
            </a:extLst>
          </p:cNvPr>
          <p:cNvSpPr txBox="1"/>
          <p:nvPr/>
        </p:nvSpPr>
        <p:spPr>
          <a:xfrm>
            <a:off x="2049925" y="4453374"/>
            <a:ext cx="6151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border-radius: 15% ;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3157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3">
            <a:extLst>
              <a:ext uri="{FF2B5EF4-FFF2-40B4-BE49-F238E27FC236}">
                <a16:creationId xmlns:a16="http://schemas.microsoft.com/office/drawing/2014/main" id="{8222DF43-E0BD-4ACA-B4FE-589DFA9AAC0A}"/>
              </a:ext>
            </a:extLst>
          </p:cNvPr>
          <p:cNvSpPr txBox="1">
            <a:spLocks/>
          </p:cNvSpPr>
          <p:nvPr/>
        </p:nvSpPr>
        <p:spPr>
          <a:xfrm>
            <a:off x="33453" y="33453"/>
            <a:ext cx="12158547" cy="64008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cs typeface="Segoe UI Light" panose="020B0502040204020203" pitchFamily="34" charset="0"/>
              </a:rPr>
              <a:t>需求</a:t>
            </a:r>
            <a:r>
              <a:rPr lang="en-US" altLang="zh-CN" dirty="0">
                <a:cs typeface="Segoe UI Light" panose="020B0502040204020203" pitchFamily="34" charset="0"/>
              </a:rPr>
              <a:t>7</a:t>
            </a:r>
            <a:r>
              <a:rPr lang="zh-CN" altLang="en-US" dirty="0">
                <a:cs typeface="Segoe UI Light" panose="020B0502040204020203" pitchFamily="34" charset="0"/>
              </a:rPr>
              <a:t>：三角型的制作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25F70E7-AD86-4C0D-8EAA-7DDE9840A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752" y="754994"/>
            <a:ext cx="8939624" cy="3427772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6D4E858A-CD43-4F4E-B43E-1A3E65888070}"/>
              </a:ext>
            </a:extLst>
          </p:cNvPr>
          <p:cNvSpPr txBox="1"/>
          <p:nvPr/>
        </p:nvSpPr>
        <p:spPr>
          <a:xfrm>
            <a:off x="1155700" y="4272677"/>
            <a:ext cx="615188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右三角的样子</a:t>
            </a:r>
            <a:endParaRPr lang="en-US" altLang="zh-CN" dirty="0"/>
          </a:p>
          <a:p>
            <a:r>
              <a:rPr lang="zh-CN" altLang="en-US" dirty="0"/>
              <a:t>div {</a:t>
            </a:r>
          </a:p>
          <a:p>
            <a:r>
              <a:rPr lang="zh-CN" altLang="en-US" dirty="0"/>
              <a:t>    width: 0;</a:t>
            </a:r>
          </a:p>
          <a:p>
            <a:r>
              <a:rPr lang="zh-CN" altLang="en-US" dirty="0"/>
              <a:t>    height: 0;</a:t>
            </a:r>
          </a:p>
          <a:p>
            <a:r>
              <a:rPr lang="zh-CN" altLang="en-US" dirty="0"/>
              <a:t>    line-height: 0;</a:t>
            </a:r>
          </a:p>
          <a:p>
            <a:r>
              <a:rPr lang="zh-CN" altLang="en-US" dirty="0"/>
              <a:t>    font-size: 0;</a:t>
            </a:r>
          </a:p>
          <a:p>
            <a:r>
              <a:rPr lang="zh-CN" altLang="en-US" dirty="0"/>
              <a:t>    border: 50px solid transparent;</a:t>
            </a:r>
          </a:p>
          <a:p>
            <a:r>
              <a:rPr lang="zh-CN" altLang="en-US" dirty="0"/>
              <a:t>    border- left-color: pink ;</a:t>
            </a:r>
          </a:p>
          <a:p>
            <a:r>
              <a:rPr lang="zh-CN" alt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57554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3">
            <a:extLst>
              <a:ext uri="{FF2B5EF4-FFF2-40B4-BE49-F238E27FC236}">
                <a16:creationId xmlns:a16="http://schemas.microsoft.com/office/drawing/2014/main" id="{8222DF43-E0BD-4ACA-B4FE-589DFA9AAC0A}"/>
              </a:ext>
            </a:extLst>
          </p:cNvPr>
          <p:cNvSpPr txBox="1">
            <a:spLocks/>
          </p:cNvSpPr>
          <p:nvPr/>
        </p:nvSpPr>
        <p:spPr>
          <a:xfrm>
            <a:off x="33453" y="33453"/>
            <a:ext cx="12158547" cy="64008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cs typeface="Segoe UI Light" panose="020B0502040204020203" pitchFamily="34" charset="0"/>
              </a:rPr>
              <a:t>需求</a:t>
            </a:r>
            <a:r>
              <a:rPr lang="en-US" altLang="zh-CN" dirty="0">
                <a:cs typeface="Segoe UI Light" panose="020B0502040204020203" pitchFamily="34" charset="0"/>
              </a:rPr>
              <a:t>8</a:t>
            </a:r>
            <a:r>
              <a:rPr lang="zh-CN" altLang="en-US" dirty="0">
                <a:cs typeface="Segoe UI Light" panose="020B0502040204020203" pitchFamily="34" charset="0"/>
              </a:rPr>
              <a:t>：盒子元素的层叠堆放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1CD9A33-24A0-41A4-9C8E-91001BB5E6E1}"/>
              </a:ext>
            </a:extLst>
          </p:cNvPr>
          <p:cNvSpPr txBox="1"/>
          <p:nvPr/>
        </p:nvSpPr>
        <p:spPr>
          <a:xfrm>
            <a:off x="386080" y="110744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定位模式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F1C6F48-19D4-4A30-8DFA-E15DD73AFBD2}"/>
              </a:ext>
            </a:extLst>
          </p:cNvPr>
          <p:cNvSpPr txBox="1"/>
          <p:nvPr/>
        </p:nvSpPr>
        <p:spPr>
          <a:xfrm>
            <a:off x="558800" y="1726013"/>
            <a:ext cx="6455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 </a:t>
            </a:r>
            <a:r>
              <a:rPr lang="zh-CN" altLang="en-US" dirty="0"/>
              <a:t>默认模式</a:t>
            </a:r>
            <a:r>
              <a:rPr lang="en-US" altLang="zh-CN" dirty="0"/>
              <a:t>—static</a:t>
            </a:r>
            <a:r>
              <a:rPr lang="zh-CN" altLang="en-US" dirty="0"/>
              <a:t>定位：块元素换行，行元素后面放行元素。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8467FB1-05D7-4A92-A5C5-6C975C6582A7}"/>
              </a:ext>
            </a:extLst>
          </p:cNvPr>
          <p:cNvSpPr txBox="1"/>
          <p:nvPr/>
        </p:nvSpPr>
        <p:spPr>
          <a:xfrm>
            <a:off x="2338146" y="2664891"/>
            <a:ext cx="99309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 </a:t>
            </a:r>
            <a:r>
              <a:rPr lang="zh-CN" altLang="en-US" dirty="0"/>
              <a:t>相对定位：与默认模式一样，就是可以通过</a:t>
            </a:r>
            <a:r>
              <a:rPr lang="en-US" altLang="zh-CN" dirty="0"/>
              <a:t>top</a:t>
            </a:r>
            <a:r>
              <a:rPr lang="zh-CN" altLang="en-US" dirty="0"/>
              <a:t>等数值，来微调位置。但是他占有的位置不变。</a:t>
            </a:r>
            <a:endParaRPr lang="en-US" altLang="zh-CN" dirty="0"/>
          </a:p>
          <a:p>
            <a:r>
              <a:rPr lang="en-US" altLang="zh-CN" dirty="0"/>
              <a:t>                     </a:t>
            </a:r>
            <a:r>
              <a:rPr lang="zh-CN" altLang="en-US" dirty="0"/>
              <a:t>想前面说的只能通过</a:t>
            </a:r>
            <a:r>
              <a:rPr lang="en-US" altLang="zh-CN" dirty="0"/>
              <a:t>line-height</a:t>
            </a:r>
            <a:r>
              <a:rPr lang="zh-CN" altLang="en-US" dirty="0"/>
              <a:t>来调整文本的上下位置，也可以同相对定位来调整。</a:t>
            </a:r>
          </a:p>
        </p:txBody>
      </p:sp>
      <p:sp>
        <p:nvSpPr>
          <p:cNvPr id="9" name="箭头: 左弧形 8">
            <a:extLst>
              <a:ext uri="{FF2B5EF4-FFF2-40B4-BE49-F238E27FC236}">
                <a16:creationId xmlns:a16="http://schemas.microsoft.com/office/drawing/2014/main" id="{75611DC9-6E9F-45B0-9081-5295FB7CEDF0}"/>
              </a:ext>
            </a:extLst>
          </p:cNvPr>
          <p:cNvSpPr/>
          <p:nvPr/>
        </p:nvSpPr>
        <p:spPr>
          <a:xfrm rot="19431624">
            <a:off x="1696720" y="1999451"/>
            <a:ext cx="366316" cy="1052480"/>
          </a:xfrm>
          <a:prstGeom prst="curvedRightArrow">
            <a:avLst>
              <a:gd name="adj1" fmla="val 50000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箭头: 左弧形 11">
            <a:extLst>
              <a:ext uri="{FF2B5EF4-FFF2-40B4-BE49-F238E27FC236}">
                <a16:creationId xmlns:a16="http://schemas.microsoft.com/office/drawing/2014/main" id="{E240FFE5-24BF-498C-A51F-AA4CBF0B29FE}"/>
              </a:ext>
            </a:extLst>
          </p:cNvPr>
          <p:cNvSpPr/>
          <p:nvPr/>
        </p:nvSpPr>
        <p:spPr>
          <a:xfrm rot="19431624">
            <a:off x="1960881" y="3354527"/>
            <a:ext cx="366316" cy="1052480"/>
          </a:xfrm>
          <a:prstGeom prst="curvedRightArrow">
            <a:avLst>
              <a:gd name="adj1" fmla="val 50000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34ABA1D-B5DE-4519-A6A7-B6EB20948621}"/>
              </a:ext>
            </a:extLst>
          </p:cNvPr>
          <p:cNvSpPr txBox="1"/>
          <p:nvPr/>
        </p:nvSpPr>
        <p:spPr>
          <a:xfrm>
            <a:off x="2602307" y="3902037"/>
            <a:ext cx="87511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 </a:t>
            </a:r>
            <a:r>
              <a:rPr lang="zh-CN" altLang="en-US" dirty="0"/>
              <a:t>绝对定位，相对于父元素的位置，通过</a:t>
            </a:r>
            <a:r>
              <a:rPr lang="en-US" altLang="zh-CN" dirty="0"/>
              <a:t>top left </a:t>
            </a:r>
            <a:r>
              <a:rPr lang="zh-CN" altLang="en-US" dirty="0"/>
              <a:t>来设置位置，这种元素不占有位置。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zh-CN" altLang="en-US" dirty="0"/>
              <a:t>可以浮动到其他元素上面或下面。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D1649D6-BFAD-482E-8793-F9CA615384DA}"/>
              </a:ext>
            </a:extLst>
          </p:cNvPr>
          <p:cNvSpPr txBox="1"/>
          <p:nvPr/>
        </p:nvSpPr>
        <p:spPr>
          <a:xfrm>
            <a:off x="640080" y="5302580"/>
            <a:ext cx="6250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  flex </a:t>
            </a:r>
            <a:r>
              <a:rPr lang="zh-CN" altLang="en-US" dirty="0"/>
              <a:t>固定定位，相对于浏览器的，不占有位置，可以浮动</a:t>
            </a:r>
          </a:p>
        </p:txBody>
      </p:sp>
    </p:spTree>
    <p:extLst>
      <p:ext uri="{BB962C8B-B14F-4D97-AF65-F5344CB8AC3E}">
        <p14:creationId xmlns:p14="http://schemas.microsoft.com/office/powerpoint/2010/main" val="22443987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3">
            <a:extLst>
              <a:ext uri="{FF2B5EF4-FFF2-40B4-BE49-F238E27FC236}">
                <a16:creationId xmlns:a16="http://schemas.microsoft.com/office/drawing/2014/main" id="{8222DF43-E0BD-4ACA-B4FE-589DFA9AAC0A}"/>
              </a:ext>
            </a:extLst>
          </p:cNvPr>
          <p:cNvSpPr txBox="1">
            <a:spLocks/>
          </p:cNvSpPr>
          <p:nvPr/>
        </p:nvSpPr>
        <p:spPr>
          <a:xfrm>
            <a:off x="33453" y="33453"/>
            <a:ext cx="12158547" cy="64008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cs typeface="Segoe UI Light" panose="020B0502040204020203" pitchFamily="34" charset="0"/>
              </a:rPr>
              <a:t>需求</a:t>
            </a:r>
            <a:r>
              <a:rPr lang="en-US" altLang="zh-CN" dirty="0">
                <a:cs typeface="Segoe UI Light" panose="020B0502040204020203" pitchFamily="34" charset="0"/>
              </a:rPr>
              <a:t>7</a:t>
            </a:r>
            <a:r>
              <a:rPr lang="zh-CN" altLang="en-US" dirty="0">
                <a:cs typeface="Segoe UI Light" panose="020B0502040204020203" pitchFamily="34" charset="0"/>
              </a:rPr>
              <a:t>：三角型的制作</a:t>
            </a:r>
          </a:p>
        </p:txBody>
      </p:sp>
    </p:spTree>
    <p:extLst>
      <p:ext uri="{BB962C8B-B14F-4D97-AF65-F5344CB8AC3E}">
        <p14:creationId xmlns:p14="http://schemas.microsoft.com/office/powerpoint/2010/main" val="1547756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 idx="4294967295"/>
          </p:nvPr>
        </p:nvSpPr>
        <p:spPr>
          <a:xfrm>
            <a:off x="175519" y="35058"/>
            <a:ext cx="6877119" cy="640080"/>
          </a:xfrm>
        </p:spPr>
        <p:txBody>
          <a:bodyPr rtlCol="0">
            <a:noAutofit/>
          </a:bodyPr>
          <a:lstStyle/>
          <a:p>
            <a:pPr rtl="0"/>
            <a:r>
              <a:rPr lang="zh-CN" altLang="en-US" dirty="0">
                <a:cs typeface="Segoe UI Light" panose="020B0502040204020203" pitchFamily="34" charset="0"/>
              </a:rPr>
              <a:t>发展历程</a:t>
            </a:r>
            <a:endParaRPr lang="zh-cn" dirty="0">
              <a:cs typeface="Segoe UI Light" panose="020B0502040204020203" pitchFamily="34" charset="0"/>
            </a:endParaRPr>
          </a:p>
        </p:txBody>
      </p:sp>
      <p:graphicFrame>
        <p:nvGraphicFramePr>
          <p:cNvPr id="7" name="图示 6">
            <a:extLst>
              <a:ext uri="{FF2B5EF4-FFF2-40B4-BE49-F238E27FC236}">
                <a16:creationId xmlns:a16="http://schemas.microsoft.com/office/drawing/2014/main" id="{A46E9FEB-DD92-4E05-A441-F2AB5F7AE9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46271572"/>
              </p:ext>
            </p:extLst>
          </p:nvPr>
        </p:nvGraphicFramePr>
        <p:xfrm>
          <a:off x="1669713" y="1757895"/>
          <a:ext cx="7282576" cy="3915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CCFBF811-CA9F-468E-99D2-7CD8477EBCA0}"/>
              </a:ext>
            </a:extLst>
          </p:cNvPr>
          <p:cNvSpPr txBox="1"/>
          <p:nvPr/>
        </p:nvSpPr>
        <p:spPr>
          <a:xfrm>
            <a:off x="4332482" y="1851924"/>
            <a:ext cx="5071325" cy="71096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zh-CN" sz="1200" dirty="0">
                <a:solidFill>
                  <a:schemeClr val="bg1">
                    <a:lumMod val="75000"/>
                  </a:schemeClr>
                </a:solidFill>
              </a:rPr>
              <a:t>2003-2004</a:t>
            </a:r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</a:rPr>
              <a:t>年，</a:t>
            </a:r>
            <a:r>
              <a:rPr lang="en-US" altLang="zh-CN" sz="1200" dirty="0">
                <a:solidFill>
                  <a:schemeClr val="bg1">
                    <a:lumMod val="75000"/>
                  </a:schemeClr>
                </a:solidFill>
              </a:rPr>
              <a:t>Google</a:t>
            </a:r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</a:rPr>
              <a:t>公布了部分</a:t>
            </a:r>
            <a:r>
              <a:rPr lang="en-US" altLang="zh-CN" sz="1200" dirty="0">
                <a:solidFill>
                  <a:schemeClr val="bg1">
                    <a:lumMod val="75000"/>
                  </a:schemeClr>
                </a:solidFill>
              </a:rPr>
              <a:t>GFS</a:t>
            </a:r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</a:rPr>
              <a:t>和</a:t>
            </a:r>
            <a:r>
              <a:rPr lang="en-US" altLang="zh-CN" sz="1200" dirty="0">
                <a:solidFill>
                  <a:schemeClr val="bg1">
                    <a:lumMod val="75000"/>
                  </a:schemeClr>
                </a:solidFill>
              </a:rPr>
              <a:t>MapReduce</a:t>
            </a:r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</a:rPr>
              <a:t>思想的细节</a:t>
            </a:r>
            <a:endParaRPr lang="en-US" altLang="zh-CN" sz="12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 sz="1200" dirty="0">
                <a:solidFill>
                  <a:schemeClr val="bg1">
                    <a:lumMod val="75000"/>
                  </a:schemeClr>
                </a:solidFill>
              </a:rPr>
              <a:t>2005Hadoop</a:t>
            </a:r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</a:rPr>
              <a:t>作为</a:t>
            </a:r>
            <a:r>
              <a:rPr lang="en-US" altLang="zh-CN" sz="1200" dirty="0">
                <a:solidFill>
                  <a:schemeClr val="bg1">
                    <a:lumMod val="75000"/>
                  </a:schemeClr>
                </a:solidFill>
              </a:rPr>
              <a:t>Lucene</a:t>
            </a:r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</a:rPr>
              <a:t>的子项目</a:t>
            </a:r>
            <a:r>
              <a:rPr lang="en-US" altLang="zh-CN" sz="1200" dirty="0" err="1">
                <a:solidFill>
                  <a:schemeClr val="bg1">
                    <a:lumMod val="75000"/>
                  </a:schemeClr>
                </a:solidFill>
              </a:rPr>
              <a:t>Nutch</a:t>
            </a:r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</a:rPr>
              <a:t>的一部分正式引入</a:t>
            </a:r>
            <a:r>
              <a:rPr lang="en-US" altLang="zh-CN" sz="1200" dirty="0">
                <a:solidFill>
                  <a:schemeClr val="bg1">
                    <a:lumMod val="75000"/>
                  </a:schemeClr>
                </a:solidFill>
              </a:rPr>
              <a:t>Apache</a:t>
            </a:r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</a:rPr>
              <a:t>基金会</a:t>
            </a:r>
            <a:endParaRPr lang="en-US" altLang="zh-CN" sz="12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 sz="1200" dirty="0">
                <a:solidFill>
                  <a:schemeClr val="bg1">
                    <a:lumMod val="75000"/>
                  </a:schemeClr>
                </a:solidFill>
              </a:rPr>
              <a:t>2006</a:t>
            </a:r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</a:rPr>
              <a:t>年</a:t>
            </a:r>
            <a:r>
              <a:rPr lang="en-US" altLang="zh-CN" sz="1200" dirty="0">
                <a:solidFill>
                  <a:schemeClr val="bg1">
                    <a:lumMod val="75000"/>
                  </a:schemeClr>
                </a:solidFill>
              </a:rPr>
              <a:t>2</a:t>
            </a:r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</a:rPr>
              <a:t>月被分离出来，成为一套完整独立的软件，起名为</a:t>
            </a:r>
            <a:r>
              <a:rPr lang="en-US" altLang="zh-CN" sz="1200" dirty="0">
                <a:solidFill>
                  <a:schemeClr val="bg1">
                    <a:lumMod val="75000"/>
                  </a:schemeClr>
                </a:solidFill>
              </a:rPr>
              <a:t>Hadoop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A00556E-324A-4762-89D1-CAE950251131}"/>
              </a:ext>
            </a:extLst>
          </p:cNvPr>
          <p:cNvSpPr txBox="1"/>
          <p:nvPr/>
        </p:nvSpPr>
        <p:spPr>
          <a:xfrm>
            <a:off x="5993545" y="3092616"/>
            <a:ext cx="19030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bg1">
                    <a:lumMod val="75000"/>
                  </a:schemeClr>
                </a:solidFill>
              </a:rPr>
              <a:t>2008</a:t>
            </a:r>
            <a:r>
              <a:rPr lang="zh-CN" altLang="en-US" sz="1200">
                <a:solidFill>
                  <a:schemeClr val="bg1">
                    <a:lumMod val="75000"/>
                  </a:schemeClr>
                </a:solidFill>
              </a:rPr>
              <a:t>年多种</a:t>
            </a:r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</a:rPr>
              <a:t>组件不断推出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065A243-F865-435A-85F0-71C519132B2F}"/>
              </a:ext>
            </a:extLst>
          </p:cNvPr>
          <p:cNvSpPr txBox="1"/>
          <p:nvPr/>
        </p:nvSpPr>
        <p:spPr>
          <a:xfrm>
            <a:off x="7217419" y="4059714"/>
            <a:ext cx="1849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bg1">
                    <a:lumMod val="75000"/>
                  </a:schemeClr>
                </a:solidFill>
              </a:rPr>
              <a:t>2009</a:t>
            </a:r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</a:rPr>
              <a:t>年开始</a:t>
            </a:r>
            <a:endParaRPr lang="en-US" altLang="zh-CN" sz="12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 sz="1200" dirty="0">
                <a:solidFill>
                  <a:schemeClr val="bg1">
                    <a:lumMod val="75000"/>
                  </a:schemeClr>
                </a:solidFill>
              </a:rPr>
              <a:t>2014</a:t>
            </a:r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</a:rPr>
              <a:t>年</a:t>
            </a:r>
            <a:r>
              <a:rPr lang="en-US" altLang="zh-CN" sz="1200" dirty="0">
                <a:solidFill>
                  <a:schemeClr val="bg1">
                    <a:lumMod val="75000"/>
                  </a:schemeClr>
                </a:solidFill>
              </a:rPr>
              <a:t>spark1.0</a:t>
            </a:r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</a:rPr>
              <a:t>正式推出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446EE14-F1ED-498D-87BA-BDE468AB4CE0}"/>
              </a:ext>
            </a:extLst>
          </p:cNvPr>
          <p:cNvSpPr txBox="1"/>
          <p:nvPr/>
        </p:nvSpPr>
        <p:spPr>
          <a:xfrm>
            <a:off x="8672550" y="5191138"/>
            <a:ext cx="1863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bg1">
                    <a:lumMod val="75000"/>
                  </a:schemeClr>
                </a:solidFill>
              </a:rPr>
              <a:t>2015</a:t>
            </a:r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</a:rPr>
              <a:t>年</a:t>
            </a:r>
            <a:r>
              <a:rPr lang="en-US" altLang="zh-CN" sz="1200" dirty="0">
                <a:solidFill>
                  <a:schemeClr val="bg1">
                    <a:lumMod val="75000"/>
                  </a:schemeClr>
                </a:solidFill>
              </a:rPr>
              <a:t>Flink1.0</a:t>
            </a:r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</a:rPr>
              <a:t>正式推出</a:t>
            </a:r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4294967295"/>
          </p:nvPr>
        </p:nvSpPr>
        <p:spPr>
          <a:xfrm>
            <a:off x="33453" y="33453"/>
            <a:ext cx="6877119" cy="640080"/>
          </a:xfrm>
        </p:spPr>
        <p:txBody>
          <a:bodyPr rtlCol="0"/>
          <a:lstStyle/>
          <a:p>
            <a:pPr rtl="0"/>
            <a:r>
              <a:rPr lang="zh-CN" altLang="en-US" dirty="0">
                <a:cs typeface="Segoe UI Light" panose="020B0502040204020203" pitchFamily="34" charset="0"/>
              </a:rPr>
              <a:t>需求</a:t>
            </a:r>
            <a:r>
              <a:rPr lang="en-US" altLang="zh-CN" dirty="0">
                <a:cs typeface="Segoe UI Light" panose="020B0502040204020203" pitchFamily="34" charset="0"/>
              </a:rPr>
              <a:t>1</a:t>
            </a:r>
            <a:r>
              <a:rPr lang="zh-CN" altLang="en-US" dirty="0">
                <a:cs typeface="Segoe UI Light" panose="020B0502040204020203" pitchFamily="34" charset="0"/>
              </a:rPr>
              <a:t>：基于文字</a:t>
            </a:r>
            <a:r>
              <a:rPr lang="zh-CN" altLang="en-US" dirty="0">
                <a:solidFill>
                  <a:srgbClr val="FF0000"/>
                </a:solidFill>
                <a:cs typeface="Segoe UI Light" panose="020B0502040204020203" pitchFamily="34" charset="0"/>
              </a:rPr>
              <a:t>纵向</a:t>
            </a:r>
            <a:r>
              <a:rPr lang="zh-CN" altLang="en-US" dirty="0">
                <a:cs typeface="Segoe UI Light" panose="020B0502040204020203" pitchFamily="34" charset="0"/>
              </a:rPr>
              <a:t>排序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56431A3-A2CA-4283-9EEE-F7C687A2BDE8}"/>
              </a:ext>
            </a:extLst>
          </p:cNvPr>
          <p:cNvSpPr txBox="1"/>
          <p:nvPr/>
        </p:nvSpPr>
        <p:spPr>
          <a:xfrm>
            <a:off x="268700" y="1173739"/>
            <a:ext cx="2093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hlinkClick r:id="rId3"/>
              </a:rPr>
              <a:t>http://info.cern.ch/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EE2E846-29E3-4490-A7F1-23B020F488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700" y="1778031"/>
            <a:ext cx="6035563" cy="18442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61483A7-8749-4446-9EF8-2A63E02FC1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9255" y="1778031"/>
            <a:ext cx="5512745" cy="4094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4294967295"/>
          </p:nvPr>
        </p:nvSpPr>
        <p:spPr>
          <a:xfrm>
            <a:off x="33453" y="33453"/>
            <a:ext cx="6877119" cy="640080"/>
          </a:xfrm>
        </p:spPr>
        <p:txBody>
          <a:bodyPr rtlCol="0"/>
          <a:lstStyle/>
          <a:p>
            <a:pPr rtl="0"/>
            <a:r>
              <a:rPr lang="zh-CN" altLang="en-US" dirty="0">
                <a:cs typeface="Segoe UI Light" panose="020B0502040204020203" pitchFamily="34" charset="0"/>
              </a:rPr>
              <a:t>需求</a:t>
            </a:r>
            <a:r>
              <a:rPr lang="en-US" altLang="zh-CN" dirty="0">
                <a:cs typeface="Segoe UI Light" panose="020B0502040204020203" pitchFamily="34" charset="0"/>
              </a:rPr>
              <a:t>1</a:t>
            </a:r>
            <a:r>
              <a:rPr lang="zh-CN" altLang="en-US" dirty="0">
                <a:cs typeface="Segoe UI Light" panose="020B0502040204020203" pitchFamily="34" charset="0"/>
              </a:rPr>
              <a:t>： </a:t>
            </a:r>
            <a:r>
              <a:rPr lang="en-US" altLang="zh-CN" dirty="0">
                <a:cs typeface="Segoe UI Light" panose="020B0502040204020203" pitchFamily="34" charset="0"/>
              </a:rPr>
              <a:t>-</a:t>
            </a:r>
            <a:r>
              <a:rPr lang="zh-CN" altLang="en-US" dirty="0">
                <a:cs typeface="Segoe UI Light" panose="020B0502040204020203" pitchFamily="34" charset="0"/>
              </a:rPr>
              <a:t>解决思路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6B157A9-18ED-4D59-9CC0-2B4E1C1315AE}"/>
              </a:ext>
            </a:extLst>
          </p:cNvPr>
          <p:cNvSpPr/>
          <p:nvPr/>
        </p:nvSpPr>
        <p:spPr>
          <a:xfrm>
            <a:off x="462127" y="1833539"/>
            <a:ext cx="2801923" cy="640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2">
                    <a:lumMod val="50000"/>
                  </a:schemeClr>
                </a:solidFill>
              </a:rPr>
              <a:t>一个元素占一行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6779755-7983-44E6-BA00-E1F2BFFADB62}"/>
              </a:ext>
            </a:extLst>
          </p:cNvPr>
          <p:cNvSpPr/>
          <p:nvPr/>
        </p:nvSpPr>
        <p:spPr>
          <a:xfrm>
            <a:off x="3641717" y="1833539"/>
            <a:ext cx="2801923" cy="640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2">
                    <a:lumMod val="50000"/>
                  </a:schemeClr>
                </a:solidFill>
              </a:rPr>
              <a:t>多个元素占一行</a:t>
            </a: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C42CD7A5-087F-423F-AFAE-3BD6C2474BAD}"/>
              </a:ext>
            </a:extLst>
          </p:cNvPr>
          <p:cNvSpPr/>
          <p:nvPr/>
        </p:nvSpPr>
        <p:spPr>
          <a:xfrm>
            <a:off x="1082912" y="3524676"/>
            <a:ext cx="1610687" cy="14450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块元素</a:t>
            </a:r>
          </a:p>
        </p:txBody>
      </p:sp>
      <p:sp>
        <p:nvSpPr>
          <p:cNvPr id="5" name="箭头: 下 4">
            <a:extLst>
              <a:ext uri="{FF2B5EF4-FFF2-40B4-BE49-F238E27FC236}">
                <a16:creationId xmlns:a16="http://schemas.microsoft.com/office/drawing/2014/main" id="{825AABEF-D64B-49BF-8B54-EE3545E61249}"/>
              </a:ext>
            </a:extLst>
          </p:cNvPr>
          <p:cNvSpPr/>
          <p:nvPr/>
        </p:nvSpPr>
        <p:spPr>
          <a:xfrm>
            <a:off x="1649169" y="2712664"/>
            <a:ext cx="427838" cy="7298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5248135B-3D4E-4AFB-9DBE-D29897A9420F}"/>
              </a:ext>
            </a:extLst>
          </p:cNvPr>
          <p:cNvSpPr/>
          <p:nvPr/>
        </p:nvSpPr>
        <p:spPr>
          <a:xfrm>
            <a:off x="4228783" y="3524676"/>
            <a:ext cx="1610687" cy="14450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行元素</a:t>
            </a:r>
          </a:p>
        </p:txBody>
      </p:sp>
      <p:sp>
        <p:nvSpPr>
          <p:cNvPr id="31" name="箭头: 下 30">
            <a:extLst>
              <a:ext uri="{FF2B5EF4-FFF2-40B4-BE49-F238E27FC236}">
                <a16:creationId xmlns:a16="http://schemas.microsoft.com/office/drawing/2014/main" id="{9474F929-3005-456E-9079-1FA89F5D500A}"/>
              </a:ext>
            </a:extLst>
          </p:cNvPr>
          <p:cNvSpPr/>
          <p:nvPr/>
        </p:nvSpPr>
        <p:spPr>
          <a:xfrm>
            <a:off x="4795040" y="2712664"/>
            <a:ext cx="427838" cy="7298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89929F6-DB9D-4EF7-BC00-2DE4441215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4916" y="1540501"/>
            <a:ext cx="5163607" cy="244508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8F12476-0B86-4AD3-B9E3-B2E66475DB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0572" y="4614677"/>
            <a:ext cx="5165804" cy="210107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47250641-F779-4715-A70E-92DE084C00A0}"/>
              </a:ext>
            </a:extLst>
          </p:cNvPr>
          <p:cNvSpPr txBox="1"/>
          <p:nvPr/>
        </p:nvSpPr>
        <p:spPr>
          <a:xfrm>
            <a:off x="390439" y="910209"/>
            <a:ext cx="46858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有些元素可以独立占据一行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可以对文本进行装饰（字体与文本属性）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11" name="对话气泡: 椭圆形 10">
            <a:extLst>
              <a:ext uri="{FF2B5EF4-FFF2-40B4-BE49-F238E27FC236}">
                <a16:creationId xmlns:a16="http://schemas.microsoft.com/office/drawing/2014/main" id="{06544EDB-B697-41E3-9868-06848660E15A}"/>
              </a:ext>
            </a:extLst>
          </p:cNvPr>
          <p:cNvSpPr/>
          <p:nvPr/>
        </p:nvSpPr>
        <p:spPr>
          <a:xfrm>
            <a:off x="602248" y="5710772"/>
            <a:ext cx="3770969" cy="923330"/>
          </a:xfrm>
          <a:prstGeom prst="wedgeEllipseCallout">
            <a:avLst>
              <a:gd name="adj1" fmla="val 18783"/>
              <a:gd name="adj2" fmla="val -155660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思考：块元素与行元素有那些特点？字体与文本属性有那些配置项。</a:t>
            </a:r>
          </a:p>
        </p:txBody>
      </p:sp>
    </p:spTree>
    <p:extLst>
      <p:ext uri="{BB962C8B-B14F-4D97-AF65-F5344CB8AC3E}">
        <p14:creationId xmlns:p14="http://schemas.microsoft.com/office/powerpoint/2010/main" val="2297846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3">
            <a:extLst>
              <a:ext uri="{FF2B5EF4-FFF2-40B4-BE49-F238E27FC236}">
                <a16:creationId xmlns:a16="http://schemas.microsoft.com/office/drawing/2014/main" id="{E0751CBE-27CF-4301-8A59-4BCCC79FE24F}"/>
              </a:ext>
            </a:extLst>
          </p:cNvPr>
          <p:cNvSpPr txBox="1">
            <a:spLocks/>
          </p:cNvSpPr>
          <p:nvPr/>
        </p:nvSpPr>
        <p:spPr>
          <a:xfrm>
            <a:off x="33453" y="33453"/>
            <a:ext cx="12158547" cy="64008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cs typeface="Segoe UI Light" panose="020B0502040204020203" pitchFamily="34" charset="0"/>
              </a:rPr>
              <a:t>需求</a:t>
            </a:r>
            <a:r>
              <a:rPr lang="en-US" altLang="zh-CN" dirty="0">
                <a:cs typeface="Segoe UI Light" panose="020B0502040204020203" pitchFamily="34" charset="0"/>
              </a:rPr>
              <a:t>2</a:t>
            </a:r>
            <a:r>
              <a:rPr lang="zh-CN" altLang="en-US" dirty="0">
                <a:cs typeface="Segoe UI Light" panose="020B0502040204020203" pitchFamily="34" charset="0"/>
              </a:rPr>
              <a:t>：加入了图片，基于块元素与行元素</a:t>
            </a:r>
            <a:r>
              <a:rPr lang="zh-CN" altLang="en-US" dirty="0">
                <a:solidFill>
                  <a:srgbClr val="FF0000"/>
                </a:solidFill>
                <a:cs typeface="Segoe UI Light" panose="020B0502040204020203" pitchFamily="34" charset="0"/>
              </a:rPr>
              <a:t>水平</a:t>
            </a:r>
            <a:r>
              <a:rPr lang="zh-CN" altLang="en-US" dirty="0">
                <a:cs typeface="Segoe UI Light" panose="020B0502040204020203" pitchFamily="34" charset="0"/>
              </a:rPr>
              <a:t>排版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8AC0B18-E9DF-4D6B-B2A1-9DF5DD1BBE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841" y="1906945"/>
            <a:ext cx="9251482" cy="479339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39CC52D-9A44-4496-836F-4CB1EB6D371E}"/>
              </a:ext>
            </a:extLst>
          </p:cNvPr>
          <p:cNvSpPr txBox="1"/>
          <p:nvPr/>
        </p:nvSpPr>
        <p:spPr>
          <a:xfrm>
            <a:off x="449841" y="983615"/>
            <a:ext cx="5262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如何让这么多块元素，在一行排序，多余的换行。</a:t>
            </a:r>
          </a:p>
        </p:txBody>
      </p:sp>
    </p:spTree>
    <p:extLst>
      <p:ext uri="{BB962C8B-B14F-4D97-AF65-F5344CB8AC3E}">
        <p14:creationId xmlns:p14="http://schemas.microsoft.com/office/powerpoint/2010/main" val="3462957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6C88D39-8250-429D-8995-F91D3FD08594}"/>
              </a:ext>
            </a:extLst>
          </p:cNvPr>
          <p:cNvSpPr/>
          <p:nvPr/>
        </p:nvSpPr>
        <p:spPr>
          <a:xfrm>
            <a:off x="543339" y="1881809"/>
            <a:ext cx="6506818" cy="418768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 idx="4294967295"/>
          </p:nvPr>
        </p:nvSpPr>
        <p:spPr>
          <a:xfrm>
            <a:off x="33453" y="33453"/>
            <a:ext cx="6877119" cy="640080"/>
          </a:xfrm>
        </p:spPr>
        <p:txBody>
          <a:bodyPr rtlCol="0"/>
          <a:lstStyle/>
          <a:p>
            <a:pPr rtl="0"/>
            <a:r>
              <a:rPr lang="zh-CN" altLang="en-US" dirty="0">
                <a:cs typeface="Segoe UI Light" panose="020B0502040204020203" pitchFamily="34" charset="0"/>
              </a:rPr>
              <a:t>需求</a:t>
            </a:r>
            <a:r>
              <a:rPr lang="en-US" altLang="zh-CN" dirty="0">
                <a:cs typeface="Segoe UI Light" panose="020B0502040204020203" pitchFamily="34" charset="0"/>
              </a:rPr>
              <a:t>2</a:t>
            </a:r>
            <a:r>
              <a:rPr lang="zh-CN" altLang="en-US" dirty="0">
                <a:cs typeface="Segoe UI Light" panose="020B0502040204020203" pitchFamily="34" charset="0"/>
              </a:rPr>
              <a:t>：</a:t>
            </a:r>
            <a:r>
              <a:rPr lang="en-US" altLang="zh-CN" dirty="0">
                <a:cs typeface="Segoe UI Light" panose="020B0502040204020203" pitchFamily="34" charset="0"/>
              </a:rPr>
              <a:t>- </a:t>
            </a:r>
            <a:r>
              <a:rPr lang="zh-CN" altLang="en-US">
                <a:cs typeface="Segoe UI Light" panose="020B0502040204020203" pitchFamily="34" charset="0"/>
              </a:rPr>
              <a:t>解决思路</a:t>
            </a:r>
            <a:endParaRPr lang="zh-CN" altLang="en-US" dirty="0">
              <a:cs typeface="Segoe UI Light" panose="020B0502040204020203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6B157A9-18ED-4D59-9CC0-2B4E1C1315AE}"/>
              </a:ext>
            </a:extLst>
          </p:cNvPr>
          <p:cNvSpPr/>
          <p:nvPr/>
        </p:nvSpPr>
        <p:spPr>
          <a:xfrm>
            <a:off x="780176" y="2072081"/>
            <a:ext cx="2801923" cy="640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2">
                    <a:lumMod val="50000"/>
                  </a:schemeClr>
                </a:solidFill>
              </a:rPr>
              <a:t>如何让一个元素占一行？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6779755-7983-44E6-BA00-E1F2BFFADB62}"/>
              </a:ext>
            </a:extLst>
          </p:cNvPr>
          <p:cNvSpPr/>
          <p:nvPr/>
        </p:nvSpPr>
        <p:spPr>
          <a:xfrm>
            <a:off x="3959766" y="2072081"/>
            <a:ext cx="2801923" cy="640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2">
                    <a:lumMod val="50000"/>
                  </a:schemeClr>
                </a:solidFill>
              </a:rPr>
              <a:t>如何让多个元素占一行？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9BF2C46E-935E-443F-80AF-7FB8EA615EDE}"/>
              </a:ext>
            </a:extLst>
          </p:cNvPr>
          <p:cNvSpPr/>
          <p:nvPr/>
        </p:nvSpPr>
        <p:spPr>
          <a:xfrm>
            <a:off x="7907779" y="2052870"/>
            <a:ext cx="3339582" cy="640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2">
                    <a:lumMod val="50000"/>
                  </a:schemeClr>
                </a:solidFill>
              </a:rPr>
              <a:t>如何让一个块元素与行元素在行呢？</a:t>
            </a: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C42CD7A5-087F-423F-AFAE-3BD6C2474BAD}"/>
              </a:ext>
            </a:extLst>
          </p:cNvPr>
          <p:cNvSpPr/>
          <p:nvPr/>
        </p:nvSpPr>
        <p:spPr>
          <a:xfrm>
            <a:off x="1400961" y="3763218"/>
            <a:ext cx="1610687" cy="14450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块元素</a:t>
            </a:r>
          </a:p>
        </p:txBody>
      </p:sp>
      <p:sp>
        <p:nvSpPr>
          <p:cNvPr id="5" name="箭头: 下 4">
            <a:extLst>
              <a:ext uri="{FF2B5EF4-FFF2-40B4-BE49-F238E27FC236}">
                <a16:creationId xmlns:a16="http://schemas.microsoft.com/office/drawing/2014/main" id="{825AABEF-D64B-49BF-8B54-EE3545E61249}"/>
              </a:ext>
            </a:extLst>
          </p:cNvPr>
          <p:cNvSpPr/>
          <p:nvPr/>
        </p:nvSpPr>
        <p:spPr>
          <a:xfrm>
            <a:off x="1967218" y="2951206"/>
            <a:ext cx="427838" cy="7298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5248135B-3D4E-4AFB-9DBE-D29897A9420F}"/>
              </a:ext>
            </a:extLst>
          </p:cNvPr>
          <p:cNvSpPr/>
          <p:nvPr/>
        </p:nvSpPr>
        <p:spPr>
          <a:xfrm>
            <a:off x="4546832" y="3763218"/>
            <a:ext cx="1610687" cy="14450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行元素</a:t>
            </a:r>
          </a:p>
        </p:txBody>
      </p:sp>
      <p:sp>
        <p:nvSpPr>
          <p:cNvPr id="31" name="箭头: 下 30">
            <a:extLst>
              <a:ext uri="{FF2B5EF4-FFF2-40B4-BE49-F238E27FC236}">
                <a16:creationId xmlns:a16="http://schemas.microsoft.com/office/drawing/2014/main" id="{9474F929-3005-456E-9079-1FA89F5D500A}"/>
              </a:ext>
            </a:extLst>
          </p:cNvPr>
          <p:cNvSpPr/>
          <p:nvPr/>
        </p:nvSpPr>
        <p:spPr>
          <a:xfrm>
            <a:off x="5113089" y="2951206"/>
            <a:ext cx="427838" cy="7298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58C5DA50-9E80-4171-9659-E60BBA3EF26C}"/>
              </a:ext>
            </a:extLst>
          </p:cNvPr>
          <p:cNvSpPr/>
          <p:nvPr/>
        </p:nvSpPr>
        <p:spPr>
          <a:xfrm>
            <a:off x="8839720" y="3763218"/>
            <a:ext cx="1610687" cy="14450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行内块元素</a:t>
            </a:r>
          </a:p>
        </p:txBody>
      </p:sp>
      <p:sp>
        <p:nvSpPr>
          <p:cNvPr id="42" name="箭头: 下 41">
            <a:extLst>
              <a:ext uri="{FF2B5EF4-FFF2-40B4-BE49-F238E27FC236}">
                <a16:creationId xmlns:a16="http://schemas.microsoft.com/office/drawing/2014/main" id="{22965BDD-6019-4C87-9E96-2EB62E63D4B8}"/>
              </a:ext>
            </a:extLst>
          </p:cNvPr>
          <p:cNvSpPr/>
          <p:nvPr/>
        </p:nvSpPr>
        <p:spPr>
          <a:xfrm>
            <a:off x="9405977" y="2951206"/>
            <a:ext cx="427838" cy="7298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DB0AD0E-8D64-4944-96B2-A8B125BBAF92}"/>
              </a:ext>
            </a:extLst>
          </p:cNvPr>
          <p:cNvSpPr txBox="1"/>
          <p:nvPr/>
        </p:nvSpPr>
        <p:spPr>
          <a:xfrm>
            <a:off x="4841055" y="6353655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干脆让他们可以相互转换吧？</a:t>
            </a:r>
          </a:p>
        </p:txBody>
      </p:sp>
    </p:spTree>
    <p:extLst>
      <p:ext uri="{BB962C8B-B14F-4D97-AF65-F5344CB8AC3E}">
        <p14:creationId xmlns:p14="http://schemas.microsoft.com/office/powerpoint/2010/main" val="4146631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3">
            <a:extLst>
              <a:ext uri="{FF2B5EF4-FFF2-40B4-BE49-F238E27FC236}">
                <a16:creationId xmlns:a16="http://schemas.microsoft.com/office/drawing/2014/main" id="{A951B3BA-1CB7-4F86-BB3D-67E1316C42DE}"/>
              </a:ext>
            </a:extLst>
          </p:cNvPr>
          <p:cNvSpPr txBox="1">
            <a:spLocks/>
          </p:cNvSpPr>
          <p:nvPr/>
        </p:nvSpPr>
        <p:spPr>
          <a:xfrm>
            <a:off x="33453" y="33453"/>
            <a:ext cx="12158547" cy="64008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cs typeface="Segoe UI Light" panose="020B0502040204020203" pitchFamily="34" charset="0"/>
              </a:rPr>
              <a:t>需求</a:t>
            </a:r>
            <a:r>
              <a:rPr lang="en-US" altLang="zh-CN" dirty="0">
                <a:cs typeface="Segoe UI Light" panose="020B0502040204020203" pitchFamily="34" charset="0"/>
              </a:rPr>
              <a:t>3</a:t>
            </a:r>
            <a:r>
              <a:rPr lang="zh-CN" altLang="en-US" dirty="0">
                <a:cs typeface="Segoe UI Light" panose="020B0502040204020203" pitchFamily="34" charset="0"/>
              </a:rPr>
              <a:t>：文字的</a:t>
            </a:r>
            <a:r>
              <a:rPr lang="zh-CN" altLang="en-US" dirty="0">
                <a:solidFill>
                  <a:srgbClr val="FF0000"/>
                </a:solidFill>
                <a:cs typeface="Segoe UI Light" panose="020B0502040204020203" pitchFamily="34" charset="0"/>
              </a:rPr>
              <a:t>水平</a:t>
            </a:r>
            <a:r>
              <a:rPr lang="zh-CN" altLang="en-US" dirty="0">
                <a:cs typeface="Segoe UI Light" panose="020B0502040204020203" pitchFamily="34" charset="0"/>
              </a:rPr>
              <a:t>对齐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58BCA5A-FF6F-470B-B16A-4379F7A952C8}"/>
              </a:ext>
            </a:extLst>
          </p:cNvPr>
          <p:cNvSpPr/>
          <p:nvPr/>
        </p:nvSpPr>
        <p:spPr>
          <a:xfrm>
            <a:off x="3246783" y="2089058"/>
            <a:ext cx="8733182" cy="94556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23EF5CF-74E9-4759-96A9-7DE0997AC7A1}"/>
              </a:ext>
            </a:extLst>
          </p:cNvPr>
          <p:cNvSpPr/>
          <p:nvPr/>
        </p:nvSpPr>
        <p:spPr>
          <a:xfrm>
            <a:off x="3233530" y="2089057"/>
            <a:ext cx="2372140" cy="6781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5400" dirty="0">
                <a:solidFill>
                  <a:schemeClr val="tx1"/>
                </a:solidFill>
              </a:rPr>
              <a:t>大文字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F94EBD9-51B6-4232-92D4-8861F45D02C6}"/>
              </a:ext>
            </a:extLst>
          </p:cNvPr>
          <p:cNvSpPr/>
          <p:nvPr/>
        </p:nvSpPr>
        <p:spPr>
          <a:xfrm>
            <a:off x="5565914" y="2340848"/>
            <a:ext cx="1285460" cy="4108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chemeClr val="tx1"/>
                </a:solidFill>
              </a:rPr>
              <a:t>小文字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2197F8E-A1CF-4469-A283-A3BFAF89C4CD}"/>
              </a:ext>
            </a:extLst>
          </p:cNvPr>
          <p:cNvSpPr txBox="1"/>
          <p:nvPr/>
        </p:nvSpPr>
        <p:spPr>
          <a:xfrm>
            <a:off x="516835" y="2299820"/>
            <a:ext cx="24689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默认文字底部对齐：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C4CA96C-59C9-4A7B-9482-7CB6E8DCD8B8}"/>
              </a:ext>
            </a:extLst>
          </p:cNvPr>
          <p:cNvSpPr txBox="1"/>
          <p:nvPr/>
        </p:nvSpPr>
        <p:spPr>
          <a:xfrm>
            <a:off x="516835" y="1454071"/>
            <a:ext cx="48750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假设：盒子高度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46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大字体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26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小字体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025FCC7-EF5A-4598-A9C9-0A8E872E8E69}"/>
              </a:ext>
            </a:extLst>
          </p:cNvPr>
          <p:cNvSpPr txBox="1"/>
          <p:nvPr/>
        </p:nvSpPr>
        <p:spPr>
          <a:xfrm>
            <a:off x="516835" y="3674733"/>
            <a:ext cx="24929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底部对齐只能通过：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b="0" i="0" dirty="0">
                <a:solidFill>
                  <a:srgbClr val="C80000"/>
                </a:solidFill>
                <a:effectLst/>
                <a:latin typeface="Consolas" panose="020B0609020204030204" pitchFamily="49" charset="0"/>
              </a:rPr>
              <a:t>vertical-align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BBF8B35-8DEB-4208-9079-D44BC7F1078E}"/>
              </a:ext>
            </a:extLst>
          </p:cNvPr>
          <p:cNvSpPr/>
          <p:nvPr/>
        </p:nvSpPr>
        <p:spPr>
          <a:xfrm>
            <a:off x="3233530" y="3538201"/>
            <a:ext cx="8733182" cy="94556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646972F-21D2-41F7-80A2-A32F295E8384}"/>
              </a:ext>
            </a:extLst>
          </p:cNvPr>
          <p:cNvSpPr/>
          <p:nvPr/>
        </p:nvSpPr>
        <p:spPr>
          <a:xfrm>
            <a:off x="3220277" y="3538200"/>
            <a:ext cx="2372140" cy="6781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5400" dirty="0">
                <a:solidFill>
                  <a:schemeClr val="tx1"/>
                </a:solidFill>
              </a:rPr>
              <a:t>大文字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BBCB59F-3A3D-4757-87F3-825E293560BF}"/>
              </a:ext>
            </a:extLst>
          </p:cNvPr>
          <p:cNvSpPr/>
          <p:nvPr/>
        </p:nvSpPr>
        <p:spPr>
          <a:xfrm>
            <a:off x="5592417" y="3530367"/>
            <a:ext cx="1285460" cy="3734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chemeClr val="tx1"/>
                </a:solidFill>
              </a:rPr>
              <a:t>小文字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E57BC08-B73E-4A94-9DE5-1F6A5CAD88FD}"/>
              </a:ext>
            </a:extLst>
          </p:cNvPr>
          <p:cNvSpPr txBox="1"/>
          <p:nvPr/>
        </p:nvSpPr>
        <p:spPr>
          <a:xfrm>
            <a:off x="381853" y="5191192"/>
            <a:ext cx="29576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如果要调整大文字位置：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padding</a:t>
            </a: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line-height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9A1C170-EFA1-4760-A0F5-0D1D92AAD5A1}"/>
              </a:ext>
            </a:extLst>
          </p:cNvPr>
          <p:cNvSpPr/>
          <p:nvPr/>
        </p:nvSpPr>
        <p:spPr>
          <a:xfrm>
            <a:off x="3246783" y="5261295"/>
            <a:ext cx="8733182" cy="94556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D8857CE-AD41-4D0C-AF59-1E0CBA7B5F9D}"/>
              </a:ext>
            </a:extLst>
          </p:cNvPr>
          <p:cNvSpPr/>
          <p:nvPr/>
        </p:nvSpPr>
        <p:spPr>
          <a:xfrm>
            <a:off x="3233530" y="5393814"/>
            <a:ext cx="2372140" cy="6781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5400" dirty="0">
                <a:solidFill>
                  <a:schemeClr val="tx1"/>
                </a:solidFill>
              </a:rPr>
              <a:t>大文字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8A5E77D-5DF5-4923-AE59-D3B10609C8A1}"/>
              </a:ext>
            </a:extLst>
          </p:cNvPr>
          <p:cNvSpPr/>
          <p:nvPr/>
        </p:nvSpPr>
        <p:spPr>
          <a:xfrm>
            <a:off x="5605670" y="5677531"/>
            <a:ext cx="1285460" cy="3734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chemeClr val="tx1"/>
                </a:solidFill>
              </a:rPr>
              <a:t>小文字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5EFEDFC-7555-44B8-ACFC-DE514C530E72}"/>
              </a:ext>
            </a:extLst>
          </p:cNvPr>
          <p:cNvSpPr txBox="1"/>
          <p:nvPr/>
        </p:nvSpPr>
        <p:spPr>
          <a:xfrm>
            <a:off x="516835" y="806052"/>
            <a:ext cx="10482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规律：默认文字会根据这个区块内，最大一个元素的底部文字对齐。文字对齐只能调整：</a:t>
            </a:r>
            <a:r>
              <a:rPr lang="en-US" altLang="zh-CN" dirty="0">
                <a:solidFill>
                  <a:srgbClr val="C00000"/>
                </a:solidFill>
              </a:rPr>
              <a:t>vertical-align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61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3">
            <a:extLst>
              <a:ext uri="{FF2B5EF4-FFF2-40B4-BE49-F238E27FC236}">
                <a16:creationId xmlns:a16="http://schemas.microsoft.com/office/drawing/2014/main" id="{7226E7A3-5466-4531-9FDA-BDFE7490DF48}"/>
              </a:ext>
            </a:extLst>
          </p:cNvPr>
          <p:cNvSpPr txBox="1">
            <a:spLocks/>
          </p:cNvSpPr>
          <p:nvPr/>
        </p:nvSpPr>
        <p:spPr>
          <a:xfrm>
            <a:off x="33453" y="33453"/>
            <a:ext cx="12158547" cy="64008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cs typeface="Segoe UI Light" panose="020B0502040204020203" pitchFamily="34" charset="0"/>
              </a:rPr>
              <a:t>需求</a:t>
            </a:r>
            <a:r>
              <a:rPr lang="en-US" altLang="zh-CN" dirty="0">
                <a:cs typeface="Segoe UI Light" panose="020B0502040204020203" pitchFamily="34" charset="0"/>
              </a:rPr>
              <a:t>4</a:t>
            </a:r>
            <a:r>
              <a:rPr lang="zh-CN" altLang="en-US" dirty="0">
                <a:cs typeface="Segoe UI Light" panose="020B0502040204020203" pitchFamily="34" charset="0"/>
              </a:rPr>
              <a:t>：块元素的</a:t>
            </a:r>
            <a:r>
              <a:rPr lang="zh-CN" altLang="en-US" dirty="0">
                <a:solidFill>
                  <a:srgbClr val="FF0000"/>
                </a:solidFill>
                <a:cs typeface="Segoe UI Light" panose="020B0502040204020203" pitchFamily="34" charset="0"/>
              </a:rPr>
              <a:t>水平</a:t>
            </a:r>
            <a:r>
              <a:rPr lang="zh-CN" altLang="en-US" dirty="0">
                <a:cs typeface="Segoe UI Light" panose="020B0502040204020203" pitchFamily="34" charset="0"/>
              </a:rPr>
              <a:t>对齐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13B756E-1014-4C86-96D2-BF0C4F5D6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9015" y="1172521"/>
            <a:ext cx="5342665" cy="111610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D912343-95CD-4899-B3CB-5D06A048CD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9015" y="2409982"/>
            <a:ext cx="5169945" cy="89076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D02045D-C5D6-49BE-A722-60F747BF34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6474" y="3428178"/>
            <a:ext cx="4987065" cy="89902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D3D8B65-C389-4938-9214-5FBB76C560FA}"/>
              </a:ext>
            </a:extLst>
          </p:cNvPr>
          <p:cNvSpPr txBox="1"/>
          <p:nvPr/>
        </p:nvSpPr>
        <p:spPr>
          <a:xfrm>
            <a:off x="516835" y="806052"/>
            <a:ext cx="4198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规律：外围</a:t>
            </a:r>
            <a:r>
              <a:rPr lang="en-US" altLang="zh-CN" dirty="0">
                <a:solidFill>
                  <a:srgbClr val="C00000"/>
                </a:solidFill>
              </a:rPr>
              <a:t>h:46  </a:t>
            </a:r>
            <a:r>
              <a:rPr lang="zh-CN" altLang="en-US" dirty="0">
                <a:solidFill>
                  <a:srgbClr val="C00000"/>
                </a:solidFill>
              </a:rPr>
              <a:t>大区快</a:t>
            </a:r>
            <a:r>
              <a:rPr lang="en-US" altLang="zh-CN" dirty="0">
                <a:solidFill>
                  <a:srgbClr val="C00000"/>
                </a:solidFill>
              </a:rPr>
              <a:t>h 36  </a:t>
            </a:r>
            <a:r>
              <a:rPr lang="zh-CN" altLang="en-US" dirty="0">
                <a:solidFill>
                  <a:srgbClr val="C00000"/>
                </a:solidFill>
              </a:rPr>
              <a:t>小区块 </a:t>
            </a:r>
            <a:r>
              <a:rPr lang="en-US" altLang="zh-CN" dirty="0">
                <a:solidFill>
                  <a:srgbClr val="C00000"/>
                </a:solidFill>
              </a:rPr>
              <a:t>26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704FBA8-0DEB-40A2-904C-ED37A9AF7273}"/>
              </a:ext>
            </a:extLst>
          </p:cNvPr>
          <p:cNvSpPr txBox="1"/>
          <p:nvPr/>
        </p:nvSpPr>
        <p:spPr>
          <a:xfrm>
            <a:off x="516835" y="1327802"/>
            <a:ext cx="2856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没有文字情况下</a:t>
            </a:r>
            <a:r>
              <a:rPr lang="en-US" altLang="zh-CN" dirty="0"/>
              <a:t>,</a:t>
            </a:r>
            <a:r>
              <a:rPr lang="zh-CN" altLang="en-US" dirty="0"/>
              <a:t>底部对齐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3E08389-3D0A-4E97-A8E0-E42C40202ADC}"/>
              </a:ext>
            </a:extLst>
          </p:cNvPr>
          <p:cNvSpPr txBox="1"/>
          <p:nvPr/>
        </p:nvSpPr>
        <p:spPr>
          <a:xfrm>
            <a:off x="516835" y="2316996"/>
            <a:ext cx="3018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有文字情况下</a:t>
            </a:r>
            <a:r>
              <a:rPr lang="en-US" altLang="zh-CN" dirty="0"/>
              <a:t>,</a:t>
            </a:r>
            <a:r>
              <a:rPr lang="zh-CN" altLang="en-US" dirty="0"/>
              <a:t>文字底部对齐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BC97300-2BAC-4D99-83B2-DFB1AF21BBC4}"/>
              </a:ext>
            </a:extLst>
          </p:cNvPr>
          <p:cNvSpPr txBox="1"/>
          <p:nvPr/>
        </p:nvSpPr>
        <p:spPr>
          <a:xfrm>
            <a:off x="516835" y="3455174"/>
            <a:ext cx="34852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添加：底部对齐，但文字不对齐</a:t>
            </a:r>
            <a:endParaRPr lang="en-US" altLang="zh-CN" dirty="0"/>
          </a:p>
          <a:p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vertical-align: bottom;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D3399FF7-D29C-4A97-BDC1-DE1E337A4F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6474" y="4454634"/>
            <a:ext cx="4713838" cy="92333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1AAC29C7-6F5F-4548-BA3F-F02D813282E9}"/>
              </a:ext>
            </a:extLst>
          </p:cNvPr>
          <p:cNvSpPr txBox="1"/>
          <p:nvPr/>
        </p:nvSpPr>
        <p:spPr>
          <a:xfrm>
            <a:off x="516834" y="4781452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没有背景颜色最完美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03AB0CCE-5461-4462-85C0-0F73AA226D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06474" y="5541364"/>
            <a:ext cx="4805654" cy="1062636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5150B9B9-C6D6-41A4-974E-CCF5976C97FD}"/>
              </a:ext>
            </a:extLst>
          </p:cNvPr>
          <p:cNvSpPr txBox="1"/>
          <p:nvPr/>
        </p:nvSpPr>
        <p:spPr>
          <a:xfrm>
            <a:off x="394915" y="5645753"/>
            <a:ext cx="32383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添加：底部对齐，文字还对齐</a:t>
            </a:r>
            <a:endParaRPr lang="en-US" altLang="zh-CN" dirty="0"/>
          </a:p>
          <a:p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vertical-align: bottom;</a:t>
            </a:r>
          </a:p>
          <a:p>
            <a:r>
              <a:rPr lang="en-US" altLang="zh-CN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Line-height: </a:t>
            </a:r>
            <a:r>
              <a:rPr lang="zh-CN" alt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比区块本身大</a:t>
            </a:r>
            <a:endParaRPr lang="en-US" altLang="zh-CN" b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5774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3">
            <a:extLst>
              <a:ext uri="{FF2B5EF4-FFF2-40B4-BE49-F238E27FC236}">
                <a16:creationId xmlns:a16="http://schemas.microsoft.com/office/drawing/2014/main" id="{4AF89CBF-092A-467E-87D2-6DCF455D30C7}"/>
              </a:ext>
            </a:extLst>
          </p:cNvPr>
          <p:cNvSpPr txBox="1">
            <a:spLocks/>
          </p:cNvSpPr>
          <p:nvPr/>
        </p:nvSpPr>
        <p:spPr>
          <a:xfrm>
            <a:off x="33453" y="33453"/>
            <a:ext cx="12158547" cy="64008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cs typeface="Segoe UI Light" panose="020B0502040204020203" pitchFamily="34" charset="0"/>
              </a:rPr>
              <a:t>需求</a:t>
            </a:r>
            <a:r>
              <a:rPr lang="en-US" altLang="zh-CN" dirty="0">
                <a:cs typeface="Segoe UI Light" panose="020B0502040204020203" pitchFamily="34" charset="0"/>
              </a:rPr>
              <a:t>5</a:t>
            </a:r>
            <a:r>
              <a:rPr lang="zh-CN" altLang="en-US" dirty="0">
                <a:cs typeface="Segoe UI Light" panose="020B0502040204020203" pitchFamily="34" charset="0"/>
              </a:rPr>
              <a:t>：盒子的大小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1E297DF-6274-469A-AAAF-DC4E77E4A9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000" y="1134934"/>
            <a:ext cx="5323840" cy="625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box-sizing: content box盒子大小为width + padding + border ( 以前默认的)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box- sizing: border- box盒子大小为width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CAF1712-49FC-47A6-8744-FD99D3357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3048" y="4941345"/>
            <a:ext cx="3878231" cy="140704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6DA2987-FC2C-462F-941D-117D306ED5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3048" y="3557760"/>
            <a:ext cx="3807111" cy="12281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6C08D4E0-C828-4B84-8E53-7C4F92879FAE}"/>
              </a:ext>
            </a:extLst>
          </p:cNvPr>
          <p:cNvSpPr txBox="1"/>
          <p:nvPr/>
        </p:nvSpPr>
        <p:spPr>
          <a:xfrm>
            <a:off x="430723" y="3984043"/>
            <a:ext cx="47436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padding: 5px; border:1px solid red ;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216E27C-7E9C-4020-8BE1-B3946851BE38}"/>
              </a:ext>
            </a:extLst>
          </p:cNvPr>
          <p:cNvSpPr txBox="1"/>
          <p:nvPr/>
        </p:nvSpPr>
        <p:spPr>
          <a:xfrm>
            <a:off x="268163" y="5227320"/>
            <a:ext cx="47436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padding: 5px; border:1px solid red ;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187AD301-0B08-490A-97BF-936E573D05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3048" y="2318804"/>
            <a:ext cx="3349911" cy="108347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870D5D4B-DB37-4633-86C1-7F6DEB140209}"/>
              </a:ext>
            </a:extLst>
          </p:cNvPr>
          <p:cNvSpPr txBox="1"/>
          <p:nvPr/>
        </p:nvSpPr>
        <p:spPr>
          <a:xfrm>
            <a:off x="508000" y="234243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最初期情况</a:t>
            </a:r>
          </a:p>
        </p:txBody>
      </p:sp>
    </p:spTree>
    <p:extLst>
      <p:ext uri="{BB962C8B-B14F-4D97-AF65-F5344CB8AC3E}">
        <p14:creationId xmlns:p14="http://schemas.microsoft.com/office/powerpoint/2010/main" val="583614168"/>
      </p:ext>
    </p:extLst>
  </p:cSld>
  <p:clrMapOvr>
    <a:masterClrMapping/>
  </p:clrMapOvr>
</p:sld>
</file>

<file path=ppt/theme/theme1.xml><?xml version="1.0" encoding="utf-8"?>
<a:theme xmlns:a="http://schemas.openxmlformats.org/drawingml/2006/main" name="欢迎文档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5684332_TF10001108" id="{21247EBA-36EF-4F8B-BD4D-320415D1000C}" vid="{E7B7BECC-7318-4CD9-B03C-F0859BBEE683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办公室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办公室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欢迎使用 PowerPoint</Template>
  <TotalTime>1357</TotalTime>
  <Words>1276</Words>
  <Application>Microsoft Office PowerPoint</Application>
  <PresentationFormat>宽屏</PresentationFormat>
  <Paragraphs>192</Paragraphs>
  <Slides>14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Open Sans</vt:lpstr>
      <vt:lpstr>黑体</vt:lpstr>
      <vt:lpstr>微软雅黑</vt:lpstr>
      <vt:lpstr>Arial</vt:lpstr>
      <vt:lpstr>Arial Black</vt:lpstr>
      <vt:lpstr>Consolas</vt:lpstr>
      <vt:lpstr>欢迎文档</vt:lpstr>
      <vt:lpstr>自定义设计方案</vt:lpstr>
      <vt:lpstr>大话前端</vt:lpstr>
      <vt:lpstr>发展历程</vt:lpstr>
      <vt:lpstr>需求1：基于文字纵向排序</vt:lpstr>
      <vt:lpstr>需求1： -解决思路</vt:lpstr>
      <vt:lpstr>PowerPoint 演示文稿</vt:lpstr>
      <vt:lpstr>需求2：- 解决思路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大话大数据</dc:title>
  <dc:creator>fan hl</dc:creator>
  <cp:keywords/>
  <cp:lastModifiedBy>fan hl</cp:lastModifiedBy>
  <cp:revision>416</cp:revision>
  <dcterms:created xsi:type="dcterms:W3CDTF">2019-08-26T00:16:22Z</dcterms:created>
  <dcterms:modified xsi:type="dcterms:W3CDTF">2020-09-05T13:26:34Z</dcterms:modified>
  <cp:version/>
</cp:coreProperties>
</file>