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2.jpg" ContentType="image/png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96" r:id="rId3"/>
    <p:sldId id="259" r:id="rId4"/>
    <p:sldId id="298" r:id="rId5"/>
    <p:sldId id="301" r:id="rId6"/>
    <p:sldId id="303" r:id="rId7"/>
    <p:sldId id="320" r:id="rId8"/>
    <p:sldId id="321" r:id="rId9"/>
    <p:sldId id="304" r:id="rId10"/>
    <p:sldId id="322" r:id="rId11"/>
    <p:sldId id="309" r:id="rId12"/>
    <p:sldId id="305" r:id="rId13"/>
    <p:sldId id="313" r:id="rId14"/>
    <p:sldId id="315" r:id="rId15"/>
    <p:sldId id="316" r:id="rId16"/>
    <p:sldId id="318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Economica" panose="020B0604020202020204" charset="0"/>
      <p:regular r:id="rId27"/>
      <p:bold r:id="rId28"/>
      <p:italic r:id="rId29"/>
      <p:boldItalic r:id="rId30"/>
    </p:embeddedFont>
    <p:embeddedFont>
      <p:font typeface="Lato Light" panose="020F0302020204030203" charset="0"/>
      <p:regular r:id="rId31"/>
      <p:bold r:id="rId32"/>
      <p:italic r:id="rId33"/>
      <p:boldItalic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266"/>
    <a:srgbClr val="536284"/>
    <a:srgbClr val="28A9E0"/>
    <a:srgbClr val="C9A95E"/>
    <a:srgbClr val="9A8658"/>
    <a:srgbClr val="705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DF18D9-8169-40EA-8BCC-896831CE4839}">
  <a:tblStyle styleId="{BCDF18D9-8169-40EA-8BCC-896831CE4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120" autoAdjust="0"/>
  </p:normalViewPr>
  <p:slideViewPr>
    <p:cSldViewPr snapToGrid="0">
      <p:cViewPr varScale="1">
        <p:scale>
          <a:sx n="108" d="100"/>
          <a:sy n="108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63d59f7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63d59f7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1d671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1d671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39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63d59f7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63d59f7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0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1d671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1d671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565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563d59f7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563d59f7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754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563d59f7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563d59f7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08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8" name="Google Shape;4568;g6563d59f7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9" name="Google Shape;4569;g6563d59f7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58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63d59f7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63d59f7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63d59f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63d59f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1d671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1d671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2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1d671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1d671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41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91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1d671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1d671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241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1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95800" y="560025"/>
            <a:ext cx="57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76675" y="2633450"/>
            <a:ext cx="224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ubTitle" idx="1"/>
          </p:nvPr>
        </p:nvSpPr>
        <p:spPr>
          <a:xfrm>
            <a:off x="1311004" y="35690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2"/>
          </p:nvPr>
        </p:nvSpPr>
        <p:spPr>
          <a:xfrm>
            <a:off x="3673231" y="3206993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3"/>
          </p:nvPr>
        </p:nvSpPr>
        <p:spPr>
          <a:xfrm>
            <a:off x="5990071" y="355906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ubTitle" idx="4"/>
          </p:nvPr>
        </p:nvSpPr>
        <p:spPr>
          <a:xfrm>
            <a:off x="1609025" y="2632700"/>
            <a:ext cx="12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5"/>
          </p:nvPr>
        </p:nvSpPr>
        <p:spPr>
          <a:xfrm>
            <a:off x="3673231" y="2158801"/>
            <a:ext cx="181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6"/>
          </p:nvPr>
        </p:nvSpPr>
        <p:spPr>
          <a:xfrm>
            <a:off x="6202540" y="2617715"/>
            <a:ext cx="1467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81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40200" y="24289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0200" y="3846400"/>
            <a:ext cx="2210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003600" y="368825"/>
            <a:ext cx="31365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212900" y="1966650"/>
            <a:ext cx="4718100" cy="17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3000" y="0"/>
            <a:ext cx="6819870" cy="5143577"/>
          </a:xfrm>
          <a:custGeom>
            <a:avLst/>
            <a:gdLst/>
            <a:ahLst/>
            <a:cxnLst/>
            <a:rect l="l" t="t" r="r" b="b"/>
            <a:pathLst>
              <a:path w="277880" h="208855" extrusionOk="0">
                <a:moveTo>
                  <a:pt x="271651" y="200879"/>
                </a:moveTo>
                <a:lnTo>
                  <a:pt x="277879" y="190091"/>
                </a:lnTo>
                <a:lnTo>
                  <a:pt x="271852" y="179658"/>
                </a:lnTo>
                <a:lnTo>
                  <a:pt x="259518" y="179658"/>
                </a:lnTo>
                <a:lnTo>
                  <a:pt x="253289" y="190447"/>
                </a:lnTo>
                <a:lnTo>
                  <a:pt x="240739" y="190447"/>
                </a:lnTo>
                <a:lnTo>
                  <a:pt x="234464" y="179581"/>
                </a:lnTo>
                <a:lnTo>
                  <a:pt x="240708" y="168778"/>
                </a:lnTo>
                <a:lnTo>
                  <a:pt x="234557" y="158098"/>
                </a:lnTo>
                <a:lnTo>
                  <a:pt x="234603" y="158020"/>
                </a:lnTo>
                <a:lnTo>
                  <a:pt x="222424" y="158020"/>
                </a:lnTo>
                <a:lnTo>
                  <a:pt x="216195" y="168808"/>
                </a:lnTo>
                <a:lnTo>
                  <a:pt x="203645" y="168808"/>
                </a:lnTo>
                <a:lnTo>
                  <a:pt x="197370" y="157943"/>
                </a:lnTo>
                <a:lnTo>
                  <a:pt x="203460" y="147418"/>
                </a:lnTo>
                <a:lnTo>
                  <a:pt x="197293" y="136738"/>
                </a:lnTo>
                <a:lnTo>
                  <a:pt x="197293" y="136738"/>
                </a:lnTo>
                <a:lnTo>
                  <a:pt x="184913" y="136738"/>
                </a:lnTo>
                <a:lnTo>
                  <a:pt x="178638" y="125872"/>
                </a:lnTo>
                <a:lnTo>
                  <a:pt x="184913" y="115007"/>
                </a:lnTo>
                <a:lnTo>
                  <a:pt x="197231" y="115007"/>
                </a:lnTo>
                <a:lnTo>
                  <a:pt x="203398" y="104311"/>
                </a:lnTo>
                <a:lnTo>
                  <a:pt x="197293" y="93709"/>
                </a:lnTo>
                <a:lnTo>
                  <a:pt x="184805" y="93709"/>
                </a:lnTo>
                <a:lnTo>
                  <a:pt x="178530" y="82843"/>
                </a:lnTo>
                <a:lnTo>
                  <a:pt x="184805" y="71962"/>
                </a:lnTo>
                <a:lnTo>
                  <a:pt x="197185" y="71962"/>
                </a:lnTo>
                <a:lnTo>
                  <a:pt x="197185" y="71962"/>
                </a:lnTo>
                <a:lnTo>
                  <a:pt x="203429" y="61159"/>
                </a:lnTo>
                <a:lnTo>
                  <a:pt x="197262" y="50494"/>
                </a:lnTo>
                <a:lnTo>
                  <a:pt x="203491" y="39721"/>
                </a:lnTo>
                <a:lnTo>
                  <a:pt x="197262" y="28933"/>
                </a:lnTo>
                <a:lnTo>
                  <a:pt x="197386" y="28732"/>
                </a:lnTo>
                <a:lnTo>
                  <a:pt x="197370" y="28717"/>
                </a:lnTo>
                <a:lnTo>
                  <a:pt x="203645" y="17851"/>
                </a:lnTo>
                <a:lnTo>
                  <a:pt x="216134" y="17851"/>
                </a:lnTo>
                <a:lnTo>
                  <a:pt x="222316" y="7172"/>
                </a:lnTo>
                <a:lnTo>
                  <a:pt x="234495" y="7172"/>
                </a:lnTo>
                <a:lnTo>
                  <a:pt x="238637" y="0"/>
                </a:lnTo>
                <a:lnTo>
                  <a:pt x="0" y="0"/>
                </a:lnTo>
                <a:lnTo>
                  <a:pt x="0" y="208854"/>
                </a:lnTo>
                <a:lnTo>
                  <a:pt x="276241" y="208854"/>
                </a:lnTo>
                <a:close/>
              </a:path>
            </a:pathLst>
          </a:custGeom>
          <a:gradFill>
            <a:gsLst>
              <a:gs pos="0">
                <a:srgbClr val="4F4F4F"/>
              </a:gs>
              <a:gs pos="100000">
                <a:srgbClr val="0E0E0E"/>
              </a:gs>
            </a:gsLst>
            <a:lin ang="329989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99357" y="2287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99357" y="1537475"/>
            <a:ext cx="2808000" cy="31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00" y="84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13100" y="19357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97251" y="1359073"/>
            <a:ext cx="168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99600" y="1761048"/>
            <a:ext cx="148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5614677" y="1518450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 idx="3"/>
          </p:nvPr>
        </p:nvSpPr>
        <p:spPr>
          <a:xfrm>
            <a:off x="4372776" y="3631918"/>
            <a:ext cx="137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4366726" y="4032151"/>
            <a:ext cx="144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 hasCustomPrompt="1"/>
          </p:nvPr>
        </p:nvSpPr>
        <p:spPr>
          <a:xfrm>
            <a:off x="5614677" y="2659574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6"/>
          </p:nvPr>
        </p:nvSpPr>
        <p:spPr>
          <a:xfrm>
            <a:off x="6696247" y="2455700"/>
            <a:ext cx="165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6676267" y="2853909"/>
            <a:ext cx="148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 hasCustomPrompt="1"/>
          </p:nvPr>
        </p:nvSpPr>
        <p:spPr>
          <a:xfrm>
            <a:off x="5614677" y="3800697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9"/>
          </p:nvPr>
        </p:nvSpPr>
        <p:spPr>
          <a:xfrm>
            <a:off x="5136200" y="218975"/>
            <a:ext cx="21711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-358269" y="84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4448947" y="3060600"/>
            <a:ext cx="40452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5545725" y="3663154"/>
            <a:ext cx="29604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Slidesgo</a:t>
            </a: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Flaticon</a:t>
            </a: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Freepik</a:t>
            </a:r>
            <a:endParaRPr sz="1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9" r:id="rId7"/>
    <p:sldLayoutId id="2147483667" r:id="rId8"/>
    <p:sldLayoutId id="2147483669" r:id="rId9"/>
    <p:sldLayoutId id="2147483670" r:id="rId10"/>
    <p:sldLayoutId id="2147483671" r:id="rId11"/>
    <p:sldLayoutId id="2147483672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ctrTitle"/>
          </p:nvPr>
        </p:nvSpPr>
        <p:spPr>
          <a:xfrm>
            <a:off x="3997843" y="1495639"/>
            <a:ext cx="4220732" cy="144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Revamping </a:t>
            </a:r>
            <a:r>
              <a:rPr lang="en" sz="4400" dirty="0" smtClean="0"/>
              <a:t>Credit Card  Operation</a:t>
            </a:r>
            <a:endParaRPr sz="4400" dirty="0"/>
          </a:p>
        </p:txBody>
      </p:sp>
      <p:sp>
        <p:nvSpPr>
          <p:cNvPr id="125" name="Google Shape;125;p29"/>
          <p:cNvSpPr txBox="1">
            <a:spLocks noGrp="1"/>
          </p:cNvSpPr>
          <p:nvPr>
            <p:ph type="subTitle" idx="1"/>
          </p:nvPr>
        </p:nvSpPr>
        <p:spPr>
          <a:xfrm>
            <a:off x="5976675" y="2768122"/>
            <a:ext cx="224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Johnny Chan Fan Hui</a:t>
            </a:r>
            <a:endParaRPr dirty="0"/>
          </a:p>
        </p:txBody>
      </p:sp>
      <p:sp>
        <p:nvSpPr>
          <p:cNvPr id="126" name="Google Shape;126;p29"/>
          <p:cNvSpPr/>
          <p:nvPr/>
        </p:nvSpPr>
        <p:spPr>
          <a:xfrm>
            <a:off x="6619036" y="3446870"/>
            <a:ext cx="1546769" cy="279991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Pre-processing Steps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3225" y="103102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Google Shape;261;p39"/>
          <p:cNvSpPr/>
          <p:nvPr/>
        </p:nvSpPr>
        <p:spPr>
          <a:xfrm>
            <a:off x="1892679" y="1409875"/>
            <a:ext cx="5202781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39"/>
          <p:cNvSpPr/>
          <p:nvPr/>
        </p:nvSpPr>
        <p:spPr>
          <a:xfrm>
            <a:off x="1892675" y="1409875"/>
            <a:ext cx="720236" cy="72218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39"/>
          <p:cNvSpPr txBox="1"/>
          <p:nvPr/>
        </p:nvSpPr>
        <p:spPr>
          <a:xfrm>
            <a:off x="2637841" y="1409875"/>
            <a:ext cx="4060194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Balance dataset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Defaulted client is only </a:t>
            </a:r>
            <a:r>
              <a:rPr lang="en-US" sz="11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22.1% </a:t>
            </a:r>
            <a:r>
              <a:rPr lang="en-US" sz="11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of dataset. Bootstrapping is done to increase defaulters to 50% of dataset</a:t>
            </a:r>
            <a:endParaRPr sz="11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2032123" y="1409875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4" name="Google Shape;261;p39"/>
          <p:cNvSpPr/>
          <p:nvPr/>
        </p:nvSpPr>
        <p:spPr>
          <a:xfrm>
            <a:off x="1892680" y="2239106"/>
            <a:ext cx="5202781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262;p39"/>
          <p:cNvSpPr/>
          <p:nvPr/>
        </p:nvSpPr>
        <p:spPr>
          <a:xfrm>
            <a:off x="1892676" y="2239106"/>
            <a:ext cx="720236" cy="72218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276;p39"/>
          <p:cNvSpPr txBox="1"/>
          <p:nvPr/>
        </p:nvSpPr>
        <p:spPr>
          <a:xfrm>
            <a:off x="2637842" y="2239106"/>
            <a:ext cx="4060194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One hot encoding categorical variables</a:t>
            </a:r>
            <a:endParaRPr sz="24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" name="Google Shape;279;p39"/>
          <p:cNvSpPr txBox="1"/>
          <p:nvPr/>
        </p:nvSpPr>
        <p:spPr>
          <a:xfrm>
            <a:off x="2032124" y="2239106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" name="Google Shape;261;p39"/>
          <p:cNvSpPr/>
          <p:nvPr/>
        </p:nvSpPr>
        <p:spPr>
          <a:xfrm>
            <a:off x="1892679" y="3061249"/>
            <a:ext cx="5202781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262;p39"/>
          <p:cNvSpPr/>
          <p:nvPr/>
        </p:nvSpPr>
        <p:spPr>
          <a:xfrm>
            <a:off x="1892675" y="3061249"/>
            <a:ext cx="720236" cy="72218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276;p39"/>
          <p:cNvSpPr txBox="1"/>
          <p:nvPr/>
        </p:nvSpPr>
        <p:spPr>
          <a:xfrm>
            <a:off x="2637841" y="3061249"/>
            <a:ext cx="4060194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Train-Test split</a:t>
            </a:r>
            <a:endParaRPr sz="24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" name="Google Shape;279;p39"/>
          <p:cNvSpPr txBox="1"/>
          <p:nvPr/>
        </p:nvSpPr>
        <p:spPr>
          <a:xfrm>
            <a:off x="2032123" y="3061249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" name="Google Shape;261;p39"/>
          <p:cNvSpPr/>
          <p:nvPr/>
        </p:nvSpPr>
        <p:spPr>
          <a:xfrm>
            <a:off x="1892679" y="3883392"/>
            <a:ext cx="5202781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262;p39"/>
          <p:cNvSpPr/>
          <p:nvPr/>
        </p:nvSpPr>
        <p:spPr>
          <a:xfrm>
            <a:off x="1892675" y="3883392"/>
            <a:ext cx="720236" cy="72218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276;p39"/>
          <p:cNvSpPr txBox="1"/>
          <p:nvPr/>
        </p:nvSpPr>
        <p:spPr>
          <a:xfrm>
            <a:off x="2637841" y="3883392"/>
            <a:ext cx="4060194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Feature scaling of numerical variables</a:t>
            </a:r>
            <a:endParaRPr sz="24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" name="Google Shape;279;p39"/>
          <p:cNvSpPr txBox="1"/>
          <p:nvPr/>
        </p:nvSpPr>
        <p:spPr>
          <a:xfrm>
            <a:off x="2032123" y="3883392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43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501655" y="2983082"/>
            <a:ext cx="3114382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dirty="0"/>
              <a:t>Models training and predictive performance</a:t>
            </a:r>
          </a:p>
        </p:txBody>
      </p:sp>
      <p:sp>
        <p:nvSpPr>
          <p:cNvPr id="323" name="Google Shape;323;p42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solidFill>
            <a:srgbClr val="C9A95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 idx="2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/>
          <p:nvPr/>
        </p:nvSpPr>
        <p:spPr>
          <a:xfrm>
            <a:off x="3883225" y="103102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Google Shape;177;p34"/>
          <p:cNvSpPr/>
          <p:nvPr/>
        </p:nvSpPr>
        <p:spPr>
          <a:xfrm>
            <a:off x="2404604" y="2741654"/>
            <a:ext cx="1719209" cy="1511546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subTitle" idx="4"/>
          </p:nvPr>
        </p:nvSpPr>
        <p:spPr>
          <a:xfrm>
            <a:off x="2474484" y="3157900"/>
            <a:ext cx="1519979" cy="814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Logistic Regression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(</a:t>
            </a:r>
            <a:r>
              <a:rPr lang="en" sz="1400" dirty="0" smtClean="0"/>
              <a:t>69.7</a:t>
            </a:r>
            <a:r>
              <a:rPr lang="en" sz="1400" dirty="0" smtClean="0"/>
              <a:t>% Accuracy)</a:t>
            </a:r>
            <a:endParaRPr sz="1400" dirty="0"/>
          </a:p>
        </p:txBody>
      </p:sp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050750" y="369001"/>
            <a:ext cx="30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Performance</a:t>
            </a:r>
            <a:endParaRPr dirty="0"/>
          </a:p>
        </p:txBody>
      </p:sp>
      <p:sp>
        <p:nvSpPr>
          <p:cNvPr id="15" name="Google Shape;178;p34"/>
          <p:cNvSpPr/>
          <p:nvPr/>
        </p:nvSpPr>
        <p:spPr>
          <a:xfrm>
            <a:off x="3719907" y="1955891"/>
            <a:ext cx="1754239" cy="1519195"/>
          </a:xfrm>
          <a:custGeom>
            <a:avLst/>
            <a:gdLst/>
            <a:ahLst/>
            <a:cxnLst/>
            <a:rect l="l" t="t" r="r" b="b"/>
            <a:pathLst>
              <a:path w="57767" h="50027" extrusionOk="0">
                <a:moveTo>
                  <a:pt x="14439" y="0"/>
                </a:moveTo>
                <a:lnTo>
                  <a:pt x="0" y="25013"/>
                </a:lnTo>
                <a:lnTo>
                  <a:pt x="14439" y="50027"/>
                </a:lnTo>
                <a:lnTo>
                  <a:pt x="43328" y="50027"/>
                </a:lnTo>
                <a:lnTo>
                  <a:pt x="57767" y="25013"/>
                </a:lnTo>
                <a:lnTo>
                  <a:pt x="433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subTitle" idx="6"/>
          </p:nvPr>
        </p:nvSpPr>
        <p:spPr>
          <a:xfrm>
            <a:off x="3859377" y="2373311"/>
            <a:ext cx="1467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Decision Tree</a:t>
            </a:r>
          </a:p>
          <a:p>
            <a:pPr marL="0" indent="0"/>
            <a:r>
              <a:rPr lang="en-SG" sz="1400" dirty="0" smtClean="0"/>
              <a:t>(</a:t>
            </a:r>
            <a:r>
              <a:rPr lang="en-SG" sz="1400" dirty="0" smtClean="0"/>
              <a:t>87.1% </a:t>
            </a:r>
            <a:r>
              <a:rPr lang="en" sz="1400" dirty="0"/>
              <a:t>Accuracy</a:t>
            </a:r>
            <a:r>
              <a:rPr lang="en-SG" sz="1400" dirty="0" smtClean="0"/>
              <a:t>)</a:t>
            </a:r>
            <a:endParaRPr lang="en-SG" sz="1400" dirty="0"/>
          </a:p>
        </p:txBody>
      </p:sp>
      <p:sp>
        <p:nvSpPr>
          <p:cNvPr id="20" name="Google Shape;178;p34"/>
          <p:cNvSpPr/>
          <p:nvPr/>
        </p:nvSpPr>
        <p:spPr>
          <a:xfrm>
            <a:off x="5075402" y="2727160"/>
            <a:ext cx="1754239" cy="1519195"/>
          </a:xfrm>
          <a:custGeom>
            <a:avLst/>
            <a:gdLst/>
            <a:ahLst/>
            <a:cxnLst/>
            <a:rect l="l" t="t" r="r" b="b"/>
            <a:pathLst>
              <a:path w="57767" h="50027" extrusionOk="0">
                <a:moveTo>
                  <a:pt x="14439" y="0"/>
                </a:moveTo>
                <a:lnTo>
                  <a:pt x="0" y="25013"/>
                </a:lnTo>
                <a:lnTo>
                  <a:pt x="14439" y="50027"/>
                </a:lnTo>
                <a:lnTo>
                  <a:pt x="43328" y="50027"/>
                </a:lnTo>
                <a:lnTo>
                  <a:pt x="57767" y="25013"/>
                </a:lnTo>
                <a:lnTo>
                  <a:pt x="433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5;p34"/>
          <p:cNvSpPr txBox="1">
            <a:spLocks noGrp="1"/>
          </p:cNvSpPr>
          <p:nvPr>
            <p:ph type="subTitle" idx="6"/>
          </p:nvPr>
        </p:nvSpPr>
        <p:spPr>
          <a:xfrm>
            <a:off x="5218571" y="3056109"/>
            <a:ext cx="1467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Random Forest</a:t>
            </a:r>
          </a:p>
          <a:p>
            <a:pPr marL="0" indent="0"/>
            <a:r>
              <a:rPr lang="en-SG" sz="1400" dirty="0" smtClean="0"/>
              <a:t>(88.3% </a:t>
            </a:r>
            <a:r>
              <a:rPr lang="en" sz="1400" dirty="0"/>
              <a:t>Accuracy</a:t>
            </a:r>
            <a:r>
              <a:rPr lang="en-SG" sz="1400" dirty="0" smtClean="0"/>
              <a:t>)</a:t>
            </a:r>
            <a:endParaRPr lang="en" sz="14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(201 trees)</a:t>
            </a:r>
            <a:endParaRPr sz="1100" dirty="0"/>
          </a:p>
        </p:txBody>
      </p:sp>
      <p:sp>
        <p:nvSpPr>
          <p:cNvPr id="6" name="Rectangle 5"/>
          <p:cNvSpPr/>
          <p:nvPr/>
        </p:nvSpPr>
        <p:spPr>
          <a:xfrm>
            <a:off x="1616149" y="1665798"/>
            <a:ext cx="5911694" cy="2856584"/>
          </a:xfrm>
          <a:prstGeom prst="rect">
            <a:avLst/>
          </a:prstGeom>
          <a:noFill/>
          <a:ln>
            <a:solidFill>
              <a:srgbClr val="C9A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Google Shape;183;p34"/>
          <p:cNvSpPr txBox="1">
            <a:spLocks noGrp="1"/>
          </p:cNvSpPr>
          <p:nvPr>
            <p:ph type="subTitle" idx="4"/>
          </p:nvPr>
        </p:nvSpPr>
        <p:spPr>
          <a:xfrm>
            <a:off x="1616149" y="1048637"/>
            <a:ext cx="4148381" cy="814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Ensemble of all </a:t>
            </a:r>
            <a:r>
              <a:rPr lang="en" dirty="0" smtClean="0"/>
              <a:t>3 </a:t>
            </a:r>
            <a:r>
              <a:rPr lang="en" dirty="0" smtClean="0"/>
              <a:t>models: </a:t>
            </a:r>
            <a:r>
              <a:rPr lang="en" dirty="0" smtClean="0"/>
              <a:t>96% Accuracy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5075402" y="1182681"/>
            <a:ext cx="2479402" cy="411126"/>
          </a:xfrm>
          <a:prstGeom prst="rect">
            <a:avLst/>
          </a:prstGeom>
          <a:solidFill>
            <a:srgbClr val="66C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Ensemble of 3 models is recommended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67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501655" y="2983082"/>
            <a:ext cx="3114382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23" name="Google Shape;323;p42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solidFill>
            <a:srgbClr val="C9A95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 idx="2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1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360387" y="0"/>
            <a:ext cx="4783614" cy="4956048"/>
            <a:chOff x="4360387" y="0"/>
            <a:chExt cx="4783614" cy="4956048"/>
          </a:xfrm>
        </p:grpSpPr>
        <p:sp>
          <p:nvSpPr>
            <p:cNvPr id="4" name="Rectangle 3"/>
            <p:cNvSpPr/>
            <p:nvPr/>
          </p:nvSpPr>
          <p:spPr>
            <a:xfrm>
              <a:off x="4360387" y="0"/>
              <a:ext cx="4783614" cy="4956048"/>
            </a:xfrm>
            <a:prstGeom prst="rect">
              <a:avLst/>
            </a:prstGeom>
            <a:solidFill>
              <a:srgbClr val="28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7" r="30200"/>
            <a:stretch/>
          </p:blipFill>
          <p:spPr>
            <a:xfrm>
              <a:off x="4771847" y="1141228"/>
              <a:ext cx="4372153" cy="2741162"/>
            </a:xfrm>
            <a:prstGeom prst="rect">
              <a:avLst/>
            </a:prstGeom>
          </p:spPr>
        </p:pic>
      </p:grpSp>
      <p:sp>
        <p:nvSpPr>
          <p:cNvPr id="198" name="Google Shape;198;p36"/>
          <p:cNvSpPr/>
          <p:nvPr/>
        </p:nvSpPr>
        <p:spPr>
          <a:xfrm>
            <a:off x="0" y="-37"/>
            <a:ext cx="6819870" cy="5143577"/>
          </a:xfrm>
          <a:custGeom>
            <a:avLst/>
            <a:gdLst/>
            <a:ahLst/>
            <a:cxnLst/>
            <a:rect l="l" t="t" r="r" b="b"/>
            <a:pathLst>
              <a:path w="277880" h="208855" extrusionOk="0">
                <a:moveTo>
                  <a:pt x="271651" y="200879"/>
                </a:moveTo>
                <a:lnTo>
                  <a:pt x="277879" y="190091"/>
                </a:lnTo>
                <a:lnTo>
                  <a:pt x="271852" y="179658"/>
                </a:lnTo>
                <a:lnTo>
                  <a:pt x="259518" y="179658"/>
                </a:lnTo>
                <a:lnTo>
                  <a:pt x="253289" y="190447"/>
                </a:lnTo>
                <a:lnTo>
                  <a:pt x="240739" y="190447"/>
                </a:lnTo>
                <a:lnTo>
                  <a:pt x="234464" y="179581"/>
                </a:lnTo>
                <a:lnTo>
                  <a:pt x="240708" y="168778"/>
                </a:lnTo>
                <a:lnTo>
                  <a:pt x="234557" y="158098"/>
                </a:lnTo>
                <a:lnTo>
                  <a:pt x="234603" y="158020"/>
                </a:lnTo>
                <a:lnTo>
                  <a:pt x="222424" y="158020"/>
                </a:lnTo>
                <a:lnTo>
                  <a:pt x="216195" y="168808"/>
                </a:lnTo>
                <a:lnTo>
                  <a:pt x="203645" y="168808"/>
                </a:lnTo>
                <a:lnTo>
                  <a:pt x="197370" y="157943"/>
                </a:lnTo>
                <a:lnTo>
                  <a:pt x="203460" y="147418"/>
                </a:lnTo>
                <a:lnTo>
                  <a:pt x="197293" y="136738"/>
                </a:lnTo>
                <a:lnTo>
                  <a:pt x="197293" y="136738"/>
                </a:lnTo>
                <a:lnTo>
                  <a:pt x="184913" y="136738"/>
                </a:lnTo>
                <a:lnTo>
                  <a:pt x="178638" y="125872"/>
                </a:lnTo>
                <a:lnTo>
                  <a:pt x="184913" y="115007"/>
                </a:lnTo>
                <a:lnTo>
                  <a:pt x="197231" y="115007"/>
                </a:lnTo>
                <a:lnTo>
                  <a:pt x="203398" y="104311"/>
                </a:lnTo>
                <a:lnTo>
                  <a:pt x="197293" y="93709"/>
                </a:lnTo>
                <a:lnTo>
                  <a:pt x="184805" y="93709"/>
                </a:lnTo>
                <a:lnTo>
                  <a:pt x="178530" y="82843"/>
                </a:lnTo>
                <a:lnTo>
                  <a:pt x="184805" y="71962"/>
                </a:lnTo>
                <a:lnTo>
                  <a:pt x="197185" y="71962"/>
                </a:lnTo>
                <a:lnTo>
                  <a:pt x="197185" y="71962"/>
                </a:lnTo>
                <a:lnTo>
                  <a:pt x="203429" y="61159"/>
                </a:lnTo>
                <a:lnTo>
                  <a:pt x="197262" y="50494"/>
                </a:lnTo>
                <a:lnTo>
                  <a:pt x="203491" y="39721"/>
                </a:lnTo>
                <a:lnTo>
                  <a:pt x="197262" y="28933"/>
                </a:lnTo>
                <a:lnTo>
                  <a:pt x="197386" y="28732"/>
                </a:lnTo>
                <a:lnTo>
                  <a:pt x="197370" y="28717"/>
                </a:lnTo>
                <a:lnTo>
                  <a:pt x="203645" y="17851"/>
                </a:lnTo>
                <a:lnTo>
                  <a:pt x="216134" y="17851"/>
                </a:lnTo>
                <a:lnTo>
                  <a:pt x="222316" y="7172"/>
                </a:lnTo>
                <a:lnTo>
                  <a:pt x="234495" y="7172"/>
                </a:lnTo>
                <a:lnTo>
                  <a:pt x="238637" y="0"/>
                </a:lnTo>
                <a:lnTo>
                  <a:pt x="0" y="0"/>
                </a:lnTo>
                <a:lnTo>
                  <a:pt x="0" y="208854"/>
                </a:lnTo>
                <a:lnTo>
                  <a:pt x="276241" y="208854"/>
                </a:lnTo>
                <a:close/>
              </a:path>
            </a:pathLst>
          </a:custGeom>
          <a:gradFill>
            <a:gsLst>
              <a:gs pos="0">
                <a:srgbClr val="4F4F4F"/>
              </a:gs>
              <a:gs pos="100000">
                <a:srgbClr val="0E0E0E"/>
              </a:gs>
            </a:gsLst>
            <a:lin ang="329989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1215635" y="228512"/>
            <a:ext cx="2888532" cy="912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Drawbacks</a:t>
            </a:r>
            <a:endParaRPr dirty="0"/>
          </a:p>
        </p:txBody>
      </p:sp>
      <p:sp>
        <p:nvSpPr>
          <p:cNvPr id="201" name="Google Shape;201;p36"/>
          <p:cNvSpPr/>
          <p:nvPr/>
        </p:nvSpPr>
        <p:spPr>
          <a:xfrm>
            <a:off x="2060337" y="1003953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Google Shape;323;p42"/>
          <p:cNvSpPr/>
          <p:nvPr/>
        </p:nvSpPr>
        <p:spPr>
          <a:xfrm rot="1799671">
            <a:off x="7942" y="112301"/>
            <a:ext cx="1223427" cy="1039869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00;p36"/>
          <p:cNvSpPr txBox="1">
            <a:spLocks noGrp="1"/>
          </p:cNvSpPr>
          <p:nvPr>
            <p:ph type="body" idx="1"/>
          </p:nvPr>
        </p:nvSpPr>
        <p:spPr>
          <a:xfrm>
            <a:off x="296436" y="1285786"/>
            <a:ext cx="3864083" cy="3651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arenR"/>
            </a:pPr>
            <a:r>
              <a:rPr lang="en-SG" dirty="0" smtClean="0"/>
              <a:t>We assume that the clients have consistent income. Loan default due to loss of job is not </a:t>
            </a:r>
            <a:r>
              <a:rPr lang="en-SG" dirty="0" smtClean="0"/>
              <a:t>captured</a:t>
            </a:r>
            <a:endParaRPr lang="en" dirty="0" smtClean="0"/>
          </a:p>
        </p:txBody>
      </p:sp>
      <p:grpSp>
        <p:nvGrpSpPr>
          <p:cNvPr id="25" name="Google Shape;12816;p61"/>
          <p:cNvGrpSpPr/>
          <p:nvPr/>
        </p:nvGrpSpPr>
        <p:grpSpPr>
          <a:xfrm>
            <a:off x="248604" y="357063"/>
            <a:ext cx="722503" cy="646890"/>
            <a:chOff x="1958520" y="2302574"/>
            <a:chExt cx="359213" cy="327807"/>
          </a:xfrm>
          <a:noFill/>
        </p:grpSpPr>
        <p:sp>
          <p:nvSpPr>
            <p:cNvPr id="26" name="Google Shape;12817;p61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solidFill>
                <a:srgbClr val="9A865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18;p61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solidFill>
                <a:srgbClr val="9A865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19;p61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solidFill>
                <a:srgbClr val="9A865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13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8447" y="0"/>
            <a:ext cx="4295553" cy="5160489"/>
          </a:xfrm>
          <a:prstGeom prst="rect">
            <a:avLst/>
          </a:prstGeom>
          <a:solidFill>
            <a:srgbClr val="536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03" y="518208"/>
            <a:ext cx="6034197" cy="4022798"/>
          </a:xfrm>
          <a:prstGeom prst="rect">
            <a:avLst/>
          </a:prstGeom>
        </p:spPr>
      </p:pic>
      <p:sp>
        <p:nvSpPr>
          <p:cNvPr id="198" name="Google Shape;198;p36"/>
          <p:cNvSpPr/>
          <p:nvPr/>
        </p:nvSpPr>
        <p:spPr>
          <a:xfrm>
            <a:off x="0" y="-37"/>
            <a:ext cx="6819870" cy="5143577"/>
          </a:xfrm>
          <a:custGeom>
            <a:avLst/>
            <a:gdLst/>
            <a:ahLst/>
            <a:cxnLst/>
            <a:rect l="l" t="t" r="r" b="b"/>
            <a:pathLst>
              <a:path w="277880" h="208855" extrusionOk="0">
                <a:moveTo>
                  <a:pt x="271651" y="200879"/>
                </a:moveTo>
                <a:lnTo>
                  <a:pt x="277879" y="190091"/>
                </a:lnTo>
                <a:lnTo>
                  <a:pt x="271852" y="179658"/>
                </a:lnTo>
                <a:lnTo>
                  <a:pt x="259518" y="179658"/>
                </a:lnTo>
                <a:lnTo>
                  <a:pt x="253289" y="190447"/>
                </a:lnTo>
                <a:lnTo>
                  <a:pt x="240739" y="190447"/>
                </a:lnTo>
                <a:lnTo>
                  <a:pt x="234464" y="179581"/>
                </a:lnTo>
                <a:lnTo>
                  <a:pt x="240708" y="168778"/>
                </a:lnTo>
                <a:lnTo>
                  <a:pt x="234557" y="158098"/>
                </a:lnTo>
                <a:lnTo>
                  <a:pt x="234603" y="158020"/>
                </a:lnTo>
                <a:lnTo>
                  <a:pt x="222424" y="158020"/>
                </a:lnTo>
                <a:lnTo>
                  <a:pt x="216195" y="168808"/>
                </a:lnTo>
                <a:lnTo>
                  <a:pt x="203645" y="168808"/>
                </a:lnTo>
                <a:lnTo>
                  <a:pt x="197370" y="157943"/>
                </a:lnTo>
                <a:lnTo>
                  <a:pt x="203460" y="147418"/>
                </a:lnTo>
                <a:lnTo>
                  <a:pt x="197293" y="136738"/>
                </a:lnTo>
                <a:lnTo>
                  <a:pt x="197293" y="136738"/>
                </a:lnTo>
                <a:lnTo>
                  <a:pt x="184913" y="136738"/>
                </a:lnTo>
                <a:lnTo>
                  <a:pt x="178638" y="125872"/>
                </a:lnTo>
                <a:lnTo>
                  <a:pt x="184913" y="115007"/>
                </a:lnTo>
                <a:lnTo>
                  <a:pt x="197231" y="115007"/>
                </a:lnTo>
                <a:lnTo>
                  <a:pt x="203398" y="104311"/>
                </a:lnTo>
                <a:lnTo>
                  <a:pt x="197293" y="93709"/>
                </a:lnTo>
                <a:lnTo>
                  <a:pt x="184805" y="93709"/>
                </a:lnTo>
                <a:lnTo>
                  <a:pt x="178530" y="82843"/>
                </a:lnTo>
                <a:lnTo>
                  <a:pt x="184805" y="71962"/>
                </a:lnTo>
                <a:lnTo>
                  <a:pt x="197185" y="71962"/>
                </a:lnTo>
                <a:lnTo>
                  <a:pt x="197185" y="71962"/>
                </a:lnTo>
                <a:lnTo>
                  <a:pt x="203429" y="61159"/>
                </a:lnTo>
                <a:lnTo>
                  <a:pt x="197262" y="50494"/>
                </a:lnTo>
                <a:lnTo>
                  <a:pt x="203491" y="39721"/>
                </a:lnTo>
                <a:lnTo>
                  <a:pt x="197262" y="28933"/>
                </a:lnTo>
                <a:lnTo>
                  <a:pt x="197386" y="28732"/>
                </a:lnTo>
                <a:lnTo>
                  <a:pt x="197370" y="28717"/>
                </a:lnTo>
                <a:lnTo>
                  <a:pt x="203645" y="17851"/>
                </a:lnTo>
                <a:lnTo>
                  <a:pt x="216134" y="17851"/>
                </a:lnTo>
                <a:lnTo>
                  <a:pt x="222316" y="7172"/>
                </a:lnTo>
                <a:lnTo>
                  <a:pt x="234495" y="7172"/>
                </a:lnTo>
                <a:lnTo>
                  <a:pt x="238637" y="0"/>
                </a:lnTo>
                <a:lnTo>
                  <a:pt x="0" y="0"/>
                </a:lnTo>
                <a:lnTo>
                  <a:pt x="0" y="208854"/>
                </a:lnTo>
                <a:lnTo>
                  <a:pt x="276241" y="208854"/>
                </a:lnTo>
                <a:close/>
              </a:path>
            </a:pathLst>
          </a:custGeom>
          <a:gradFill>
            <a:gsLst>
              <a:gs pos="0">
                <a:srgbClr val="4F4F4F"/>
              </a:gs>
              <a:gs pos="100000">
                <a:srgbClr val="0E0E0E"/>
              </a:gs>
            </a:gsLst>
            <a:lin ang="329989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1215635" y="228512"/>
            <a:ext cx="2888532" cy="912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2. </a:t>
            </a:r>
            <a:r>
              <a:rPr lang="en-US" dirty="0" smtClean="0"/>
              <a:t>Area of Improvement (time permitting)</a:t>
            </a:r>
            <a:endParaRPr dirty="0"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80028" y="1388342"/>
            <a:ext cx="4339572" cy="3525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1600"/>
              </a:spcAft>
              <a:buAutoNum type="arabicParenR"/>
            </a:pPr>
            <a:r>
              <a:rPr lang="en-US" dirty="0" smtClean="0"/>
              <a:t>Explore other method of ensemble such as bagging, stacking and boosting</a:t>
            </a:r>
          </a:p>
          <a:p>
            <a:pPr marL="342900" indent="-342900" algn="l">
              <a:lnSpc>
                <a:spcPct val="100000"/>
              </a:lnSpc>
              <a:spcAft>
                <a:spcPts val="1600"/>
              </a:spcAft>
              <a:buAutoNum type="arabicParenR"/>
            </a:pPr>
            <a:r>
              <a:rPr lang="en-US" dirty="0" smtClean="0"/>
              <a:t>With the geospatial data of home address, conduct web scrapping of the median home price in the region to proxy for loan amount</a:t>
            </a:r>
          </a:p>
          <a:p>
            <a:pPr marL="342900" indent="-342900" algn="l">
              <a:lnSpc>
                <a:spcPct val="100000"/>
              </a:lnSpc>
              <a:spcAft>
                <a:spcPts val="1600"/>
              </a:spcAft>
              <a:buAutoNum type="arabicParenR"/>
            </a:pPr>
            <a:r>
              <a:rPr lang="en-US" dirty="0" smtClean="0"/>
              <a:t>We can explore creating another model which aims to tune the interest rate to the client profile to minimize default rate and maximize revenue</a:t>
            </a:r>
            <a:endParaRPr lang="en-US" dirty="0"/>
          </a:p>
        </p:txBody>
      </p:sp>
      <p:sp>
        <p:nvSpPr>
          <p:cNvPr id="201" name="Google Shape;201;p36"/>
          <p:cNvSpPr/>
          <p:nvPr/>
        </p:nvSpPr>
        <p:spPr>
          <a:xfrm>
            <a:off x="2060337" y="1003953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Google Shape;323;p42"/>
          <p:cNvSpPr/>
          <p:nvPr/>
        </p:nvSpPr>
        <p:spPr>
          <a:xfrm rot="1799671">
            <a:off x="7942" y="112301"/>
            <a:ext cx="1223427" cy="1039869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2816;p61"/>
          <p:cNvGrpSpPr/>
          <p:nvPr/>
        </p:nvGrpSpPr>
        <p:grpSpPr>
          <a:xfrm>
            <a:off x="248604" y="357063"/>
            <a:ext cx="722503" cy="646890"/>
            <a:chOff x="1958520" y="2302574"/>
            <a:chExt cx="359213" cy="327807"/>
          </a:xfrm>
          <a:noFill/>
        </p:grpSpPr>
        <p:sp>
          <p:nvSpPr>
            <p:cNvPr id="16" name="Google Shape;12817;p61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solidFill>
                <a:srgbClr val="9A865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818;p61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solidFill>
                <a:srgbClr val="9A865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819;p61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solidFill>
                <a:srgbClr val="9A865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94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1" name="Google Shape;4571;p51"/>
          <p:cNvSpPr txBox="1">
            <a:spLocks noGrp="1"/>
          </p:cNvSpPr>
          <p:nvPr>
            <p:ph type="title"/>
          </p:nvPr>
        </p:nvSpPr>
        <p:spPr>
          <a:xfrm>
            <a:off x="-358269" y="84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sp>
        <p:nvSpPr>
          <p:cNvPr id="4574" name="Google Shape;4574;p51"/>
          <p:cNvSpPr/>
          <p:nvPr/>
        </p:nvSpPr>
        <p:spPr>
          <a:xfrm>
            <a:off x="975556" y="161487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rgbClr val="DDB453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411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2212900" y="1966649"/>
            <a:ext cx="4718100" cy="199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dirty="0" smtClean="0"/>
              <a:t>Current  </a:t>
            </a:r>
            <a:r>
              <a:rPr lang="en" dirty="0" smtClean="0"/>
              <a:t>Default rate of </a:t>
            </a:r>
            <a:r>
              <a:rPr lang="en" dirty="0" smtClean="0"/>
              <a:t>22.1</a:t>
            </a:r>
            <a:r>
              <a:rPr lang="en" dirty="0" smtClean="0"/>
              <a:t>% </a:t>
            </a:r>
            <a:r>
              <a:rPr lang="en" dirty="0" smtClean="0"/>
              <a:t>(bad debt of established banks are at 4%)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Affecting bottom line margin and hurting shareholders’ value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At the brink of security downgrade by Moody’s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2662068" y="373298"/>
            <a:ext cx="3819764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Recap of </a:t>
            </a:r>
            <a:r>
              <a:rPr lang="en" dirty="0" smtClean="0"/>
              <a:t>Bank’s </a:t>
            </a:r>
            <a:r>
              <a:rPr lang="en" dirty="0"/>
              <a:t>Predicament</a:t>
            </a:r>
            <a:endParaRPr dirty="0"/>
          </a:p>
        </p:txBody>
      </p:sp>
      <p:sp>
        <p:nvSpPr>
          <p:cNvPr id="169" name="Google Shape;169;p33"/>
          <p:cNvSpPr/>
          <p:nvPr/>
        </p:nvSpPr>
        <p:spPr>
          <a:xfrm>
            <a:off x="3883225" y="103102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ctrTitle" idx="9"/>
          </p:nvPr>
        </p:nvSpPr>
        <p:spPr>
          <a:xfrm>
            <a:off x="5136200" y="218975"/>
            <a:ext cx="21711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153" name="Google Shape;153;p32"/>
          <p:cNvSpPr txBox="1">
            <a:spLocks noGrp="1"/>
          </p:cNvSpPr>
          <p:nvPr>
            <p:ph type="ctrTitle" idx="3"/>
          </p:nvPr>
        </p:nvSpPr>
        <p:spPr>
          <a:xfrm>
            <a:off x="3669923" y="2355810"/>
            <a:ext cx="20496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Preprocessing</a:t>
            </a:r>
            <a:endParaRPr dirty="0"/>
          </a:p>
        </p:txBody>
      </p:sp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4011970" y="1319482"/>
            <a:ext cx="21613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Data </a:t>
            </a:r>
            <a:r>
              <a:rPr lang="en-US" dirty="0" smtClean="0"/>
              <a:t>Cleaning </a:t>
            </a:r>
            <a:r>
              <a:rPr lang="en-US" dirty="0"/>
              <a:t>and Feature Engineering</a:t>
            </a:r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 idx="2"/>
          </p:nvPr>
        </p:nvSpPr>
        <p:spPr>
          <a:xfrm>
            <a:off x="5372832" y="1263111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8" name="Google Shape;158;p32"/>
          <p:cNvSpPr txBox="1">
            <a:spLocks noGrp="1"/>
          </p:cNvSpPr>
          <p:nvPr>
            <p:ph type="title" idx="5"/>
          </p:nvPr>
        </p:nvSpPr>
        <p:spPr>
          <a:xfrm>
            <a:off x="5933205" y="1840911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9" name="Google Shape;159;p32"/>
          <p:cNvSpPr txBox="1">
            <a:spLocks noGrp="1"/>
          </p:cNvSpPr>
          <p:nvPr>
            <p:ph type="ctrTitle" idx="6"/>
          </p:nvPr>
        </p:nvSpPr>
        <p:spPr>
          <a:xfrm>
            <a:off x="6910542" y="2005688"/>
            <a:ext cx="1957246" cy="40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Feature </a:t>
            </a:r>
            <a:r>
              <a:rPr lang="en-US" dirty="0" smtClean="0"/>
              <a:t>Selection</a:t>
            </a:r>
            <a:endParaRPr dirty="0"/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 idx="8"/>
          </p:nvPr>
        </p:nvSpPr>
        <p:spPr>
          <a:xfrm>
            <a:off x="5372832" y="2412738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2" name="Google Shape;162;p32"/>
          <p:cNvSpPr/>
          <p:nvPr/>
        </p:nvSpPr>
        <p:spPr>
          <a:xfrm>
            <a:off x="5533000" y="925849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Google Shape;158;p32"/>
          <p:cNvSpPr txBox="1">
            <a:spLocks/>
          </p:cNvSpPr>
          <p:nvPr/>
        </p:nvSpPr>
        <p:spPr>
          <a:xfrm>
            <a:off x="5933205" y="2975732"/>
            <a:ext cx="125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conomica"/>
              <a:buNone/>
              <a:defRPr sz="48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24" name="Google Shape;159;p32"/>
          <p:cNvSpPr txBox="1">
            <a:spLocks/>
          </p:cNvSpPr>
          <p:nvPr/>
        </p:nvSpPr>
        <p:spPr>
          <a:xfrm>
            <a:off x="6867776" y="2969758"/>
            <a:ext cx="2276223" cy="68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2000" b="0" i="0" u="none" strike="noStrike" cap="none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lvl="0"/>
            <a:r>
              <a:rPr lang="en-SG" dirty="0" smtClean="0"/>
              <a:t>Models training, predictive performance and selection</a:t>
            </a:r>
            <a:endParaRPr lang="en-SG" dirty="0"/>
          </a:p>
        </p:txBody>
      </p:sp>
      <p:sp>
        <p:nvSpPr>
          <p:cNvPr id="27" name="Google Shape;153;p32"/>
          <p:cNvSpPr txBox="1">
            <a:spLocks/>
          </p:cNvSpPr>
          <p:nvPr/>
        </p:nvSpPr>
        <p:spPr>
          <a:xfrm>
            <a:off x="3752560" y="3726873"/>
            <a:ext cx="2049636" cy="41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2000" b="0" i="0" u="none" strike="noStrike" cap="none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28" name="Google Shape;161;p32"/>
          <p:cNvSpPr txBox="1">
            <a:spLocks/>
          </p:cNvSpPr>
          <p:nvPr/>
        </p:nvSpPr>
        <p:spPr>
          <a:xfrm>
            <a:off x="5435177" y="3559505"/>
            <a:ext cx="125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conomica"/>
              <a:buNone/>
              <a:defRPr sz="48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370842" y="29250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Cleaning and Feature Engineering</a:t>
            </a:r>
          </a:p>
        </p:txBody>
      </p:sp>
      <p:sp>
        <p:nvSpPr>
          <p:cNvPr id="323" name="Google Shape;323;p42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solidFill>
            <a:srgbClr val="C9A95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 idx="2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4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89671"/>
              </p:ext>
            </p:extLst>
          </p:nvPr>
        </p:nvGraphicFramePr>
        <p:xfrm>
          <a:off x="148858" y="212720"/>
          <a:ext cx="8888816" cy="3749680"/>
        </p:xfrm>
        <a:graphic>
          <a:graphicData uri="http://schemas.openxmlformats.org/drawingml/2006/table">
            <a:tbl>
              <a:tblPr firstRow="1" bandRow="1">
                <a:tableStyleId>{BCDF18D9-8169-40EA-8BCC-896831CE4839}</a:tableStyleId>
              </a:tblPr>
              <a:tblGrid>
                <a:gridCol w="1915798">
                  <a:extLst>
                    <a:ext uri="{9D8B030D-6E8A-4147-A177-3AD203B41FA5}">
                      <a16:colId xmlns:a16="http://schemas.microsoft.com/office/drawing/2014/main" val="225462401"/>
                    </a:ext>
                  </a:extLst>
                </a:gridCol>
                <a:gridCol w="3486509">
                  <a:extLst>
                    <a:ext uri="{9D8B030D-6E8A-4147-A177-3AD203B41FA5}">
                      <a16:colId xmlns:a16="http://schemas.microsoft.com/office/drawing/2014/main" val="962748022"/>
                    </a:ext>
                  </a:extLst>
                </a:gridCol>
                <a:gridCol w="3486509">
                  <a:extLst>
                    <a:ext uri="{9D8B030D-6E8A-4147-A177-3AD203B41FA5}">
                      <a16:colId xmlns:a16="http://schemas.microsoft.com/office/drawing/2014/main" val="4214005807"/>
                    </a:ext>
                  </a:extLst>
                </a:gridCol>
              </a:tblGrid>
              <a:tr h="37496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r>
                        <a:rPr lang="en-SG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SG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Engineering 1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r>
                        <a:rPr lang="en-SG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Engineering 2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57219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Covert</a:t>
                      </a:r>
                      <a:r>
                        <a:rPr lang="en-SG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categorical variables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77218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88541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Martial</a:t>
                      </a:r>
                      <a:r>
                        <a:rPr lang="en-SG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Status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Covert</a:t>
                      </a:r>
                      <a:r>
                        <a:rPr lang="en-SG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categorical variables</a:t>
                      </a:r>
                      <a:endParaRPr lang="en-SG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27314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30569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Months of payment backlog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Obtain</a:t>
                      </a:r>
                      <a:r>
                        <a:rPr lang="en-SG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Max months of payment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47182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 payment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Subtraction</a:t>
                      </a:r>
                      <a:r>
                        <a:rPr lang="en-SG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from respective month to obtain unpaid balance per month. Thereafter, obtain Max unpaid balance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  <a:r>
                        <a:rPr lang="en-SG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operation to obtain unpaid balance to credit limit ratio. </a:t>
                      </a:r>
                    </a:p>
                    <a:p>
                      <a:pPr algn="l" fontAlgn="b"/>
                      <a:endParaRPr lang="en-SG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SG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Assumption: credit limit is relational to earning power and the ability to pay off debt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11281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 bill statement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36755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</a:t>
                      </a:r>
                      <a:r>
                        <a:rPr lang="en-SG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Limit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96037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</a:t>
                      </a:r>
                      <a:r>
                        <a:rPr lang="en-SG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years of ownership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62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5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640200" y="24289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323" name="Google Shape;323;p42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solidFill>
            <a:srgbClr val="C9A95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 idx="2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1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2709861" y="63904"/>
            <a:ext cx="3712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Numeric</a:t>
            </a:r>
            <a:r>
              <a:rPr lang="en-US" dirty="0"/>
              <a:t> </a:t>
            </a:r>
            <a:r>
              <a:rPr lang="en-US" dirty="0" smtClean="0"/>
              <a:t>Variables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0914" y="632246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80;p34"/>
          <p:cNvSpPr txBox="1">
            <a:spLocks/>
          </p:cNvSpPr>
          <p:nvPr/>
        </p:nvSpPr>
        <p:spPr>
          <a:xfrm>
            <a:off x="1444458" y="864003"/>
            <a:ext cx="6274780" cy="34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 two columns were strongly correlated. All columns were used</a:t>
            </a:r>
            <a:endParaRPr lang="en-S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9" y="1627220"/>
            <a:ext cx="8366168" cy="21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9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2709861" y="63904"/>
            <a:ext cx="3712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Categorical Variables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0914" y="632246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80;p34"/>
          <p:cNvSpPr txBox="1">
            <a:spLocks/>
          </p:cNvSpPr>
          <p:nvPr/>
        </p:nvSpPr>
        <p:spPr>
          <a:xfrm>
            <a:off x="1968999" y="864003"/>
            <a:ext cx="5254051" cy="34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single level dominated all default cases. Very little chance of model using the level as key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predictor. Hence, all categorical variables were retained</a:t>
            </a:r>
            <a:endParaRPr lang="en-S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6" y="1758726"/>
            <a:ext cx="7818048" cy="31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501655" y="2983082"/>
            <a:ext cx="3114382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Preprocessing</a:t>
            </a:r>
          </a:p>
        </p:txBody>
      </p:sp>
      <p:sp>
        <p:nvSpPr>
          <p:cNvPr id="323" name="Google Shape;323;p42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solidFill>
            <a:srgbClr val="C9A95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 idx="2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8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eycomb Meeting by Slidesgo">
  <a:themeElements>
    <a:clrScheme name="Simple Light">
      <a:dk1>
        <a:srgbClr val="2E2E2E"/>
      </a:dk1>
      <a:lt1>
        <a:srgbClr val="FFFFFF"/>
      </a:lt1>
      <a:dk2>
        <a:srgbClr val="595959"/>
      </a:dk2>
      <a:lt2>
        <a:srgbClr val="CCCCCC"/>
      </a:lt2>
      <a:accent1>
        <a:srgbClr val="C9A95E"/>
      </a:accent1>
      <a:accent2>
        <a:srgbClr val="212121"/>
      </a:accent2>
      <a:accent3>
        <a:srgbClr val="DDB453"/>
      </a:accent3>
      <a:accent4>
        <a:srgbClr val="DFC17B"/>
      </a:accent4>
      <a:accent5>
        <a:srgbClr val="6D551D"/>
      </a:accent5>
      <a:accent6>
        <a:srgbClr val="2E2E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7330</TotalTime>
  <Words>392</Words>
  <Application>Microsoft Office PowerPoint</Application>
  <PresentationFormat>On-screen Show (16:9)</PresentationFormat>
  <Paragraphs>78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Lato</vt:lpstr>
      <vt:lpstr>Wingdings</vt:lpstr>
      <vt:lpstr>Calibri</vt:lpstr>
      <vt:lpstr>Economica</vt:lpstr>
      <vt:lpstr>Lato Light</vt:lpstr>
      <vt:lpstr>Fira Sans Extra Condensed Medium</vt:lpstr>
      <vt:lpstr>Arial</vt:lpstr>
      <vt:lpstr>Honeycomb Meeting by Slidesgo</vt:lpstr>
      <vt:lpstr>Revamping Credit Card  Operation</vt:lpstr>
      <vt:lpstr>Recap of Bank’s Predicament</vt:lpstr>
      <vt:lpstr>Scope</vt:lpstr>
      <vt:lpstr>Data Cleaning and Feature Engineering</vt:lpstr>
      <vt:lpstr>PowerPoint Presentation</vt:lpstr>
      <vt:lpstr>Feature Selection</vt:lpstr>
      <vt:lpstr>Numeric Variables</vt:lpstr>
      <vt:lpstr>Categorical Variables</vt:lpstr>
      <vt:lpstr>Data Preprocessing</vt:lpstr>
      <vt:lpstr>Pre-processing Steps</vt:lpstr>
      <vt:lpstr>Models training and predictive performance</vt:lpstr>
      <vt:lpstr>Model Performance</vt:lpstr>
      <vt:lpstr>Discussion</vt:lpstr>
      <vt:lpstr>1. Drawbacks</vt:lpstr>
      <vt:lpstr>2. Area of Improvement (time permitting)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Recreating Falcon Airline Experience</dc:title>
  <dc:creator>FAN HUI</dc:creator>
  <cp:lastModifiedBy>johnny chan</cp:lastModifiedBy>
  <cp:revision>97</cp:revision>
  <dcterms:modified xsi:type="dcterms:W3CDTF">2022-08-15T03:48:20Z</dcterms:modified>
</cp:coreProperties>
</file>