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2"/>
  </p:notesMasterIdLst>
  <p:sldIdLst>
    <p:sldId id="256" r:id="rId2"/>
    <p:sldId id="296" r:id="rId3"/>
    <p:sldId id="259" r:id="rId4"/>
    <p:sldId id="298" r:id="rId5"/>
    <p:sldId id="301" r:id="rId6"/>
    <p:sldId id="323" r:id="rId7"/>
    <p:sldId id="303" r:id="rId8"/>
    <p:sldId id="320" r:id="rId9"/>
    <p:sldId id="324" r:id="rId10"/>
    <p:sldId id="325" r:id="rId11"/>
    <p:sldId id="326" r:id="rId12"/>
    <p:sldId id="328" r:id="rId13"/>
    <p:sldId id="329" r:id="rId14"/>
    <p:sldId id="330" r:id="rId15"/>
    <p:sldId id="331" r:id="rId16"/>
    <p:sldId id="332" r:id="rId17"/>
    <p:sldId id="321" r:id="rId18"/>
    <p:sldId id="333" r:id="rId19"/>
    <p:sldId id="304" r:id="rId20"/>
    <p:sldId id="318" r:id="rId21"/>
  </p:sldIdLst>
  <p:sldSz cx="9144000" cy="5143500" type="screen16x9"/>
  <p:notesSz cx="6858000" cy="9144000"/>
  <p:embeddedFontLst>
    <p:embeddedFont>
      <p:font typeface="Economica" panose="020B0604020202020204" charset="0"/>
      <p:regular r:id="rId23"/>
      <p:bold r:id="rId24"/>
      <p:italic r:id="rId25"/>
      <p:boldItalic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  <p:embeddedFont>
      <p:font typeface="Lato Light" panose="020F0302020204030203" charset="0"/>
      <p:regular r:id="rId31"/>
      <p:bold r:id="rId32"/>
      <p:italic r:id="rId33"/>
      <p:boldItalic r:id="rId34"/>
    </p:embeddedFont>
    <p:embeddedFont>
      <p:font typeface="Fira Sans Extra Condensed Medium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7A8C"/>
    <a:srgbClr val="7030A0"/>
    <a:srgbClr val="C9A95E"/>
    <a:srgbClr val="536284"/>
    <a:srgbClr val="28A9E0"/>
    <a:srgbClr val="9A8658"/>
    <a:srgbClr val="705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DF18D9-8169-40EA-8BCC-896831CE4839}">
  <a:tblStyle styleId="{BCDF18D9-8169-40EA-8BCC-896831CE48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120" autoAdjust="0"/>
  </p:normalViewPr>
  <p:slideViewPr>
    <p:cSldViewPr snapToGrid="0">
      <p:cViewPr>
        <p:scale>
          <a:sx n="100" d="100"/>
          <a:sy n="100" d="100"/>
        </p:scale>
        <p:origin x="31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563d59f7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563d59f79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563d59f7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563d59f7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3871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563d59f7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563d59f7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0300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563d59f7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563d59f7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7651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563d59f7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563d59f7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1833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0801d6717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0801d6717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597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563d59f7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563d59f7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7918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563d59f7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563d59f7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4577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0801d6717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0801d6717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241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8" name="Google Shape;4568;g6563d59f7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9" name="Google Shape;4569;g6563d59f7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9580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563d59f7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563d59f7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98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563d59f7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563d59f7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0801d6717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0801d6717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828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0801d6717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0801d6717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03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563d59f7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563d59f7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0417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563d59f7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563d59f7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7245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563d59f7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563d59f7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8317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0801d6717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0801d6717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37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95800" y="560025"/>
            <a:ext cx="5757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976675" y="2633450"/>
            <a:ext cx="2241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40200" y="24289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0200" y="3846400"/>
            <a:ext cx="2210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118448" y="753680"/>
            <a:ext cx="1868400" cy="12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003600" y="368825"/>
            <a:ext cx="31365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2212900" y="1966650"/>
            <a:ext cx="4718100" cy="17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050750" y="376125"/>
            <a:ext cx="30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13100" y="849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13100" y="193570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097251" y="1359073"/>
            <a:ext cx="1686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299600" y="1761048"/>
            <a:ext cx="148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 hasCustomPrompt="1"/>
          </p:nvPr>
        </p:nvSpPr>
        <p:spPr>
          <a:xfrm>
            <a:off x="5614677" y="1518450"/>
            <a:ext cx="125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 idx="3"/>
          </p:nvPr>
        </p:nvSpPr>
        <p:spPr>
          <a:xfrm>
            <a:off x="4372776" y="3631918"/>
            <a:ext cx="137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4"/>
          </p:nvPr>
        </p:nvSpPr>
        <p:spPr>
          <a:xfrm>
            <a:off x="4366726" y="4032151"/>
            <a:ext cx="1441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5" hasCustomPrompt="1"/>
          </p:nvPr>
        </p:nvSpPr>
        <p:spPr>
          <a:xfrm>
            <a:off x="5614677" y="2659574"/>
            <a:ext cx="125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6"/>
          </p:nvPr>
        </p:nvSpPr>
        <p:spPr>
          <a:xfrm>
            <a:off x="6696247" y="2455700"/>
            <a:ext cx="1650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6676267" y="2853909"/>
            <a:ext cx="148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8" hasCustomPrompt="1"/>
          </p:nvPr>
        </p:nvSpPr>
        <p:spPr>
          <a:xfrm>
            <a:off x="5614677" y="3800697"/>
            <a:ext cx="125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ctrTitle" idx="9"/>
          </p:nvPr>
        </p:nvSpPr>
        <p:spPr>
          <a:xfrm>
            <a:off x="5136200" y="218975"/>
            <a:ext cx="21711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-358269" y="849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1"/>
          </p:nvPr>
        </p:nvSpPr>
        <p:spPr>
          <a:xfrm>
            <a:off x="4448947" y="3060600"/>
            <a:ext cx="40452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5545725" y="3663154"/>
            <a:ext cx="29604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Slidesgo</a:t>
            </a:r>
            <a:r>
              <a:rPr lang="en" sz="10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Flaticon</a:t>
            </a:r>
            <a:r>
              <a:rPr lang="en" sz="10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, and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/>
              </a:rPr>
              <a:t>Freepik</a:t>
            </a:r>
            <a:endParaRPr sz="10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9" r:id="rId6"/>
    <p:sldLayoutId id="2147483667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ctrTitle"/>
          </p:nvPr>
        </p:nvSpPr>
        <p:spPr>
          <a:xfrm>
            <a:off x="3997843" y="1495639"/>
            <a:ext cx="4220732" cy="14430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Optimising Taxi Operations </a:t>
            </a:r>
            <a:endParaRPr sz="4400" dirty="0"/>
          </a:p>
        </p:txBody>
      </p:sp>
      <p:sp>
        <p:nvSpPr>
          <p:cNvPr id="125" name="Google Shape;125;p29"/>
          <p:cNvSpPr txBox="1">
            <a:spLocks noGrp="1"/>
          </p:cNvSpPr>
          <p:nvPr>
            <p:ph type="subTitle" idx="1"/>
          </p:nvPr>
        </p:nvSpPr>
        <p:spPr>
          <a:xfrm>
            <a:off x="5976675" y="2768122"/>
            <a:ext cx="2241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Johnny Chan Fan Hui</a:t>
            </a:r>
            <a:endParaRPr dirty="0"/>
          </a:p>
        </p:txBody>
      </p:sp>
      <p:sp>
        <p:nvSpPr>
          <p:cNvPr id="126" name="Google Shape;126;p29"/>
          <p:cNvSpPr/>
          <p:nvPr/>
        </p:nvSpPr>
        <p:spPr>
          <a:xfrm>
            <a:off x="6619036" y="3446870"/>
            <a:ext cx="1546769" cy="279991"/>
          </a:xfrm>
          <a:custGeom>
            <a:avLst/>
            <a:gdLst/>
            <a:ahLst/>
            <a:cxnLst/>
            <a:rect l="l" t="t" r="r" b="b"/>
            <a:pathLst>
              <a:path w="44769" h="13073" extrusionOk="0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>
            <a:spLocks noGrp="1"/>
          </p:cNvSpPr>
          <p:nvPr>
            <p:ph type="title"/>
          </p:nvPr>
        </p:nvSpPr>
        <p:spPr>
          <a:xfrm>
            <a:off x="3050750" y="376125"/>
            <a:ext cx="30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Fleet Optimising Strategy</a:t>
            </a:r>
            <a:endParaRPr dirty="0"/>
          </a:p>
        </p:txBody>
      </p:sp>
      <p:sp>
        <p:nvSpPr>
          <p:cNvPr id="264" name="Google Shape;264;p39"/>
          <p:cNvSpPr/>
          <p:nvPr/>
        </p:nvSpPr>
        <p:spPr>
          <a:xfrm>
            <a:off x="3883225" y="1031024"/>
            <a:ext cx="1377542" cy="208188"/>
          </a:xfrm>
          <a:custGeom>
            <a:avLst/>
            <a:gdLst/>
            <a:ahLst/>
            <a:cxnLst/>
            <a:rect l="l" t="t" r="r" b="b"/>
            <a:pathLst>
              <a:path w="44769" h="13073" extrusionOk="0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Google Shape;261;p39"/>
          <p:cNvSpPr/>
          <p:nvPr/>
        </p:nvSpPr>
        <p:spPr>
          <a:xfrm>
            <a:off x="275487" y="1493695"/>
            <a:ext cx="8571333" cy="722188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39"/>
          <p:cNvSpPr txBox="1"/>
          <p:nvPr/>
        </p:nvSpPr>
        <p:spPr>
          <a:xfrm>
            <a:off x="1020652" y="1493695"/>
            <a:ext cx="7582327" cy="7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Lobby for time-activated location surcharges for high demand Zone</a:t>
            </a:r>
          </a:p>
        </p:txBody>
      </p:sp>
      <p:sp>
        <p:nvSpPr>
          <p:cNvPr id="279" name="Google Shape;279;p39"/>
          <p:cNvSpPr txBox="1"/>
          <p:nvPr/>
        </p:nvSpPr>
        <p:spPr>
          <a:xfrm>
            <a:off x="414935" y="1493695"/>
            <a:ext cx="446632" cy="7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1</a:t>
            </a:r>
            <a:endParaRPr sz="2400" b="1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4" name="Google Shape;261;p39"/>
          <p:cNvSpPr/>
          <p:nvPr/>
        </p:nvSpPr>
        <p:spPr>
          <a:xfrm>
            <a:off x="167640" y="2322926"/>
            <a:ext cx="8816340" cy="1197514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276;p39"/>
          <p:cNvSpPr txBox="1"/>
          <p:nvPr/>
        </p:nvSpPr>
        <p:spPr>
          <a:xfrm>
            <a:off x="1020654" y="2322926"/>
            <a:ext cx="7468026" cy="119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Dynamical swing taxi fleet between district at critical time </a:t>
            </a:r>
            <a:r>
              <a:rPr lang="en-US" sz="2000" dirty="0" smtClean="0">
                <a:solidFill>
                  <a:schemeClr val="bg1"/>
                </a:solidFill>
                <a:latin typeface="Lato Light"/>
                <a:ea typeface="Lato Light"/>
                <a:cs typeface="Lato Light"/>
                <a:sym typeface="Lato Light"/>
              </a:rPr>
              <a:t>intervals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bg1"/>
                </a:solidFill>
                <a:latin typeface="Lato Light"/>
                <a:ea typeface="Lato Light"/>
                <a:cs typeface="Lato Light"/>
                <a:sym typeface="Lato Light"/>
              </a:rPr>
              <a:t>a. Pricing </a:t>
            </a:r>
            <a:r>
              <a:rPr lang="en-US" sz="1600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strategy at EV/Petrol station to attract Taxis to district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b. Promotion at zone’s rest station/canteen</a:t>
            </a:r>
            <a:endParaRPr sz="2000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7" name="Google Shape;279;p39"/>
          <p:cNvSpPr txBox="1"/>
          <p:nvPr/>
        </p:nvSpPr>
        <p:spPr>
          <a:xfrm>
            <a:off x="412289" y="2470366"/>
            <a:ext cx="446632" cy="7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2</a:t>
            </a:r>
            <a:endParaRPr sz="2400" b="1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9" name="Google Shape;261;p39"/>
          <p:cNvSpPr/>
          <p:nvPr/>
        </p:nvSpPr>
        <p:spPr>
          <a:xfrm>
            <a:off x="275487" y="3627483"/>
            <a:ext cx="8571333" cy="722188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276;p39"/>
          <p:cNvSpPr txBox="1"/>
          <p:nvPr/>
        </p:nvSpPr>
        <p:spPr>
          <a:xfrm>
            <a:off x="1020652" y="3635409"/>
            <a:ext cx="7468027" cy="7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Increase/Decrease infrastructure build to reap maximum ROI</a:t>
            </a:r>
            <a:endParaRPr sz="2000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2" name="Google Shape;279;p39"/>
          <p:cNvSpPr txBox="1"/>
          <p:nvPr/>
        </p:nvSpPr>
        <p:spPr>
          <a:xfrm>
            <a:off x="412289" y="3635409"/>
            <a:ext cx="446632" cy="7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3</a:t>
            </a:r>
            <a:endParaRPr sz="2400" b="1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8637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>
            <a:spLocks noGrp="1"/>
          </p:cNvSpPr>
          <p:nvPr>
            <p:ph type="title"/>
          </p:nvPr>
        </p:nvSpPr>
        <p:spPr>
          <a:xfrm>
            <a:off x="663060" y="2916580"/>
            <a:ext cx="269736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Revenue Generating Opportunity</a:t>
            </a:r>
            <a:endParaRPr lang="en-US" dirty="0"/>
          </a:p>
        </p:txBody>
      </p:sp>
      <p:sp>
        <p:nvSpPr>
          <p:cNvPr id="323" name="Google Shape;323;p42"/>
          <p:cNvSpPr/>
          <p:nvPr/>
        </p:nvSpPr>
        <p:spPr>
          <a:xfrm rot="1799671">
            <a:off x="6819152" y="647667"/>
            <a:ext cx="1733687" cy="1501716"/>
          </a:xfrm>
          <a:prstGeom prst="hexagon">
            <a:avLst>
              <a:gd name="adj" fmla="val 29265"/>
              <a:gd name="vf" fmla="val 11547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2"/>
          <p:cNvSpPr/>
          <p:nvPr/>
        </p:nvSpPr>
        <p:spPr>
          <a:xfrm rot="1799671">
            <a:off x="6195392" y="647667"/>
            <a:ext cx="1733687" cy="1501716"/>
          </a:xfrm>
          <a:prstGeom prst="hexagon">
            <a:avLst>
              <a:gd name="adj" fmla="val 29265"/>
              <a:gd name="vf" fmla="val 115470"/>
            </a:avLst>
          </a:prstGeom>
          <a:solidFill>
            <a:srgbClr val="C9A95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2"/>
          <p:cNvSpPr txBox="1">
            <a:spLocks noGrp="1"/>
          </p:cNvSpPr>
          <p:nvPr>
            <p:ph type="title" idx="2"/>
          </p:nvPr>
        </p:nvSpPr>
        <p:spPr>
          <a:xfrm>
            <a:off x="6118448" y="753680"/>
            <a:ext cx="1868400" cy="12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21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>
            <a:spLocks noGrp="1"/>
          </p:cNvSpPr>
          <p:nvPr>
            <p:ph type="title"/>
          </p:nvPr>
        </p:nvSpPr>
        <p:spPr>
          <a:xfrm>
            <a:off x="2709861" y="63904"/>
            <a:ext cx="37120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Popular Airport Route</a:t>
            </a:r>
            <a:endParaRPr dirty="0"/>
          </a:p>
        </p:txBody>
      </p:sp>
      <p:sp>
        <p:nvSpPr>
          <p:cNvPr id="264" name="Google Shape;264;p39"/>
          <p:cNvSpPr/>
          <p:nvPr/>
        </p:nvSpPr>
        <p:spPr>
          <a:xfrm>
            <a:off x="3880914" y="632246"/>
            <a:ext cx="1377542" cy="208188"/>
          </a:xfrm>
          <a:custGeom>
            <a:avLst/>
            <a:gdLst/>
            <a:ahLst/>
            <a:cxnLst/>
            <a:rect l="l" t="t" r="r" b="b"/>
            <a:pathLst>
              <a:path w="44769" h="13073" extrusionOk="0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" name="Google Shape;180;p34"/>
          <p:cNvSpPr txBox="1">
            <a:spLocks/>
          </p:cNvSpPr>
          <p:nvPr/>
        </p:nvSpPr>
        <p:spPr>
          <a:xfrm>
            <a:off x="1185377" y="840434"/>
            <a:ext cx="6792762" cy="340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Filtering by Airports, the zones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within blue boxes below indicates popular pick up and drop off point from airport. It is assessed that these areas are popular business / tourist locations</a:t>
            </a:r>
            <a:endParaRPr lang="en-SG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20" y="1679449"/>
            <a:ext cx="8922619" cy="33840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87539" y="2340200"/>
            <a:ext cx="1981201" cy="2125119"/>
          </a:xfrm>
          <a:prstGeom prst="rect">
            <a:avLst/>
          </a:prstGeom>
          <a:noFill/>
          <a:ln>
            <a:solidFill>
              <a:srgbClr val="207A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02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>
            <a:spLocks noGrp="1"/>
          </p:cNvSpPr>
          <p:nvPr>
            <p:ph type="title"/>
          </p:nvPr>
        </p:nvSpPr>
        <p:spPr>
          <a:xfrm>
            <a:off x="2709861" y="63904"/>
            <a:ext cx="37120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Payment Mode</a:t>
            </a:r>
            <a:endParaRPr dirty="0"/>
          </a:p>
        </p:txBody>
      </p:sp>
      <p:sp>
        <p:nvSpPr>
          <p:cNvPr id="264" name="Google Shape;264;p39"/>
          <p:cNvSpPr/>
          <p:nvPr/>
        </p:nvSpPr>
        <p:spPr>
          <a:xfrm>
            <a:off x="3880914" y="632246"/>
            <a:ext cx="1377542" cy="208188"/>
          </a:xfrm>
          <a:custGeom>
            <a:avLst/>
            <a:gdLst/>
            <a:ahLst/>
            <a:cxnLst/>
            <a:rect l="l" t="t" r="r" b="b"/>
            <a:pathLst>
              <a:path w="44769" h="13073" extrusionOk="0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" name="Google Shape;180;p34"/>
          <p:cNvSpPr txBox="1">
            <a:spLocks/>
          </p:cNvSpPr>
          <p:nvPr/>
        </p:nvSpPr>
        <p:spPr>
          <a:xfrm>
            <a:off x="1185377" y="840434"/>
            <a:ext cx="6792762" cy="340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main payments methods are 1) Credit Card (68%) and 2)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Cash (30.4%) </a:t>
            </a:r>
            <a:endParaRPr lang="en-SG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474" y="1204946"/>
            <a:ext cx="5258426" cy="310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3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>
            <a:spLocks noGrp="1"/>
          </p:cNvSpPr>
          <p:nvPr>
            <p:ph type="title"/>
          </p:nvPr>
        </p:nvSpPr>
        <p:spPr>
          <a:xfrm>
            <a:off x="2240988" y="59546"/>
            <a:ext cx="46815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Over Pricing and Haggling</a:t>
            </a:r>
            <a:endParaRPr dirty="0"/>
          </a:p>
        </p:txBody>
      </p:sp>
      <p:sp>
        <p:nvSpPr>
          <p:cNvPr id="264" name="Google Shape;264;p39"/>
          <p:cNvSpPr/>
          <p:nvPr/>
        </p:nvSpPr>
        <p:spPr>
          <a:xfrm>
            <a:off x="3880914" y="632246"/>
            <a:ext cx="1377542" cy="208188"/>
          </a:xfrm>
          <a:custGeom>
            <a:avLst/>
            <a:gdLst/>
            <a:ahLst/>
            <a:cxnLst/>
            <a:rect l="l" t="t" r="r" b="b"/>
            <a:pathLst>
              <a:path w="44769" h="13073" extrusionOk="0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" name="Google Shape;180;p34"/>
          <p:cNvSpPr txBox="1">
            <a:spLocks/>
          </p:cNvSpPr>
          <p:nvPr/>
        </p:nvSpPr>
        <p:spPr>
          <a:xfrm>
            <a:off x="518538" y="790773"/>
            <a:ext cx="8065482" cy="82834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Over Charging and Haggling indicates 1) over demand and extreme under supply, 2) exploitation of ignorant consumers.  Filtering the payment by “no charge” and “dispute”, the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location in blue box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indicates lack of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competition in the area.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More supply of taxi can be injected</a:t>
            </a:r>
            <a:endParaRPr lang="en-SG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73" y="1759825"/>
            <a:ext cx="7284528" cy="33836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15099" y="2157320"/>
            <a:ext cx="1615441" cy="2986180"/>
          </a:xfrm>
          <a:prstGeom prst="rect">
            <a:avLst/>
          </a:prstGeom>
          <a:noFill/>
          <a:ln>
            <a:solidFill>
              <a:srgbClr val="207A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17320" y="2095500"/>
            <a:ext cx="2392680" cy="548640"/>
          </a:xfrm>
          <a:prstGeom prst="rect">
            <a:avLst/>
          </a:prstGeom>
          <a:noFill/>
          <a:ln>
            <a:solidFill>
              <a:srgbClr val="207A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 smtClean="0">
                <a:solidFill>
                  <a:srgbClr val="207A8C"/>
                </a:solidFill>
              </a:rPr>
              <a:t>The spike in such payment strategy on new year new midnight indicates extreme under supply after the count down party</a:t>
            </a:r>
            <a:endParaRPr lang="en-SG" sz="900" dirty="0">
              <a:solidFill>
                <a:srgbClr val="207A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01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>
            <a:spLocks noGrp="1"/>
          </p:cNvSpPr>
          <p:nvPr>
            <p:ph type="title"/>
          </p:nvPr>
        </p:nvSpPr>
        <p:spPr>
          <a:xfrm>
            <a:off x="3050750" y="376125"/>
            <a:ext cx="30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Revenue Opportunities </a:t>
            </a:r>
            <a:endParaRPr dirty="0"/>
          </a:p>
        </p:txBody>
      </p:sp>
      <p:sp>
        <p:nvSpPr>
          <p:cNvPr id="264" name="Google Shape;264;p39"/>
          <p:cNvSpPr/>
          <p:nvPr/>
        </p:nvSpPr>
        <p:spPr>
          <a:xfrm>
            <a:off x="3883225" y="947204"/>
            <a:ext cx="1377542" cy="208188"/>
          </a:xfrm>
          <a:custGeom>
            <a:avLst/>
            <a:gdLst/>
            <a:ahLst/>
            <a:cxnLst/>
            <a:rect l="l" t="t" r="r" b="b"/>
            <a:pathLst>
              <a:path w="44769" h="13073" extrusionOk="0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Google Shape;261;p39"/>
          <p:cNvSpPr/>
          <p:nvPr/>
        </p:nvSpPr>
        <p:spPr>
          <a:xfrm>
            <a:off x="275487" y="1409875"/>
            <a:ext cx="8571333" cy="722188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39"/>
          <p:cNvSpPr txBox="1"/>
          <p:nvPr/>
        </p:nvSpPr>
        <p:spPr>
          <a:xfrm>
            <a:off x="1020652" y="1409875"/>
            <a:ext cx="7582327" cy="7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Surcharge  to airport from popular locations could be enacted</a:t>
            </a:r>
          </a:p>
        </p:txBody>
      </p:sp>
      <p:sp>
        <p:nvSpPr>
          <p:cNvPr id="279" name="Google Shape;279;p39"/>
          <p:cNvSpPr txBox="1"/>
          <p:nvPr/>
        </p:nvSpPr>
        <p:spPr>
          <a:xfrm>
            <a:off x="414935" y="1409875"/>
            <a:ext cx="446632" cy="7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1</a:t>
            </a:r>
            <a:endParaRPr sz="2400" b="1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4" name="Google Shape;261;p39"/>
          <p:cNvSpPr/>
          <p:nvPr/>
        </p:nvSpPr>
        <p:spPr>
          <a:xfrm>
            <a:off x="167640" y="2239106"/>
            <a:ext cx="8816340" cy="1197514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276;p39"/>
          <p:cNvSpPr txBox="1"/>
          <p:nvPr/>
        </p:nvSpPr>
        <p:spPr>
          <a:xfrm>
            <a:off x="1020654" y="2239106"/>
            <a:ext cx="7468026" cy="119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Strategic partnership with credit card companies</a:t>
            </a:r>
            <a:endParaRPr lang="en-US" sz="2000" dirty="0" smtClean="0">
              <a:solidFill>
                <a:schemeClr val="bg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bg1"/>
                </a:solidFill>
                <a:latin typeface="Lato Light"/>
                <a:ea typeface="Lato Light"/>
                <a:cs typeface="Lato Light"/>
                <a:sym typeface="Lato Light"/>
              </a:rPr>
              <a:t>a. Joint-card with cash rebate benefit</a:t>
            </a:r>
            <a:endParaRPr lang="en-US" sz="1600" dirty="0" smtClean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b. Credit card advertisement placement on/in taxis</a:t>
            </a:r>
            <a:endParaRPr sz="2000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7" name="Google Shape;279;p39"/>
          <p:cNvSpPr txBox="1"/>
          <p:nvPr/>
        </p:nvSpPr>
        <p:spPr>
          <a:xfrm>
            <a:off x="412289" y="2386546"/>
            <a:ext cx="446632" cy="7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2</a:t>
            </a:r>
            <a:endParaRPr sz="2400" b="1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9" name="Google Shape;261;p39"/>
          <p:cNvSpPr/>
          <p:nvPr/>
        </p:nvSpPr>
        <p:spPr>
          <a:xfrm>
            <a:off x="275487" y="3543663"/>
            <a:ext cx="8571333" cy="722188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276;p39"/>
          <p:cNvSpPr txBox="1"/>
          <p:nvPr/>
        </p:nvSpPr>
        <p:spPr>
          <a:xfrm>
            <a:off x="1020652" y="3551589"/>
            <a:ext cx="7468027" cy="7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As there is under demand, price elasticity study to be conducted on cab rental to maximize fleet size vs rental revenue</a:t>
            </a:r>
            <a:endParaRPr sz="2000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2" name="Google Shape;279;p39"/>
          <p:cNvSpPr txBox="1"/>
          <p:nvPr/>
        </p:nvSpPr>
        <p:spPr>
          <a:xfrm>
            <a:off x="412289" y="3551589"/>
            <a:ext cx="446632" cy="7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3</a:t>
            </a:r>
            <a:endParaRPr sz="2400" b="1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261;p39"/>
          <p:cNvSpPr/>
          <p:nvPr/>
        </p:nvSpPr>
        <p:spPr>
          <a:xfrm>
            <a:off x="275487" y="4329566"/>
            <a:ext cx="8571333" cy="722188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276;p39"/>
          <p:cNvSpPr txBox="1"/>
          <p:nvPr/>
        </p:nvSpPr>
        <p:spPr>
          <a:xfrm>
            <a:off x="1020652" y="4337492"/>
            <a:ext cx="7468027" cy="7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Incentive for ex-cab drivers to rent car for short term during popular holiday period</a:t>
            </a:r>
            <a:endParaRPr sz="2000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" name="Google Shape;279;p39"/>
          <p:cNvSpPr txBox="1"/>
          <p:nvPr/>
        </p:nvSpPr>
        <p:spPr>
          <a:xfrm>
            <a:off x="412289" y="4337492"/>
            <a:ext cx="446632" cy="7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4</a:t>
            </a:r>
            <a:endParaRPr sz="2400" b="1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50392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>
            <a:spLocks noGrp="1"/>
          </p:cNvSpPr>
          <p:nvPr>
            <p:ph type="title"/>
          </p:nvPr>
        </p:nvSpPr>
        <p:spPr>
          <a:xfrm>
            <a:off x="663060" y="2916580"/>
            <a:ext cx="269736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Errant Behavior Detection</a:t>
            </a:r>
            <a:endParaRPr lang="en-US" dirty="0"/>
          </a:p>
        </p:txBody>
      </p:sp>
      <p:sp>
        <p:nvSpPr>
          <p:cNvPr id="323" name="Google Shape;323;p42"/>
          <p:cNvSpPr/>
          <p:nvPr/>
        </p:nvSpPr>
        <p:spPr>
          <a:xfrm rot="1799671">
            <a:off x="6819152" y="647667"/>
            <a:ext cx="1733687" cy="1501716"/>
          </a:xfrm>
          <a:prstGeom prst="hexagon">
            <a:avLst>
              <a:gd name="adj" fmla="val 29265"/>
              <a:gd name="vf" fmla="val 11547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2"/>
          <p:cNvSpPr/>
          <p:nvPr/>
        </p:nvSpPr>
        <p:spPr>
          <a:xfrm rot="1799671">
            <a:off x="6195392" y="647667"/>
            <a:ext cx="1733687" cy="1501716"/>
          </a:xfrm>
          <a:prstGeom prst="hexagon">
            <a:avLst>
              <a:gd name="adj" fmla="val 29265"/>
              <a:gd name="vf" fmla="val 115470"/>
            </a:avLst>
          </a:prstGeom>
          <a:solidFill>
            <a:srgbClr val="C9A95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2"/>
          <p:cNvSpPr txBox="1">
            <a:spLocks noGrp="1"/>
          </p:cNvSpPr>
          <p:nvPr>
            <p:ph type="title" idx="2"/>
          </p:nvPr>
        </p:nvSpPr>
        <p:spPr>
          <a:xfrm>
            <a:off x="6118448" y="753680"/>
            <a:ext cx="1868400" cy="12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692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>
            <a:spLocks noGrp="1"/>
          </p:cNvSpPr>
          <p:nvPr>
            <p:ph type="title"/>
          </p:nvPr>
        </p:nvSpPr>
        <p:spPr>
          <a:xfrm>
            <a:off x="2709861" y="63904"/>
            <a:ext cx="37120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Categorical Variables</a:t>
            </a:r>
            <a:endParaRPr dirty="0"/>
          </a:p>
        </p:txBody>
      </p:sp>
      <p:sp>
        <p:nvSpPr>
          <p:cNvPr id="264" name="Google Shape;264;p39"/>
          <p:cNvSpPr/>
          <p:nvPr/>
        </p:nvSpPr>
        <p:spPr>
          <a:xfrm>
            <a:off x="3880914" y="632246"/>
            <a:ext cx="1377542" cy="208188"/>
          </a:xfrm>
          <a:custGeom>
            <a:avLst/>
            <a:gdLst/>
            <a:ahLst/>
            <a:cxnLst/>
            <a:rect l="l" t="t" r="r" b="b"/>
            <a:pathLst>
              <a:path w="44769" h="13073" extrusionOk="0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" name="Google Shape;180;p34"/>
          <p:cNvSpPr txBox="1">
            <a:spLocks/>
          </p:cNvSpPr>
          <p:nvPr/>
        </p:nvSpPr>
        <p:spPr>
          <a:xfrm>
            <a:off x="1968999" y="864003"/>
            <a:ext cx="5300481" cy="560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Filtering by vendor, only vendor 1 is receiving revenue through no-charge / disputed means</a:t>
            </a:r>
            <a:endParaRPr lang="en-SG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445" y="1448482"/>
            <a:ext cx="6374379" cy="35147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484120" y="3030220"/>
            <a:ext cx="1234440" cy="548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 smtClean="0">
                <a:solidFill>
                  <a:srgbClr val="FF0000"/>
                </a:solidFill>
              </a:rPr>
              <a:t>These payments method comprises 0.27% of total transaction</a:t>
            </a:r>
            <a:endParaRPr lang="en-SG" sz="9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93301" y="4003040"/>
            <a:ext cx="267019" cy="2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dirty="0">
              <a:solidFill>
                <a:srgbClr val="207A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40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>
            <a:spLocks noGrp="1"/>
          </p:cNvSpPr>
          <p:nvPr>
            <p:ph type="title"/>
          </p:nvPr>
        </p:nvSpPr>
        <p:spPr>
          <a:xfrm>
            <a:off x="3050750" y="376125"/>
            <a:ext cx="30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Errant Behavior</a:t>
            </a:r>
            <a:endParaRPr dirty="0"/>
          </a:p>
        </p:txBody>
      </p:sp>
      <p:sp>
        <p:nvSpPr>
          <p:cNvPr id="264" name="Google Shape;264;p39"/>
          <p:cNvSpPr/>
          <p:nvPr/>
        </p:nvSpPr>
        <p:spPr>
          <a:xfrm>
            <a:off x="3883225" y="947204"/>
            <a:ext cx="1377542" cy="208188"/>
          </a:xfrm>
          <a:custGeom>
            <a:avLst/>
            <a:gdLst/>
            <a:ahLst/>
            <a:cxnLst/>
            <a:rect l="l" t="t" r="r" b="b"/>
            <a:pathLst>
              <a:path w="44769" h="13073" extrusionOk="0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Google Shape;261;p39"/>
          <p:cNvSpPr/>
          <p:nvPr/>
        </p:nvSpPr>
        <p:spPr>
          <a:xfrm>
            <a:off x="275487" y="1409875"/>
            <a:ext cx="8571333" cy="722188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39"/>
          <p:cNvSpPr txBox="1"/>
          <p:nvPr/>
        </p:nvSpPr>
        <p:spPr>
          <a:xfrm>
            <a:off x="1020652" y="1409875"/>
            <a:ext cx="7582327" cy="7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Invoke fine on errant drivers</a:t>
            </a:r>
          </a:p>
        </p:txBody>
      </p:sp>
      <p:sp>
        <p:nvSpPr>
          <p:cNvPr id="279" name="Google Shape;279;p39"/>
          <p:cNvSpPr txBox="1"/>
          <p:nvPr/>
        </p:nvSpPr>
        <p:spPr>
          <a:xfrm>
            <a:off x="414935" y="1409875"/>
            <a:ext cx="446632" cy="7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1</a:t>
            </a:r>
            <a:endParaRPr sz="2400" b="1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9" name="Google Shape;261;p39"/>
          <p:cNvSpPr/>
          <p:nvPr/>
        </p:nvSpPr>
        <p:spPr>
          <a:xfrm>
            <a:off x="275487" y="2310286"/>
            <a:ext cx="8571333" cy="722188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276;p39"/>
          <p:cNvSpPr txBox="1"/>
          <p:nvPr/>
        </p:nvSpPr>
        <p:spPr>
          <a:xfrm>
            <a:off x="1020652" y="2318212"/>
            <a:ext cx="7468027" cy="7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Work with vendor 1 to ramp up recruitment</a:t>
            </a:r>
            <a:endParaRPr sz="2000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2" name="Google Shape;279;p39"/>
          <p:cNvSpPr txBox="1"/>
          <p:nvPr/>
        </p:nvSpPr>
        <p:spPr>
          <a:xfrm>
            <a:off x="412289" y="2318212"/>
            <a:ext cx="446632" cy="7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2</a:t>
            </a:r>
            <a:endParaRPr sz="2400" b="1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580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>
            <a:spLocks noGrp="1"/>
          </p:cNvSpPr>
          <p:nvPr>
            <p:ph type="title"/>
          </p:nvPr>
        </p:nvSpPr>
        <p:spPr>
          <a:xfrm>
            <a:off x="501655" y="2983082"/>
            <a:ext cx="3114382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23" name="Google Shape;323;p42"/>
          <p:cNvSpPr/>
          <p:nvPr/>
        </p:nvSpPr>
        <p:spPr>
          <a:xfrm rot="1799671">
            <a:off x="6819152" y="647667"/>
            <a:ext cx="1733687" cy="1501716"/>
          </a:xfrm>
          <a:prstGeom prst="hexagon">
            <a:avLst>
              <a:gd name="adj" fmla="val 29265"/>
              <a:gd name="vf" fmla="val 11547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2"/>
          <p:cNvSpPr/>
          <p:nvPr/>
        </p:nvSpPr>
        <p:spPr>
          <a:xfrm rot="1799671">
            <a:off x="6195392" y="647667"/>
            <a:ext cx="1733687" cy="1501716"/>
          </a:xfrm>
          <a:prstGeom prst="hexagon">
            <a:avLst>
              <a:gd name="adj" fmla="val 29265"/>
              <a:gd name="vf" fmla="val 115470"/>
            </a:avLst>
          </a:prstGeom>
          <a:solidFill>
            <a:srgbClr val="C9A95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2"/>
          <p:cNvSpPr txBox="1">
            <a:spLocks noGrp="1"/>
          </p:cNvSpPr>
          <p:nvPr>
            <p:ph type="title" idx="2"/>
          </p:nvPr>
        </p:nvSpPr>
        <p:spPr>
          <a:xfrm>
            <a:off x="6118448" y="753680"/>
            <a:ext cx="1868400" cy="12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984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>
            <a:spLocks noGrp="1"/>
          </p:cNvSpPr>
          <p:nvPr>
            <p:ph type="body" idx="1"/>
          </p:nvPr>
        </p:nvSpPr>
        <p:spPr>
          <a:xfrm>
            <a:off x="949842" y="1156224"/>
            <a:ext cx="7393172" cy="1948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sz="1200" b="1" dirty="0" smtClean="0"/>
              <a:t>Background</a:t>
            </a:r>
            <a:endParaRPr lang="en-US" sz="1200" dirty="0" smtClean="0"/>
          </a:p>
          <a:p>
            <a:pPr marL="139700" indent="0" algn="l">
              <a:buNone/>
            </a:pPr>
            <a:r>
              <a:rPr lang="en-US" sz="1200" dirty="0" smtClean="0"/>
              <a:t>Relax </a:t>
            </a:r>
            <a:r>
              <a:rPr lang="en-US" sz="1200" dirty="0" err="1" smtClean="0"/>
              <a:t>Delgro</a:t>
            </a:r>
            <a:r>
              <a:rPr lang="en-US" sz="1200" dirty="0" smtClean="0"/>
              <a:t> Group is a private transportation group that is based in New York.</a:t>
            </a:r>
          </a:p>
          <a:p>
            <a:pPr marL="139700" indent="0" algn="l">
              <a:buNone/>
            </a:pPr>
            <a:r>
              <a:rPr lang="en-US" sz="1200" dirty="0" smtClean="0"/>
              <a:t>Its </a:t>
            </a:r>
            <a:r>
              <a:rPr lang="en-US" sz="1200" dirty="0"/>
              <a:t>business model revolves primarily leasing taxi fleet to franchised vendor and providing business/analytics support to vendors to maximize trip completion and in turn, increasing demand for Relax </a:t>
            </a:r>
            <a:r>
              <a:rPr lang="en-US" sz="1200" dirty="0" err="1"/>
              <a:t>Delgro's</a:t>
            </a:r>
            <a:r>
              <a:rPr lang="en-US" sz="1200" dirty="0"/>
              <a:t> fleet renting</a:t>
            </a:r>
            <a:r>
              <a:rPr lang="en-US" sz="1200" dirty="0" smtClean="0"/>
              <a:t>.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  <a:p>
            <a:pPr marL="139700" indent="0" algn="l">
              <a:buNone/>
            </a:pPr>
            <a:r>
              <a:rPr lang="en-US" sz="1200" dirty="0"/>
              <a:t>Other revenue source includes operating supporting infrastructure such as fleet servicing station, EV/patrol refueling points and resting areas.</a:t>
            </a:r>
          </a:p>
        </p:txBody>
      </p:sp>
      <p:sp>
        <p:nvSpPr>
          <p:cNvPr id="168" name="Google Shape;168;p33"/>
          <p:cNvSpPr txBox="1">
            <a:spLocks noGrp="1"/>
          </p:cNvSpPr>
          <p:nvPr>
            <p:ph type="title"/>
          </p:nvPr>
        </p:nvSpPr>
        <p:spPr>
          <a:xfrm>
            <a:off x="2662068" y="373298"/>
            <a:ext cx="3819764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Context and Objective</a:t>
            </a:r>
            <a:endParaRPr dirty="0"/>
          </a:p>
        </p:txBody>
      </p:sp>
      <p:sp>
        <p:nvSpPr>
          <p:cNvPr id="169" name="Google Shape;169;p33"/>
          <p:cNvSpPr/>
          <p:nvPr/>
        </p:nvSpPr>
        <p:spPr>
          <a:xfrm>
            <a:off x="3883225" y="1031024"/>
            <a:ext cx="1377542" cy="208188"/>
          </a:xfrm>
          <a:custGeom>
            <a:avLst/>
            <a:gdLst/>
            <a:ahLst/>
            <a:cxnLst/>
            <a:rect l="l" t="t" r="r" b="b"/>
            <a:pathLst>
              <a:path w="44769" h="13073" extrusionOk="0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Google Shape;167;p33"/>
          <p:cNvSpPr txBox="1">
            <a:spLocks/>
          </p:cNvSpPr>
          <p:nvPr/>
        </p:nvSpPr>
        <p:spPr>
          <a:xfrm>
            <a:off x="949842" y="3195017"/>
            <a:ext cx="7393172" cy="1948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 sz="16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■"/>
              <a:def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■"/>
              <a:def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 Light"/>
              <a:buChar char="■"/>
              <a:def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139700" indent="0" algn="l">
              <a:buNone/>
            </a:pPr>
            <a:r>
              <a:rPr lang="en-US" sz="1200" b="1" dirty="0"/>
              <a:t>Objective </a:t>
            </a:r>
          </a:p>
          <a:p>
            <a:pPr marL="139700" indent="0" algn="l">
              <a:buNone/>
            </a:pPr>
            <a:r>
              <a:rPr lang="en-US" sz="1200" dirty="0"/>
              <a:t>1) To provide timely intelligence to optimize deployment of Taxis</a:t>
            </a:r>
          </a:p>
          <a:p>
            <a:pPr marL="139700" indent="0" algn="l">
              <a:buNone/>
            </a:pPr>
            <a:r>
              <a:rPr lang="en-US" sz="1200" dirty="0"/>
              <a:t>2) To strategize the placement of supporting infrastructure for maximum return of investment</a:t>
            </a:r>
          </a:p>
          <a:p>
            <a:pPr marL="139700" indent="0" algn="l">
              <a:buNone/>
            </a:pPr>
            <a:r>
              <a:rPr lang="en-US" sz="1200" dirty="0"/>
              <a:t>3) To formulate targeted lobbying initiative with local governor for increased profit</a:t>
            </a:r>
          </a:p>
          <a:p>
            <a:pPr marL="139700" indent="0" algn="l">
              <a:buNone/>
            </a:pPr>
            <a:r>
              <a:rPr lang="en-US" sz="1200" dirty="0"/>
              <a:t>4) To monitor vendor's performance and help formulate outreach </a:t>
            </a:r>
            <a:r>
              <a:rPr lang="en-US" sz="1200" dirty="0" err="1"/>
              <a:t>programme</a:t>
            </a:r>
            <a:r>
              <a:rPr lang="en-US" sz="1200" dirty="0"/>
              <a:t> to maximize profit</a:t>
            </a:r>
          </a:p>
        </p:txBody>
      </p:sp>
    </p:spTree>
    <p:extLst>
      <p:ext uri="{BB962C8B-B14F-4D97-AF65-F5344CB8AC3E}">
        <p14:creationId xmlns:p14="http://schemas.microsoft.com/office/powerpoint/2010/main" val="547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1" name="Google Shape;4571;p51"/>
          <p:cNvSpPr txBox="1">
            <a:spLocks noGrp="1"/>
          </p:cNvSpPr>
          <p:nvPr>
            <p:ph type="title"/>
          </p:nvPr>
        </p:nvSpPr>
        <p:spPr>
          <a:xfrm>
            <a:off x="-358269" y="849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</a:t>
            </a:r>
            <a:endParaRPr dirty="0"/>
          </a:p>
        </p:txBody>
      </p:sp>
      <p:sp>
        <p:nvSpPr>
          <p:cNvPr id="4574" name="Google Shape;4574;p51"/>
          <p:cNvSpPr/>
          <p:nvPr/>
        </p:nvSpPr>
        <p:spPr>
          <a:xfrm>
            <a:off x="975556" y="1614874"/>
            <a:ext cx="1377542" cy="208188"/>
          </a:xfrm>
          <a:custGeom>
            <a:avLst/>
            <a:gdLst/>
            <a:ahLst/>
            <a:cxnLst/>
            <a:rect l="l" t="t" r="r" b="b"/>
            <a:pathLst>
              <a:path w="44769" h="13073" extrusionOk="0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w="9525" cap="flat" cmpd="sng">
            <a:solidFill>
              <a:srgbClr val="DDB453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4113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>
            <a:spLocks noGrp="1"/>
          </p:cNvSpPr>
          <p:nvPr>
            <p:ph type="ctrTitle" idx="9"/>
          </p:nvPr>
        </p:nvSpPr>
        <p:spPr>
          <a:xfrm>
            <a:off x="5136200" y="218975"/>
            <a:ext cx="21711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Scope</a:t>
            </a:r>
            <a:endParaRPr dirty="0"/>
          </a:p>
        </p:txBody>
      </p:sp>
      <p:sp>
        <p:nvSpPr>
          <p:cNvPr id="153" name="Google Shape;153;p32"/>
          <p:cNvSpPr txBox="1">
            <a:spLocks noGrp="1"/>
          </p:cNvSpPr>
          <p:nvPr>
            <p:ph type="ctrTitle" idx="3"/>
          </p:nvPr>
        </p:nvSpPr>
        <p:spPr>
          <a:xfrm>
            <a:off x="3669923" y="2355810"/>
            <a:ext cx="204963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Profit Opportunity</a:t>
            </a:r>
            <a:endParaRPr dirty="0"/>
          </a:p>
        </p:txBody>
      </p:sp>
      <p:sp>
        <p:nvSpPr>
          <p:cNvPr id="154" name="Google Shape;154;p32"/>
          <p:cNvSpPr txBox="1">
            <a:spLocks noGrp="1"/>
          </p:cNvSpPr>
          <p:nvPr>
            <p:ph type="ctrTitle"/>
          </p:nvPr>
        </p:nvSpPr>
        <p:spPr>
          <a:xfrm>
            <a:off x="4596529" y="1103261"/>
            <a:ext cx="1229853" cy="8709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dirty="0" smtClean="0"/>
              <a:t>Dashboard </a:t>
            </a:r>
            <a:br>
              <a:rPr lang="en-US" dirty="0" smtClean="0"/>
            </a:b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156" name="Google Shape;156;p32"/>
          <p:cNvSpPr txBox="1">
            <a:spLocks noGrp="1"/>
          </p:cNvSpPr>
          <p:nvPr>
            <p:ph type="title" idx="2"/>
          </p:nvPr>
        </p:nvSpPr>
        <p:spPr>
          <a:xfrm>
            <a:off x="5372832" y="1263111"/>
            <a:ext cx="125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8" name="Google Shape;158;p32"/>
          <p:cNvSpPr txBox="1">
            <a:spLocks noGrp="1"/>
          </p:cNvSpPr>
          <p:nvPr>
            <p:ph type="title" idx="5"/>
          </p:nvPr>
        </p:nvSpPr>
        <p:spPr>
          <a:xfrm>
            <a:off x="5933205" y="1840911"/>
            <a:ext cx="125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59" name="Google Shape;159;p32"/>
          <p:cNvSpPr txBox="1">
            <a:spLocks noGrp="1"/>
          </p:cNvSpPr>
          <p:nvPr>
            <p:ph type="ctrTitle" idx="6"/>
          </p:nvPr>
        </p:nvSpPr>
        <p:spPr>
          <a:xfrm>
            <a:off x="6910542" y="1926286"/>
            <a:ext cx="2148398" cy="407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Fleet Ops Optimization</a:t>
            </a:r>
            <a:endParaRPr dirty="0"/>
          </a:p>
        </p:txBody>
      </p:sp>
      <p:sp>
        <p:nvSpPr>
          <p:cNvPr id="161" name="Google Shape;161;p32"/>
          <p:cNvSpPr txBox="1">
            <a:spLocks noGrp="1"/>
          </p:cNvSpPr>
          <p:nvPr>
            <p:ph type="title" idx="8"/>
          </p:nvPr>
        </p:nvSpPr>
        <p:spPr>
          <a:xfrm>
            <a:off x="5372832" y="2412738"/>
            <a:ext cx="125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2" name="Google Shape;162;p32"/>
          <p:cNvSpPr/>
          <p:nvPr/>
        </p:nvSpPr>
        <p:spPr>
          <a:xfrm>
            <a:off x="5533000" y="925849"/>
            <a:ext cx="1377542" cy="208188"/>
          </a:xfrm>
          <a:custGeom>
            <a:avLst/>
            <a:gdLst/>
            <a:ahLst/>
            <a:cxnLst/>
            <a:rect l="l" t="t" r="r" b="b"/>
            <a:pathLst>
              <a:path w="44769" h="13073" extrusionOk="0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Google Shape;158;p32"/>
          <p:cNvSpPr txBox="1">
            <a:spLocks/>
          </p:cNvSpPr>
          <p:nvPr/>
        </p:nvSpPr>
        <p:spPr>
          <a:xfrm>
            <a:off x="5933205" y="2975732"/>
            <a:ext cx="1253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Economica"/>
              <a:buNone/>
              <a:defRPr sz="48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 smtClean="0"/>
              <a:t>04</a:t>
            </a:r>
            <a:endParaRPr lang="en" dirty="0"/>
          </a:p>
        </p:txBody>
      </p:sp>
      <p:sp>
        <p:nvSpPr>
          <p:cNvPr id="24" name="Google Shape;159;p32"/>
          <p:cNvSpPr txBox="1">
            <a:spLocks/>
          </p:cNvSpPr>
          <p:nvPr/>
        </p:nvSpPr>
        <p:spPr>
          <a:xfrm>
            <a:off x="6910542" y="2865691"/>
            <a:ext cx="2276223" cy="68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2000" b="0" i="0" u="none" strike="noStrike" cap="none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1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1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1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1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1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1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1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1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lvl="0"/>
            <a:r>
              <a:rPr lang="en-SG" dirty="0" smtClean="0"/>
              <a:t>Errant Practices </a:t>
            </a:r>
            <a:endParaRPr lang="en-SG" dirty="0"/>
          </a:p>
        </p:txBody>
      </p:sp>
      <p:sp>
        <p:nvSpPr>
          <p:cNvPr id="27" name="Google Shape;153;p32"/>
          <p:cNvSpPr txBox="1">
            <a:spLocks/>
          </p:cNvSpPr>
          <p:nvPr/>
        </p:nvSpPr>
        <p:spPr>
          <a:xfrm>
            <a:off x="3752560" y="3726873"/>
            <a:ext cx="2049636" cy="410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2000" b="0" i="0" u="none" strike="noStrike" cap="none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1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1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1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1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1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1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1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conomica"/>
              <a:buNone/>
              <a:defRPr sz="1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28" name="Google Shape;161;p32"/>
          <p:cNvSpPr txBox="1">
            <a:spLocks/>
          </p:cNvSpPr>
          <p:nvPr/>
        </p:nvSpPr>
        <p:spPr>
          <a:xfrm>
            <a:off x="5435177" y="3559505"/>
            <a:ext cx="1253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Economica"/>
              <a:buNone/>
              <a:defRPr sz="48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 smtClean="0"/>
              <a:t>05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>
            <a:spLocks noGrp="1"/>
          </p:cNvSpPr>
          <p:nvPr>
            <p:ph type="title"/>
          </p:nvPr>
        </p:nvSpPr>
        <p:spPr>
          <a:xfrm>
            <a:off x="370842" y="2925086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Dashboard Feature</a:t>
            </a:r>
            <a:endParaRPr lang="en-US" dirty="0"/>
          </a:p>
        </p:txBody>
      </p:sp>
      <p:sp>
        <p:nvSpPr>
          <p:cNvPr id="323" name="Google Shape;323;p42"/>
          <p:cNvSpPr/>
          <p:nvPr/>
        </p:nvSpPr>
        <p:spPr>
          <a:xfrm rot="1799671">
            <a:off x="6819152" y="647667"/>
            <a:ext cx="1733687" cy="1501716"/>
          </a:xfrm>
          <a:prstGeom prst="hexagon">
            <a:avLst>
              <a:gd name="adj" fmla="val 29265"/>
              <a:gd name="vf" fmla="val 11547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2"/>
          <p:cNvSpPr/>
          <p:nvPr/>
        </p:nvSpPr>
        <p:spPr>
          <a:xfrm rot="1799671">
            <a:off x="6195392" y="647667"/>
            <a:ext cx="1733687" cy="1501716"/>
          </a:xfrm>
          <a:prstGeom prst="hexagon">
            <a:avLst>
              <a:gd name="adj" fmla="val 29265"/>
              <a:gd name="vf" fmla="val 115470"/>
            </a:avLst>
          </a:prstGeom>
          <a:solidFill>
            <a:srgbClr val="C9A95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2"/>
          <p:cNvSpPr txBox="1">
            <a:spLocks noGrp="1"/>
          </p:cNvSpPr>
          <p:nvPr>
            <p:ph type="title" idx="2"/>
          </p:nvPr>
        </p:nvSpPr>
        <p:spPr>
          <a:xfrm>
            <a:off x="6118448" y="753680"/>
            <a:ext cx="1868400" cy="12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143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78176"/>
            <a:ext cx="5673920" cy="531832"/>
          </a:xfrm>
        </p:spPr>
        <p:txBody>
          <a:bodyPr/>
          <a:lstStyle/>
          <a:p>
            <a:pPr algn="l"/>
            <a:r>
              <a:rPr lang="en-US" dirty="0" smtClean="0"/>
              <a:t>1. Ops Monitoring</a:t>
            </a:r>
            <a:endParaRPr lang="en-US" sz="32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7" y="545805"/>
            <a:ext cx="7149817" cy="40264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64782" y="800985"/>
            <a:ext cx="5170447" cy="4162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4713768" y="779722"/>
            <a:ext cx="149868" cy="10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811716" y="545805"/>
            <a:ext cx="2476210" cy="28685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1. Drop Down Filters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588" y="1297172"/>
            <a:ext cx="5342282" cy="279104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101586" y="4109481"/>
            <a:ext cx="2528938" cy="3898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2. Time Series Ops Tempo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07666" y="1297172"/>
            <a:ext cx="1644502" cy="3275109"/>
          </a:xfrm>
          <a:prstGeom prst="rect">
            <a:avLst/>
          </a:prstGeom>
          <a:noFill/>
          <a:ln>
            <a:solidFill>
              <a:srgbClr val="207A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7215963" y="1527543"/>
            <a:ext cx="1715385" cy="2682949"/>
          </a:xfrm>
          <a:prstGeom prst="rect">
            <a:avLst/>
          </a:prstGeom>
          <a:solidFill>
            <a:srgbClr val="207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. Top 10% pick up / drop off zones by trip count</a:t>
            </a:r>
          </a:p>
          <a:p>
            <a:pPr algn="ctr"/>
            <a:endParaRPr lang="en-US" sz="1200" i="1" dirty="0">
              <a:solidFill>
                <a:schemeClr val="bg1"/>
              </a:solidFill>
            </a:endParaRPr>
          </a:p>
          <a:p>
            <a:pPr algn="ctr"/>
            <a:r>
              <a:rPr lang="en-US" sz="1200" i="1" dirty="0" smtClean="0">
                <a:solidFill>
                  <a:schemeClr val="bg1"/>
                </a:solidFill>
              </a:rPr>
              <a:t>clicking individual zone will reveal ops tempo in time-series visual (2) in the dashboard</a:t>
            </a:r>
            <a:endParaRPr lang="en-SG" sz="1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5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" y="426190"/>
            <a:ext cx="7205713" cy="403151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78176"/>
            <a:ext cx="5673920" cy="531832"/>
          </a:xfrm>
        </p:spPr>
        <p:txBody>
          <a:bodyPr/>
          <a:lstStyle/>
          <a:p>
            <a:pPr algn="l"/>
            <a:r>
              <a:rPr lang="en-US" dirty="0"/>
              <a:t>2</a:t>
            </a:r>
            <a:r>
              <a:rPr lang="en-US" dirty="0" smtClean="0"/>
              <a:t>. Vendor Profitability Monitoring</a:t>
            </a:r>
            <a:endParaRPr lang="en-US" sz="3200" u="sng" dirty="0"/>
          </a:p>
        </p:txBody>
      </p:sp>
      <p:sp>
        <p:nvSpPr>
          <p:cNvPr id="4" name="Rectangle 3"/>
          <p:cNvSpPr/>
          <p:nvPr/>
        </p:nvSpPr>
        <p:spPr>
          <a:xfrm>
            <a:off x="1292591" y="800985"/>
            <a:ext cx="1287575" cy="4162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4713768" y="779722"/>
            <a:ext cx="149868" cy="10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41570" y="517895"/>
            <a:ext cx="2476210" cy="28685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1. Drop Down Filters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588" y="1297173"/>
            <a:ext cx="5342282" cy="15679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1702520" y="2169187"/>
            <a:ext cx="3161116" cy="6307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2. Revenue by Borough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(revenue is defined by total charge with toll charge deducted)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07666" y="899160"/>
            <a:ext cx="1651590" cy="3481455"/>
          </a:xfrm>
          <a:prstGeom prst="rect">
            <a:avLst/>
          </a:prstGeom>
          <a:noFill/>
          <a:ln>
            <a:solidFill>
              <a:srgbClr val="207A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7223052" y="1020727"/>
            <a:ext cx="1715385" cy="1006193"/>
          </a:xfrm>
          <a:prstGeom prst="rect">
            <a:avLst/>
          </a:prstGeom>
          <a:solidFill>
            <a:srgbClr val="207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. Top 10% pick up / drop off zones by trip revenue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1588" y="3063409"/>
            <a:ext cx="4470412" cy="131720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925280" y="4415810"/>
            <a:ext cx="2640880" cy="53431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. Market share of payment type / rate 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2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>
            <a:spLocks noGrp="1"/>
          </p:cNvSpPr>
          <p:nvPr>
            <p:ph type="title"/>
          </p:nvPr>
        </p:nvSpPr>
        <p:spPr>
          <a:xfrm>
            <a:off x="640200" y="24289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Fleet Optimization</a:t>
            </a:r>
            <a:endParaRPr lang="en-US" dirty="0"/>
          </a:p>
        </p:txBody>
      </p:sp>
      <p:sp>
        <p:nvSpPr>
          <p:cNvPr id="323" name="Google Shape;323;p42"/>
          <p:cNvSpPr/>
          <p:nvPr/>
        </p:nvSpPr>
        <p:spPr>
          <a:xfrm rot="1799671">
            <a:off x="6819152" y="647667"/>
            <a:ext cx="1733687" cy="1501716"/>
          </a:xfrm>
          <a:prstGeom prst="hexagon">
            <a:avLst>
              <a:gd name="adj" fmla="val 29265"/>
              <a:gd name="vf" fmla="val 11547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2"/>
          <p:cNvSpPr/>
          <p:nvPr/>
        </p:nvSpPr>
        <p:spPr>
          <a:xfrm rot="1799671">
            <a:off x="6195392" y="647667"/>
            <a:ext cx="1733687" cy="1501716"/>
          </a:xfrm>
          <a:prstGeom prst="hexagon">
            <a:avLst>
              <a:gd name="adj" fmla="val 29265"/>
              <a:gd name="vf" fmla="val 115470"/>
            </a:avLst>
          </a:prstGeom>
          <a:solidFill>
            <a:srgbClr val="C9A95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2"/>
          <p:cNvSpPr txBox="1">
            <a:spLocks noGrp="1"/>
          </p:cNvSpPr>
          <p:nvPr>
            <p:ph type="title" idx="2"/>
          </p:nvPr>
        </p:nvSpPr>
        <p:spPr>
          <a:xfrm>
            <a:off x="6118448" y="753680"/>
            <a:ext cx="1868400" cy="12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818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>
            <a:spLocks noGrp="1"/>
          </p:cNvSpPr>
          <p:nvPr>
            <p:ph type="title"/>
          </p:nvPr>
        </p:nvSpPr>
        <p:spPr>
          <a:xfrm>
            <a:off x="2709861" y="63904"/>
            <a:ext cx="37120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Daily Ops Cycle</a:t>
            </a:r>
            <a:endParaRPr dirty="0"/>
          </a:p>
        </p:txBody>
      </p:sp>
      <p:sp>
        <p:nvSpPr>
          <p:cNvPr id="264" name="Google Shape;264;p39"/>
          <p:cNvSpPr/>
          <p:nvPr/>
        </p:nvSpPr>
        <p:spPr>
          <a:xfrm>
            <a:off x="3880914" y="632246"/>
            <a:ext cx="1377542" cy="208188"/>
          </a:xfrm>
          <a:custGeom>
            <a:avLst/>
            <a:gdLst/>
            <a:ahLst/>
            <a:cxnLst/>
            <a:rect l="l" t="t" r="r" b="b"/>
            <a:pathLst>
              <a:path w="44769" h="13073" extrusionOk="0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" name="Google Shape;180;p34"/>
          <p:cNvSpPr txBox="1">
            <a:spLocks/>
          </p:cNvSpPr>
          <p:nvPr/>
        </p:nvSpPr>
        <p:spPr>
          <a:xfrm>
            <a:off x="1444458" y="864003"/>
            <a:ext cx="6404142" cy="340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SG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With the exception of New Year Eve’s Midnight, Taxi Demands starts pre-sunrise, ramps up towards 6pm and reduce to minimal past 12am (although past-midnight demand on weekends are higher than weekdays)</a:t>
            </a:r>
            <a:endParaRPr lang="en-SG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06492"/>
            <a:ext cx="6629400" cy="353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9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1" y="1200287"/>
            <a:ext cx="3020992" cy="2126818"/>
          </a:xfrm>
          <a:prstGeom prst="rect">
            <a:avLst/>
          </a:prstGeom>
        </p:spPr>
      </p:pic>
      <p:sp>
        <p:nvSpPr>
          <p:cNvPr id="263" name="Google Shape;263;p39"/>
          <p:cNvSpPr txBox="1">
            <a:spLocks noGrp="1"/>
          </p:cNvSpPr>
          <p:nvPr>
            <p:ph type="title"/>
          </p:nvPr>
        </p:nvSpPr>
        <p:spPr>
          <a:xfrm>
            <a:off x="2709861" y="63904"/>
            <a:ext cx="37120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District Segmentation</a:t>
            </a:r>
            <a:endParaRPr dirty="0"/>
          </a:p>
        </p:txBody>
      </p:sp>
      <p:sp>
        <p:nvSpPr>
          <p:cNvPr id="264" name="Google Shape;264;p39"/>
          <p:cNvSpPr/>
          <p:nvPr/>
        </p:nvSpPr>
        <p:spPr>
          <a:xfrm>
            <a:off x="3880914" y="632246"/>
            <a:ext cx="1377542" cy="208188"/>
          </a:xfrm>
          <a:custGeom>
            <a:avLst/>
            <a:gdLst/>
            <a:ahLst/>
            <a:cxnLst/>
            <a:rect l="l" t="t" r="r" b="b"/>
            <a:pathLst>
              <a:path w="44769" h="13073" extrusionOk="0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" name="Google Shape;180;p34"/>
          <p:cNvSpPr txBox="1">
            <a:spLocks/>
          </p:cNvSpPr>
          <p:nvPr/>
        </p:nvSpPr>
        <p:spPr>
          <a:xfrm>
            <a:off x="1444457" y="469964"/>
            <a:ext cx="6404142" cy="340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SG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Not all zones behaves the same. 3 broad patterns are identified. 1) Business/Residence </a:t>
            </a:r>
            <a:r>
              <a:rPr lang="en-SG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Distrinct</a:t>
            </a:r>
            <a:r>
              <a:rPr lang="en-SG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, 2) Shopping/Night Life District, 3) Evergreen Districts </a:t>
            </a:r>
            <a:endParaRPr lang="en-SG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490" y="1216966"/>
            <a:ext cx="3054757" cy="21101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9886" y="1391270"/>
            <a:ext cx="857693" cy="668093"/>
          </a:xfrm>
          <a:prstGeom prst="rect">
            <a:avLst/>
          </a:prstGeom>
          <a:solidFill>
            <a:srgbClr val="207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Eg</a:t>
            </a:r>
            <a:r>
              <a:rPr lang="en-US" sz="1100" dirty="0" smtClean="0">
                <a:solidFill>
                  <a:schemeClr val="bg1"/>
                </a:solidFill>
              </a:rPr>
              <a:t>. Midtown Center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8968" y="1391271"/>
            <a:ext cx="857693" cy="668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Eg</a:t>
            </a:r>
            <a:r>
              <a:rPr lang="en-US" sz="1100" dirty="0" smtClean="0">
                <a:solidFill>
                  <a:schemeClr val="bg1"/>
                </a:solidFill>
              </a:rPr>
              <a:t>. East Chelsea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404" y="1216967"/>
            <a:ext cx="2780496" cy="211013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475280" y="1391270"/>
            <a:ext cx="857693" cy="6680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Eg</a:t>
            </a:r>
            <a:r>
              <a:rPr lang="en-US" sz="1100" dirty="0" smtClean="0">
                <a:solidFill>
                  <a:schemeClr val="bg1"/>
                </a:solidFill>
              </a:rPr>
              <a:t>. Airports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1" y="3498441"/>
            <a:ext cx="3020992" cy="541932"/>
          </a:xfrm>
          <a:prstGeom prst="rect">
            <a:avLst/>
          </a:prstGeom>
          <a:noFill/>
          <a:ln>
            <a:solidFill>
              <a:srgbClr val="C9A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Business/Residence districts ramp up at predawn hours and tapers off after office hours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89372" y="3498441"/>
            <a:ext cx="3020992" cy="541932"/>
          </a:xfrm>
          <a:prstGeom prst="rect">
            <a:avLst/>
          </a:prstGeom>
          <a:noFill/>
          <a:ln>
            <a:solidFill>
              <a:srgbClr val="207A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Shopping/Night Life </a:t>
            </a:r>
            <a:r>
              <a:rPr lang="en-US" sz="1100" dirty="0">
                <a:solidFill>
                  <a:schemeClr val="bg1"/>
                </a:solidFill>
              </a:rPr>
              <a:t>districts</a:t>
            </a:r>
            <a:r>
              <a:rPr lang="en-US" sz="1100" dirty="0" smtClean="0">
                <a:solidFill>
                  <a:schemeClr val="bg1"/>
                </a:solidFill>
              </a:rPr>
              <a:t> ramps up at noon and tapers off after 9/10pm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25403" y="3498441"/>
            <a:ext cx="2780497" cy="5419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Evergreen </a:t>
            </a:r>
            <a:r>
              <a:rPr lang="en-US" sz="1100" dirty="0">
                <a:solidFill>
                  <a:schemeClr val="bg1"/>
                </a:solidFill>
              </a:rPr>
              <a:t>districts</a:t>
            </a:r>
            <a:r>
              <a:rPr lang="en-US" sz="1100" dirty="0" smtClean="0">
                <a:solidFill>
                  <a:schemeClr val="bg1"/>
                </a:solidFill>
              </a:rPr>
              <a:t> Ramps up pre-dawn and peaks past midnight </a:t>
            </a:r>
          </a:p>
        </p:txBody>
      </p:sp>
    </p:spTree>
    <p:extLst>
      <p:ext uri="{BB962C8B-B14F-4D97-AF65-F5344CB8AC3E}">
        <p14:creationId xmlns:p14="http://schemas.microsoft.com/office/powerpoint/2010/main" val="272765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neycomb Meeting by Slidesgo">
  <a:themeElements>
    <a:clrScheme name="Simple Light">
      <a:dk1>
        <a:srgbClr val="2E2E2E"/>
      </a:dk1>
      <a:lt1>
        <a:srgbClr val="FFFFFF"/>
      </a:lt1>
      <a:dk2>
        <a:srgbClr val="595959"/>
      </a:dk2>
      <a:lt2>
        <a:srgbClr val="CCCCCC"/>
      </a:lt2>
      <a:accent1>
        <a:srgbClr val="C9A95E"/>
      </a:accent1>
      <a:accent2>
        <a:srgbClr val="212121"/>
      </a:accent2>
      <a:accent3>
        <a:srgbClr val="DDB453"/>
      </a:accent3>
      <a:accent4>
        <a:srgbClr val="DFC17B"/>
      </a:accent4>
      <a:accent5>
        <a:srgbClr val="6D551D"/>
      </a:accent5>
      <a:accent6>
        <a:srgbClr val="2E2E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7413</TotalTime>
  <Words>653</Words>
  <Application>Microsoft Office PowerPoint</Application>
  <PresentationFormat>On-screen Show (16:9)</PresentationFormat>
  <Paragraphs>91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Economica</vt:lpstr>
      <vt:lpstr>Lato</vt:lpstr>
      <vt:lpstr>Lato Light</vt:lpstr>
      <vt:lpstr>Arial</vt:lpstr>
      <vt:lpstr>Fira Sans Extra Condensed Medium</vt:lpstr>
      <vt:lpstr>Honeycomb Meeting by Slidesgo</vt:lpstr>
      <vt:lpstr>Optimising Taxi Operations </vt:lpstr>
      <vt:lpstr>Context and Objective</vt:lpstr>
      <vt:lpstr>Scope</vt:lpstr>
      <vt:lpstr>Dashboard Feature</vt:lpstr>
      <vt:lpstr>1. Ops Monitoring</vt:lpstr>
      <vt:lpstr>2. Vendor Profitability Monitoring</vt:lpstr>
      <vt:lpstr>Fleet Optimization</vt:lpstr>
      <vt:lpstr>Daily Ops Cycle</vt:lpstr>
      <vt:lpstr>District Segmentation</vt:lpstr>
      <vt:lpstr>Fleet Optimising Strategy</vt:lpstr>
      <vt:lpstr>Revenue Generating Opportunity</vt:lpstr>
      <vt:lpstr>Popular Airport Route</vt:lpstr>
      <vt:lpstr>Payment Mode</vt:lpstr>
      <vt:lpstr>Over Pricing and Haggling</vt:lpstr>
      <vt:lpstr>Revenue Opportunities </vt:lpstr>
      <vt:lpstr>Errant Behavior Detection</vt:lpstr>
      <vt:lpstr>Categorical Variables</vt:lpstr>
      <vt:lpstr>Errant Behavior</vt:lpstr>
      <vt:lpstr>Discussion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Recreating Falcon Airline Experience</dc:title>
  <dc:creator>FAN HUI</dc:creator>
  <cp:lastModifiedBy>johnny chan</cp:lastModifiedBy>
  <cp:revision>129</cp:revision>
  <dcterms:modified xsi:type="dcterms:W3CDTF">2022-09-12T15:15:14Z</dcterms:modified>
</cp:coreProperties>
</file>