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1241376"/>
          </a:xfrm>
          <a:prstGeom prst="rect">
            <a:avLst/>
          </a:prstGeom>
          <a:gradFill>
            <a:gsLst>
              <a:gs pos="0">
                <a:srgbClr val="168DC5"/>
              </a:gs>
              <a:gs pos="100000">
                <a:srgbClr val="1F9DD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1210879" y="1"/>
            <a:ext cx="10515600" cy="1237926"/>
          </a:xfrm>
        </p:spPr>
        <p:txBody>
          <a:bodyPr/>
          <a:lstStyle>
            <a:lvl1pPr>
              <a:defRPr lang="zh-CN" altLang="en-US" sz="4400" kern="12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15" name="平行四边形 14"/>
          <p:cNvSpPr/>
          <p:nvPr userDrawn="1"/>
        </p:nvSpPr>
        <p:spPr>
          <a:xfrm flipH="1">
            <a:off x="10056440" y="0"/>
            <a:ext cx="1512168" cy="1241325"/>
          </a:xfrm>
          <a:prstGeom prst="parallelogram">
            <a:avLst/>
          </a:prstGeom>
          <a:solidFill>
            <a:schemeClr val="accent1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 userDrawn="1"/>
        </p:nvSpPr>
        <p:spPr>
          <a:xfrm flipH="1">
            <a:off x="10674069" y="-3398"/>
            <a:ext cx="1512168" cy="1241325"/>
          </a:xfrm>
          <a:prstGeom prst="parallelogram">
            <a:avLst/>
          </a:prstGeom>
          <a:solidFill>
            <a:srgbClr val="1B96D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平行四边形 16"/>
          <p:cNvSpPr/>
          <p:nvPr userDrawn="1"/>
        </p:nvSpPr>
        <p:spPr>
          <a:xfrm flipH="1">
            <a:off x="8848892" y="-27384"/>
            <a:ext cx="1512168" cy="1241325"/>
          </a:xfrm>
          <a:prstGeom prst="parallelogram">
            <a:avLst/>
          </a:prstGeom>
          <a:solidFill>
            <a:schemeClr val="accent1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05357"/>
            <a:ext cx="4114800" cy="3651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同盾科技</a:t>
            </a:r>
            <a:r>
              <a:rPr lang="en-US" altLang="zh-CN" b="1" dirty="0" smtClean="0">
                <a:solidFill>
                  <a:srgbClr val="C00000"/>
                </a:solidFill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</a:rPr>
              <a:t>领先的全球反欺诈智能网络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46" y="6280206"/>
            <a:ext cx="1530334" cy="6051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90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7" Type="http://schemas.openxmlformats.org/officeDocument/2006/relationships/image" Target="../media/image7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jpeg"/><Relationship Id="rId5" Type="http://schemas.openxmlformats.org/officeDocument/2006/relationships/image" Target="../media/image76.jpeg"/><Relationship Id="rId4" Type="http://schemas.openxmlformats.org/officeDocument/2006/relationships/image" Target="../media/image7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image" Target="../media/image81.jpeg"/><Relationship Id="rId7" Type="http://schemas.openxmlformats.org/officeDocument/2006/relationships/image" Target="../media/image8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jpeg"/><Relationship Id="rId5" Type="http://schemas.openxmlformats.org/officeDocument/2006/relationships/image" Target="../media/image83.jpeg"/><Relationship Id="rId4" Type="http://schemas.openxmlformats.org/officeDocument/2006/relationships/image" Target="../media/image82.jpeg"/><Relationship Id="rId9" Type="http://schemas.openxmlformats.org/officeDocument/2006/relationships/image" Target="../media/image8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18" Type="http://schemas.openxmlformats.org/officeDocument/2006/relationships/image" Target="../media/image48.jpeg"/><Relationship Id="rId3" Type="http://schemas.openxmlformats.org/officeDocument/2006/relationships/image" Target="../media/image33.jpeg"/><Relationship Id="rId21" Type="http://schemas.openxmlformats.org/officeDocument/2006/relationships/image" Target="../media/image51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17" Type="http://schemas.openxmlformats.org/officeDocument/2006/relationships/image" Target="../media/image47.jpeg"/><Relationship Id="rId2" Type="http://schemas.openxmlformats.org/officeDocument/2006/relationships/image" Target="../media/image4.jpeg"/><Relationship Id="rId16" Type="http://schemas.openxmlformats.org/officeDocument/2006/relationships/image" Target="../media/image46.jpeg"/><Relationship Id="rId20" Type="http://schemas.openxmlformats.org/officeDocument/2006/relationships/image" Target="../media/image5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19" Type="http://schemas.openxmlformats.org/officeDocument/2006/relationships/image" Target="../media/image49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0" y="2171700"/>
            <a:ext cx="6261100" cy="256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64538" y="1546605"/>
            <a:ext cx="8734552" cy="1381252"/>
          </a:xfrm>
          <a:custGeom>
            <a:avLst/>
            <a:gdLst>
              <a:gd name="connsiteX0" fmla="*/ 6350 w 8734552"/>
              <a:gd name="connsiteY0" fmla="*/ 1374901 h 1381252"/>
              <a:gd name="connsiteX1" fmla="*/ 8728202 w 8734552"/>
              <a:gd name="connsiteY1" fmla="*/ 1374901 h 1381252"/>
              <a:gd name="connsiteX2" fmla="*/ 8728202 w 8734552"/>
              <a:gd name="connsiteY2" fmla="*/ 6350 h 1381252"/>
              <a:gd name="connsiteX3" fmla="*/ 6350 w 8734552"/>
              <a:gd name="connsiteY3" fmla="*/ 6350 h 1381252"/>
              <a:gd name="connsiteX4" fmla="*/ 6350 w 8734552"/>
              <a:gd name="connsiteY4" fmla="*/ 1374901 h 138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34552" h="1381252">
                <a:moveTo>
                  <a:pt x="6350" y="1374901"/>
                </a:moveTo>
                <a:lnTo>
                  <a:pt x="8728202" y="1374901"/>
                </a:lnTo>
                <a:lnTo>
                  <a:pt x="8728202" y="6350"/>
                </a:lnTo>
                <a:lnTo>
                  <a:pt x="6350" y="6350"/>
                </a:lnTo>
                <a:lnTo>
                  <a:pt x="6350" y="13749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6DCE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1549400"/>
            <a:ext cx="8737600" cy="1384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5300" y="3149600"/>
            <a:ext cx="8737600" cy="252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04800"/>
            <a:ext cx="4356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贷前管理-疑似贷款欺诈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24100" y="6019800"/>
            <a:ext cx="7429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个人贷款申请欺诈：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这三次贷款申请IP都是122.7.114.129,此IP短时间内较频繁借款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，金额较大，且每次借款申请用途都不同。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1562100"/>
            <a:ext cx="10236200" cy="417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4368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贷前管理-疑似恶意申请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24200" y="6108700"/>
            <a:ext cx="628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申请人已经在其他金融机构产生逾期，</a:t>
            </a:r>
            <a:r>
              <a:rPr lang="en-US" altLang="zh-CN" sz="159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存在潜在欺诈动机或欺诈行为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1333500"/>
            <a:ext cx="8661400" cy="412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04800"/>
            <a:ext cx="4356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贷前管理-疑似中介申请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01900" y="5473700"/>
            <a:ext cx="355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事件中这8个高风险事件，都集中在设备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01900" y="5740400"/>
            <a:ext cx="70612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id"479a69b9e4c20bab935b2fbbb187c771",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账户</a:t>
            </a:r>
            <a:r>
              <a:rPr lang="en-US" altLang="zh-CN" sz="159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902509，1049111，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856853,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1028761，1048479,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1057530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，并且IP都相同，推断可能为同一人操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作多个账户。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384291" y="3253740"/>
            <a:ext cx="1423415" cy="1424939"/>
          </a:xfrm>
          <a:custGeom>
            <a:avLst/>
            <a:gdLst>
              <a:gd name="connsiteX0" fmla="*/ 0 w 1423415"/>
              <a:gd name="connsiteY0" fmla="*/ 712469 h 1424939"/>
              <a:gd name="connsiteX1" fmla="*/ 711708 w 1423415"/>
              <a:gd name="connsiteY1" fmla="*/ 0 h 1424939"/>
              <a:gd name="connsiteX2" fmla="*/ 1423415 w 1423415"/>
              <a:gd name="connsiteY2" fmla="*/ 712469 h 1424939"/>
              <a:gd name="connsiteX3" fmla="*/ 711708 w 1423415"/>
              <a:gd name="connsiteY3" fmla="*/ 1424939 h 1424939"/>
              <a:gd name="connsiteX4" fmla="*/ 0 w 1423415"/>
              <a:gd name="connsiteY4" fmla="*/ 712469 h 1424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3415" h="1424939">
                <a:moveTo>
                  <a:pt x="0" y="712469"/>
                </a:moveTo>
                <a:cubicBezTo>
                  <a:pt x="0" y="319023"/>
                  <a:pt x="318642" y="0"/>
                  <a:pt x="711708" y="0"/>
                </a:cubicBezTo>
                <a:cubicBezTo>
                  <a:pt x="1104773" y="0"/>
                  <a:pt x="1423415" y="319023"/>
                  <a:pt x="1423415" y="712469"/>
                </a:cubicBezTo>
                <a:cubicBezTo>
                  <a:pt x="1423415" y="1105915"/>
                  <a:pt x="1104773" y="1424939"/>
                  <a:pt x="711708" y="1424939"/>
                </a:cubicBezTo>
                <a:cubicBezTo>
                  <a:pt x="318642" y="1424939"/>
                  <a:pt x="0" y="1105915"/>
                  <a:pt x="0" y="712469"/>
                </a:cubicBezTo>
              </a:path>
            </a:pathLst>
          </a:custGeom>
          <a:solidFill>
            <a:srgbClr val="A5A5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77941" y="3247390"/>
            <a:ext cx="1436115" cy="1437639"/>
          </a:xfrm>
          <a:custGeom>
            <a:avLst/>
            <a:gdLst>
              <a:gd name="connsiteX0" fmla="*/ 6350 w 1436115"/>
              <a:gd name="connsiteY0" fmla="*/ 718819 h 1437639"/>
              <a:gd name="connsiteX1" fmla="*/ 718058 w 1436115"/>
              <a:gd name="connsiteY1" fmla="*/ 6350 h 1437639"/>
              <a:gd name="connsiteX2" fmla="*/ 1429765 w 1436115"/>
              <a:gd name="connsiteY2" fmla="*/ 718819 h 1437639"/>
              <a:gd name="connsiteX3" fmla="*/ 718058 w 1436115"/>
              <a:gd name="connsiteY3" fmla="*/ 1431289 h 1437639"/>
              <a:gd name="connsiteX4" fmla="*/ 6350 w 1436115"/>
              <a:gd name="connsiteY4" fmla="*/ 718819 h 143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6115" h="1437639">
                <a:moveTo>
                  <a:pt x="6350" y="718819"/>
                </a:moveTo>
                <a:cubicBezTo>
                  <a:pt x="6350" y="325373"/>
                  <a:pt x="324992" y="6350"/>
                  <a:pt x="718058" y="6350"/>
                </a:cubicBezTo>
                <a:cubicBezTo>
                  <a:pt x="1111123" y="6350"/>
                  <a:pt x="1429765" y="325373"/>
                  <a:pt x="1429765" y="718819"/>
                </a:cubicBezTo>
                <a:cubicBezTo>
                  <a:pt x="1429765" y="1112265"/>
                  <a:pt x="1111123" y="1431289"/>
                  <a:pt x="718058" y="1431289"/>
                </a:cubicBezTo>
                <a:cubicBezTo>
                  <a:pt x="324992" y="1431289"/>
                  <a:pt x="6350" y="1112265"/>
                  <a:pt x="6350" y="7188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853684" y="2827020"/>
            <a:ext cx="484632" cy="301751"/>
          </a:xfrm>
          <a:custGeom>
            <a:avLst/>
            <a:gdLst>
              <a:gd name="connsiteX0" fmla="*/ 96900 w 484632"/>
              <a:gd name="connsiteY0" fmla="*/ 301751 h 301751"/>
              <a:gd name="connsiteX1" fmla="*/ 96900 w 484632"/>
              <a:gd name="connsiteY1" fmla="*/ 150875 h 301751"/>
              <a:gd name="connsiteX2" fmla="*/ 0 w 484632"/>
              <a:gd name="connsiteY2" fmla="*/ 150875 h 301751"/>
              <a:gd name="connsiteX3" fmla="*/ 242315 w 484632"/>
              <a:gd name="connsiteY3" fmla="*/ 0 h 301751"/>
              <a:gd name="connsiteX4" fmla="*/ 484631 w 484632"/>
              <a:gd name="connsiteY4" fmla="*/ 150875 h 301751"/>
              <a:gd name="connsiteX5" fmla="*/ 387730 w 484632"/>
              <a:gd name="connsiteY5" fmla="*/ 150875 h 301751"/>
              <a:gd name="connsiteX6" fmla="*/ 387730 w 484632"/>
              <a:gd name="connsiteY6" fmla="*/ 301751 h 301751"/>
              <a:gd name="connsiteX7" fmla="*/ 96900 w 484632"/>
              <a:gd name="connsiteY7" fmla="*/ 301751 h 301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4632" h="301751">
                <a:moveTo>
                  <a:pt x="96900" y="301751"/>
                </a:moveTo>
                <a:lnTo>
                  <a:pt x="96900" y="150875"/>
                </a:lnTo>
                <a:lnTo>
                  <a:pt x="0" y="150875"/>
                </a:lnTo>
                <a:lnTo>
                  <a:pt x="242315" y="0"/>
                </a:lnTo>
                <a:lnTo>
                  <a:pt x="484631" y="150875"/>
                </a:lnTo>
                <a:lnTo>
                  <a:pt x="387730" y="150875"/>
                </a:lnTo>
                <a:lnTo>
                  <a:pt x="387730" y="301751"/>
                </a:lnTo>
                <a:lnTo>
                  <a:pt x="96900" y="301751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384291" y="1260347"/>
            <a:ext cx="1423415" cy="1424940"/>
          </a:xfrm>
          <a:custGeom>
            <a:avLst/>
            <a:gdLst>
              <a:gd name="connsiteX0" fmla="*/ 0 w 1423415"/>
              <a:gd name="connsiteY0" fmla="*/ 712469 h 1424940"/>
              <a:gd name="connsiteX1" fmla="*/ 711708 w 1423415"/>
              <a:gd name="connsiteY1" fmla="*/ 0 h 1424940"/>
              <a:gd name="connsiteX2" fmla="*/ 1423415 w 1423415"/>
              <a:gd name="connsiteY2" fmla="*/ 712469 h 1424940"/>
              <a:gd name="connsiteX3" fmla="*/ 711708 w 1423415"/>
              <a:gd name="connsiteY3" fmla="*/ 1424940 h 1424940"/>
              <a:gd name="connsiteX4" fmla="*/ 0 w 1423415"/>
              <a:gd name="connsiteY4" fmla="*/ 712469 h 1424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3415" h="1424940">
                <a:moveTo>
                  <a:pt x="0" y="712469"/>
                </a:moveTo>
                <a:cubicBezTo>
                  <a:pt x="0" y="319024"/>
                  <a:pt x="318642" y="0"/>
                  <a:pt x="711708" y="0"/>
                </a:cubicBezTo>
                <a:cubicBezTo>
                  <a:pt x="1104773" y="0"/>
                  <a:pt x="1423415" y="319024"/>
                  <a:pt x="1423415" y="712469"/>
                </a:cubicBezTo>
                <a:cubicBezTo>
                  <a:pt x="1423415" y="1105916"/>
                  <a:pt x="1104773" y="1424940"/>
                  <a:pt x="711708" y="1424940"/>
                </a:cubicBezTo>
                <a:cubicBezTo>
                  <a:pt x="318642" y="1424940"/>
                  <a:pt x="0" y="1105916"/>
                  <a:pt x="0" y="712469"/>
                </a:cubicBez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377941" y="1253997"/>
            <a:ext cx="1436115" cy="1437640"/>
          </a:xfrm>
          <a:custGeom>
            <a:avLst/>
            <a:gdLst>
              <a:gd name="connsiteX0" fmla="*/ 6350 w 1436115"/>
              <a:gd name="connsiteY0" fmla="*/ 718819 h 1437640"/>
              <a:gd name="connsiteX1" fmla="*/ 718058 w 1436115"/>
              <a:gd name="connsiteY1" fmla="*/ 6350 h 1437640"/>
              <a:gd name="connsiteX2" fmla="*/ 1429765 w 1436115"/>
              <a:gd name="connsiteY2" fmla="*/ 718819 h 1437640"/>
              <a:gd name="connsiteX3" fmla="*/ 718058 w 1436115"/>
              <a:gd name="connsiteY3" fmla="*/ 1431290 h 1437640"/>
              <a:gd name="connsiteX4" fmla="*/ 6350 w 1436115"/>
              <a:gd name="connsiteY4" fmla="*/ 718819 h 143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6115" h="1437640">
                <a:moveTo>
                  <a:pt x="6350" y="718819"/>
                </a:moveTo>
                <a:cubicBezTo>
                  <a:pt x="6350" y="325374"/>
                  <a:pt x="324992" y="6350"/>
                  <a:pt x="718058" y="6350"/>
                </a:cubicBezTo>
                <a:cubicBezTo>
                  <a:pt x="1111123" y="6350"/>
                  <a:pt x="1429765" y="325374"/>
                  <a:pt x="1429765" y="718819"/>
                </a:cubicBezTo>
                <a:cubicBezTo>
                  <a:pt x="1429765" y="1112266"/>
                  <a:pt x="1111123" y="1431290"/>
                  <a:pt x="718058" y="1431290"/>
                </a:cubicBezTo>
                <a:cubicBezTo>
                  <a:pt x="324992" y="1431290"/>
                  <a:pt x="6350" y="1112266"/>
                  <a:pt x="6350" y="7188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934200" y="3724655"/>
            <a:ext cx="301752" cy="484632"/>
          </a:xfrm>
          <a:custGeom>
            <a:avLst/>
            <a:gdLst>
              <a:gd name="connsiteX0" fmla="*/ 0 w 301752"/>
              <a:gd name="connsiteY0" fmla="*/ 96901 h 484632"/>
              <a:gd name="connsiteX1" fmla="*/ 150876 w 301752"/>
              <a:gd name="connsiteY1" fmla="*/ 96901 h 484632"/>
              <a:gd name="connsiteX2" fmla="*/ 150876 w 301752"/>
              <a:gd name="connsiteY2" fmla="*/ 0 h 484632"/>
              <a:gd name="connsiteX3" fmla="*/ 301752 w 301752"/>
              <a:gd name="connsiteY3" fmla="*/ 242315 h 484632"/>
              <a:gd name="connsiteX4" fmla="*/ 150876 w 301752"/>
              <a:gd name="connsiteY4" fmla="*/ 484632 h 484632"/>
              <a:gd name="connsiteX5" fmla="*/ 150876 w 301752"/>
              <a:gd name="connsiteY5" fmla="*/ 387730 h 484632"/>
              <a:gd name="connsiteX6" fmla="*/ 0 w 301752"/>
              <a:gd name="connsiteY6" fmla="*/ 387730 h 484632"/>
              <a:gd name="connsiteX7" fmla="*/ 0 w 301752"/>
              <a:gd name="connsiteY7" fmla="*/ 96901 h 484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1752" h="484632">
                <a:moveTo>
                  <a:pt x="0" y="96901"/>
                </a:moveTo>
                <a:lnTo>
                  <a:pt x="150876" y="96901"/>
                </a:lnTo>
                <a:lnTo>
                  <a:pt x="150876" y="0"/>
                </a:lnTo>
                <a:lnTo>
                  <a:pt x="301752" y="242315"/>
                </a:lnTo>
                <a:lnTo>
                  <a:pt x="150876" y="484632"/>
                </a:lnTo>
                <a:lnTo>
                  <a:pt x="150876" y="387730"/>
                </a:lnTo>
                <a:lnTo>
                  <a:pt x="0" y="387730"/>
                </a:lnTo>
                <a:lnTo>
                  <a:pt x="0" y="96901"/>
                </a:lnTo>
              </a:path>
            </a:pathLst>
          </a:custGeom>
          <a:solidFill>
            <a:srgbClr val="53EC1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377683" y="3253740"/>
            <a:ext cx="1424940" cy="1424939"/>
          </a:xfrm>
          <a:custGeom>
            <a:avLst/>
            <a:gdLst>
              <a:gd name="connsiteX0" fmla="*/ 0 w 1424940"/>
              <a:gd name="connsiteY0" fmla="*/ 712469 h 1424939"/>
              <a:gd name="connsiteX1" fmla="*/ 712470 w 1424940"/>
              <a:gd name="connsiteY1" fmla="*/ 0 h 1424939"/>
              <a:gd name="connsiteX2" fmla="*/ 1424940 w 1424940"/>
              <a:gd name="connsiteY2" fmla="*/ 712469 h 1424939"/>
              <a:gd name="connsiteX3" fmla="*/ 712470 w 1424940"/>
              <a:gd name="connsiteY3" fmla="*/ 1424939 h 1424939"/>
              <a:gd name="connsiteX4" fmla="*/ 0 w 1424940"/>
              <a:gd name="connsiteY4" fmla="*/ 712469 h 1424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4940" h="1424939">
                <a:moveTo>
                  <a:pt x="0" y="712469"/>
                </a:moveTo>
                <a:cubicBezTo>
                  <a:pt x="0" y="319023"/>
                  <a:pt x="319023" y="0"/>
                  <a:pt x="712470" y="0"/>
                </a:cubicBezTo>
                <a:cubicBezTo>
                  <a:pt x="1105916" y="0"/>
                  <a:pt x="1424940" y="319023"/>
                  <a:pt x="1424940" y="712469"/>
                </a:cubicBezTo>
                <a:cubicBezTo>
                  <a:pt x="1424940" y="1105915"/>
                  <a:pt x="1105916" y="1424939"/>
                  <a:pt x="712470" y="1424939"/>
                </a:cubicBezTo>
                <a:cubicBezTo>
                  <a:pt x="319023" y="1424939"/>
                  <a:pt x="0" y="1105915"/>
                  <a:pt x="0" y="712469"/>
                </a:cubicBezTo>
              </a:path>
            </a:pathLst>
          </a:custGeom>
          <a:solidFill>
            <a:srgbClr val="53EC1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1333" y="3247390"/>
            <a:ext cx="1437640" cy="1437639"/>
          </a:xfrm>
          <a:custGeom>
            <a:avLst/>
            <a:gdLst>
              <a:gd name="connsiteX0" fmla="*/ 6350 w 1437640"/>
              <a:gd name="connsiteY0" fmla="*/ 718819 h 1437639"/>
              <a:gd name="connsiteX1" fmla="*/ 718820 w 1437640"/>
              <a:gd name="connsiteY1" fmla="*/ 6350 h 1437639"/>
              <a:gd name="connsiteX2" fmla="*/ 1431290 w 1437640"/>
              <a:gd name="connsiteY2" fmla="*/ 718819 h 1437639"/>
              <a:gd name="connsiteX3" fmla="*/ 718820 w 1437640"/>
              <a:gd name="connsiteY3" fmla="*/ 1431289 h 1437639"/>
              <a:gd name="connsiteX4" fmla="*/ 6350 w 1437640"/>
              <a:gd name="connsiteY4" fmla="*/ 718819 h 143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7640" h="1437639">
                <a:moveTo>
                  <a:pt x="6350" y="718819"/>
                </a:moveTo>
                <a:cubicBezTo>
                  <a:pt x="6350" y="325373"/>
                  <a:pt x="325373" y="6350"/>
                  <a:pt x="718820" y="6350"/>
                </a:cubicBezTo>
                <a:cubicBezTo>
                  <a:pt x="1112266" y="6350"/>
                  <a:pt x="1431290" y="325373"/>
                  <a:pt x="1431290" y="718819"/>
                </a:cubicBezTo>
                <a:cubicBezTo>
                  <a:pt x="1431290" y="1112265"/>
                  <a:pt x="1112266" y="1431289"/>
                  <a:pt x="718820" y="1431289"/>
                </a:cubicBezTo>
                <a:cubicBezTo>
                  <a:pt x="325373" y="1431289"/>
                  <a:pt x="6350" y="1112265"/>
                  <a:pt x="6350" y="7188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853684" y="4803647"/>
            <a:ext cx="484632" cy="301752"/>
          </a:xfrm>
          <a:custGeom>
            <a:avLst/>
            <a:gdLst>
              <a:gd name="connsiteX0" fmla="*/ 387730 w 484632"/>
              <a:gd name="connsiteY0" fmla="*/ 0 h 301752"/>
              <a:gd name="connsiteX1" fmla="*/ 387730 w 484632"/>
              <a:gd name="connsiteY1" fmla="*/ 150876 h 301752"/>
              <a:gd name="connsiteX2" fmla="*/ 484631 w 484632"/>
              <a:gd name="connsiteY2" fmla="*/ 150876 h 301752"/>
              <a:gd name="connsiteX3" fmla="*/ 242315 w 484632"/>
              <a:gd name="connsiteY3" fmla="*/ 301752 h 301752"/>
              <a:gd name="connsiteX4" fmla="*/ 0 w 484632"/>
              <a:gd name="connsiteY4" fmla="*/ 150876 h 301752"/>
              <a:gd name="connsiteX5" fmla="*/ 96900 w 484632"/>
              <a:gd name="connsiteY5" fmla="*/ 150876 h 301752"/>
              <a:gd name="connsiteX6" fmla="*/ 96900 w 484632"/>
              <a:gd name="connsiteY6" fmla="*/ 0 h 301752"/>
              <a:gd name="connsiteX7" fmla="*/ 387730 w 484632"/>
              <a:gd name="connsiteY7" fmla="*/ 0 h 301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4632" h="301752">
                <a:moveTo>
                  <a:pt x="387730" y="0"/>
                </a:moveTo>
                <a:lnTo>
                  <a:pt x="387730" y="150876"/>
                </a:lnTo>
                <a:lnTo>
                  <a:pt x="484631" y="150876"/>
                </a:lnTo>
                <a:lnTo>
                  <a:pt x="242315" y="301752"/>
                </a:lnTo>
                <a:lnTo>
                  <a:pt x="0" y="150876"/>
                </a:lnTo>
                <a:lnTo>
                  <a:pt x="96900" y="150876"/>
                </a:lnTo>
                <a:lnTo>
                  <a:pt x="96900" y="0"/>
                </a:lnTo>
                <a:lnTo>
                  <a:pt x="387730" y="0"/>
                </a:lnTo>
              </a:path>
            </a:pathLst>
          </a:custGeom>
          <a:solidFill>
            <a:srgbClr val="2ED7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384291" y="5248655"/>
            <a:ext cx="1423415" cy="1423415"/>
          </a:xfrm>
          <a:custGeom>
            <a:avLst/>
            <a:gdLst>
              <a:gd name="connsiteX0" fmla="*/ 0 w 1423415"/>
              <a:gd name="connsiteY0" fmla="*/ 711708 h 1423415"/>
              <a:gd name="connsiteX1" fmla="*/ 711708 w 1423415"/>
              <a:gd name="connsiteY1" fmla="*/ 0 h 1423415"/>
              <a:gd name="connsiteX2" fmla="*/ 1423415 w 1423415"/>
              <a:gd name="connsiteY2" fmla="*/ 711708 h 1423415"/>
              <a:gd name="connsiteX3" fmla="*/ 711708 w 1423415"/>
              <a:gd name="connsiteY3" fmla="*/ 1423415 h 1423415"/>
              <a:gd name="connsiteX4" fmla="*/ 0 w 1423415"/>
              <a:gd name="connsiteY4" fmla="*/ 711708 h 1423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3415" h="1423415">
                <a:moveTo>
                  <a:pt x="0" y="711708"/>
                </a:moveTo>
                <a:cubicBezTo>
                  <a:pt x="0" y="318642"/>
                  <a:pt x="318642" y="0"/>
                  <a:pt x="711708" y="0"/>
                </a:cubicBezTo>
                <a:cubicBezTo>
                  <a:pt x="1104773" y="0"/>
                  <a:pt x="1423415" y="318642"/>
                  <a:pt x="1423415" y="711708"/>
                </a:cubicBezTo>
                <a:cubicBezTo>
                  <a:pt x="1423415" y="1104772"/>
                  <a:pt x="1104773" y="1423415"/>
                  <a:pt x="711708" y="1423415"/>
                </a:cubicBezTo>
                <a:cubicBezTo>
                  <a:pt x="318642" y="1423415"/>
                  <a:pt x="0" y="1104772"/>
                  <a:pt x="0" y="711708"/>
                </a:cubicBezTo>
              </a:path>
            </a:pathLst>
          </a:custGeom>
          <a:solidFill>
            <a:srgbClr val="2ED7A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377941" y="5242305"/>
            <a:ext cx="1436115" cy="1436115"/>
          </a:xfrm>
          <a:custGeom>
            <a:avLst/>
            <a:gdLst>
              <a:gd name="connsiteX0" fmla="*/ 6350 w 1436115"/>
              <a:gd name="connsiteY0" fmla="*/ 718058 h 1436115"/>
              <a:gd name="connsiteX1" fmla="*/ 718058 w 1436115"/>
              <a:gd name="connsiteY1" fmla="*/ 6350 h 1436115"/>
              <a:gd name="connsiteX2" fmla="*/ 1429765 w 1436115"/>
              <a:gd name="connsiteY2" fmla="*/ 718058 h 1436115"/>
              <a:gd name="connsiteX3" fmla="*/ 718058 w 1436115"/>
              <a:gd name="connsiteY3" fmla="*/ 1429765 h 1436115"/>
              <a:gd name="connsiteX4" fmla="*/ 6350 w 1436115"/>
              <a:gd name="connsiteY4" fmla="*/ 718058 h 1436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6115" h="1436115">
                <a:moveTo>
                  <a:pt x="6350" y="718058"/>
                </a:moveTo>
                <a:cubicBezTo>
                  <a:pt x="6350" y="324992"/>
                  <a:pt x="324992" y="6350"/>
                  <a:pt x="718058" y="6350"/>
                </a:cubicBezTo>
                <a:cubicBezTo>
                  <a:pt x="1111123" y="6350"/>
                  <a:pt x="1429765" y="324992"/>
                  <a:pt x="1429765" y="718058"/>
                </a:cubicBezTo>
                <a:cubicBezTo>
                  <a:pt x="1429765" y="1111122"/>
                  <a:pt x="1111123" y="1429765"/>
                  <a:pt x="718058" y="1429765"/>
                </a:cubicBezTo>
                <a:cubicBezTo>
                  <a:pt x="324992" y="1429765"/>
                  <a:pt x="6350" y="1111122"/>
                  <a:pt x="6350" y="71805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956047" y="3724655"/>
            <a:ext cx="301752" cy="484632"/>
          </a:xfrm>
          <a:custGeom>
            <a:avLst/>
            <a:gdLst>
              <a:gd name="connsiteX0" fmla="*/ 301752 w 301752"/>
              <a:gd name="connsiteY0" fmla="*/ 387730 h 484632"/>
              <a:gd name="connsiteX1" fmla="*/ 150876 w 301752"/>
              <a:gd name="connsiteY1" fmla="*/ 387730 h 484632"/>
              <a:gd name="connsiteX2" fmla="*/ 150876 w 301752"/>
              <a:gd name="connsiteY2" fmla="*/ 484632 h 484632"/>
              <a:gd name="connsiteX3" fmla="*/ 0 w 301752"/>
              <a:gd name="connsiteY3" fmla="*/ 242315 h 484632"/>
              <a:gd name="connsiteX4" fmla="*/ 150876 w 301752"/>
              <a:gd name="connsiteY4" fmla="*/ 0 h 484632"/>
              <a:gd name="connsiteX5" fmla="*/ 150876 w 301752"/>
              <a:gd name="connsiteY5" fmla="*/ 96901 h 484632"/>
              <a:gd name="connsiteX6" fmla="*/ 301752 w 301752"/>
              <a:gd name="connsiteY6" fmla="*/ 96901 h 484632"/>
              <a:gd name="connsiteX7" fmla="*/ 301752 w 301752"/>
              <a:gd name="connsiteY7" fmla="*/ 387730 h 484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1752" h="484632">
                <a:moveTo>
                  <a:pt x="301752" y="387730"/>
                </a:moveTo>
                <a:lnTo>
                  <a:pt x="150876" y="387730"/>
                </a:lnTo>
                <a:lnTo>
                  <a:pt x="150876" y="484632"/>
                </a:lnTo>
                <a:lnTo>
                  <a:pt x="0" y="242315"/>
                </a:lnTo>
                <a:lnTo>
                  <a:pt x="150876" y="0"/>
                </a:lnTo>
                <a:lnTo>
                  <a:pt x="150876" y="96901"/>
                </a:lnTo>
                <a:lnTo>
                  <a:pt x="301752" y="96901"/>
                </a:lnTo>
                <a:lnTo>
                  <a:pt x="301752" y="387730"/>
                </a:lnTo>
              </a:path>
            </a:pathLst>
          </a:custGeom>
          <a:solidFill>
            <a:srgbClr val="4472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389376" y="3253740"/>
            <a:ext cx="1424940" cy="1424939"/>
          </a:xfrm>
          <a:custGeom>
            <a:avLst/>
            <a:gdLst>
              <a:gd name="connsiteX0" fmla="*/ 0 w 1424940"/>
              <a:gd name="connsiteY0" fmla="*/ 712469 h 1424939"/>
              <a:gd name="connsiteX1" fmla="*/ 712470 w 1424940"/>
              <a:gd name="connsiteY1" fmla="*/ 0 h 1424939"/>
              <a:gd name="connsiteX2" fmla="*/ 1424939 w 1424940"/>
              <a:gd name="connsiteY2" fmla="*/ 712469 h 1424939"/>
              <a:gd name="connsiteX3" fmla="*/ 712470 w 1424940"/>
              <a:gd name="connsiteY3" fmla="*/ 1424939 h 1424939"/>
              <a:gd name="connsiteX4" fmla="*/ 0 w 1424940"/>
              <a:gd name="connsiteY4" fmla="*/ 712469 h 1424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4940" h="1424939">
                <a:moveTo>
                  <a:pt x="0" y="712469"/>
                </a:moveTo>
                <a:cubicBezTo>
                  <a:pt x="0" y="319023"/>
                  <a:pt x="319023" y="0"/>
                  <a:pt x="712470" y="0"/>
                </a:cubicBezTo>
                <a:cubicBezTo>
                  <a:pt x="1105915" y="0"/>
                  <a:pt x="1424939" y="319023"/>
                  <a:pt x="1424939" y="712469"/>
                </a:cubicBezTo>
                <a:cubicBezTo>
                  <a:pt x="1424939" y="1105915"/>
                  <a:pt x="1105915" y="1424939"/>
                  <a:pt x="712470" y="1424939"/>
                </a:cubicBezTo>
                <a:cubicBezTo>
                  <a:pt x="319023" y="1424939"/>
                  <a:pt x="0" y="1105915"/>
                  <a:pt x="0" y="712469"/>
                </a:cubicBezTo>
              </a:path>
            </a:pathLst>
          </a:custGeom>
          <a:solidFill>
            <a:srgbClr val="4472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383026" y="3247390"/>
            <a:ext cx="1437640" cy="1437639"/>
          </a:xfrm>
          <a:custGeom>
            <a:avLst/>
            <a:gdLst>
              <a:gd name="connsiteX0" fmla="*/ 6350 w 1437640"/>
              <a:gd name="connsiteY0" fmla="*/ 718819 h 1437639"/>
              <a:gd name="connsiteX1" fmla="*/ 718820 w 1437640"/>
              <a:gd name="connsiteY1" fmla="*/ 6350 h 1437639"/>
              <a:gd name="connsiteX2" fmla="*/ 1431289 w 1437640"/>
              <a:gd name="connsiteY2" fmla="*/ 718819 h 1437639"/>
              <a:gd name="connsiteX3" fmla="*/ 718820 w 1437640"/>
              <a:gd name="connsiteY3" fmla="*/ 1431289 h 1437639"/>
              <a:gd name="connsiteX4" fmla="*/ 6350 w 1437640"/>
              <a:gd name="connsiteY4" fmla="*/ 718819 h 143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7640" h="1437639">
                <a:moveTo>
                  <a:pt x="6350" y="718819"/>
                </a:moveTo>
                <a:cubicBezTo>
                  <a:pt x="6350" y="325373"/>
                  <a:pt x="325373" y="6350"/>
                  <a:pt x="718820" y="6350"/>
                </a:cubicBezTo>
                <a:cubicBezTo>
                  <a:pt x="1112265" y="6350"/>
                  <a:pt x="1431289" y="325373"/>
                  <a:pt x="1431289" y="718819"/>
                </a:cubicBezTo>
                <a:cubicBezTo>
                  <a:pt x="1431289" y="1112265"/>
                  <a:pt x="1112265" y="1431289"/>
                  <a:pt x="718820" y="1431289"/>
                </a:cubicBezTo>
                <a:cubicBezTo>
                  <a:pt x="325373" y="1431289"/>
                  <a:pt x="6350" y="1112265"/>
                  <a:pt x="6350" y="7188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68300"/>
            <a:ext cx="51435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4445000" algn="l"/>
              </a:tabLst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贷中管理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445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账户</a:t>
            </a:r>
          </a:p>
          <a:p>
            <a:pPr>
              <a:lnSpc>
                <a:spcPts val="4300"/>
              </a:lnSpc>
              <a:tabLst>
                <a:tab pos="4445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破解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734300" y="3467100"/>
            <a:ext cx="6985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账户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盗用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740400" y="3543300"/>
            <a:ext cx="6985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交易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监控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盗卡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支付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746500" y="3467100"/>
            <a:ext cx="6985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异常</a:t>
            </a:r>
          </a:p>
          <a:p>
            <a:pPr>
              <a:lnSpc>
                <a:spcPts val="4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支付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1473200"/>
            <a:ext cx="8661400" cy="424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4368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贷中管理-疑似账户破解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298700" y="5842000"/>
            <a:ext cx="7480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账户破解风险：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同一IP地址短时间内，发生多个账户登录行为，并且客户通过技术手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段刻意隐藏设备信息，行为可疑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1473200"/>
            <a:ext cx="8648700" cy="412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04800"/>
            <a:ext cx="4356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贷中管理-疑似账户盗用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27300" y="5651500"/>
            <a:ext cx="7124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账户盗用风险：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账户391325短时间内频繁登陆，在2014-06-29下午五点半到六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点半之间登陆了9次，27、28、30也出现了类似状况；该账号关联了不同的设备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和不同的IP，且同一个设备又关联了不同的IP，该账户以及该设备上的账户的可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疑度很高。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1397000"/>
            <a:ext cx="8661400" cy="424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04800"/>
            <a:ext cx="4356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贷中管理-疑似异常提现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14600" y="5842000"/>
            <a:ext cx="7023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异常提现：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通过账号250729的设备ID进行查找，发现此ID用多个账号进行提现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且登录地不唯一，提现IP与真实IP地址不匹配，行为可疑。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400" y="1333500"/>
            <a:ext cx="8826500" cy="430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04800"/>
            <a:ext cx="4356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贷中管理-疑似盗卡支付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14600" y="5842000"/>
            <a:ext cx="6896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盗卡支付：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单日交易金额较大，且还有固定发生订单金额较大的商户，在异常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的网店或机构购买奢侈品，行为异常。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981200"/>
            <a:ext cx="52578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1676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贷后管理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727447" y="1412747"/>
            <a:ext cx="1309116" cy="853440"/>
          </a:xfrm>
          <a:custGeom>
            <a:avLst/>
            <a:gdLst>
              <a:gd name="connsiteX0" fmla="*/ 0 w 1309116"/>
              <a:gd name="connsiteY0" fmla="*/ 142240 h 853440"/>
              <a:gd name="connsiteX1" fmla="*/ 142240 w 1309116"/>
              <a:gd name="connsiteY1" fmla="*/ 0 h 853440"/>
              <a:gd name="connsiteX2" fmla="*/ 1166876 w 1309116"/>
              <a:gd name="connsiteY2" fmla="*/ 0 h 853440"/>
              <a:gd name="connsiteX3" fmla="*/ 1309116 w 1309116"/>
              <a:gd name="connsiteY3" fmla="*/ 142240 h 853440"/>
              <a:gd name="connsiteX4" fmla="*/ 1309116 w 1309116"/>
              <a:gd name="connsiteY4" fmla="*/ 711200 h 853440"/>
              <a:gd name="connsiteX5" fmla="*/ 1166876 w 1309116"/>
              <a:gd name="connsiteY5" fmla="*/ 853440 h 853440"/>
              <a:gd name="connsiteX6" fmla="*/ 142240 w 1309116"/>
              <a:gd name="connsiteY6" fmla="*/ 853440 h 853440"/>
              <a:gd name="connsiteX7" fmla="*/ 0 w 1309116"/>
              <a:gd name="connsiteY7" fmla="*/ 711200 h 853440"/>
              <a:gd name="connsiteX8" fmla="*/ 0 w 1309116"/>
              <a:gd name="connsiteY8" fmla="*/ 142240 h 85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9116" h="853440">
                <a:moveTo>
                  <a:pt x="0" y="142240"/>
                </a:moveTo>
                <a:cubicBezTo>
                  <a:pt x="0" y="63627"/>
                  <a:pt x="63627" y="0"/>
                  <a:pt x="142240" y="0"/>
                </a:cubicBezTo>
                <a:lnTo>
                  <a:pt x="1166876" y="0"/>
                </a:lnTo>
                <a:cubicBezTo>
                  <a:pt x="1245489" y="0"/>
                  <a:pt x="1309116" y="63627"/>
                  <a:pt x="1309116" y="142240"/>
                </a:cubicBezTo>
                <a:lnTo>
                  <a:pt x="1309116" y="711200"/>
                </a:lnTo>
                <a:cubicBezTo>
                  <a:pt x="1309116" y="789812"/>
                  <a:pt x="1245489" y="853440"/>
                  <a:pt x="1166876" y="853440"/>
                </a:cubicBezTo>
                <a:lnTo>
                  <a:pt x="142240" y="853440"/>
                </a:lnTo>
                <a:cubicBezTo>
                  <a:pt x="63627" y="853440"/>
                  <a:pt x="0" y="789812"/>
                  <a:pt x="0" y="711200"/>
                </a:cubicBezTo>
                <a:lnTo>
                  <a:pt x="0" y="142240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96000" y="1437132"/>
            <a:ext cx="1310640" cy="851916"/>
          </a:xfrm>
          <a:custGeom>
            <a:avLst/>
            <a:gdLst>
              <a:gd name="connsiteX0" fmla="*/ 0 w 1310640"/>
              <a:gd name="connsiteY0" fmla="*/ 141985 h 851916"/>
              <a:gd name="connsiteX1" fmla="*/ 141985 w 1310640"/>
              <a:gd name="connsiteY1" fmla="*/ 0 h 851916"/>
              <a:gd name="connsiteX2" fmla="*/ 1168654 w 1310640"/>
              <a:gd name="connsiteY2" fmla="*/ 0 h 851916"/>
              <a:gd name="connsiteX3" fmla="*/ 1310640 w 1310640"/>
              <a:gd name="connsiteY3" fmla="*/ 141985 h 851916"/>
              <a:gd name="connsiteX4" fmla="*/ 1310640 w 1310640"/>
              <a:gd name="connsiteY4" fmla="*/ 709929 h 851916"/>
              <a:gd name="connsiteX5" fmla="*/ 1168654 w 1310640"/>
              <a:gd name="connsiteY5" fmla="*/ 851916 h 851916"/>
              <a:gd name="connsiteX6" fmla="*/ 141985 w 1310640"/>
              <a:gd name="connsiteY6" fmla="*/ 851916 h 851916"/>
              <a:gd name="connsiteX7" fmla="*/ 0 w 1310640"/>
              <a:gd name="connsiteY7" fmla="*/ 709929 h 851916"/>
              <a:gd name="connsiteX8" fmla="*/ 0 w 1310640"/>
              <a:gd name="connsiteY8" fmla="*/ 141985 h 8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0640" h="851916">
                <a:moveTo>
                  <a:pt x="0" y="141985"/>
                </a:moveTo>
                <a:cubicBezTo>
                  <a:pt x="0" y="63626"/>
                  <a:pt x="63627" y="0"/>
                  <a:pt x="141985" y="0"/>
                </a:cubicBezTo>
                <a:lnTo>
                  <a:pt x="1168654" y="0"/>
                </a:lnTo>
                <a:cubicBezTo>
                  <a:pt x="1247013" y="0"/>
                  <a:pt x="1310640" y="63626"/>
                  <a:pt x="1310640" y="141985"/>
                </a:cubicBezTo>
                <a:lnTo>
                  <a:pt x="1310640" y="709929"/>
                </a:lnTo>
                <a:cubicBezTo>
                  <a:pt x="1310640" y="788288"/>
                  <a:pt x="1247013" y="851916"/>
                  <a:pt x="1168654" y="851916"/>
                </a:cubicBezTo>
                <a:lnTo>
                  <a:pt x="141985" y="851916"/>
                </a:lnTo>
                <a:cubicBezTo>
                  <a:pt x="63627" y="851916"/>
                  <a:pt x="0" y="788288"/>
                  <a:pt x="0" y="709929"/>
                </a:cubicBezTo>
                <a:lnTo>
                  <a:pt x="0" y="141985"/>
                </a:lnTo>
              </a:path>
            </a:pathLst>
          </a:custGeom>
          <a:solidFill>
            <a:srgbClr val="ED7D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08376" y="3572255"/>
            <a:ext cx="1331975" cy="541020"/>
          </a:xfrm>
          <a:custGeom>
            <a:avLst/>
            <a:gdLst>
              <a:gd name="connsiteX0" fmla="*/ 0 w 1331975"/>
              <a:gd name="connsiteY0" fmla="*/ 135254 h 541020"/>
              <a:gd name="connsiteX1" fmla="*/ 1061465 w 1331975"/>
              <a:gd name="connsiteY1" fmla="*/ 135254 h 541020"/>
              <a:gd name="connsiteX2" fmla="*/ 1061465 w 1331975"/>
              <a:gd name="connsiteY2" fmla="*/ 0 h 541020"/>
              <a:gd name="connsiteX3" fmla="*/ 1331976 w 1331975"/>
              <a:gd name="connsiteY3" fmla="*/ 270509 h 541020"/>
              <a:gd name="connsiteX4" fmla="*/ 1061465 w 1331975"/>
              <a:gd name="connsiteY4" fmla="*/ 541020 h 541020"/>
              <a:gd name="connsiteX5" fmla="*/ 1061465 w 1331975"/>
              <a:gd name="connsiteY5" fmla="*/ 405765 h 541020"/>
              <a:gd name="connsiteX6" fmla="*/ 0 w 1331975"/>
              <a:gd name="connsiteY6" fmla="*/ 405765 h 541020"/>
              <a:gd name="connsiteX7" fmla="*/ 0 w 1331975"/>
              <a:gd name="connsiteY7" fmla="*/ 135254 h 541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31975" h="541020">
                <a:moveTo>
                  <a:pt x="0" y="135254"/>
                </a:moveTo>
                <a:lnTo>
                  <a:pt x="1061465" y="135254"/>
                </a:lnTo>
                <a:lnTo>
                  <a:pt x="1061465" y="0"/>
                </a:lnTo>
                <a:lnTo>
                  <a:pt x="1331976" y="270509"/>
                </a:lnTo>
                <a:lnTo>
                  <a:pt x="1061465" y="541020"/>
                </a:lnTo>
                <a:lnTo>
                  <a:pt x="1061465" y="405765"/>
                </a:lnTo>
                <a:lnTo>
                  <a:pt x="0" y="405765"/>
                </a:lnTo>
                <a:lnTo>
                  <a:pt x="0" y="135254"/>
                </a:lnTo>
              </a:path>
            </a:pathLst>
          </a:custGeom>
          <a:solidFill>
            <a:srgbClr val="D0CEC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002026" y="3565905"/>
            <a:ext cx="1344675" cy="553720"/>
          </a:xfrm>
          <a:custGeom>
            <a:avLst/>
            <a:gdLst>
              <a:gd name="connsiteX0" fmla="*/ 6350 w 1344675"/>
              <a:gd name="connsiteY0" fmla="*/ 141604 h 553720"/>
              <a:gd name="connsiteX1" fmla="*/ 1067815 w 1344675"/>
              <a:gd name="connsiteY1" fmla="*/ 141604 h 553720"/>
              <a:gd name="connsiteX2" fmla="*/ 1067815 w 1344675"/>
              <a:gd name="connsiteY2" fmla="*/ 6350 h 553720"/>
              <a:gd name="connsiteX3" fmla="*/ 1338326 w 1344675"/>
              <a:gd name="connsiteY3" fmla="*/ 276859 h 553720"/>
              <a:gd name="connsiteX4" fmla="*/ 1067815 w 1344675"/>
              <a:gd name="connsiteY4" fmla="*/ 547370 h 553720"/>
              <a:gd name="connsiteX5" fmla="*/ 1067815 w 1344675"/>
              <a:gd name="connsiteY5" fmla="*/ 412115 h 553720"/>
              <a:gd name="connsiteX6" fmla="*/ 6350 w 1344675"/>
              <a:gd name="connsiteY6" fmla="*/ 412115 h 553720"/>
              <a:gd name="connsiteX7" fmla="*/ 6350 w 1344675"/>
              <a:gd name="connsiteY7" fmla="*/ 141604 h 553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44675" h="553720">
                <a:moveTo>
                  <a:pt x="6350" y="141604"/>
                </a:moveTo>
                <a:lnTo>
                  <a:pt x="1067815" y="141604"/>
                </a:lnTo>
                <a:lnTo>
                  <a:pt x="1067815" y="6350"/>
                </a:lnTo>
                <a:lnTo>
                  <a:pt x="1338326" y="276859"/>
                </a:lnTo>
                <a:lnTo>
                  <a:pt x="1067815" y="547370"/>
                </a:lnTo>
                <a:lnTo>
                  <a:pt x="1067815" y="412115"/>
                </a:lnTo>
                <a:lnTo>
                  <a:pt x="6350" y="412115"/>
                </a:lnTo>
                <a:lnTo>
                  <a:pt x="6350" y="1416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981188" y="3550920"/>
            <a:ext cx="1333500" cy="541019"/>
          </a:xfrm>
          <a:custGeom>
            <a:avLst/>
            <a:gdLst>
              <a:gd name="connsiteX0" fmla="*/ 0 w 1333500"/>
              <a:gd name="connsiteY0" fmla="*/ 135254 h 541019"/>
              <a:gd name="connsiteX1" fmla="*/ 1062990 w 1333500"/>
              <a:gd name="connsiteY1" fmla="*/ 135254 h 541019"/>
              <a:gd name="connsiteX2" fmla="*/ 1062990 w 1333500"/>
              <a:gd name="connsiteY2" fmla="*/ 0 h 541019"/>
              <a:gd name="connsiteX3" fmla="*/ 1333500 w 1333500"/>
              <a:gd name="connsiteY3" fmla="*/ 270509 h 541019"/>
              <a:gd name="connsiteX4" fmla="*/ 1062990 w 1333500"/>
              <a:gd name="connsiteY4" fmla="*/ 541020 h 541019"/>
              <a:gd name="connsiteX5" fmla="*/ 1062990 w 1333500"/>
              <a:gd name="connsiteY5" fmla="*/ 405764 h 541019"/>
              <a:gd name="connsiteX6" fmla="*/ 0 w 1333500"/>
              <a:gd name="connsiteY6" fmla="*/ 405764 h 541019"/>
              <a:gd name="connsiteX7" fmla="*/ 0 w 1333500"/>
              <a:gd name="connsiteY7" fmla="*/ 135254 h 5410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33500" h="541019">
                <a:moveTo>
                  <a:pt x="0" y="135254"/>
                </a:moveTo>
                <a:lnTo>
                  <a:pt x="1062990" y="135254"/>
                </a:lnTo>
                <a:lnTo>
                  <a:pt x="1062990" y="0"/>
                </a:lnTo>
                <a:lnTo>
                  <a:pt x="1333500" y="270509"/>
                </a:lnTo>
                <a:lnTo>
                  <a:pt x="1062990" y="541020"/>
                </a:lnTo>
                <a:lnTo>
                  <a:pt x="1062990" y="405764"/>
                </a:lnTo>
                <a:lnTo>
                  <a:pt x="0" y="405764"/>
                </a:lnTo>
                <a:lnTo>
                  <a:pt x="0" y="135254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974838" y="3544570"/>
            <a:ext cx="1346200" cy="553719"/>
          </a:xfrm>
          <a:custGeom>
            <a:avLst/>
            <a:gdLst>
              <a:gd name="connsiteX0" fmla="*/ 6350 w 1346200"/>
              <a:gd name="connsiteY0" fmla="*/ 141604 h 553719"/>
              <a:gd name="connsiteX1" fmla="*/ 1069340 w 1346200"/>
              <a:gd name="connsiteY1" fmla="*/ 141604 h 553719"/>
              <a:gd name="connsiteX2" fmla="*/ 1069340 w 1346200"/>
              <a:gd name="connsiteY2" fmla="*/ 6350 h 553719"/>
              <a:gd name="connsiteX3" fmla="*/ 1339850 w 1346200"/>
              <a:gd name="connsiteY3" fmla="*/ 276859 h 553719"/>
              <a:gd name="connsiteX4" fmla="*/ 1069340 w 1346200"/>
              <a:gd name="connsiteY4" fmla="*/ 547370 h 553719"/>
              <a:gd name="connsiteX5" fmla="*/ 1069340 w 1346200"/>
              <a:gd name="connsiteY5" fmla="*/ 412114 h 553719"/>
              <a:gd name="connsiteX6" fmla="*/ 6350 w 1346200"/>
              <a:gd name="connsiteY6" fmla="*/ 412114 h 553719"/>
              <a:gd name="connsiteX7" fmla="*/ 6350 w 1346200"/>
              <a:gd name="connsiteY7" fmla="*/ 141604 h 553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46200" h="553719">
                <a:moveTo>
                  <a:pt x="6350" y="141604"/>
                </a:moveTo>
                <a:lnTo>
                  <a:pt x="1069340" y="141604"/>
                </a:lnTo>
                <a:lnTo>
                  <a:pt x="1069340" y="6350"/>
                </a:lnTo>
                <a:lnTo>
                  <a:pt x="1339850" y="276859"/>
                </a:lnTo>
                <a:lnTo>
                  <a:pt x="1069340" y="547370"/>
                </a:lnTo>
                <a:lnTo>
                  <a:pt x="1069340" y="412114"/>
                </a:lnTo>
                <a:lnTo>
                  <a:pt x="6350" y="412114"/>
                </a:lnTo>
                <a:lnTo>
                  <a:pt x="6350" y="1416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03107" y="5853684"/>
            <a:ext cx="1211580" cy="539495"/>
          </a:xfrm>
          <a:custGeom>
            <a:avLst/>
            <a:gdLst>
              <a:gd name="connsiteX0" fmla="*/ 0 w 1211580"/>
              <a:gd name="connsiteY0" fmla="*/ 134873 h 539495"/>
              <a:gd name="connsiteX1" fmla="*/ 941832 w 1211580"/>
              <a:gd name="connsiteY1" fmla="*/ 134873 h 539495"/>
              <a:gd name="connsiteX2" fmla="*/ 941832 w 1211580"/>
              <a:gd name="connsiteY2" fmla="*/ 0 h 539495"/>
              <a:gd name="connsiteX3" fmla="*/ 1211580 w 1211580"/>
              <a:gd name="connsiteY3" fmla="*/ 269747 h 539495"/>
              <a:gd name="connsiteX4" fmla="*/ 941832 w 1211580"/>
              <a:gd name="connsiteY4" fmla="*/ 539495 h 539495"/>
              <a:gd name="connsiteX5" fmla="*/ 941832 w 1211580"/>
              <a:gd name="connsiteY5" fmla="*/ 404621 h 539495"/>
              <a:gd name="connsiteX6" fmla="*/ 0 w 1211580"/>
              <a:gd name="connsiteY6" fmla="*/ 404621 h 539495"/>
              <a:gd name="connsiteX7" fmla="*/ 0 w 1211580"/>
              <a:gd name="connsiteY7" fmla="*/ 134873 h 539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11580" h="539495">
                <a:moveTo>
                  <a:pt x="0" y="134873"/>
                </a:moveTo>
                <a:lnTo>
                  <a:pt x="941832" y="134873"/>
                </a:lnTo>
                <a:lnTo>
                  <a:pt x="941832" y="0"/>
                </a:lnTo>
                <a:lnTo>
                  <a:pt x="1211580" y="269747"/>
                </a:lnTo>
                <a:lnTo>
                  <a:pt x="941832" y="539495"/>
                </a:lnTo>
                <a:lnTo>
                  <a:pt x="941832" y="404621"/>
                </a:lnTo>
                <a:lnTo>
                  <a:pt x="0" y="404621"/>
                </a:lnTo>
                <a:lnTo>
                  <a:pt x="0" y="13487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096757" y="5847334"/>
            <a:ext cx="1224280" cy="552195"/>
          </a:xfrm>
          <a:custGeom>
            <a:avLst/>
            <a:gdLst>
              <a:gd name="connsiteX0" fmla="*/ 6350 w 1224280"/>
              <a:gd name="connsiteY0" fmla="*/ 141223 h 552195"/>
              <a:gd name="connsiteX1" fmla="*/ 948182 w 1224280"/>
              <a:gd name="connsiteY1" fmla="*/ 141223 h 552195"/>
              <a:gd name="connsiteX2" fmla="*/ 948182 w 1224280"/>
              <a:gd name="connsiteY2" fmla="*/ 6350 h 552195"/>
              <a:gd name="connsiteX3" fmla="*/ 1217930 w 1224280"/>
              <a:gd name="connsiteY3" fmla="*/ 276097 h 552195"/>
              <a:gd name="connsiteX4" fmla="*/ 948182 w 1224280"/>
              <a:gd name="connsiteY4" fmla="*/ 545845 h 552195"/>
              <a:gd name="connsiteX5" fmla="*/ 948182 w 1224280"/>
              <a:gd name="connsiteY5" fmla="*/ 410971 h 552195"/>
              <a:gd name="connsiteX6" fmla="*/ 6350 w 1224280"/>
              <a:gd name="connsiteY6" fmla="*/ 410971 h 552195"/>
              <a:gd name="connsiteX7" fmla="*/ 6350 w 1224280"/>
              <a:gd name="connsiteY7" fmla="*/ 141223 h 552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24280" h="552195">
                <a:moveTo>
                  <a:pt x="6350" y="141223"/>
                </a:moveTo>
                <a:lnTo>
                  <a:pt x="948182" y="141223"/>
                </a:lnTo>
                <a:lnTo>
                  <a:pt x="948182" y="6350"/>
                </a:lnTo>
                <a:lnTo>
                  <a:pt x="1217930" y="276097"/>
                </a:lnTo>
                <a:lnTo>
                  <a:pt x="948182" y="545845"/>
                </a:lnTo>
                <a:lnTo>
                  <a:pt x="948182" y="410971"/>
                </a:lnTo>
                <a:lnTo>
                  <a:pt x="6350" y="410971"/>
                </a:lnTo>
                <a:lnTo>
                  <a:pt x="6350" y="14122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736591" y="5867400"/>
            <a:ext cx="1307592" cy="851916"/>
          </a:xfrm>
          <a:custGeom>
            <a:avLst/>
            <a:gdLst>
              <a:gd name="connsiteX0" fmla="*/ 0 w 1307592"/>
              <a:gd name="connsiteY0" fmla="*/ 141985 h 851916"/>
              <a:gd name="connsiteX1" fmla="*/ 141986 w 1307592"/>
              <a:gd name="connsiteY1" fmla="*/ 0 h 851916"/>
              <a:gd name="connsiteX2" fmla="*/ 1165605 w 1307592"/>
              <a:gd name="connsiteY2" fmla="*/ 0 h 851916"/>
              <a:gd name="connsiteX3" fmla="*/ 1307592 w 1307592"/>
              <a:gd name="connsiteY3" fmla="*/ 141985 h 851916"/>
              <a:gd name="connsiteX4" fmla="*/ 1307592 w 1307592"/>
              <a:gd name="connsiteY4" fmla="*/ 709930 h 851916"/>
              <a:gd name="connsiteX5" fmla="*/ 1165605 w 1307592"/>
              <a:gd name="connsiteY5" fmla="*/ 851916 h 851916"/>
              <a:gd name="connsiteX6" fmla="*/ 141986 w 1307592"/>
              <a:gd name="connsiteY6" fmla="*/ 851916 h 851916"/>
              <a:gd name="connsiteX7" fmla="*/ 0 w 1307592"/>
              <a:gd name="connsiteY7" fmla="*/ 709930 h 851916"/>
              <a:gd name="connsiteX8" fmla="*/ 0 w 1307592"/>
              <a:gd name="connsiteY8" fmla="*/ 141985 h 8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7592" h="851916">
                <a:moveTo>
                  <a:pt x="0" y="141985"/>
                </a:moveTo>
                <a:cubicBezTo>
                  <a:pt x="0" y="63576"/>
                  <a:pt x="63627" y="0"/>
                  <a:pt x="141986" y="0"/>
                </a:cubicBezTo>
                <a:lnTo>
                  <a:pt x="1165605" y="0"/>
                </a:lnTo>
                <a:cubicBezTo>
                  <a:pt x="1243965" y="0"/>
                  <a:pt x="1307592" y="63576"/>
                  <a:pt x="1307592" y="141985"/>
                </a:cubicBezTo>
                <a:lnTo>
                  <a:pt x="1307592" y="709930"/>
                </a:lnTo>
                <a:cubicBezTo>
                  <a:pt x="1307592" y="788339"/>
                  <a:pt x="1243965" y="851916"/>
                  <a:pt x="1165605" y="851916"/>
                </a:cubicBezTo>
                <a:lnTo>
                  <a:pt x="141986" y="851916"/>
                </a:lnTo>
                <a:cubicBezTo>
                  <a:pt x="63627" y="851916"/>
                  <a:pt x="0" y="788339"/>
                  <a:pt x="0" y="709930"/>
                </a:cubicBezTo>
                <a:lnTo>
                  <a:pt x="0" y="141985"/>
                </a:lnTo>
              </a:path>
            </a:pathLst>
          </a:custGeom>
          <a:solidFill>
            <a:srgbClr val="C9C9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170676" y="5861303"/>
            <a:ext cx="1307592" cy="851915"/>
          </a:xfrm>
          <a:custGeom>
            <a:avLst/>
            <a:gdLst>
              <a:gd name="connsiteX0" fmla="*/ 0 w 1307592"/>
              <a:gd name="connsiteY0" fmla="*/ 141986 h 851915"/>
              <a:gd name="connsiteX1" fmla="*/ 141985 w 1307592"/>
              <a:gd name="connsiteY1" fmla="*/ 0 h 851915"/>
              <a:gd name="connsiteX2" fmla="*/ 1165605 w 1307592"/>
              <a:gd name="connsiteY2" fmla="*/ 0 h 851915"/>
              <a:gd name="connsiteX3" fmla="*/ 1307592 w 1307592"/>
              <a:gd name="connsiteY3" fmla="*/ 141986 h 851915"/>
              <a:gd name="connsiteX4" fmla="*/ 1307592 w 1307592"/>
              <a:gd name="connsiteY4" fmla="*/ 709929 h 851915"/>
              <a:gd name="connsiteX5" fmla="*/ 1165605 w 1307592"/>
              <a:gd name="connsiteY5" fmla="*/ 851915 h 851915"/>
              <a:gd name="connsiteX6" fmla="*/ 141985 w 1307592"/>
              <a:gd name="connsiteY6" fmla="*/ 851915 h 851915"/>
              <a:gd name="connsiteX7" fmla="*/ 0 w 1307592"/>
              <a:gd name="connsiteY7" fmla="*/ 709929 h 851915"/>
              <a:gd name="connsiteX8" fmla="*/ 0 w 1307592"/>
              <a:gd name="connsiteY8" fmla="*/ 141986 h 8519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7592" h="851915">
                <a:moveTo>
                  <a:pt x="0" y="141986"/>
                </a:moveTo>
                <a:cubicBezTo>
                  <a:pt x="0" y="63576"/>
                  <a:pt x="63627" y="0"/>
                  <a:pt x="141985" y="0"/>
                </a:cubicBezTo>
                <a:lnTo>
                  <a:pt x="1165605" y="0"/>
                </a:lnTo>
                <a:cubicBezTo>
                  <a:pt x="1243965" y="0"/>
                  <a:pt x="1307592" y="63576"/>
                  <a:pt x="1307592" y="141986"/>
                </a:cubicBezTo>
                <a:lnTo>
                  <a:pt x="1307592" y="709929"/>
                </a:lnTo>
                <a:cubicBezTo>
                  <a:pt x="1307592" y="788339"/>
                  <a:pt x="1243965" y="851915"/>
                  <a:pt x="1165605" y="851915"/>
                </a:cubicBezTo>
                <a:lnTo>
                  <a:pt x="141985" y="851915"/>
                </a:lnTo>
                <a:cubicBezTo>
                  <a:pt x="63627" y="851915"/>
                  <a:pt x="0" y="788339"/>
                  <a:pt x="0" y="709929"/>
                </a:cubicBezTo>
                <a:lnTo>
                  <a:pt x="0" y="141986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686086" y="2942383"/>
            <a:ext cx="2760677" cy="1620366"/>
          </a:xfrm>
          <a:custGeom>
            <a:avLst/>
            <a:gdLst>
              <a:gd name="connsiteX0" fmla="*/ 250784 w 2760677"/>
              <a:gd name="connsiteY0" fmla="*/ 533225 h 1620366"/>
              <a:gd name="connsiteX1" fmla="*/ 619846 w 2760677"/>
              <a:gd name="connsiteY1" fmla="*/ 145367 h 1620366"/>
              <a:gd name="connsiteX2" fmla="*/ 895944 w 2760677"/>
              <a:gd name="connsiteY2" fmla="*/ 189436 h 1620366"/>
              <a:gd name="connsiteX3" fmla="*/ 1356446 w 2760677"/>
              <a:gd name="connsiteY3" fmla="*/ 76660 h 1620366"/>
              <a:gd name="connsiteX4" fmla="*/ 1435567 w 2760677"/>
              <a:gd name="connsiteY4" fmla="*/ 123015 h 1620366"/>
              <a:gd name="connsiteX5" fmla="*/ 1809455 w 2760677"/>
              <a:gd name="connsiteY5" fmla="*/ 23066 h 1620366"/>
              <a:gd name="connsiteX6" fmla="*/ 1906609 w 2760677"/>
              <a:gd name="connsiteY6" fmla="*/ 87455 h 1620366"/>
              <a:gd name="connsiteX7" fmla="*/ 2343744 w 2760677"/>
              <a:gd name="connsiteY7" fmla="*/ 58626 h 1620366"/>
              <a:gd name="connsiteX8" fmla="*/ 2448392 w 2760677"/>
              <a:gd name="connsiteY8" fmla="*/ 203406 h 1620366"/>
              <a:gd name="connsiteX9" fmla="*/ 2687532 w 2760677"/>
              <a:gd name="connsiteY9" fmla="*/ 538305 h 1620366"/>
              <a:gd name="connsiteX10" fmla="*/ 2671912 w 2760677"/>
              <a:gd name="connsiteY10" fmla="*/ 574119 h 1620366"/>
              <a:gd name="connsiteX11" fmla="*/ 2592409 w 2760677"/>
              <a:gd name="connsiteY11" fmla="*/ 1058878 h 1620366"/>
              <a:gd name="connsiteX12" fmla="*/ 2390099 w 2760677"/>
              <a:gd name="connsiteY12" fmla="*/ 1126950 h 1620366"/>
              <a:gd name="connsiteX13" fmla="*/ 2017734 w 2760677"/>
              <a:gd name="connsiteY13" fmla="*/ 1419685 h 1620366"/>
              <a:gd name="connsiteX14" fmla="*/ 1825076 w 2760677"/>
              <a:gd name="connsiteY14" fmla="*/ 1374854 h 1620366"/>
              <a:gd name="connsiteX15" fmla="*/ 1287484 w 2760677"/>
              <a:gd name="connsiteY15" fmla="*/ 1605486 h 1620366"/>
              <a:gd name="connsiteX16" fmla="*/ 1054059 w 2760677"/>
              <a:gd name="connsiteY16" fmla="*/ 1466802 h 1620366"/>
              <a:gd name="connsiteX17" fmla="*/ 377657 w 2760677"/>
              <a:gd name="connsiteY17" fmla="*/ 1331674 h 1620366"/>
              <a:gd name="connsiteX18" fmla="*/ 372450 w 2760677"/>
              <a:gd name="connsiteY18" fmla="*/ 1324562 h 1620366"/>
              <a:gd name="connsiteX19" fmla="*/ 63459 w 2760677"/>
              <a:gd name="connsiteY19" fmla="*/ 1129998 h 1620366"/>
              <a:gd name="connsiteX20" fmla="*/ 136738 w 2760677"/>
              <a:gd name="connsiteY20" fmla="*/ 952452 h 1620366"/>
              <a:gd name="connsiteX21" fmla="*/ 37424 w 2760677"/>
              <a:gd name="connsiteY21" fmla="*/ 647398 h 1620366"/>
              <a:gd name="connsiteX22" fmla="*/ 248498 w 2760677"/>
              <a:gd name="connsiteY22" fmla="*/ 538305 h 1620366"/>
              <a:gd name="connsiteX23" fmla="*/ 250784 w 2760677"/>
              <a:gd name="connsiteY23" fmla="*/ 533225 h 16203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2760677" h="1620366">
                <a:moveTo>
                  <a:pt x="250784" y="533225"/>
                </a:moveTo>
                <a:cubicBezTo>
                  <a:pt x="218653" y="344630"/>
                  <a:pt x="383880" y="171021"/>
                  <a:pt x="619846" y="145367"/>
                </a:cubicBezTo>
                <a:cubicBezTo>
                  <a:pt x="715477" y="134953"/>
                  <a:pt x="812759" y="150447"/>
                  <a:pt x="895944" y="189436"/>
                </a:cubicBezTo>
                <a:cubicBezTo>
                  <a:pt x="984209" y="56467"/>
                  <a:pt x="1190330" y="6048"/>
                  <a:pt x="1356446" y="76660"/>
                </a:cubicBezTo>
                <a:cubicBezTo>
                  <a:pt x="1385528" y="88979"/>
                  <a:pt x="1412199" y="104600"/>
                  <a:pt x="1435567" y="123015"/>
                </a:cubicBezTo>
                <a:cubicBezTo>
                  <a:pt x="1504274" y="12906"/>
                  <a:pt x="1671659" y="-31924"/>
                  <a:pt x="1809455" y="23066"/>
                </a:cubicBezTo>
                <a:cubicBezTo>
                  <a:pt x="1847555" y="38306"/>
                  <a:pt x="1880829" y="60277"/>
                  <a:pt x="1906609" y="87455"/>
                </a:cubicBezTo>
                <a:cubicBezTo>
                  <a:pt x="2017354" y="-16811"/>
                  <a:pt x="2213061" y="-29638"/>
                  <a:pt x="2343744" y="58626"/>
                </a:cubicBezTo>
                <a:cubicBezTo>
                  <a:pt x="2398734" y="95710"/>
                  <a:pt x="2435692" y="147018"/>
                  <a:pt x="2448392" y="203406"/>
                </a:cubicBezTo>
                <a:cubicBezTo>
                  <a:pt x="2629875" y="243030"/>
                  <a:pt x="2736936" y="392890"/>
                  <a:pt x="2687532" y="538305"/>
                </a:cubicBezTo>
                <a:cubicBezTo>
                  <a:pt x="2683342" y="550497"/>
                  <a:pt x="2678134" y="562435"/>
                  <a:pt x="2671912" y="574119"/>
                </a:cubicBezTo>
                <a:cubicBezTo>
                  <a:pt x="2817454" y="725503"/>
                  <a:pt x="2781894" y="942546"/>
                  <a:pt x="2592409" y="1058878"/>
                </a:cubicBezTo>
                <a:cubicBezTo>
                  <a:pt x="2533355" y="1095073"/>
                  <a:pt x="2463758" y="1118568"/>
                  <a:pt x="2390099" y="1126950"/>
                </a:cubicBezTo>
                <a:cubicBezTo>
                  <a:pt x="2388448" y="1289891"/>
                  <a:pt x="2221824" y="1420955"/>
                  <a:pt x="2017734" y="1419685"/>
                </a:cubicBezTo>
                <a:cubicBezTo>
                  <a:pt x="1949663" y="1419177"/>
                  <a:pt x="1882988" y="1403683"/>
                  <a:pt x="1825076" y="1374854"/>
                </a:cubicBezTo>
                <a:cubicBezTo>
                  <a:pt x="1756115" y="1557480"/>
                  <a:pt x="1515450" y="1660731"/>
                  <a:pt x="1287484" y="1605486"/>
                </a:cubicBezTo>
                <a:cubicBezTo>
                  <a:pt x="1191981" y="1582245"/>
                  <a:pt x="1109558" y="1533223"/>
                  <a:pt x="1054059" y="1466802"/>
                </a:cubicBezTo>
                <a:cubicBezTo>
                  <a:pt x="820759" y="1579324"/>
                  <a:pt x="517865" y="1518745"/>
                  <a:pt x="377657" y="1331674"/>
                </a:cubicBezTo>
                <a:cubicBezTo>
                  <a:pt x="375878" y="1329261"/>
                  <a:pt x="374101" y="1326848"/>
                  <a:pt x="372450" y="1324562"/>
                </a:cubicBezTo>
                <a:cubicBezTo>
                  <a:pt x="219669" y="1338786"/>
                  <a:pt x="81366" y="1251664"/>
                  <a:pt x="63459" y="1129998"/>
                </a:cubicBezTo>
                <a:cubicBezTo>
                  <a:pt x="53934" y="1065101"/>
                  <a:pt x="80731" y="1000077"/>
                  <a:pt x="136738" y="952452"/>
                </a:cubicBezTo>
                <a:cubicBezTo>
                  <a:pt x="4531" y="890222"/>
                  <a:pt x="-39918" y="753697"/>
                  <a:pt x="37424" y="647398"/>
                </a:cubicBezTo>
                <a:cubicBezTo>
                  <a:pt x="82128" y="586057"/>
                  <a:pt x="160487" y="545544"/>
                  <a:pt x="248498" y="538305"/>
                </a:cubicBezTo>
                <a:lnTo>
                  <a:pt x="250784" y="533225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447410" y="4714240"/>
            <a:ext cx="89916" cy="90042"/>
          </a:xfrm>
          <a:custGeom>
            <a:avLst/>
            <a:gdLst>
              <a:gd name="connsiteX0" fmla="*/ 89916 w 89916"/>
              <a:gd name="connsiteY0" fmla="*/ 45084 h 90042"/>
              <a:gd name="connsiteX1" fmla="*/ 44958 w 89916"/>
              <a:gd name="connsiteY1" fmla="*/ 90042 h 90042"/>
              <a:gd name="connsiteX2" fmla="*/ 0 w 89916"/>
              <a:gd name="connsiteY2" fmla="*/ 45084 h 90042"/>
              <a:gd name="connsiteX3" fmla="*/ 44958 w 89916"/>
              <a:gd name="connsiteY3" fmla="*/ 0 h 90042"/>
              <a:gd name="connsiteX4" fmla="*/ 89916 w 89916"/>
              <a:gd name="connsiteY4" fmla="*/ 45084 h 90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916" h="90042">
                <a:moveTo>
                  <a:pt x="89916" y="45084"/>
                </a:moveTo>
                <a:cubicBezTo>
                  <a:pt x="89916" y="69850"/>
                  <a:pt x="69850" y="90042"/>
                  <a:pt x="44958" y="90042"/>
                </a:cubicBezTo>
                <a:cubicBezTo>
                  <a:pt x="20066" y="90042"/>
                  <a:pt x="0" y="69850"/>
                  <a:pt x="0" y="45084"/>
                </a:cubicBezTo>
                <a:cubicBezTo>
                  <a:pt x="0" y="20192"/>
                  <a:pt x="20066" y="0"/>
                  <a:pt x="44958" y="0"/>
                </a:cubicBezTo>
                <a:cubicBezTo>
                  <a:pt x="69850" y="0"/>
                  <a:pt x="89916" y="20192"/>
                  <a:pt x="89916" y="45084"/>
                </a:cubicBez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433695" y="4614036"/>
            <a:ext cx="180085" cy="179959"/>
          </a:xfrm>
          <a:custGeom>
            <a:avLst/>
            <a:gdLst>
              <a:gd name="connsiteX0" fmla="*/ 180085 w 180085"/>
              <a:gd name="connsiteY0" fmla="*/ 89916 h 179959"/>
              <a:gd name="connsiteX1" fmla="*/ 90042 w 180085"/>
              <a:gd name="connsiteY1" fmla="*/ 179959 h 179959"/>
              <a:gd name="connsiteX2" fmla="*/ 0 w 180085"/>
              <a:gd name="connsiteY2" fmla="*/ 89916 h 179959"/>
              <a:gd name="connsiteX3" fmla="*/ 90042 w 180085"/>
              <a:gd name="connsiteY3" fmla="*/ 0 h 179959"/>
              <a:gd name="connsiteX4" fmla="*/ 180085 w 180085"/>
              <a:gd name="connsiteY4" fmla="*/ 89916 h 1799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085" h="179959">
                <a:moveTo>
                  <a:pt x="180085" y="89916"/>
                </a:moveTo>
                <a:cubicBezTo>
                  <a:pt x="180085" y="139700"/>
                  <a:pt x="139700" y="179959"/>
                  <a:pt x="90042" y="179959"/>
                </a:cubicBezTo>
                <a:cubicBezTo>
                  <a:pt x="40385" y="179959"/>
                  <a:pt x="0" y="139700"/>
                  <a:pt x="0" y="89916"/>
                </a:cubicBezTo>
                <a:cubicBezTo>
                  <a:pt x="0" y="40259"/>
                  <a:pt x="40385" y="0"/>
                  <a:pt x="90042" y="0"/>
                </a:cubicBezTo>
                <a:cubicBezTo>
                  <a:pt x="139700" y="0"/>
                  <a:pt x="180085" y="40259"/>
                  <a:pt x="180085" y="89916"/>
                </a:cubicBez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464555" y="4435475"/>
            <a:ext cx="270002" cy="270002"/>
          </a:xfrm>
          <a:custGeom>
            <a:avLst/>
            <a:gdLst>
              <a:gd name="connsiteX0" fmla="*/ 270002 w 270002"/>
              <a:gd name="connsiteY0" fmla="*/ 135001 h 270002"/>
              <a:gd name="connsiteX1" fmla="*/ 135001 w 270002"/>
              <a:gd name="connsiteY1" fmla="*/ 270002 h 270002"/>
              <a:gd name="connsiteX2" fmla="*/ 0 w 270002"/>
              <a:gd name="connsiteY2" fmla="*/ 135001 h 270002"/>
              <a:gd name="connsiteX3" fmla="*/ 135001 w 270002"/>
              <a:gd name="connsiteY3" fmla="*/ 0 h 270002"/>
              <a:gd name="connsiteX4" fmla="*/ 270002 w 270002"/>
              <a:gd name="connsiteY4" fmla="*/ 135001 h 270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0002" h="270002">
                <a:moveTo>
                  <a:pt x="270002" y="135001"/>
                </a:moveTo>
                <a:cubicBezTo>
                  <a:pt x="270002" y="209550"/>
                  <a:pt x="209550" y="270002"/>
                  <a:pt x="135001" y="270002"/>
                </a:cubicBezTo>
                <a:cubicBezTo>
                  <a:pt x="60452" y="270002"/>
                  <a:pt x="0" y="209550"/>
                  <a:pt x="0" y="135001"/>
                </a:cubicBezTo>
                <a:cubicBezTo>
                  <a:pt x="0" y="60452"/>
                  <a:pt x="60452" y="0"/>
                  <a:pt x="135001" y="0"/>
                </a:cubicBezTo>
                <a:cubicBezTo>
                  <a:pt x="209550" y="0"/>
                  <a:pt x="270002" y="60452"/>
                  <a:pt x="270002" y="135001"/>
                </a:cubicBez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859779" y="2252472"/>
            <a:ext cx="370332" cy="684276"/>
          </a:xfrm>
          <a:custGeom>
            <a:avLst/>
            <a:gdLst>
              <a:gd name="connsiteX0" fmla="*/ 185166 w 370332"/>
              <a:gd name="connsiteY0" fmla="*/ 0 h 684276"/>
              <a:gd name="connsiteX1" fmla="*/ 370332 w 370332"/>
              <a:gd name="connsiteY1" fmla="*/ 185166 h 684276"/>
              <a:gd name="connsiteX2" fmla="*/ 277748 w 370332"/>
              <a:gd name="connsiteY2" fmla="*/ 185166 h 684276"/>
              <a:gd name="connsiteX3" fmla="*/ 277748 w 370332"/>
              <a:gd name="connsiteY3" fmla="*/ 499110 h 684276"/>
              <a:gd name="connsiteX4" fmla="*/ 370332 w 370332"/>
              <a:gd name="connsiteY4" fmla="*/ 499110 h 684276"/>
              <a:gd name="connsiteX5" fmla="*/ 185166 w 370332"/>
              <a:gd name="connsiteY5" fmla="*/ 684276 h 684276"/>
              <a:gd name="connsiteX6" fmla="*/ 0 w 370332"/>
              <a:gd name="connsiteY6" fmla="*/ 499110 h 684276"/>
              <a:gd name="connsiteX7" fmla="*/ 92583 w 370332"/>
              <a:gd name="connsiteY7" fmla="*/ 499110 h 684276"/>
              <a:gd name="connsiteX8" fmla="*/ 92583 w 370332"/>
              <a:gd name="connsiteY8" fmla="*/ 185166 h 684276"/>
              <a:gd name="connsiteX9" fmla="*/ 0 w 370332"/>
              <a:gd name="connsiteY9" fmla="*/ 185166 h 684276"/>
              <a:gd name="connsiteX10" fmla="*/ 185166 w 370332"/>
              <a:gd name="connsiteY10" fmla="*/ 0 h 684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70332" h="684276">
                <a:moveTo>
                  <a:pt x="185166" y="0"/>
                </a:moveTo>
                <a:lnTo>
                  <a:pt x="370332" y="185166"/>
                </a:lnTo>
                <a:lnTo>
                  <a:pt x="277748" y="185166"/>
                </a:lnTo>
                <a:lnTo>
                  <a:pt x="277748" y="499110"/>
                </a:lnTo>
                <a:lnTo>
                  <a:pt x="370332" y="499110"/>
                </a:lnTo>
                <a:lnTo>
                  <a:pt x="185166" y="684276"/>
                </a:lnTo>
                <a:lnTo>
                  <a:pt x="0" y="499110"/>
                </a:lnTo>
                <a:lnTo>
                  <a:pt x="92583" y="499110"/>
                </a:lnTo>
                <a:lnTo>
                  <a:pt x="92583" y="185166"/>
                </a:lnTo>
                <a:lnTo>
                  <a:pt x="0" y="185166"/>
                </a:lnTo>
                <a:lnTo>
                  <a:pt x="185166" y="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853429" y="2246122"/>
            <a:ext cx="383032" cy="696976"/>
          </a:xfrm>
          <a:custGeom>
            <a:avLst/>
            <a:gdLst>
              <a:gd name="connsiteX0" fmla="*/ 191516 w 383032"/>
              <a:gd name="connsiteY0" fmla="*/ 6350 h 696976"/>
              <a:gd name="connsiteX1" fmla="*/ 376682 w 383032"/>
              <a:gd name="connsiteY1" fmla="*/ 191516 h 696976"/>
              <a:gd name="connsiteX2" fmla="*/ 284098 w 383032"/>
              <a:gd name="connsiteY2" fmla="*/ 191516 h 696976"/>
              <a:gd name="connsiteX3" fmla="*/ 284098 w 383032"/>
              <a:gd name="connsiteY3" fmla="*/ 505460 h 696976"/>
              <a:gd name="connsiteX4" fmla="*/ 376682 w 383032"/>
              <a:gd name="connsiteY4" fmla="*/ 505460 h 696976"/>
              <a:gd name="connsiteX5" fmla="*/ 191516 w 383032"/>
              <a:gd name="connsiteY5" fmla="*/ 690626 h 696976"/>
              <a:gd name="connsiteX6" fmla="*/ 6350 w 383032"/>
              <a:gd name="connsiteY6" fmla="*/ 505460 h 696976"/>
              <a:gd name="connsiteX7" fmla="*/ 98933 w 383032"/>
              <a:gd name="connsiteY7" fmla="*/ 505460 h 696976"/>
              <a:gd name="connsiteX8" fmla="*/ 98933 w 383032"/>
              <a:gd name="connsiteY8" fmla="*/ 191516 h 696976"/>
              <a:gd name="connsiteX9" fmla="*/ 6350 w 383032"/>
              <a:gd name="connsiteY9" fmla="*/ 191516 h 696976"/>
              <a:gd name="connsiteX10" fmla="*/ 191516 w 383032"/>
              <a:gd name="connsiteY10" fmla="*/ 6350 h 6969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83032" h="696976">
                <a:moveTo>
                  <a:pt x="191516" y="6350"/>
                </a:moveTo>
                <a:lnTo>
                  <a:pt x="376682" y="191516"/>
                </a:lnTo>
                <a:lnTo>
                  <a:pt x="284098" y="191516"/>
                </a:lnTo>
                <a:lnTo>
                  <a:pt x="284098" y="505460"/>
                </a:lnTo>
                <a:lnTo>
                  <a:pt x="376682" y="505460"/>
                </a:lnTo>
                <a:lnTo>
                  <a:pt x="191516" y="690626"/>
                </a:lnTo>
                <a:lnTo>
                  <a:pt x="6350" y="505460"/>
                </a:lnTo>
                <a:lnTo>
                  <a:pt x="98933" y="505460"/>
                </a:lnTo>
                <a:lnTo>
                  <a:pt x="98933" y="191516"/>
                </a:lnTo>
                <a:lnTo>
                  <a:pt x="6350" y="191516"/>
                </a:lnTo>
                <a:lnTo>
                  <a:pt x="19151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2717800"/>
            <a:ext cx="1016000" cy="9271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6700" y="2717800"/>
            <a:ext cx="1041400" cy="10033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00" y="4432300"/>
            <a:ext cx="1854200" cy="10922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99100" y="4813300"/>
            <a:ext cx="1130300" cy="876300"/>
          </a:xfrm>
          <a:prstGeom prst="rect">
            <a:avLst/>
          </a:prstGeom>
          <a:noFill/>
        </p:spPr>
      </p:pic>
      <p:graphicFrame>
        <p:nvGraphicFramePr>
          <p:cNvPr id="27" name="表格 4"/>
          <p:cNvGraphicFramePr>
            <a:graphicFrameLocks noGrp="1"/>
          </p:cNvGraphicFramePr>
          <p:nvPr/>
        </p:nvGraphicFramePr>
        <p:xfrm>
          <a:off x="9582911" y="3311144"/>
          <a:ext cx="2092959" cy="3337569"/>
        </p:xfrm>
        <a:graphic>
          <a:graphicData uri="http://schemas.openxmlformats.org/drawingml/2006/table">
            <a:tbl>
              <a:tblPr/>
              <a:tblGrid>
                <a:gridCol w="644652"/>
                <a:gridCol w="1448307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失联客户信息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姓名</a:t>
                      </a:r>
                      <a:endParaRPr lang="zh-CN" altLang="en-US" sz="1403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XXX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证件</a:t>
                      </a:r>
                      <a:endParaRPr lang="zh-CN" altLang="en-US" sz="1403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XXXXXXXXX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手机</a:t>
                      </a:r>
                      <a:endParaRPr lang="zh-CN" altLang="en-US" sz="1403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XXXXXX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邮箱</a:t>
                      </a:r>
                      <a:endParaRPr lang="zh-CN" altLang="en-US" sz="140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XX@XX.XXX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地址</a:t>
                      </a:r>
                      <a:endParaRPr lang="zh-CN" altLang="en-US" sz="1403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XX市XX区XXX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交易</a:t>
                      </a:r>
                      <a:endParaRPr lang="zh-CN" altLang="en-US" sz="1403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某电商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城市</a:t>
                      </a:r>
                      <a:endParaRPr lang="zh-CN" altLang="en-US" sz="1403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北京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。。。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8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5400" y="355600"/>
            <a:ext cx="60452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3479800" algn="l"/>
              </a:tabLst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贷后管理-失联催收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798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失信客户信息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欺诈客户信息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041400" y="2349500"/>
            <a:ext cx="8382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文件导入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人工录入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4978400" y="6045200"/>
            <a:ext cx="800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第三方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辅助数据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311900" y="6032500"/>
            <a:ext cx="1003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同盾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互联网客户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940300" y="2540000"/>
            <a:ext cx="18923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实时反馈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同盾反欺诈信息</a:t>
            </a:r>
          </a:p>
          <a:p>
            <a:pPr>
              <a:lnSpc>
                <a:spcPts val="2100"/>
              </a:lnSpc>
              <a:tabLst>
                <a:tab pos="38100" algn="l"/>
                <a:tab pos="304800" algn="l"/>
                <a:tab pos="762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云服务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100" algn="l"/>
                <a:tab pos="304800" algn="l"/>
                <a:tab pos="7620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持续监控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66900" y="14224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同盾科技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66900" y="1879600"/>
            <a:ext cx="83820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杭州同盾科技有限公司创立于2013年，由前阿里集团安全部、PayPal（美）、RSA（美）的一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批反欺诈科学家和技术高管创立，专注解决网络风险和欺诈问题，让数据智能真正为企业带来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价值。涉及的反欺诈领域包括账号风险、交易风险、支付风险、商户风险、网络信用风险、企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业内部风险等，拥有带自主知识产权的一系列核心产品，且同时支持企业级产品和互联网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SAAS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产品，满足企业风险管理的不同需求。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66900" y="33020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同盾使命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66900" y="3835400"/>
            <a:ext cx="2628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专注解决网络欺诈及风险问题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让大数据产生智能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66900" y="45593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同盾团队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66900" y="5080000"/>
            <a:ext cx="3035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多年跨领域反欺诈及风险管理经验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66900" y="5321300"/>
            <a:ext cx="648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来自知名互联网公司、支付机构、金融机构的反欺诈及风险管理专家组成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66900" y="5575300"/>
            <a:ext cx="8318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涉及大数据处理及分析、网络欺诈分析、机器学习、身份识别、可信计算、实时计算等技术领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44546A"/>
                </a:solidFill>
                <a:latin typeface="微软雅黑" pitchFamily="18" charset="0"/>
                <a:cs typeface="微软雅黑" pitchFamily="18" charset="0"/>
              </a:rPr>
              <a:t>域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95400" y="317500"/>
            <a:ext cx="1676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公司简介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998717" y="3921759"/>
            <a:ext cx="2431287" cy="798957"/>
          </a:xfrm>
          <a:custGeom>
            <a:avLst/>
            <a:gdLst>
              <a:gd name="connsiteX0" fmla="*/ 0 w 2431287"/>
              <a:gd name="connsiteY0" fmla="*/ 533654 h 798957"/>
              <a:gd name="connsiteX1" fmla="*/ 2140965 w 2431287"/>
              <a:gd name="connsiteY1" fmla="*/ 132588 h 798957"/>
              <a:gd name="connsiteX2" fmla="*/ 2116200 w 2431287"/>
              <a:gd name="connsiteY2" fmla="*/ 0 h 798957"/>
              <a:gd name="connsiteX3" fmla="*/ 2431288 w 2431287"/>
              <a:gd name="connsiteY3" fmla="*/ 215646 h 798957"/>
              <a:gd name="connsiteX4" fmla="*/ 2215514 w 2431287"/>
              <a:gd name="connsiteY4" fmla="*/ 530733 h 798957"/>
              <a:gd name="connsiteX5" fmla="*/ 2190750 w 2431287"/>
              <a:gd name="connsiteY5" fmla="*/ 398018 h 798957"/>
              <a:gd name="connsiteX6" fmla="*/ 49657 w 2431287"/>
              <a:gd name="connsiteY6" fmla="*/ 798957 h 798957"/>
              <a:gd name="connsiteX7" fmla="*/ 0 w 2431287"/>
              <a:gd name="connsiteY7" fmla="*/ 533654 h 7989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431287" h="798957">
                <a:moveTo>
                  <a:pt x="0" y="533654"/>
                </a:moveTo>
                <a:lnTo>
                  <a:pt x="2140965" y="132588"/>
                </a:lnTo>
                <a:lnTo>
                  <a:pt x="2116200" y="0"/>
                </a:lnTo>
                <a:lnTo>
                  <a:pt x="2431288" y="215646"/>
                </a:lnTo>
                <a:lnTo>
                  <a:pt x="2215514" y="530733"/>
                </a:lnTo>
                <a:lnTo>
                  <a:pt x="2190750" y="398018"/>
                </a:lnTo>
                <a:lnTo>
                  <a:pt x="49657" y="798957"/>
                </a:lnTo>
                <a:lnTo>
                  <a:pt x="0" y="533654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992367" y="3915409"/>
            <a:ext cx="2443987" cy="811657"/>
          </a:xfrm>
          <a:custGeom>
            <a:avLst/>
            <a:gdLst>
              <a:gd name="connsiteX0" fmla="*/ 6350 w 2443987"/>
              <a:gd name="connsiteY0" fmla="*/ 540004 h 811657"/>
              <a:gd name="connsiteX1" fmla="*/ 2147315 w 2443987"/>
              <a:gd name="connsiteY1" fmla="*/ 138938 h 811657"/>
              <a:gd name="connsiteX2" fmla="*/ 2122550 w 2443987"/>
              <a:gd name="connsiteY2" fmla="*/ 6350 h 811657"/>
              <a:gd name="connsiteX3" fmla="*/ 2437638 w 2443987"/>
              <a:gd name="connsiteY3" fmla="*/ 221996 h 811657"/>
              <a:gd name="connsiteX4" fmla="*/ 2221864 w 2443987"/>
              <a:gd name="connsiteY4" fmla="*/ 537083 h 811657"/>
              <a:gd name="connsiteX5" fmla="*/ 2197100 w 2443987"/>
              <a:gd name="connsiteY5" fmla="*/ 404368 h 811657"/>
              <a:gd name="connsiteX6" fmla="*/ 56007 w 2443987"/>
              <a:gd name="connsiteY6" fmla="*/ 805307 h 811657"/>
              <a:gd name="connsiteX7" fmla="*/ 6350 w 2443987"/>
              <a:gd name="connsiteY7" fmla="*/ 540004 h 8116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443987" h="811657">
                <a:moveTo>
                  <a:pt x="6350" y="540004"/>
                </a:moveTo>
                <a:lnTo>
                  <a:pt x="2147315" y="138938"/>
                </a:lnTo>
                <a:lnTo>
                  <a:pt x="2122550" y="6350"/>
                </a:lnTo>
                <a:lnTo>
                  <a:pt x="2437638" y="221996"/>
                </a:lnTo>
                <a:lnTo>
                  <a:pt x="2221864" y="537083"/>
                </a:lnTo>
                <a:lnTo>
                  <a:pt x="2197100" y="404368"/>
                </a:lnTo>
                <a:lnTo>
                  <a:pt x="56007" y="805307"/>
                </a:lnTo>
                <a:lnTo>
                  <a:pt x="6350" y="54000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5702300" cy="40259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1100" y="1828800"/>
            <a:ext cx="5715000" cy="391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3530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贷后管理-失联催收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92300" y="6032500"/>
            <a:ext cx="829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经纬度定位：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通过对客户登录IP地址的精准定位，可以查询到客户发生业务时的准确地址信息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76800" y="3035300"/>
            <a:ext cx="2438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同盾技术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461500" y="6489700"/>
            <a:ext cx="2476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FraudMetrix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life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2590800"/>
            <a:ext cx="2108200" cy="158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215900"/>
            <a:ext cx="33528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700"/>
              </a:lnSpc>
              <a:tabLst/>
            </a:pPr>
            <a:r>
              <a:rPr lang="en-US" altLang="zh-CN" sz="4406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为什么是同盾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70200" y="4203700"/>
            <a:ext cx="1130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79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我们是公正的</a:t>
            </a:r>
          </a:p>
          <a:p>
            <a:pPr>
              <a:lnSpc>
                <a:spcPts val="17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第三方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413500" y="19304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 smtClean="0">
                <a:solidFill>
                  <a:srgbClr val="8000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794500" y="1803400"/>
            <a:ext cx="1003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ROI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率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731000" y="2374900"/>
            <a:ext cx="50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36" dirty="0" smtClean="0">
                <a:solidFill>
                  <a:srgbClr val="3B3838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638" dirty="0" smtClean="0">
                <a:solidFill>
                  <a:srgbClr val="3B3838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112000" y="2247900"/>
            <a:ext cx="3441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最少应用修改，实施周期短，效果明显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完善的欺诈规则模板库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13500" y="32258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 smtClean="0">
                <a:solidFill>
                  <a:srgbClr val="8000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794500" y="3098800"/>
            <a:ext cx="1600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完整的解决方案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731000" y="3670300"/>
            <a:ext cx="50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36" dirty="0" smtClean="0">
                <a:solidFill>
                  <a:srgbClr val="3B3838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636" dirty="0" smtClean="0">
                <a:solidFill>
                  <a:srgbClr val="3B3838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112000" y="3543300"/>
            <a:ext cx="1206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实时欺诈检测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风险评估分析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731000" y="44577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36" dirty="0" smtClean="0">
                <a:solidFill>
                  <a:srgbClr val="3B3838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112000" y="4318000"/>
            <a:ext cx="120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风险控制管理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413500" y="49276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 smtClean="0">
                <a:solidFill>
                  <a:srgbClr val="8000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794500" y="4787900"/>
            <a:ext cx="2057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产品支持和业务流程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731000" y="5372100"/>
            <a:ext cx="50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36" dirty="0" smtClean="0">
                <a:solidFill>
                  <a:srgbClr val="3B3838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638" dirty="0" smtClean="0">
                <a:solidFill>
                  <a:srgbClr val="3B3838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112000" y="5232400"/>
            <a:ext cx="36449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完整的工作流支持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系统流程很容易集成到现有的业务流程中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311400"/>
            <a:ext cx="2184400" cy="345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27300" y="2489200"/>
            <a:ext cx="21209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失信名单</a:t>
            </a:r>
          </a:p>
          <a:p>
            <a:pPr>
              <a:lnSpc>
                <a:spcPts val="16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sz="1106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共享失信名单，构筑共防共治的诚</a:t>
            </a:r>
          </a:p>
          <a:p>
            <a:pPr>
              <a:lnSpc>
                <a:spcPts val="15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			</a:t>
            </a: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信体系，减低运营风险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欺诈信息库</a:t>
            </a:r>
          </a:p>
          <a:p>
            <a:pPr>
              <a:lnSpc>
                <a:spcPts val="13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				</a:t>
            </a: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建立全局欺诈信息库</a:t>
            </a:r>
          </a:p>
          <a:p>
            <a:pPr>
              <a:lnSpc>
                <a:spcPts val="15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构建联防联控的全局风险网络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设备指纹</a:t>
            </a:r>
          </a:p>
          <a:p>
            <a:pPr>
              <a:lnSpc>
                <a:spcPts val="13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sz="1106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准确定位单一用户，对风险主体本</a:t>
            </a:r>
          </a:p>
          <a:p>
            <a:pPr>
              <a:lnSpc>
                <a:spcPts val="15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身进行精准而又有效的风险控制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代理检测</a:t>
            </a:r>
          </a:p>
          <a:p>
            <a:pPr>
              <a:lnSpc>
                <a:spcPts val="13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准确识别当前用户是否使用了代理</a:t>
            </a:r>
          </a:p>
          <a:p>
            <a:pPr>
              <a:lnSpc>
                <a:spcPts val="1500"/>
              </a:lnSpc>
              <a:tabLst>
                <a:tab pos="139700" algn="l"/>
                <a:tab pos="215900" algn="l"/>
                <a:tab pos="571500" algn="l"/>
                <a:tab pos="698500" algn="l"/>
                <a:tab pos="774700" algn="l"/>
                <a:tab pos="11176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访问网站，并获取真实IP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368300"/>
            <a:ext cx="69723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6159500" algn="l"/>
              </a:tabLst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风险决策系统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159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风险引擎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454900" y="2387600"/>
            <a:ext cx="22479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76200" algn="l"/>
              </a:tabLst>
            </a:pP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强大高效</a:t>
            </a:r>
          </a:p>
          <a:p>
            <a:pPr>
              <a:lnSpc>
                <a:spcPts val="1500"/>
              </a:lnSpc>
              <a:tabLst>
                <a:tab pos="25400" algn="l"/>
                <a:tab pos="76200" algn="l"/>
              </a:tabLst>
            </a:pP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灵活地实现了复杂多变的业务规则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指标计算</a:t>
            </a:r>
          </a:p>
          <a:p>
            <a:pPr>
              <a:lnSpc>
                <a:spcPts val="1700"/>
              </a:lnSpc>
              <a:tabLst>
                <a:tab pos="254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从多个维度来统计用户的行为数据</a:t>
            </a:r>
          </a:p>
          <a:p>
            <a:pPr>
              <a:lnSpc>
                <a:spcPts val="1500"/>
              </a:lnSpc>
              <a:tabLst>
                <a:tab pos="254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监测用户异常行为</a:t>
            </a:r>
          </a:p>
          <a:p>
            <a:pPr>
              <a:lnSpc>
                <a:spcPts val="2800"/>
              </a:lnSpc>
              <a:tabLst>
                <a:tab pos="25400" algn="l"/>
                <a:tab pos="76200" algn="l"/>
              </a:tabLst>
            </a:pP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高危账号</a:t>
            </a:r>
          </a:p>
          <a:p>
            <a:pPr>
              <a:lnSpc>
                <a:spcPts val="1500"/>
              </a:lnSpc>
              <a:tabLst>
                <a:tab pos="25400" algn="l"/>
                <a:tab pos="76200" algn="l"/>
              </a:tabLst>
            </a:pPr>
            <a:r>
              <a:rPr lang="en-US" altLang="zh-CN" sz="1106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监控信息泄露，持续更新高危账号信</a:t>
            </a:r>
          </a:p>
          <a:p>
            <a:pPr>
              <a:lnSpc>
                <a:spcPts val="1500"/>
              </a:lnSpc>
              <a:tabLst>
                <a:tab pos="25400" algn="l"/>
                <a:tab pos="76200" algn="l"/>
              </a:tabLst>
            </a:pP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息库，及时发现风险</a:t>
            </a:r>
          </a:p>
          <a:p>
            <a:pPr>
              <a:lnSpc>
                <a:spcPts val="2400"/>
              </a:lnSpc>
              <a:tabLst>
                <a:tab pos="25400" algn="l"/>
                <a:tab pos="76200" algn="l"/>
              </a:tabLst>
            </a:pP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地理位置库</a:t>
            </a:r>
          </a:p>
          <a:p>
            <a:pPr>
              <a:lnSpc>
                <a:spcPts val="1500"/>
              </a:lnSpc>
              <a:tabLst>
                <a:tab pos="25400" algn="l"/>
                <a:tab pos="76200" algn="l"/>
              </a:tabLst>
            </a:pP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多维度的地理位置信息</a:t>
            </a:r>
          </a:p>
          <a:p>
            <a:pPr>
              <a:lnSpc>
                <a:spcPts val="1500"/>
              </a:lnSpc>
              <a:tabLst>
                <a:tab pos="25400" algn="l"/>
                <a:tab pos="76200" algn="l"/>
              </a:tabLst>
            </a:pP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快速精准地定位访问者的地理位置</a:t>
            </a:r>
          </a:p>
          <a:p>
            <a:pPr>
              <a:lnSpc>
                <a:spcPts val="3000"/>
              </a:lnSpc>
              <a:tabLst>
                <a:tab pos="254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生物探针</a:t>
            </a:r>
          </a:p>
          <a:p>
            <a:pPr>
              <a:lnSpc>
                <a:spcPts val="1700"/>
              </a:lnSpc>
              <a:tabLst>
                <a:tab pos="25400" algn="l"/>
                <a:tab pos="76200" algn="l"/>
              </a:tabLst>
            </a:pP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去除验证码，抵御机器人攻击</a:t>
            </a:r>
          </a:p>
          <a:p>
            <a:pPr>
              <a:lnSpc>
                <a:spcPts val="1500"/>
              </a:lnSpc>
              <a:tabLst>
                <a:tab pos="25400" algn="l"/>
                <a:tab pos="76200" algn="l"/>
              </a:tabLst>
            </a:pPr>
            <a:r>
              <a:rPr lang="en-US" altLang="zh-CN" sz="1103" dirty="0" smtClean="0">
                <a:solidFill>
                  <a:srgbClr val="3B3838"/>
                </a:solidFill>
                <a:latin typeface="微软雅黑" pitchFamily="18" charset="0"/>
                <a:cs typeface="微软雅黑" pitchFamily="18" charset="0"/>
              </a:rPr>
              <a:t>大幅提升用户体验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077211" y="2837688"/>
            <a:ext cx="1799844" cy="361188"/>
          </a:xfrm>
          <a:custGeom>
            <a:avLst/>
            <a:gdLst>
              <a:gd name="connsiteX0" fmla="*/ 0 w 1799844"/>
              <a:gd name="connsiteY0" fmla="*/ 90297 h 361188"/>
              <a:gd name="connsiteX1" fmla="*/ 1619250 w 1799844"/>
              <a:gd name="connsiteY1" fmla="*/ 90297 h 361188"/>
              <a:gd name="connsiteX2" fmla="*/ 1619250 w 1799844"/>
              <a:gd name="connsiteY2" fmla="*/ 0 h 361188"/>
              <a:gd name="connsiteX3" fmla="*/ 1799844 w 1799844"/>
              <a:gd name="connsiteY3" fmla="*/ 180594 h 361188"/>
              <a:gd name="connsiteX4" fmla="*/ 1619250 w 1799844"/>
              <a:gd name="connsiteY4" fmla="*/ 361188 h 361188"/>
              <a:gd name="connsiteX5" fmla="*/ 1619250 w 1799844"/>
              <a:gd name="connsiteY5" fmla="*/ 270891 h 361188"/>
              <a:gd name="connsiteX6" fmla="*/ 0 w 1799844"/>
              <a:gd name="connsiteY6" fmla="*/ 270891 h 361188"/>
              <a:gd name="connsiteX7" fmla="*/ 0 w 1799844"/>
              <a:gd name="connsiteY7" fmla="*/ 90297 h 361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799844" h="361188">
                <a:moveTo>
                  <a:pt x="0" y="90297"/>
                </a:moveTo>
                <a:lnTo>
                  <a:pt x="1619250" y="90297"/>
                </a:lnTo>
                <a:lnTo>
                  <a:pt x="1619250" y="0"/>
                </a:lnTo>
                <a:lnTo>
                  <a:pt x="1799844" y="180594"/>
                </a:lnTo>
                <a:lnTo>
                  <a:pt x="1619250" y="361188"/>
                </a:lnTo>
                <a:lnTo>
                  <a:pt x="1619250" y="270891"/>
                </a:lnTo>
                <a:lnTo>
                  <a:pt x="0" y="270891"/>
                </a:lnTo>
                <a:lnTo>
                  <a:pt x="0" y="90297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051304" y="4980432"/>
            <a:ext cx="1801368" cy="361188"/>
          </a:xfrm>
          <a:custGeom>
            <a:avLst/>
            <a:gdLst>
              <a:gd name="connsiteX0" fmla="*/ 0 w 1801368"/>
              <a:gd name="connsiteY0" fmla="*/ 90296 h 361188"/>
              <a:gd name="connsiteX1" fmla="*/ 1620774 w 1801368"/>
              <a:gd name="connsiteY1" fmla="*/ 90296 h 361188"/>
              <a:gd name="connsiteX2" fmla="*/ 1620774 w 1801368"/>
              <a:gd name="connsiteY2" fmla="*/ 0 h 361188"/>
              <a:gd name="connsiteX3" fmla="*/ 1801367 w 1801368"/>
              <a:gd name="connsiteY3" fmla="*/ 180594 h 361188"/>
              <a:gd name="connsiteX4" fmla="*/ 1620774 w 1801368"/>
              <a:gd name="connsiteY4" fmla="*/ 361188 h 361188"/>
              <a:gd name="connsiteX5" fmla="*/ 1620774 w 1801368"/>
              <a:gd name="connsiteY5" fmla="*/ 270890 h 361188"/>
              <a:gd name="connsiteX6" fmla="*/ 0 w 1801368"/>
              <a:gd name="connsiteY6" fmla="*/ 270890 h 361188"/>
              <a:gd name="connsiteX7" fmla="*/ 0 w 1801368"/>
              <a:gd name="connsiteY7" fmla="*/ 90296 h 361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01368" h="361188">
                <a:moveTo>
                  <a:pt x="0" y="90296"/>
                </a:moveTo>
                <a:lnTo>
                  <a:pt x="1620774" y="90296"/>
                </a:lnTo>
                <a:lnTo>
                  <a:pt x="1620774" y="0"/>
                </a:lnTo>
                <a:lnTo>
                  <a:pt x="1801367" y="180594"/>
                </a:lnTo>
                <a:lnTo>
                  <a:pt x="1620774" y="361188"/>
                </a:lnTo>
                <a:lnTo>
                  <a:pt x="1620774" y="270890"/>
                </a:lnTo>
                <a:lnTo>
                  <a:pt x="0" y="270890"/>
                </a:lnTo>
                <a:lnTo>
                  <a:pt x="0" y="90296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" y="2273300"/>
            <a:ext cx="1104900" cy="1498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0" y="2120900"/>
            <a:ext cx="1828800" cy="1651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7400" y="4445000"/>
            <a:ext cx="1104900" cy="1435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0500" y="4445000"/>
            <a:ext cx="1892300" cy="1651000"/>
          </a:xfrm>
          <a:prstGeom prst="rect">
            <a:avLst/>
          </a:prstGeom>
          <a:noFill/>
        </p:spPr>
      </p:pic>
      <p:graphicFrame>
        <p:nvGraphicFramePr>
          <p:cNvPr id="13" name="表格 4"/>
          <p:cNvGraphicFramePr>
            <a:graphicFrameLocks noGrp="1"/>
          </p:cNvGraphicFramePr>
          <p:nvPr/>
        </p:nvGraphicFramePr>
        <p:xfrm>
          <a:off x="6506844" y="1830197"/>
          <a:ext cx="4845684" cy="4436577"/>
        </p:xfrm>
        <a:graphic>
          <a:graphicData uri="http://schemas.openxmlformats.org/drawingml/2006/table">
            <a:tbl>
              <a:tblPr/>
              <a:tblGrid>
                <a:gridCol w="1245361"/>
                <a:gridCol w="3600323"/>
              </a:tblGrid>
              <a:tr h="386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独有技术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技术特色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9CA"/>
                    </a:solidFill>
                  </a:tcPr>
                </a:tc>
              </a:tr>
              <a:tr h="8053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设备ID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全局唯一设备识别信息，可精确定位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设备在反欺诈网络中的活动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8284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智能ID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有效检测用户清除cookie操作，隐私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浏览模式下仍能识别用户设备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805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设备异常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设备采样信息异常检测，机器行为识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别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805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设备关联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设备关联客户，账号、IP、交易，地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址异常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805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规则扩展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增加新的风险监测点，提高客户行为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监控精准度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5400" y="317500"/>
            <a:ext cx="1676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设备指纹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489200" y="26416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唯一标识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527300" y="47498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唯一标识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90600" y="40894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设备指纹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65200" y="18034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人体指纹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00400" y="3285744"/>
            <a:ext cx="1682496" cy="316992"/>
          </a:xfrm>
          <a:custGeom>
            <a:avLst/>
            <a:gdLst>
              <a:gd name="connsiteX0" fmla="*/ 0 w 1682496"/>
              <a:gd name="connsiteY0" fmla="*/ 79247 h 316992"/>
              <a:gd name="connsiteX1" fmla="*/ 1524000 w 1682496"/>
              <a:gd name="connsiteY1" fmla="*/ 79247 h 316992"/>
              <a:gd name="connsiteX2" fmla="*/ 1524000 w 1682496"/>
              <a:gd name="connsiteY2" fmla="*/ 0 h 316992"/>
              <a:gd name="connsiteX3" fmla="*/ 1682496 w 1682496"/>
              <a:gd name="connsiteY3" fmla="*/ 158496 h 316992"/>
              <a:gd name="connsiteX4" fmla="*/ 1524000 w 1682496"/>
              <a:gd name="connsiteY4" fmla="*/ 316991 h 316992"/>
              <a:gd name="connsiteX5" fmla="*/ 1524000 w 1682496"/>
              <a:gd name="connsiteY5" fmla="*/ 237744 h 316992"/>
              <a:gd name="connsiteX6" fmla="*/ 0 w 1682496"/>
              <a:gd name="connsiteY6" fmla="*/ 237744 h 316992"/>
              <a:gd name="connsiteX7" fmla="*/ 0 w 1682496"/>
              <a:gd name="connsiteY7" fmla="*/ 79247 h 316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82496" h="316992">
                <a:moveTo>
                  <a:pt x="0" y="79247"/>
                </a:moveTo>
                <a:lnTo>
                  <a:pt x="1524000" y="79247"/>
                </a:lnTo>
                <a:lnTo>
                  <a:pt x="1524000" y="0"/>
                </a:lnTo>
                <a:lnTo>
                  <a:pt x="1682496" y="158496"/>
                </a:lnTo>
                <a:lnTo>
                  <a:pt x="1524000" y="316991"/>
                </a:lnTo>
                <a:lnTo>
                  <a:pt x="1524000" y="237744"/>
                </a:lnTo>
                <a:lnTo>
                  <a:pt x="0" y="237744"/>
                </a:lnTo>
                <a:lnTo>
                  <a:pt x="0" y="79247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259067" y="3285744"/>
            <a:ext cx="1680971" cy="316992"/>
          </a:xfrm>
          <a:custGeom>
            <a:avLst/>
            <a:gdLst>
              <a:gd name="connsiteX0" fmla="*/ 0 w 1680971"/>
              <a:gd name="connsiteY0" fmla="*/ 79247 h 316992"/>
              <a:gd name="connsiteX1" fmla="*/ 1522475 w 1680971"/>
              <a:gd name="connsiteY1" fmla="*/ 79247 h 316992"/>
              <a:gd name="connsiteX2" fmla="*/ 1522475 w 1680971"/>
              <a:gd name="connsiteY2" fmla="*/ 0 h 316992"/>
              <a:gd name="connsiteX3" fmla="*/ 1680972 w 1680971"/>
              <a:gd name="connsiteY3" fmla="*/ 158496 h 316992"/>
              <a:gd name="connsiteX4" fmla="*/ 1522475 w 1680971"/>
              <a:gd name="connsiteY4" fmla="*/ 316991 h 316992"/>
              <a:gd name="connsiteX5" fmla="*/ 1522475 w 1680971"/>
              <a:gd name="connsiteY5" fmla="*/ 237744 h 316992"/>
              <a:gd name="connsiteX6" fmla="*/ 0 w 1680971"/>
              <a:gd name="connsiteY6" fmla="*/ 237744 h 316992"/>
              <a:gd name="connsiteX7" fmla="*/ 0 w 1680971"/>
              <a:gd name="connsiteY7" fmla="*/ 79247 h 316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80971" h="316992">
                <a:moveTo>
                  <a:pt x="0" y="79247"/>
                </a:moveTo>
                <a:lnTo>
                  <a:pt x="1522475" y="79247"/>
                </a:lnTo>
                <a:lnTo>
                  <a:pt x="1522475" y="0"/>
                </a:lnTo>
                <a:lnTo>
                  <a:pt x="1680972" y="158496"/>
                </a:lnTo>
                <a:lnTo>
                  <a:pt x="1522475" y="316991"/>
                </a:lnTo>
                <a:lnTo>
                  <a:pt x="1522475" y="237744"/>
                </a:lnTo>
                <a:lnTo>
                  <a:pt x="0" y="237744"/>
                </a:lnTo>
                <a:lnTo>
                  <a:pt x="0" y="79247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64738" y="4718050"/>
            <a:ext cx="294640" cy="1495552"/>
          </a:xfrm>
          <a:custGeom>
            <a:avLst/>
            <a:gdLst>
              <a:gd name="connsiteX0" fmla="*/ 288290 w 294640"/>
              <a:gd name="connsiteY0" fmla="*/ 1489202 h 1495552"/>
              <a:gd name="connsiteX1" fmla="*/ 147320 w 294640"/>
              <a:gd name="connsiteY1" fmla="*/ 1465707 h 1495552"/>
              <a:gd name="connsiteX2" fmla="*/ 147320 w 294640"/>
              <a:gd name="connsiteY2" fmla="*/ 771271 h 1495552"/>
              <a:gd name="connsiteX3" fmla="*/ 6350 w 294640"/>
              <a:gd name="connsiteY3" fmla="*/ 747776 h 1495552"/>
              <a:gd name="connsiteX4" fmla="*/ 147320 w 294640"/>
              <a:gd name="connsiteY4" fmla="*/ 724280 h 1495552"/>
              <a:gd name="connsiteX5" fmla="*/ 147320 w 294640"/>
              <a:gd name="connsiteY5" fmla="*/ 29845 h 1495552"/>
              <a:gd name="connsiteX6" fmla="*/ 288290 w 294640"/>
              <a:gd name="connsiteY6" fmla="*/ 6350 h 1495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94640" h="1495552">
                <a:moveTo>
                  <a:pt x="288290" y="1489202"/>
                </a:moveTo>
                <a:cubicBezTo>
                  <a:pt x="210439" y="1489202"/>
                  <a:pt x="147320" y="1478686"/>
                  <a:pt x="147320" y="1465707"/>
                </a:cubicBezTo>
                <a:lnTo>
                  <a:pt x="147320" y="771271"/>
                </a:lnTo>
                <a:cubicBezTo>
                  <a:pt x="147320" y="758316"/>
                  <a:pt x="84201" y="747776"/>
                  <a:pt x="6350" y="747776"/>
                </a:cubicBezTo>
                <a:cubicBezTo>
                  <a:pt x="84201" y="747776"/>
                  <a:pt x="147320" y="737234"/>
                  <a:pt x="147320" y="724280"/>
                </a:cubicBezTo>
                <a:lnTo>
                  <a:pt x="147320" y="29845"/>
                </a:lnTo>
                <a:cubicBezTo>
                  <a:pt x="147320" y="16890"/>
                  <a:pt x="210439" y="6350"/>
                  <a:pt x="2882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321042" y="4762246"/>
            <a:ext cx="294639" cy="1494027"/>
          </a:xfrm>
          <a:custGeom>
            <a:avLst/>
            <a:gdLst>
              <a:gd name="connsiteX0" fmla="*/ 6350 w 294639"/>
              <a:gd name="connsiteY0" fmla="*/ 6350 h 1494027"/>
              <a:gd name="connsiteX1" fmla="*/ 147319 w 294639"/>
              <a:gd name="connsiteY1" fmla="*/ 29844 h 1494027"/>
              <a:gd name="connsiteX2" fmla="*/ 147319 w 294639"/>
              <a:gd name="connsiteY2" fmla="*/ 723519 h 1494027"/>
              <a:gd name="connsiteX3" fmla="*/ 288289 w 294639"/>
              <a:gd name="connsiteY3" fmla="*/ 747013 h 1494027"/>
              <a:gd name="connsiteX4" fmla="*/ 147319 w 294639"/>
              <a:gd name="connsiteY4" fmla="*/ 770508 h 1494027"/>
              <a:gd name="connsiteX5" fmla="*/ 147319 w 294639"/>
              <a:gd name="connsiteY5" fmla="*/ 1464182 h 1494027"/>
              <a:gd name="connsiteX6" fmla="*/ 6350 w 294639"/>
              <a:gd name="connsiteY6" fmla="*/ 1487677 h 1494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94639" h="1494027">
                <a:moveTo>
                  <a:pt x="6350" y="6350"/>
                </a:moveTo>
                <a:cubicBezTo>
                  <a:pt x="84201" y="6350"/>
                  <a:pt x="147319" y="16890"/>
                  <a:pt x="147319" y="29844"/>
                </a:cubicBezTo>
                <a:lnTo>
                  <a:pt x="147319" y="723519"/>
                </a:lnTo>
                <a:cubicBezTo>
                  <a:pt x="147319" y="736472"/>
                  <a:pt x="210439" y="747013"/>
                  <a:pt x="288289" y="747013"/>
                </a:cubicBezTo>
                <a:cubicBezTo>
                  <a:pt x="210439" y="747013"/>
                  <a:pt x="147319" y="757554"/>
                  <a:pt x="147319" y="770508"/>
                </a:cubicBezTo>
                <a:lnTo>
                  <a:pt x="147319" y="1464182"/>
                </a:lnTo>
                <a:cubicBezTo>
                  <a:pt x="147319" y="1477162"/>
                  <a:pt x="84201" y="1487677"/>
                  <a:pt x="6350" y="1487677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476500"/>
            <a:ext cx="1549400" cy="19304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768600"/>
            <a:ext cx="1244600" cy="12446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16800" y="2222500"/>
            <a:ext cx="2057400" cy="23749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63100" y="3771900"/>
            <a:ext cx="812800" cy="8255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86900" y="5143500"/>
            <a:ext cx="965200" cy="73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899400" y="4406900"/>
            <a:ext cx="1066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传统的安全系统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479800" y="2908300"/>
            <a:ext cx="9652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真实IP</a:t>
            </a:r>
          </a:p>
          <a:p>
            <a:pPr>
              <a:lnSpc>
                <a:spcPts val="1600"/>
              </a:lnSpc>
              <a:tabLst>
                <a:tab pos="139700" algn="l"/>
                <a:tab pos="2286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10.20.30.23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地理位置</a:t>
            </a:r>
          </a:p>
          <a:p>
            <a:pPr>
              <a:lnSpc>
                <a:spcPts val="1600"/>
              </a:lnSpc>
              <a:tabLst>
                <a:tab pos="1397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尼日利亚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540500" y="2933700"/>
            <a:ext cx="9652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7000" algn="l"/>
                <a:tab pos="2159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代理IP</a:t>
            </a:r>
          </a:p>
          <a:p>
            <a:pPr>
              <a:lnSpc>
                <a:spcPts val="1600"/>
              </a:lnSpc>
              <a:tabLst>
                <a:tab pos="127000" algn="l"/>
                <a:tab pos="215900" algn="l"/>
                <a:tab pos="3048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88.88.33.24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27000" algn="l"/>
                <a:tab pos="2159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地理位置</a:t>
            </a:r>
          </a:p>
          <a:p>
            <a:pPr>
              <a:lnSpc>
                <a:spcPts val="1600"/>
              </a:lnSpc>
              <a:tabLst>
                <a:tab pos="127000" algn="l"/>
                <a:tab pos="215900" algn="l"/>
                <a:tab pos="304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上海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220200" y="2806700"/>
            <a:ext cx="14224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IP黑名单规则失效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来自高危地区规则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失效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无法确定欺诈来源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019300" y="5321300"/>
            <a:ext cx="1079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同盾代理IP及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VPN检测技术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657600" y="4991100"/>
            <a:ext cx="35814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TCP/IP报文头部属性分析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网络环境分析：Ethernet,3G,WiFi,VPN等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指定协议握手包主动探测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多种代理类型检测：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HTTP,SOCKS4,SOCKS5,VPN(PPTP),SSH_V1,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874000" y="5219700"/>
            <a:ext cx="1600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445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精准的IP、地理位置</a:t>
            </a:r>
          </a:p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定位，可疑风险事件</a:t>
            </a:r>
          </a:p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实时识别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295400" y="368300"/>
            <a:ext cx="47244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3822700" algn="l"/>
                <a:tab pos="3835400" algn="l"/>
              </a:tabLst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代理检测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22700" algn="l"/>
                <a:tab pos="38354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代理服务器</a:t>
            </a:r>
          </a:p>
          <a:p>
            <a:pPr>
              <a:lnSpc>
                <a:spcPts val="1600"/>
              </a:lnSpc>
              <a:tabLst>
                <a:tab pos="3822700" algn="l"/>
                <a:tab pos="38354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VPN服务器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2095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名单信息库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66900" y="1803400"/>
            <a:ext cx="2667000" cy="377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GeoIP库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提供基于HTTP协议的IP地理位</a:t>
            </a:r>
          </a:p>
          <a:p>
            <a:pPr>
              <a:lnSpc>
                <a:spcPts val="1200"/>
              </a:lnSpc>
              <a:tabLst>
                <a:tab pos="901700" algn="l"/>
              </a:tabLst>
            </a:pPr>
            <a:r>
              <a:rPr lang="en-US" altLang="zh-CN" sz="15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置检测服务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用户无需安装任何软件或数据库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可批量查询IP地址的地理位置信</a:t>
            </a:r>
          </a:p>
          <a:p>
            <a:pPr>
              <a:lnSpc>
                <a:spcPts val="1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息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IP地址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国家信息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地区(省份)信息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城市信息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街道地址信息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经纬度</a:t>
            </a:r>
          </a:p>
          <a:p>
            <a:pPr>
              <a:lnSpc>
                <a:spcPts val="2200"/>
              </a:lnSpc>
              <a:tabLst>
                <a:tab pos="9017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运营商信息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89500" y="1803400"/>
            <a:ext cx="26670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黑名单信息库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曾经涉及到各类欺诈的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Email</a:t>
            </a:r>
          </a:p>
          <a:p>
            <a:pPr>
              <a:lnSpc>
                <a:spcPts val="1200"/>
              </a:lnSpc>
              <a:tabLst>
                <a:tab pos="660400" algn="l"/>
              </a:tabLst>
            </a:pPr>
            <a:r>
              <a:rPr lang="en-US" altLang="zh-CN" sz="15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地址</a:t>
            </a:r>
          </a:p>
          <a:p>
            <a:pPr>
              <a:lnSpc>
                <a:spcPts val="2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僵尸网络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IP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地址</a:t>
            </a:r>
          </a:p>
          <a:p>
            <a:pPr>
              <a:lnSpc>
                <a:spcPts val="2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曾经涉及到钓鱼攻击的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IP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地址</a:t>
            </a:r>
          </a:p>
          <a:p>
            <a:pPr>
              <a:lnSpc>
                <a:spcPts val="2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曾经涉及到各类欺诈的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IP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地址</a:t>
            </a:r>
          </a:p>
          <a:p>
            <a:pPr>
              <a:lnSpc>
                <a:spcPts val="2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曾经涉及到各类欺诈的电话号码</a:t>
            </a:r>
          </a:p>
          <a:p>
            <a:pPr>
              <a:lnSpc>
                <a:spcPts val="2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曾经涉及到各类欺诈的设备</a:t>
            </a:r>
          </a:p>
          <a:p>
            <a:pPr>
              <a:lnSpc>
                <a:spcPts val="2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曾经涉及到各类欺诈的个人身份</a:t>
            </a:r>
          </a:p>
          <a:p>
            <a:pPr>
              <a:lnSpc>
                <a:spcPts val="1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证</a:t>
            </a:r>
          </a:p>
          <a:p>
            <a:pPr>
              <a:lnSpc>
                <a:spcPts val="2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曾经涉及到各类欺诈的公司名字</a:t>
            </a:r>
          </a:p>
          <a:p>
            <a:pPr>
              <a:lnSpc>
                <a:spcPts val="2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曾经涉及到各类欺诈的工商注册</a:t>
            </a:r>
          </a:p>
          <a:p>
            <a:pPr>
              <a:lnSpc>
                <a:spcPts val="1200"/>
              </a:lnSpc>
              <a:tabLst>
                <a:tab pos="660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号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899400" y="1816100"/>
            <a:ext cx="23114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高危账户库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747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被拖库的Email地址</a:t>
            </a:r>
          </a:p>
          <a:p>
            <a:pPr>
              <a:lnSpc>
                <a:spcPts val="2500"/>
              </a:lnSpc>
              <a:tabLst>
                <a:tab pos="7747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相对应的密码</a:t>
            </a:r>
          </a:p>
          <a:p>
            <a:pPr>
              <a:lnSpc>
                <a:spcPts val="2500"/>
              </a:lnSpc>
              <a:tabLst>
                <a:tab pos="7747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Reputation过低的IP地址</a:t>
            </a:r>
          </a:p>
          <a:p>
            <a:pPr>
              <a:lnSpc>
                <a:spcPts val="2500"/>
              </a:lnSpc>
              <a:tabLst>
                <a:tab pos="7747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被拖库的信用卡号码</a:t>
            </a:r>
          </a:p>
          <a:p>
            <a:pPr>
              <a:lnSpc>
                <a:spcPts val="2500"/>
              </a:lnSpc>
              <a:tabLst>
                <a:tab pos="7747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被泄露的个人身份信息</a:t>
            </a:r>
          </a:p>
          <a:p>
            <a:pPr>
              <a:lnSpc>
                <a:spcPts val="2500"/>
              </a:lnSpc>
              <a:tabLst>
                <a:tab pos="774700" algn="l"/>
              </a:tabLst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可能受到钓鱼攻击的用户信息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0" y="1638300"/>
            <a:ext cx="6731000" cy="500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2514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高效策略引擎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1752600"/>
            <a:ext cx="1841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支持大数据量接入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毫秒的命中反馈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2882900"/>
            <a:ext cx="45339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提供银行，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P2P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，电商，社交等行业监测模板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内嵌几十种不同欺诈场景的欺诈规则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自行配置业务规则，高扩展性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规则实时更改，实时生效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4700" y="5041900"/>
            <a:ext cx="3886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可以交叉组合成为更加复杂的安全策略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数据团队跟踪分析，高效命中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74700" y="6121400"/>
            <a:ext cx="3429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全球领先的研发实验室，专业团队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302508" y="2031492"/>
            <a:ext cx="1309115" cy="851916"/>
          </a:xfrm>
          <a:custGeom>
            <a:avLst/>
            <a:gdLst>
              <a:gd name="connsiteX0" fmla="*/ 0 w 1309115"/>
              <a:gd name="connsiteY0" fmla="*/ 141985 h 851916"/>
              <a:gd name="connsiteX1" fmla="*/ 141985 w 1309115"/>
              <a:gd name="connsiteY1" fmla="*/ 0 h 851916"/>
              <a:gd name="connsiteX2" fmla="*/ 1167129 w 1309115"/>
              <a:gd name="connsiteY2" fmla="*/ 0 h 851916"/>
              <a:gd name="connsiteX3" fmla="*/ 1309115 w 1309115"/>
              <a:gd name="connsiteY3" fmla="*/ 141985 h 851916"/>
              <a:gd name="connsiteX4" fmla="*/ 1309115 w 1309115"/>
              <a:gd name="connsiteY4" fmla="*/ 709929 h 851916"/>
              <a:gd name="connsiteX5" fmla="*/ 1167129 w 1309115"/>
              <a:gd name="connsiteY5" fmla="*/ 851915 h 851916"/>
              <a:gd name="connsiteX6" fmla="*/ 141985 w 1309115"/>
              <a:gd name="connsiteY6" fmla="*/ 851915 h 851916"/>
              <a:gd name="connsiteX7" fmla="*/ 0 w 1309115"/>
              <a:gd name="connsiteY7" fmla="*/ 709929 h 851916"/>
              <a:gd name="connsiteX8" fmla="*/ 0 w 1309115"/>
              <a:gd name="connsiteY8" fmla="*/ 141985 h 8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9115" h="851916">
                <a:moveTo>
                  <a:pt x="0" y="141985"/>
                </a:moveTo>
                <a:cubicBezTo>
                  <a:pt x="0" y="63626"/>
                  <a:pt x="63626" y="0"/>
                  <a:pt x="141985" y="0"/>
                </a:cubicBezTo>
                <a:lnTo>
                  <a:pt x="1167129" y="0"/>
                </a:lnTo>
                <a:cubicBezTo>
                  <a:pt x="1245488" y="0"/>
                  <a:pt x="1309115" y="63626"/>
                  <a:pt x="1309115" y="141985"/>
                </a:cubicBezTo>
                <a:lnTo>
                  <a:pt x="1309115" y="709929"/>
                </a:lnTo>
                <a:cubicBezTo>
                  <a:pt x="1309115" y="788288"/>
                  <a:pt x="1245488" y="851915"/>
                  <a:pt x="1167129" y="851915"/>
                </a:cubicBezTo>
                <a:lnTo>
                  <a:pt x="141985" y="851915"/>
                </a:lnTo>
                <a:cubicBezTo>
                  <a:pt x="63626" y="851915"/>
                  <a:pt x="0" y="788288"/>
                  <a:pt x="0" y="709929"/>
                </a:cubicBezTo>
                <a:lnTo>
                  <a:pt x="0" y="141985"/>
                </a:lnTo>
              </a:path>
            </a:pathLst>
          </a:custGeom>
          <a:solidFill>
            <a:srgbClr val="FFE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15411" y="3112007"/>
            <a:ext cx="1307592" cy="853440"/>
          </a:xfrm>
          <a:custGeom>
            <a:avLst/>
            <a:gdLst>
              <a:gd name="connsiteX0" fmla="*/ 0 w 1307592"/>
              <a:gd name="connsiteY0" fmla="*/ 142239 h 853440"/>
              <a:gd name="connsiteX1" fmla="*/ 142239 w 1307592"/>
              <a:gd name="connsiteY1" fmla="*/ 0 h 853440"/>
              <a:gd name="connsiteX2" fmla="*/ 1165352 w 1307592"/>
              <a:gd name="connsiteY2" fmla="*/ 0 h 853440"/>
              <a:gd name="connsiteX3" fmla="*/ 1307591 w 1307592"/>
              <a:gd name="connsiteY3" fmla="*/ 142239 h 853440"/>
              <a:gd name="connsiteX4" fmla="*/ 1307591 w 1307592"/>
              <a:gd name="connsiteY4" fmla="*/ 711200 h 853440"/>
              <a:gd name="connsiteX5" fmla="*/ 1165352 w 1307592"/>
              <a:gd name="connsiteY5" fmla="*/ 853439 h 853440"/>
              <a:gd name="connsiteX6" fmla="*/ 142239 w 1307592"/>
              <a:gd name="connsiteY6" fmla="*/ 853439 h 853440"/>
              <a:gd name="connsiteX7" fmla="*/ 0 w 1307592"/>
              <a:gd name="connsiteY7" fmla="*/ 711200 h 853440"/>
              <a:gd name="connsiteX8" fmla="*/ 0 w 1307592"/>
              <a:gd name="connsiteY8" fmla="*/ 142239 h 85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7592" h="853440">
                <a:moveTo>
                  <a:pt x="0" y="142239"/>
                </a:moveTo>
                <a:cubicBezTo>
                  <a:pt x="0" y="63627"/>
                  <a:pt x="63627" y="0"/>
                  <a:pt x="142239" y="0"/>
                </a:cubicBezTo>
                <a:lnTo>
                  <a:pt x="1165352" y="0"/>
                </a:lnTo>
                <a:cubicBezTo>
                  <a:pt x="1243965" y="0"/>
                  <a:pt x="1307591" y="63627"/>
                  <a:pt x="1307591" y="142239"/>
                </a:cubicBezTo>
                <a:lnTo>
                  <a:pt x="1307591" y="711200"/>
                </a:lnTo>
                <a:cubicBezTo>
                  <a:pt x="1307591" y="789813"/>
                  <a:pt x="1243965" y="853439"/>
                  <a:pt x="1165352" y="853439"/>
                </a:cubicBezTo>
                <a:lnTo>
                  <a:pt x="142239" y="853439"/>
                </a:lnTo>
                <a:cubicBezTo>
                  <a:pt x="63627" y="853439"/>
                  <a:pt x="0" y="789813"/>
                  <a:pt x="0" y="711200"/>
                </a:cubicBezTo>
                <a:lnTo>
                  <a:pt x="0" y="142239"/>
                </a:lnTo>
              </a:path>
            </a:pathLst>
          </a:custGeom>
          <a:solidFill>
            <a:srgbClr val="C9C9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02508" y="4285488"/>
            <a:ext cx="1309115" cy="851915"/>
          </a:xfrm>
          <a:custGeom>
            <a:avLst/>
            <a:gdLst>
              <a:gd name="connsiteX0" fmla="*/ 0 w 1309115"/>
              <a:gd name="connsiteY0" fmla="*/ 141985 h 851915"/>
              <a:gd name="connsiteX1" fmla="*/ 141985 w 1309115"/>
              <a:gd name="connsiteY1" fmla="*/ 0 h 851915"/>
              <a:gd name="connsiteX2" fmla="*/ 1167129 w 1309115"/>
              <a:gd name="connsiteY2" fmla="*/ 0 h 851915"/>
              <a:gd name="connsiteX3" fmla="*/ 1309115 w 1309115"/>
              <a:gd name="connsiteY3" fmla="*/ 141985 h 851915"/>
              <a:gd name="connsiteX4" fmla="*/ 1309115 w 1309115"/>
              <a:gd name="connsiteY4" fmla="*/ 709929 h 851915"/>
              <a:gd name="connsiteX5" fmla="*/ 1167129 w 1309115"/>
              <a:gd name="connsiteY5" fmla="*/ 851915 h 851915"/>
              <a:gd name="connsiteX6" fmla="*/ 141985 w 1309115"/>
              <a:gd name="connsiteY6" fmla="*/ 851915 h 851915"/>
              <a:gd name="connsiteX7" fmla="*/ 0 w 1309115"/>
              <a:gd name="connsiteY7" fmla="*/ 709929 h 851915"/>
              <a:gd name="connsiteX8" fmla="*/ 0 w 1309115"/>
              <a:gd name="connsiteY8" fmla="*/ 141985 h 8519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9115" h="851915">
                <a:moveTo>
                  <a:pt x="0" y="141985"/>
                </a:moveTo>
                <a:cubicBezTo>
                  <a:pt x="0" y="63627"/>
                  <a:pt x="63626" y="0"/>
                  <a:pt x="141985" y="0"/>
                </a:cubicBezTo>
                <a:lnTo>
                  <a:pt x="1167129" y="0"/>
                </a:lnTo>
                <a:cubicBezTo>
                  <a:pt x="1245488" y="0"/>
                  <a:pt x="1309115" y="63627"/>
                  <a:pt x="1309115" y="141985"/>
                </a:cubicBezTo>
                <a:lnTo>
                  <a:pt x="1309115" y="709929"/>
                </a:lnTo>
                <a:cubicBezTo>
                  <a:pt x="1309115" y="788289"/>
                  <a:pt x="1245488" y="851915"/>
                  <a:pt x="1167129" y="851915"/>
                </a:cubicBezTo>
                <a:lnTo>
                  <a:pt x="141985" y="851915"/>
                </a:lnTo>
                <a:cubicBezTo>
                  <a:pt x="63626" y="851915"/>
                  <a:pt x="0" y="788289"/>
                  <a:pt x="0" y="709929"/>
                </a:cubicBezTo>
                <a:lnTo>
                  <a:pt x="0" y="141985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434584" y="1412747"/>
            <a:ext cx="1309115" cy="853440"/>
          </a:xfrm>
          <a:custGeom>
            <a:avLst/>
            <a:gdLst>
              <a:gd name="connsiteX0" fmla="*/ 0 w 1309115"/>
              <a:gd name="connsiteY0" fmla="*/ 142240 h 853440"/>
              <a:gd name="connsiteX1" fmla="*/ 142239 w 1309115"/>
              <a:gd name="connsiteY1" fmla="*/ 0 h 853440"/>
              <a:gd name="connsiteX2" fmla="*/ 1166875 w 1309115"/>
              <a:gd name="connsiteY2" fmla="*/ 0 h 853440"/>
              <a:gd name="connsiteX3" fmla="*/ 1309115 w 1309115"/>
              <a:gd name="connsiteY3" fmla="*/ 142240 h 853440"/>
              <a:gd name="connsiteX4" fmla="*/ 1309115 w 1309115"/>
              <a:gd name="connsiteY4" fmla="*/ 711200 h 853440"/>
              <a:gd name="connsiteX5" fmla="*/ 1166875 w 1309115"/>
              <a:gd name="connsiteY5" fmla="*/ 853440 h 853440"/>
              <a:gd name="connsiteX6" fmla="*/ 142239 w 1309115"/>
              <a:gd name="connsiteY6" fmla="*/ 853440 h 853440"/>
              <a:gd name="connsiteX7" fmla="*/ 0 w 1309115"/>
              <a:gd name="connsiteY7" fmla="*/ 711200 h 853440"/>
              <a:gd name="connsiteX8" fmla="*/ 0 w 1309115"/>
              <a:gd name="connsiteY8" fmla="*/ 142240 h 85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9115" h="853440">
                <a:moveTo>
                  <a:pt x="0" y="142240"/>
                </a:moveTo>
                <a:cubicBezTo>
                  <a:pt x="0" y="63627"/>
                  <a:pt x="63626" y="0"/>
                  <a:pt x="142239" y="0"/>
                </a:cubicBezTo>
                <a:lnTo>
                  <a:pt x="1166875" y="0"/>
                </a:lnTo>
                <a:cubicBezTo>
                  <a:pt x="1245488" y="0"/>
                  <a:pt x="1309115" y="63627"/>
                  <a:pt x="1309115" y="142240"/>
                </a:cubicBezTo>
                <a:lnTo>
                  <a:pt x="1309115" y="711200"/>
                </a:lnTo>
                <a:cubicBezTo>
                  <a:pt x="1309115" y="789812"/>
                  <a:pt x="1245488" y="853440"/>
                  <a:pt x="1166875" y="853440"/>
                </a:cubicBezTo>
                <a:lnTo>
                  <a:pt x="142239" y="853440"/>
                </a:lnTo>
                <a:cubicBezTo>
                  <a:pt x="63626" y="853440"/>
                  <a:pt x="0" y="789812"/>
                  <a:pt x="0" y="711200"/>
                </a:cubicBezTo>
                <a:lnTo>
                  <a:pt x="0" y="142240"/>
                </a:lnTo>
              </a:path>
            </a:pathLst>
          </a:custGeom>
          <a:solidFill>
            <a:srgbClr val="FFC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450835" y="2023872"/>
            <a:ext cx="1309116" cy="851916"/>
          </a:xfrm>
          <a:custGeom>
            <a:avLst/>
            <a:gdLst>
              <a:gd name="connsiteX0" fmla="*/ 0 w 1309116"/>
              <a:gd name="connsiteY0" fmla="*/ 141985 h 851916"/>
              <a:gd name="connsiteX1" fmla="*/ 141985 w 1309116"/>
              <a:gd name="connsiteY1" fmla="*/ 0 h 851916"/>
              <a:gd name="connsiteX2" fmla="*/ 1167130 w 1309116"/>
              <a:gd name="connsiteY2" fmla="*/ 0 h 851916"/>
              <a:gd name="connsiteX3" fmla="*/ 1309116 w 1309116"/>
              <a:gd name="connsiteY3" fmla="*/ 141985 h 851916"/>
              <a:gd name="connsiteX4" fmla="*/ 1309116 w 1309116"/>
              <a:gd name="connsiteY4" fmla="*/ 709929 h 851916"/>
              <a:gd name="connsiteX5" fmla="*/ 1167130 w 1309116"/>
              <a:gd name="connsiteY5" fmla="*/ 851916 h 851916"/>
              <a:gd name="connsiteX6" fmla="*/ 141985 w 1309116"/>
              <a:gd name="connsiteY6" fmla="*/ 851916 h 851916"/>
              <a:gd name="connsiteX7" fmla="*/ 0 w 1309116"/>
              <a:gd name="connsiteY7" fmla="*/ 709929 h 851916"/>
              <a:gd name="connsiteX8" fmla="*/ 0 w 1309116"/>
              <a:gd name="connsiteY8" fmla="*/ 141985 h 8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9116" h="851916">
                <a:moveTo>
                  <a:pt x="0" y="141985"/>
                </a:moveTo>
                <a:cubicBezTo>
                  <a:pt x="0" y="63626"/>
                  <a:pt x="63627" y="0"/>
                  <a:pt x="141985" y="0"/>
                </a:cubicBezTo>
                <a:lnTo>
                  <a:pt x="1167130" y="0"/>
                </a:lnTo>
                <a:cubicBezTo>
                  <a:pt x="1245489" y="0"/>
                  <a:pt x="1309116" y="63626"/>
                  <a:pt x="1309116" y="141985"/>
                </a:cubicBezTo>
                <a:lnTo>
                  <a:pt x="1309116" y="709929"/>
                </a:lnTo>
                <a:cubicBezTo>
                  <a:pt x="1309116" y="788288"/>
                  <a:pt x="1245489" y="851916"/>
                  <a:pt x="1167130" y="851916"/>
                </a:cubicBezTo>
                <a:lnTo>
                  <a:pt x="141985" y="851916"/>
                </a:lnTo>
                <a:cubicBezTo>
                  <a:pt x="63627" y="851916"/>
                  <a:pt x="0" y="788288"/>
                  <a:pt x="0" y="709929"/>
                </a:cubicBezTo>
                <a:lnTo>
                  <a:pt x="0" y="141985"/>
                </a:lnTo>
              </a:path>
            </a:pathLst>
          </a:custGeom>
          <a:solidFill>
            <a:srgbClr val="70AD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738871" y="3104388"/>
            <a:ext cx="1309116" cy="853440"/>
          </a:xfrm>
          <a:custGeom>
            <a:avLst/>
            <a:gdLst>
              <a:gd name="connsiteX0" fmla="*/ 0 w 1309116"/>
              <a:gd name="connsiteY0" fmla="*/ 142239 h 853440"/>
              <a:gd name="connsiteX1" fmla="*/ 142240 w 1309116"/>
              <a:gd name="connsiteY1" fmla="*/ 0 h 853440"/>
              <a:gd name="connsiteX2" fmla="*/ 1166876 w 1309116"/>
              <a:gd name="connsiteY2" fmla="*/ 0 h 853440"/>
              <a:gd name="connsiteX3" fmla="*/ 1309116 w 1309116"/>
              <a:gd name="connsiteY3" fmla="*/ 142239 h 853440"/>
              <a:gd name="connsiteX4" fmla="*/ 1309116 w 1309116"/>
              <a:gd name="connsiteY4" fmla="*/ 711200 h 853440"/>
              <a:gd name="connsiteX5" fmla="*/ 1166876 w 1309116"/>
              <a:gd name="connsiteY5" fmla="*/ 853440 h 853440"/>
              <a:gd name="connsiteX6" fmla="*/ 142240 w 1309116"/>
              <a:gd name="connsiteY6" fmla="*/ 853440 h 853440"/>
              <a:gd name="connsiteX7" fmla="*/ 0 w 1309116"/>
              <a:gd name="connsiteY7" fmla="*/ 711200 h 853440"/>
              <a:gd name="connsiteX8" fmla="*/ 0 w 1309116"/>
              <a:gd name="connsiteY8" fmla="*/ 142239 h 85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9116" h="853440">
                <a:moveTo>
                  <a:pt x="0" y="142239"/>
                </a:moveTo>
                <a:cubicBezTo>
                  <a:pt x="0" y="63626"/>
                  <a:pt x="63627" y="0"/>
                  <a:pt x="142240" y="0"/>
                </a:cubicBezTo>
                <a:lnTo>
                  <a:pt x="1166876" y="0"/>
                </a:lnTo>
                <a:cubicBezTo>
                  <a:pt x="1245489" y="0"/>
                  <a:pt x="1309116" y="63626"/>
                  <a:pt x="1309116" y="142239"/>
                </a:cubicBezTo>
                <a:lnTo>
                  <a:pt x="1309116" y="711200"/>
                </a:lnTo>
                <a:cubicBezTo>
                  <a:pt x="1309116" y="789813"/>
                  <a:pt x="1245489" y="853440"/>
                  <a:pt x="1166876" y="853440"/>
                </a:cubicBezTo>
                <a:lnTo>
                  <a:pt x="142240" y="853440"/>
                </a:lnTo>
                <a:cubicBezTo>
                  <a:pt x="63627" y="853440"/>
                  <a:pt x="0" y="789813"/>
                  <a:pt x="0" y="711200"/>
                </a:cubicBezTo>
                <a:lnTo>
                  <a:pt x="0" y="142239"/>
                </a:lnTo>
              </a:path>
            </a:pathLst>
          </a:custGeom>
          <a:solidFill>
            <a:srgbClr val="C5E0B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592568" y="4166615"/>
            <a:ext cx="1743455" cy="851916"/>
          </a:xfrm>
          <a:custGeom>
            <a:avLst/>
            <a:gdLst>
              <a:gd name="connsiteX0" fmla="*/ 0 w 1743455"/>
              <a:gd name="connsiteY0" fmla="*/ 141986 h 851916"/>
              <a:gd name="connsiteX1" fmla="*/ 141985 w 1743455"/>
              <a:gd name="connsiteY1" fmla="*/ 0 h 851916"/>
              <a:gd name="connsiteX2" fmla="*/ 1601469 w 1743455"/>
              <a:gd name="connsiteY2" fmla="*/ 0 h 851916"/>
              <a:gd name="connsiteX3" fmla="*/ 1743455 w 1743455"/>
              <a:gd name="connsiteY3" fmla="*/ 141986 h 851916"/>
              <a:gd name="connsiteX4" fmla="*/ 1743455 w 1743455"/>
              <a:gd name="connsiteY4" fmla="*/ 709930 h 851916"/>
              <a:gd name="connsiteX5" fmla="*/ 1601469 w 1743455"/>
              <a:gd name="connsiteY5" fmla="*/ 851916 h 851916"/>
              <a:gd name="connsiteX6" fmla="*/ 141985 w 1743455"/>
              <a:gd name="connsiteY6" fmla="*/ 851916 h 851916"/>
              <a:gd name="connsiteX7" fmla="*/ 0 w 1743455"/>
              <a:gd name="connsiteY7" fmla="*/ 709930 h 851916"/>
              <a:gd name="connsiteX8" fmla="*/ 0 w 1743455"/>
              <a:gd name="connsiteY8" fmla="*/ 141986 h 851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3455" h="851916">
                <a:moveTo>
                  <a:pt x="0" y="141986"/>
                </a:moveTo>
                <a:cubicBezTo>
                  <a:pt x="0" y="63627"/>
                  <a:pt x="63626" y="0"/>
                  <a:pt x="141985" y="0"/>
                </a:cubicBezTo>
                <a:lnTo>
                  <a:pt x="1601469" y="0"/>
                </a:lnTo>
                <a:cubicBezTo>
                  <a:pt x="1679828" y="0"/>
                  <a:pt x="1743455" y="63627"/>
                  <a:pt x="1743455" y="141986"/>
                </a:cubicBezTo>
                <a:lnTo>
                  <a:pt x="1743455" y="709930"/>
                </a:lnTo>
                <a:cubicBezTo>
                  <a:pt x="1743455" y="788289"/>
                  <a:pt x="1679828" y="851916"/>
                  <a:pt x="1601469" y="851916"/>
                </a:cubicBezTo>
                <a:lnTo>
                  <a:pt x="141985" y="851916"/>
                </a:lnTo>
                <a:cubicBezTo>
                  <a:pt x="63626" y="851916"/>
                  <a:pt x="0" y="788289"/>
                  <a:pt x="0" y="709930"/>
                </a:cubicBezTo>
                <a:lnTo>
                  <a:pt x="0" y="141986"/>
                </a:lnTo>
              </a:path>
            </a:pathLst>
          </a:custGeom>
          <a:solidFill>
            <a:srgbClr val="ED7D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231123" y="5739384"/>
            <a:ext cx="1969008" cy="1001266"/>
          </a:xfrm>
          <a:custGeom>
            <a:avLst/>
            <a:gdLst>
              <a:gd name="connsiteX0" fmla="*/ 0 w 1969008"/>
              <a:gd name="connsiteY0" fmla="*/ 166877 h 1001266"/>
              <a:gd name="connsiteX1" fmla="*/ 166878 w 1969008"/>
              <a:gd name="connsiteY1" fmla="*/ 0 h 1001266"/>
              <a:gd name="connsiteX2" fmla="*/ 1802130 w 1969008"/>
              <a:gd name="connsiteY2" fmla="*/ 0 h 1001266"/>
              <a:gd name="connsiteX3" fmla="*/ 1969007 w 1969008"/>
              <a:gd name="connsiteY3" fmla="*/ 166877 h 1001266"/>
              <a:gd name="connsiteX4" fmla="*/ 1969007 w 1969008"/>
              <a:gd name="connsiteY4" fmla="*/ 834389 h 1001266"/>
              <a:gd name="connsiteX5" fmla="*/ 1802130 w 1969008"/>
              <a:gd name="connsiteY5" fmla="*/ 1001266 h 1001266"/>
              <a:gd name="connsiteX6" fmla="*/ 166878 w 1969008"/>
              <a:gd name="connsiteY6" fmla="*/ 1001266 h 1001266"/>
              <a:gd name="connsiteX7" fmla="*/ 0 w 1969008"/>
              <a:gd name="connsiteY7" fmla="*/ 834389 h 1001266"/>
              <a:gd name="connsiteX8" fmla="*/ 0 w 1969008"/>
              <a:gd name="connsiteY8" fmla="*/ 166877 h 1001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969008" h="1001266">
                <a:moveTo>
                  <a:pt x="0" y="166877"/>
                </a:moveTo>
                <a:cubicBezTo>
                  <a:pt x="0" y="74714"/>
                  <a:pt x="74676" y="0"/>
                  <a:pt x="166878" y="0"/>
                </a:cubicBezTo>
                <a:lnTo>
                  <a:pt x="1802130" y="0"/>
                </a:lnTo>
                <a:cubicBezTo>
                  <a:pt x="1894332" y="0"/>
                  <a:pt x="1969007" y="74714"/>
                  <a:pt x="1969007" y="166877"/>
                </a:cubicBezTo>
                <a:lnTo>
                  <a:pt x="1969007" y="834389"/>
                </a:lnTo>
                <a:cubicBezTo>
                  <a:pt x="1969007" y="926553"/>
                  <a:pt x="1894332" y="1001266"/>
                  <a:pt x="1802130" y="1001266"/>
                </a:cubicBezTo>
                <a:lnTo>
                  <a:pt x="166878" y="1001266"/>
                </a:lnTo>
                <a:cubicBezTo>
                  <a:pt x="74676" y="1001266"/>
                  <a:pt x="0" y="926553"/>
                  <a:pt x="0" y="834389"/>
                </a:cubicBezTo>
                <a:lnTo>
                  <a:pt x="0" y="166877"/>
                </a:lnTo>
              </a:path>
            </a:pathLst>
          </a:custGeom>
          <a:solidFill>
            <a:srgbClr val="7C7C7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007608" y="5739384"/>
            <a:ext cx="2110739" cy="856487"/>
          </a:xfrm>
          <a:custGeom>
            <a:avLst/>
            <a:gdLst>
              <a:gd name="connsiteX0" fmla="*/ 0 w 2110739"/>
              <a:gd name="connsiteY0" fmla="*/ 0 h 856487"/>
              <a:gd name="connsiteX1" fmla="*/ 0 w 2110739"/>
              <a:gd name="connsiteY1" fmla="*/ 374713 h 856487"/>
              <a:gd name="connsiteX2" fmla="*/ 374650 w 2110739"/>
              <a:gd name="connsiteY2" fmla="*/ 749426 h 856487"/>
              <a:gd name="connsiteX3" fmla="*/ 1896617 w 2110739"/>
              <a:gd name="connsiteY3" fmla="*/ 749426 h 856487"/>
              <a:gd name="connsiteX4" fmla="*/ 1896617 w 2110739"/>
              <a:gd name="connsiteY4" fmla="*/ 856487 h 856487"/>
              <a:gd name="connsiteX5" fmla="*/ 2110739 w 2110739"/>
              <a:gd name="connsiteY5" fmla="*/ 642365 h 856487"/>
              <a:gd name="connsiteX6" fmla="*/ 1896617 w 2110739"/>
              <a:gd name="connsiteY6" fmla="*/ 428244 h 856487"/>
              <a:gd name="connsiteX7" fmla="*/ 1896617 w 2110739"/>
              <a:gd name="connsiteY7" fmla="*/ 535304 h 856487"/>
              <a:gd name="connsiteX8" fmla="*/ 374650 w 2110739"/>
              <a:gd name="connsiteY8" fmla="*/ 535304 h 856487"/>
              <a:gd name="connsiteX9" fmla="*/ 214121 w 2110739"/>
              <a:gd name="connsiteY9" fmla="*/ 374713 h 856487"/>
              <a:gd name="connsiteX10" fmla="*/ 214121 w 2110739"/>
              <a:gd name="connsiteY10" fmla="*/ 0 h 856487"/>
              <a:gd name="connsiteX11" fmla="*/ 0 w 2110739"/>
              <a:gd name="connsiteY11" fmla="*/ 0 h 8564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2110739" h="856487">
                <a:moveTo>
                  <a:pt x="0" y="0"/>
                </a:moveTo>
                <a:lnTo>
                  <a:pt x="0" y="374713"/>
                </a:lnTo>
                <a:cubicBezTo>
                  <a:pt x="0" y="581659"/>
                  <a:pt x="167766" y="749426"/>
                  <a:pt x="374650" y="749426"/>
                </a:cubicBezTo>
                <a:lnTo>
                  <a:pt x="1896617" y="749426"/>
                </a:lnTo>
                <a:lnTo>
                  <a:pt x="1896617" y="856487"/>
                </a:lnTo>
                <a:lnTo>
                  <a:pt x="2110739" y="642365"/>
                </a:lnTo>
                <a:lnTo>
                  <a:pt x="1896617" y="428244"/>
                </a:lnTo>
                <a:lnTo>
                  <a:pt x="1896617" y="535304"/>
                </a:lnTo>
                <a:lnTo>
                  <a:pt x="374650" y="535304"/>
                </a:lnTo>
                <a:cubicBezTo>
                  <a:pt x="286003" y="535304"/>
                  <a:pt x="214121" y="463410"/>
                  <a:pt x="214121" y="374713"/>
                </a:cubicBezTo>
                <a:lnTo>
                  <a:pt x="214121" y="0"/>
                </a:lnTo>
                <a:lnTo>
                  <a:pt x="0" y="0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3700" y="2247900"/>
            <a:ext cx="3543300" cy="254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62300" y="2362200"/>
            <a:ext cx="11938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032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设备信息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032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网络</a:t>
            </a:r>
          </a:p>
          <a:p>
            <a:pPr>
              <a:lnSpc>
                <a:spcPts val="1900"/>
              </a:lnSpc>
              <a:tabLst>
                <a:tab pos="203200" algn="l"/>
                <a:tab pos="381000" algn="l"/>
              </a:tabLst>
            </a:pP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环境信息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543300" y="4457700"/>
            <a:ext cx="800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IP地理</a:t>
            </a:r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位置信息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95400" y="355600"/>
            <a:ext cx="51816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4381500" algn="l"/>
                <a:tab pos="4584700" algn="l"/>
              </a:tabLst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全方位客户数据关联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381500" algn="l"/>
                <a:tab pos="45847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全局</a:t>
            </a:r>
          </a:p>
          <a:p>
            <a:pPr>
              <a:lnSpc>
                <a:spcPts val="1900"/>
              </a:lnSpc>
              <a:tabLst>
                <a:tab pos="4381500" algn="l"/>
                <a:tab pos="4584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关联信息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696200" y="2349500"/>
            <a:ext cx="10922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92100" algn="l"/>
                <a:tab pos="482600" algn="l"/>
              </a:tabLst>
            </a:pP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业务信息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921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用户</a:t>
            </a:r>
          </a:p>
          <a:p>
            <a:pPr>
              <a:lnSpc>
                <a:spcPts val="1900"/>
              </a:lnSpc>
              <a:tabLst>
                <a:tab pos="2921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行为分析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953000" y="4902200"/>
            <a:ext cx="2171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规则引擎+机器学习模型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747000" y="4394200"/>
            <a:ext cx="21590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1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黑名单、风险</a:t>
            </a:r>
          </a:p>
          <a:p>
            <a:pPr>
              <a:lnSpc>
                <a:spcPts val="1900"/>
              </a:lnSpc>
              <a:tabLst>
                <a:tab pos="101600" algn="l"/>
                <a:tab pos="749300" algn="l"/>
              </a:tabLst>
            </a:pPr>
            <a:r>
              <a:rPr lang="en-US" altLang="zh-CN" sz="15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名单、失信名单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01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实时的风险评估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515378" y="1412747"/>
          <a:ext cx="11161252" cy="6243841"/>
        </p:xfrm>
        <a:graphic>
          <a:graphicData uri="http://schemas.openxmlformats.org/drawingml/2006/table">
            <a:tbl>
              <a:tblPr/>
              <a:tblGrid>
                <a:gridCol w="1261605"/>
                <a:gridCol w="1686432"/>
                <a:gridCol w="494538"/>
                <a:gridCol w="2067179"/>
                <a:gridCol w="2149983"/>
                <a:gridCol w="1557273"/>
                <a:gridCol w="759840"/>
                <a:gridCol w="1184402"/>
              </a:tblGrid>
              <a:tr h="5405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IP地址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经纬度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归属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城市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IP出现的客户类型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涉及的潜在风险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首次出现时间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关联设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备数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关联手机号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ctr"/>
                      <a:r>
                        <a:rPr lang="en-US" altLang="zh-CN" sz="1596" b="1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数量</a:t>
                      </a:r>
                      <a:endParaRPr lang="zh-CN" altLang="en-US" sz="1596" b="1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422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113.200.205.69</a:t>
                      </a:r>
                      <a:endParaRPr lang="zh-CN" altLang="en-US" sz="1200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108.94018/34.341568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西安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电商、社交、O2O、P2P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虚假交易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2014/12/20:33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32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23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36.16.2.81</a:t>
                      </a:r>
                      <a:endParaRPr lang="zh-CN" altLang="en-US" sz="1202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120.15507/30.274084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杭州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电商、O2O、P2P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账户盗用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2014/11/1415:35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211.97.128.209</a:t>
                      </a:r>
                      <a:endParaRPr lang="zh-CN" altLang="en-US" sz="1200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118.089424/24.479834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厦门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电商、社交、O2O、P2P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盗卡、短信轰炸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2014/9/823:56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59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53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117.144.209.206</a:t>
                      </a:r>
                      <a:endParaRPr lang="zh-CN" altLang="en-US" sz="1200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121.4737/31.230415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上海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虚假交易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2014/11/228:44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58.218.250.121</a:t>
                      </a:r>
                      <a:endParaRPr lang="zh-CN" altLang="en-US" sz="1202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117.28413/34.20577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徐州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电商、O2O、P2P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恶意注册、短信轰炸、虚假交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易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2014/11/912:35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61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6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5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117.136.25.179</a:t>
                      </a:r>
                      <a:endParaRPr lang="zh-CN" altLang="en-US" sz="1200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108.94018/34.341568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西安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电商、P2P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虚假交易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2014/11/2621:18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275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204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220.202.152.32</a:t>
                      </a:r>
                      <a:endParaRPr lang="zh-CN" altLang="en-US" sz="1200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112.93881/28.228209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长沙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电商、社交、O2O、P2P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账户盗用、垃圾消息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2014/6/2714:08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219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149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112.97.37.26</a:t>
                      </a:r>
                      <a:endParaRPr lang="zh-CN" altLang="en-US" sz="1202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114.05787/22.543098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深圳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电商、社交、O2O、P2P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虚假交易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2014/9/1017:33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35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26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27.149.196.48</a:t>
                      </a:r>
                      <a:endParaRPr lang="zh-CN" altLang="en-US" sz="1200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119.29649/26.074509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福州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虚假交易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2014/11/1221:19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58.22.113.119</a:t>
                      </a:r>
                      <a:endParaRPr lang="zh-CN" altLang="en-US" sz="1200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119.3061/26.0614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福州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电商、O2O、P2P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虚假交易、套现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2014/8/171:41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61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50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FFFFFF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27.149.225.249</a:t>
                      </a:r>
                      <a:endParaRPr lang="zh-CN" altLang="en-US" sz="1202" dirty="0" smtClean="0">
                        <a:solidFill>
                          <a:srgbClr val="FFFFFF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119.29649/26.074509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福州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O2O、P2P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短信轰炸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2014/8/3118:52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2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2</a:t>
                      </a:r>
                      <a:endParaRPr lang="zh-CN" altLang="en-US" sz="1202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5400" y="317500"/>
            <a:ext cx="3771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跨行业客户数据关联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76800" y="3035300"/>
            <a:ext cx="2438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同盾客户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75700" y="6464300"/>
            <a:ext cx="2476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FraudMetrix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life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76800" y="3035300"/>
            <a:ext cx="2438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同盾服务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461500" y="6489700"/>
            <a:ext cx="2476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FraudMetrix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life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546592" y="2564892"/>
            <a:ext cx="1799844" cy="1097279"/>
          </a:xfrm>
          <a:custGeom>
            <a:avLst/>
            <a:gdLst>
              <a:gd name="connsiteX0" fmla="*/ 182879 w 1799844"/>
              <a:gd name="connsiteY0" fmla="*/ 0 h 1097279"/>
              <a:gd name="connsiteX1" fmla="*/ 1799843 w 1799844"/>
              <a:gd name="connsiteY1" fmla="*/ 0 h 1097279"/>
              <a:gd name="connsiteX2" fmla="*/ 1799843 w 1799844"/>
              <a:gd name="connsiteY2" fmla="*/ 914399 h 1097279"/>
              <a:gd name="connsiteX3" fmla="*/ 1616964 w 1799844"/>
              <a:gd name="connsiteY3" fmla="*/ 1097279 h 1097279"/>
              <a:gd name="connsiteX4" fmla="*/ 0 w 1799844"/>
              <a:gd name="connsiteY4" fmla="*/ 1097279 h 1097279"/>
              <a:gd name="connsiteX5" fmla="*/ 0 w 1799844"/>
              <a:gd name="connsiteY5" fmla="*/ 182879 h 1097279"/>
              <a:gd name="connsiteX6" fmla="*/ 182879 w 1799844"/>
              <a:gd name="connsiteY6" fmla="*/ 0 h 1097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99844" h="1097279">
                <a:moveTo>
                  <a:pt x="182879" y="0"/>
                </a:moveTo>
                <a:lnTo>
                  <a:pt x="1799843" y="0"/>
                </a:lnTo>
                <a:lnTo>
                  <a:pt x="1799843" y="914399"/>
                </a:lnTo>
                <a:cubicBezTo>
                  <a:pt x="1799843" y="1015364"/>
                  <a:pt x="1717928" y="1097279"/>
                  <a:pt x="1616964" y="1097279"/>
                </a:cubicBezTo>
                <a:lnTo>
                  <a:pt x="0" y="1097279"/>
                </a:lnTo>
                <a:lnTo>
                  <a:pt x="0" y="182879"/>
                </a:lnTo>
                <a:cubicBezTo>
                  <a:pt x="0" y="81914"/>
                  <a:pt x="81914" y="0"/>
                  <a:pt x="182879" y="0"/>
                </a:cubicBez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546592" y="4797552"/>
            <a:ext cx="1799843" cy="1411223"/>
          </a:xfrm>
          <a:custGeom>
            <a:avLst/>
            <a:gdLst>
              <a:gd name="connsiteX0" fmla="*/ 235203 w 1799843"/>
              <a:gd name="connsiteY0" fmla="*/ 0 h 1411223"/>
              <a:gd name="connsiteX1" fmla="*/ 1799843 w 1799843"/>
              <a:gd name="connsiteY1" fmla="*/ 0 h 1411223"/>
              <a:gd name="connsiteX2" fmla="*/ 1799843 w 1799843"/>
              <a:gd name="connsiteY2" fmla="*/ 1176019 h 1411223"/>
              <a:gd name="connsiteX3" fmla="*/ 1564639 w 1799843"/>
              <a:gd name="connsiteY3" fmla="*/ 1411223 h 1411223"/>
              <a:gd name="connsiteX4" fmla="*/ 0 w 1799843"/>
              <a:gd name="connsiteY4" fmla="*/ 1411223 h 1411223"/>
              <a:gd name="connsiteX5" fmla="*/ 0 w 1799843"/>
              <a:gd name="connsiteY5" fmla="*/ 235203 h 1411223"/>
              <a:gd name="connsiteX6" fmla="*/ 235203 w 1799843"/>
              <a:gd name="connsiteY6" fmla="*/ 0 h 1411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99843" h="1411223">
                <a:moveTo>
                  <a:pt x="235203" y="0"/>
                </a:moveTo>
                <a:lnTo>
                  <a:pt x="1799843" y="0"/>
                </a:lnTo>
                <a:lnTo>
                  <a:pt x="1799843" y="1176019"/>
                </a:lnTo>
                <a:cubicBezTo>
                  <a:pt x="1799843" y="1305915"/>
                  <a:pt x="1694560" y="1411223"/>
                  <a:pt x="1564639" y="1411223"/>
                </a:cubicBezTo>
                <a:lnTo>
                  <a:pt x="0" y="1411223"/>
                </a:lnTo>
                <a:lnTo>
                  <a:pt x="0" y="235203"/>
                </a:lnTo>
                <a:cubicBezTo>
                  <a:pt x="0" y="105282"/>
                  <a:pt x="105282" y="0"/>
                  <a:pt x="235203" y="0"/>
                </a:cubicBez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976616" y="5282184"/>
            <a:ext cx="579119" cy="431291"/>
          </a:xfrm>
          <a:custGeom>
            <a:avLst/>
            <a:gdLst>
              <a:gd name="connsiteX0" fmla="*/ 363473 w 579119"/>
              <a:gd name="connsiteY0" fmla="*/ 431291 h 431291"/>
              <a:gd name="connsiteX1" fmla="*/ 363473 w 579119"/>
              <a:gd name="connsiteY1" fmla="*/ 323469 h 431291"/>
              <a:gd name="connsiteX2" fmla="*/ 0 w 579119"/>
              <a:gd name="connsiteY2" fmla="*/ 323469 h 431291"/>
              <a:gd name="connsiteX3" fmla="*/ 0 w 579119"/>
              <a:gd name="connsiteY3" fmla="*/ 107822 h 431291"/>
              <a:gd name="connsiteX4" fmla="*/ 363473 w 579119"/>
              <a:gd name="connsiteY4" fmla="*/ 107822 h 431291"/>
              <a:gd name="connsiteX5" fmla="*/ 363473 w 579119"/>
              <a:gd name="connsiteY5" fmla="*/ 0 h 431291"/>
              <a:gd name="connsiteX6" fmla="*/ 579119 w 579119"/>
              <a:gd name="connsiteY6" fmla="*/ 215645 h 431291"/>
              <a:gd name="connsiteX7" fmla="*/ 363473 w 579119"/>
              <a:gd name="connsiteY7" fmla="*/ 431291 h 431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9119" h="431291">
                <a:moveTo>
                  <a:pt x="363473" y="431291"/>
                </a:moveTo>
                <a:lnTo>
                  <a:pt x="363473" y="323469"/>
                </a:lnTo>
                <a:lnTo>
                  <a:pt x="0" y="323469"/>
                </a:lnTo>
                <a:lnTo>
                  <a:pt x="0" y="107822"/>
                </a:lnTo>
                <a:lnTo>
                  <a:pt x="363473" y="107822"/>
                </a:lnTo>
                <a:lnTo>
                  <a:pt x="363473" y="0"/>
                </a:lnTo>
                <a:lnTo>
                  <a:pt x="579119" y="215645"/>
                </a:lnTo>
                <a:lnTo>
                  <a:pt x="363473" y="431291"/>
                </a:lnTo>
              </a:path>
            </a:pathLst>
          </a:custGeom>
          <a:solidFill>
            <a:srgbClr val="DDDD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152900" y="4797552"/>
            <a:ext cx="3898392" cy="1411223"/>
          </a:xfrm>
          <a:custGeom>
            <a:avLst/>
            <a:gdLst>
              <a:gd name="connsiteX0" fmla="*/ 235203 w 3898392"/>
              <a:gd name="connsiteY0" fmla="*/ 0 h 1411223"/>
              <a:gd name="connsiteX1" fmla="*/ 3898392 w 3898392"/>
              <a:gd name="connsiteY1" fmla="*/ 0 h 1411223"/>
              <a:gd name="connsiteX2" fmla="*/ 3898392 w 3898392"/>
              <a:gd name="connsiteY2" fmla="*/ 1176019 h 1411223"/>
              <a:gd name="connsiteX3" fmla="*/ 3663188 w 3898392"/>
              <a:gd name="connsiteY3" fmla="*/ 1411223 h 1411223"/>
              <a:gd name="connsiteX4" fmla="*/ 0 w 3898392"/>
              <a:gd name="connsiteY4" fmla="*/ 1411223 h 1411223"/>
              <a:gd name="connsiteX5" fmla="*/ 0 w 3898392"/>
              <a:gd name="connsiteY5" fmla="*/ 235203 h 1411223"/>
              <a:gd name="connsiteX6" fmla="*/ 235203 w 3898392"/>
              <a:gd name="connsiteY6" fmla="*/ 0 h 1411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898392" h="1411223">
                <a:moveTo>
                  <a:pt x="235203" y="0"/>
                </a:moveTo>
                <a:lnTo>
                  <a:pt x="3898392" y="0"/>
                </a:lnTo>
                <a:lnTo>
                  <a:pt x="3898392" y="1176019"/>
                </a:lnTo>
                <a:cubicBezTo>
                  <a:pt x="3898392" y="1305915"/>
                  <a:pt x="3793108" y="1411223"/>
                  <a:pt x="3663188" y="1411223"/>
                </a:cubicBezTo>
                <a:lnTo>
                  <a:pt x="0" y="1411223"/>
                </a:lnTo>
                <a:lnTo>
                  <a:pt x="0" y="235203"/>
                </a:lnTo>
                <a:cubicBezTo>
                  <a:pt x="0" y="105282"/>
                  <a:pt x="105283" y="0"/>
                  <a:pt x="235203" y="0"/>
                </a:cubicBez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143755" y="2543555"/>
            <a:ext cx="3898392" cy="1097279"/>
          </a:xfrm>
          <a:custGeom>
            <a:avLst/>
            <a:gdLst>
              <a:gd name="connsiteX0" fmla="*/ 182879 w 3898392"/>
              <a:gd name="connsiteY0" fmla="*/ 0 h 1097279"/>
              <a:gd name="connsiteX1" fmla="*/ 3898391 w 3898392"/>
              <a:gd name="connsiteY1" fmla="*/ 0 h 1097279"/>
              <a:gd name="connsiteX2" fmla="*/ 3898391 w 3898392"/>
              <a:gd name="connsiteY2" fmla="*/ 914400 h 1097279"/>
              <a:gd name="connsiteX3" fmla="*/ 3715512 w 3898392"/>
              <a:gd name="connsiteY3" fmla="*/ 1097279 h 1097279"/>
              <a:gd name="connsiteX4" fmla="*/ 0 w 3898392"/>
              <a:gd name="connsiteY4" fmla="*/ 1097279 h 1097279"/>
              <a:gd name="connsiteX5" fmla="*/ 0 w 3898392"/>
              <a:gd name="connsiteY5" fmla="*/ 182879 h 1097279"/>
              <a:gd name="connsiteX6" fmla="*/ 182879 w 3898392"/>
              <a:gd name="connsiteY6" fmla="*/ 0 h 1097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898392" h="1097279">
                <a:moveTo>
                  <a:pt x="182879" y="0"/>
                </a:moveTo>
                <a:lnTo>
                  <a:pt x="3898391" y="0"/>
                </a:lnTo>
                <a:lnTo>
                  <a:pt x="3898391" y="914400"/>
                </a:lnTo>
                <a:cubicBezTo>
                  <a:pt x="3898391" y="1015365"/>
                  <a:pt x="3816476" y="1097279"/>
                  <a:pt x="3715512" y="1097279"/>
                </a:cubicBezTo>
                <a:lnTo>
                  <a:pt x="0" y="1097279"/>
                </a:lnTo>
                <a:lnTo>
                  <a:pt x="0" y="182879"/>
                </a:lnTo>
                <a:cubicBezTo>
                  <a:pt x="0" y="81914"/>
                  <a:pt x="81915" y="0"/>
                  <a:pt x="182879" y="0"/>
                </a:cubicBez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9229343" y="3701796"/>
            <a:ext cx="432816" cy="579120"/>
          </a:xfrm>
          <a:custGeom>
            <a:avLst/>
            <a:gdLst>
              <a:gd name="connsiteX0" fmla="*/ 0 w 432816"/>
              <a:gd name="connsiteY0" fmla="*/ 362711 h 579120"/>
              <a:gd name="connsiteX1" fmla="*/ 108204 w 432816"/>
              <a:gd name="connsiteY1" fmla="*/ 362711 h 579120"/>
              <a:gd name="connsiteX2" fmla="*/ 108204 w 432816"/>
              <a:gd name="connsiteY2" fmla="*/ 0 h 579120"/>
              <a:gd name="connsiteX3" fmla="*/ 324612 w 432816"/>
              <a:gd name="connsiteY3" fmla="*/ 0 h 579120"/>
              <a:gd name="connsiteX4" fmla="*/ 324612 w 432816"/>
              <a:gd name="connsiteY4" fmla="*/ 362711 h 579120"/>
              <a:gd name="connsiteX5" fmla="*/ 432816 w 432816"/>
              <a:gd name="connsiteY5" fmla="*/ 362711 h 579120"/>
              <a:gd name="connsiteX6" fmla="*/ 216408 w 432816"/>
              <a:gd name="connsiteY6" fmla="*/ 579119 h 579120"/>
              <a:gd name="connsiteX7" fmla="*/ 0 w 432816"/>
              <a:gd name="connsiteY7" fmla="*/ 362711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2816" h="579120">
                <a:moveTo>
                  <a:pt x="0" y="362711"/>
                </a:moveTo>
                <a:lnTo>
                  <a:pt x="108204" y="362711"/>
                </a:lnTo>
                <a:lnTo>
                  <a:pt x="108204" y="0"/>
                </a:lnTo>
                <a:lnTo>
                  <a:pt x="324612" y="0"/>
                </a:lnTo>
                <a:lnTo>
                  <a:pt x="324612" y="362711"/>
                </a:lnTo>
                <a:lnTo>
                  <a:pt x="432816" y="362711"/>
                </a:lnTo>
                <a:lnTo>
                  <a:pt x="216408" y="579119"/>
                </a:lnTo>
                <a:lnTo>
                  <a:pt x="0" y="362711"/>
                </a:lnTo>
              </a:path>
            </a:pathLst>
          </a:custGeom>
          <a:solidFill>
            <a:srgbClr val="DDDD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896355" y="3671315"/>
            <a:ext cx="432816" cy="577596"/>
          </a:xfrm>
          <a:custGeom>
            <a:avLst/>
            <a:gdLst>
              <a:gd name="connsiteX0" fmla="*/ 0 w 432816"/>
              <a:gd name="connsiteY0" fmla="*/ 361188 h 577596"/>
              <a:gd name="connsiteX1" fmla="*/ 108203 w 432816"/>
              <a:gd name="connsiteY1" fmla="*/ 361188 h 577596"/>
              <a:gd name="connsiteX2" fmla="*/ 108203 w 432816"/>
              <a:gd name="connsiteY2" fmla="*/ 0 h 577596"/>
              <a:gd name="connsiteX3" fmla="*/ 324611 w 432816"/>
              <a:gd name="connsiteY3" fmla="*/ 0 h 577596"/>
              <a:gd name="connsiteX4" fmla="*/ 324611 w 432816"/>
              <a:gd name="connsiteY4" fmla="*/ 361188 h 577596"/>
              <a:gd name="connsiteX5" fmla="*/ 432815 w 432816"/>
              <a:gd name="connsiteY5" fmla="*/ 361188 h 577596"/>
              <a:gd name="connsiteX6" fmla="*/ 216408 w 432816"/>
              <a:gd name="connsiteY6" fmla="*/ 577596 h 577596"/>
              <a:gd name="connsiteX7" fmla="*/ 0 w 432816"/>
              <a:gd name="connsiteY7" fmla="*/ 361188 h 577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2816" h="577596">
                <a:moveTo>
                  <a:pt x="0" y="361188"/>
                </a:moveTo>
                <a:lnTo>
                  <a:pt x="108203" y="361188"/>
                </a:lnTo>
                <a:lnTo>
                  <a:pt x="108203" y="0"/>
                </a:lnTo>
                <a:lnTo>
                  <a:pt x="324611" y="0"/>
                </a:lnTo>
                <a:lnTo>
                  <a:pt x="324611" y="361188"/>
                </a:lnTo>
                <a:lnTo>
                  <a:pt x="432815" y="361188"/>
                </a:lnTo>
                <a:lnTo>
                  <a:pt x="216408" y="577596"/>
                </a:lnTo>
                <a:lnTo>
                  <a:pt x="0" y="361188"/>
                </a:lnTo>
              </a:path>
            </a:pathLst>
          </a:custGeom>
          <a:solidFill>
            <a:srgbClr val="DDDD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842261" y="3244342"/>
            <a:ext cx="1953895" cy="18796"/>
          </a:xfrm>
          <a:custGeom>
            <a:avLst/>
            <a:gdLst>
              <a:gd name="connsiteX0" fmla="*/ 6350 w 1953895"/>
              <a:gd name="connsiteY0" fmla="*/ 6350 h 18796"/>
              <a:gd name="connsiteX1" fmla="*/ 1947545 w 1953895"/>
              <a:gd name="connsiteY1" fmla="*/ 6350 h 18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3895" h="18796">
                <a:moveTo>
                  <a:pt x="6350" y="6350"/>
                </a:moveTo>
                <a:lnTo>
                  <a:pt x="1947545" y="6350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842261" y="4743958"/>
            <a:ext cx="1953895" cy="18796"/>
          </a:xfrm>
          <a:custGeom>
            <a:avLst/>
            <a:gdLst>
              <a:gd name="connsiteX0" fmla="*/ 6350 w 1953895"/>
              <a:gd name="connsiteY0" fmla="*/ 6350 h 18796"/>
              <a:gd name="connsiteX1" fmla="*/ 1947545 w 1953895"/>
              <a:gd name="connsiteY1" fmla="*/ 6350 h 18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3895" h="18796">
                <a:moveTo>
                  <a:pt x="6350" y="6350"/>
                </a:moveTo>
                <a:lnTo>
                  <a:pt x="1947545" y="6350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2730500"/>
            <a:ext cx="457200" cy="4445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5300" y="2717800"/>
            <a:ext cx="482600" cy="4826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2700" y="2730500"/>
            <a:ext cx="482600" cy="4826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42000" y="2717800"/>
            <a:ext cx="482600" cy="4826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8600" y="2730500"/>
            <a:ext cx="482600" cy="4826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53300" y="2743200"/>
            <a:ext cx="482600" cy="4826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8800" y="4267200"/>
            <a:ext cx="469900" cy="444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60900" y="4419600"/>
            <a:ext cx="29464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实时风险评估与决策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20700" algn="l"/>
              </a:tabLst>
            </a:pPr>
            <a:r>
              <a:rPr lang="en-US" altLang="zh-CN" sz="1596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1、用户环境信息与业务信息获取</a:t>
            </a:r>
          </a:p>
          <a:p>
            <a:pPr>
              <a:lnSpc>
                <a:spcPts val="3000"/>
              </a:lnSpc>
              <a:tabLst>
                <a:tab pos="520700" algn="l"/>
              </a:tabLst>
            </a:pPr>
            <a:r>
              <a:rPr lang="en-US" altLang="zh-CN" sz="1596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2、风险识别与决策</a:t>
            </a:r>
          </a:p>
          <a:p>
            <a:pPr>
              <a:lnSpc>
                <a:spcPts val="3000"/>
              </a:lnSpc>
              <a:tabLst>
                <a:tab pos="520700" algn="l"/>
              </a:tabLst>
            </a:pPr>
            <a:r>
              <a:rPr lang="en-US" altLang="zh-CN" sz="1596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3、风险监控结果输出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387600" y="2794000"/>
            <a:ext cx="1371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企业业务系统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00300" y="4343400"/>
            <a:ext cx="1371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风险决策系统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8826500" y="4419600"/>
            <a:ext cx="12319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598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风险服务管理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风险策略配置</a:t>
            </a:r>
          </a:p>
          <a:p>
            <a:pPr>
              <a:lnSpc>
                <a:spcPts val="30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风险事件审理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8826500" y="2832100"/>
            <a:ext cx="120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风险业务人员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826500" y="3225800"/>
            <a:ext cx="120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数据服务人员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406900" y="32639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登录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181600" y="32512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注册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905500" y="32512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交易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705600" y="32512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退款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404100" y="32512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767171"/>
                </a:solidFill>
                <a:latin typeface="微软雅黑" pitchFamily="18" charset="0"/>
                <a:cs typeface="微软雅黑" pitchFamily="18" charset="0"/>
              </a:rPr>
              <a:t>点击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295400" y="368300"/>
            <a:ext cx="52070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4394200" algn="l"/>
              </a:tabLst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快速接入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394200" algn="l"/>
              </a:tabLst>
            </a:pPr>
            <a:r>
              <a:rPr lang="en-US" altLang="zh-CN" sz="2004" dirty="0" smtClean="0">
                <a:solidFill>
                  <a:srgbClr val="1C98D1"/>
                </a:solidFill>
                <a:latin typeface="微软雅黑" pitchFamily="18" charset="0"/>
                <a:cs typeface="微软雅黑" pitchFamily="18" charset="0"/>
              </a:rPr>
              <a:t>接入示意图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1F4E79"/>
                </a:solidFill>
                <a:latin typeface="微软雅黑" pitchFamily="18" charset="0"/>
                <a:cs typeface="微软雅黑" pitchFamily="18" charset="0"/>
              </a:rPr>
              <a:t>业务场景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1676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服务体系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58900" y="1930400"/>
            <a:ext cx="35306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99.99%的系统高可用性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7X24小时监控服务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58900" y="3378200"/>
            <a:ext cx="3390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每天系统运行分析报告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58900" y="4127500"/>
            <a:ext cx="4305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每个季度的现场数据分析服务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全球领先的研发实验室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49680" y="3764279"/>
            <a:ext cx="1254252" cy="986028"/>
          </a:xfrm>
          <a:custGeom>
            <a:avLst/>
            <a:gdLst>
              <a:gd name="connsiteX0" fmla="*/ 267842 w 1254252"/>
              <a:gd name="connsiteY0" fmla="*/ 161416 h 986028"/>
              <a:gd name="connsiteX1" fmla="*/ 0 w 1254252"/>
              <a:gd name="connsiteY1" fmla="*/ 803910 h 986028"/>
              <a:gd name="connsiteX2" fmla="*/ 689102 w 1254252"/>
              <a:gd name="connsiteY2" fmla="*/ 803910 h 986028"/>
              <a:gd name="connsiteX3" fmla="*/ 620268 w 1254252"/>
              <a:gd name="connsiteY3" fmla="*/ 986028 h 986028"/>
              <a:gd name="connsiteX4" fmla="*/ 1254252 w 1254252"/>
              <a:gd name="connsiteY4" fmla="*/ 470661 h 986028"/>
              <a:gd name="connsiteX5" fmla="*/ 1026668 w 1254252"/>
              <a:gd name="connsiteY5" fmla="*/ 0 h 986028"/>
              <a:gd name="connsiteX6" fmla="*/ 962152 w 1254252"/>
              <a:gd name="connsiteY6" fmla="*/ 161416 h 986028"/>
              <a:gd name="connsiteX7" fmla="*/ 267842 w 1254252"/>
              <a:gd name="connsiteY7" fmla="*/ 161416 h 986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54252" h="986028">
                <a:moveTo>
                  <a:pt x="267842" y="161416"/>
                </a:moveTo>
                <a:lnTo>
                  <a:pt x="0" y="803910"/>
                </a:lnTo>
                <a:lnTo>
                  <a:pt x="689102" y="803910"/>
                </a:lnTo>
                <a:lnTo>
                  <a:pt x="620268" y="986028"/>
                </a:lnTo>
                <a:lnTo>
                  <a:pt x="1254252" y="470661"/>
                </a:lnTo>
                <a:lnTo>
                  <a:pt x="1026668" y="0"/>
                </a:lnTo>
                <a:lnTo>
                  <a:pt x="962152" y="161416"/>
                </a:lnTo>
                <a:lnTo>
                  <a:pt x="267842" y="161416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43330" y="3757929"/>
            <a:ext cx="1266952" cy="998728"/>
          </a:xfrm>
          <a:custGeom>
            <a:avLst/>
            <a:gdLst>
              <a:gd name="connsiteX0" fmla="*/ 274192 w 1266952"/>
              <a:gd name="connsiteY0" fmla="*/ 167766 h 998728"/>
              <a:gd name="connsiteX1" fmla="*/ 6350 w 1266952"/>
              <a:gd name="connsiteY1" fmla="*/ 810260 h 998728"/>
              <a:gd name="connsiteX2" fmla="*/ 695452 w 1266952"/>
              <a:gd name="connsiteY2" fmla="*/ 810260 h 998728"/>
              <a:gd name="connsiteX3" fmla="*/ 626618 w 1266952"/>
              <a:gd name="connsiteY3" fmla="*/ 992378 h 998728"/>
              <a:gd name="connsiteX4" fmla="*/ 1260602 w 1266952"/>
              <a:gd name="connsiteY4" fmla="*/ 477011 h 998728"/>
              <a:gd name="connsiteX5" fmla="*/ 1033018 w 1266952"/>
              <a:gd name="connsiteY5" fmla="*/ 6350 h 998728"/>
              <a:gd name="connsiteX6" fmla="*/ 968502 w 1266952"/>
              <a:gd name="connsiteY6" fmla="*/ 167766 h 998728"/>
              <a:gd name="connsiteX7" fmla="*/ 274192 w 1266952"/>
              <a:gd name="connsiteY7" fmla="*/ 167766 h 998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66952" h="998728">
                <a:moveTo>
                  <a:pt x="274192" y="167766"/>
                </a:moveTo>
                <a:lnTo>
                  <a:pt x="6350" y="810260"/>
                </a:lnTo>
                <a:lnTo>
                  <a:pt x="695452" y="810260"/>
                </a:lnTo>
                <a:lnTo>
                  <a:pt x="626618" y="992378"/>
                </a:lnTo>
                <a:lnTo>
                  <a:pt x="1260602" y="477011"/>
                </a:lnTo>
                <a:lnTo>
                  <a:pt x="1033018" y="6350"/>
                </a:lnTo>
                <a:lnTo>
                  <a:pt x="968502" y="167766"/>
                </a:lnTo>
                <a:lnTo>
                  <a:pt x="274192" y="1677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648443" y="2769107"/>
            <a:ext cx="1344168" cy="995172"/>
          </a:xfrm>
          <a:custGeom>
            <a:avLst/>
            <a:gdLst>
              <a:gd name="connsiteX0" fmla="*/ 287020 w 1344168"/>
              <a:gd name="connsiteY0" fmla="*/ 162941 h 995172"/>
              <a:gd name="connsiteX1" fmla="*/ 0 w 1344168"/>
              <a:gd name="connsiteY1" fmla="*/ 811402 h 995172"/>
              <a:gd name="connsiteX2" fmla="*/ 738378 w 1344168"/>
              <a:gd name="connsiteY2" fmla="*/ 811402 h 995172"/>
              <a:gd name="connsiteX3" fmla="*/ 664718 w 1344168"/>
              <a:gd name="connsiteY3" fmla="*/ 995172 h 995172"/>
              <a:gd name="connsiteX4" fmla="*/ 1344168 w 1344168"/>
              <a:gd name="connsiteY4" fmla="*/ 475107 h 995172"/>
              <a:gd name="connsiteX5" fmla="*/ 1100328 w 1344168"/>
              <a:gd name="connsiteY5" fmla="*/ 0 h 995172"/>
              <a:gd name="connsiteX6" fmla="*/ 1031113 w 1344168"/>
              <a:gd name="connsiteY6" fmla="*/ 162941 h 995172"/>
              <a:gd name="connsiteX7" fmla="*/ 287020 w 1344168"/>
              <a:gd name="connsiteY7" fmla="*/ 162941 h 995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44168" h="995172">
                <a:moveTo>
                  <a:pt x="287020" y="162941"/>
                </a:moveTo>
                <a:lnTo>
                  <a:pt x="0" y="811402"/>
                </a:lnTo>
                <a:lnTo>
                  <a:pt x="738378" y="811402"/>
                </a:lnTo>
                <a:lnTo>
                  <a:pt x="664718" y="995172"/>
                </a:lnTo>
                <a:lnTo>
                  <a:pt x="1344168" y="475107"/>
                </a:lnTo>
                <a:lnTo>
                  <a:pt x="1100328" y="0"/>
                </a:lnTo>
                <a:lnTo>
                  <a:pt x="1031113" y="162941"/>
                </a:lnTo>
                <a:lnTo>
                  <a:pt x="287020" y="162941"/>
                </a:lnTo>
              </a:path>
            </a:pathLst>
          </a:custGeom>
          <a:solidFill>
            <a:srgbClr val="0563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642093" y="2762757"/>
            <a:ext cx="1356868" cy="1007872"/>
          </a:xfrm>
          <a:custGeom>
            <a:avLst/>
            <a:gdLst>
              <a:gd name="connsiteX0" fmla="*/ 293370 w 1356868"/>
              <a:gd name="connsiteY0" fmla="*/ 169291 h 1007872"/>
              <a:gd name="connsiteX1" fmla="*/ 6350 w 1356868"/>
              <a:gd name="connsiteY1" fmla="*/ 817752 h 1007872"/>
              <a:gd name="connsiteX2" fmla="*/ 744728 w 1356868"/>
              <a:gd name="connsiteY2" fmla="*/ 817752 h 1007872"/>
              <a:gd name="connsiteX3" fmla="*/ 671068 w 1356868"/>
              <a:gd name="connsiteY3" fmla="*/ 1001522 h 1007872"/>
              <a:gd name="connsiteX4" fmla="*/ 1350518 w 1356868"/>
              <a:gd name="connsiteY4" fmla="*/ 481457 h 1007872"/>
              <a:gd name="connsiteX5" fmla="*/ 1106678 w 1356868"/>
              <a:gd name="connsiteY5" fmla="*/ 6350 h 1007872"/>
              <a:gd name="connsiteX6" fmla="*/ 1037463 w 1356868"/>
              <a:gd name="connsiteY6" fmla="*/ 169291 h 1007872"/>
              <a:gd name="connsiteX7" fmla="*/ 293370 w 1356868"/>
              <a:gd name="connsiteY7" fmla="*/ 169291 h 1007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356868" h="1007872">
                <a:moveTo>
                  <a:pt x="293370" y="169291"/>
                </a:moveTo>
                <a:lnTo>
                  <a:pt x="6350" y="817752"/>
                </a:lnTo>
                <a:lnTo>
                  <a:pt x="744728" y="817752"/>
                </a:lnTo>
                <a:lnTo>
                  <a:pt x="671068" y="1001522"/>
                </a:lnTo>
                <a:lnTo>
                  <a:pt x="1350518" y="481457"/>
                </a:lnTo>
                <a:lnTo>
                  <a:pt x="1106678" y="6350"/>
                </a:lnTo>
                <a:lnTo>
                  <a:pt x="1037463" y="169291"/>
                </a:lnTo>
                <a:lnTo>
                  <a:pt x="293370" y="16929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762755" y="3934967"/>
            <a:ext cx="2505455" cy="647700"/>
          </a:xfrm>
          <a:custGeom>
            <a:avLst/>
            <a:gdLst>
              <a:gd name="connsiteX0" fmla="*/ 0 w 2505455"/>
              <a:gd name="connsiteY0" fmla="*/ 647700 h 647700"/>
              <a:gd name="connsiteX1" fmla="*/ 687323 w 2505455"/>
              <a:gd name="connsiteY1" fmla="*/ 0 h 647700"/>
              <a:gd name="connsiteX2" fmla="*/ 2505455 w 2505455"/>
              <a:gd name="connsiteY2" fmla="*/ 0 h 647700"/>
              <a:gd name="connsiteX3" fmla="*/ 1803272 w 2505455"/>
              <a:gd name="connsiteY3" fmla="*/ 647700 h 647700"/>
              <a:gd name="connsiteX4" fmla="*/ 0 w 2505455"/>
              <a:gd name="connsiteY4" fmla="*/ 647700 h 64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5455" h="647700">
                <a:moveTo>
                  <a:pt x="0" y="647700"/>
                </a:moveTo>
                <a:lnTo>
                  <a:pt x="687323" y="0"/>
                </a:lnTo>
                <a:lnTo>
                  <a:pt x="2505455" y="0"/>
                </a:lnTo>
                <a:lnTo>
                  <a:pt x="1803272" y="647700"/>
                </a:lnTo>
                <a:lnTo>
                  <a:pt x="0" y="64770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756405" y="3928617"/>
            <a:ext cx="2518155" cy="660400"/>
          </a:xfrm>
          <a:custGeom>
            <a:avLst/>
            <a:gdLst>
              <a:gd name="connsiteX0" fmla="*/ 6350 w 2518155"/>
              <a:gd name="connsiteY0" fmla="*/ 654050 h 660400"/>
              <a:gd name="connsiteX1" fmla="*/ 693673 w 2518155"/>
              <a:gd name="connsiteY1" fmla="*/ 6350 h 660400"/>
              <a:gd name="connsiteX2" fmla="*/ 2511805 w 2518155"/>
              <a:gd name="connsiteY2" fmla="*/ 6350 h 660400"/>
              <a:gd name="connsiteX3" fmla="*/ 1809622 w 2518155"/>
              <a:gd name="connsiteY3" fmla="*/ 654050 h 660400"/>
              <a:gd name="connsiteX4" fmla="*/ 6350 w 2518155"/>
              <a:gd name="connsiteY4" fmla="*/ 654050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8155" h="660400">
                <a:moveTo>
                  <a:pt x="6350" y="654050"/>
                </a:moveTo>
                <a:lnTo>
                  <a:pt x="693673" y="6350"/>
                </a:lnTo>
                <a:lnTo>
                  <a:pt x="2511805" y="6350"/>
                </a:lnTo>
                <a:lnTo>
                  <a:pt x="1809622" y="654050"/>
                </a:lnTo>
                <a:lnTo>
                  <a:pt x="6350" y="6540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62755" y="2930651"/>
            <a:ext cx="2511551" cy="650748"/>
          </a:xfrm>
          <a:custGeom>
            <a:avLst/>
            <a:gdLst>
              <a:gd name="connsiteX0" fmla="*/ 0 w 2511551"/>
              <a:gd name="connsiteY0" fmla="*/ 650748 h 650748"/>
              <a:gd name="connsiteX1" fmla="*/ 688975 w 2511551"/>
              <a:gd name="connsiteY1" fmla="*/ 0 h 650748"/>
              <a:gd name="connsiteX2" fmla="*/ 2511552 w 2511551"/>
              <a:gd name="connsiteY2" fmla="*/ 0 h 650748"/>
              <a:gd name="connsiteX3" fmla="*/ 1807717 w 2511551"/>
              <a:gd name="connsiteY3" fmla="*/ 650748 h 650748"/>
              <a:gd name="connsiteX4" fmla="*/ 0 w 2511551"/>
              <a:gd name="connsiteY4" fmla="*/ 650748 h 650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1551" h="650748">
                <a:moveTo>
                  <a:pt x="0" y="650748"/>
                </a:moveTo>
                <a:lnTo>
                  <a:pt x="688975" y="0"/>
                </a:lnTo>
                <a:lnTo>
                  <a:pt x="2511552" y="0"/>
                </a:lnTo>
                <a:lnTo>
                  <a:pt x="1807717" y="650748"/>
                </a:lnTo>
                <a:lnTo>
                  <a:pt x="0" y="650748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56405" y="2924301"/>
            <a:ext cx="2524251" cy="663448"/>
          </a:xfrm>
          <a:custGeom>
            <a:avLst/>
            <a:gdLst>
              <a:gd name="connsiteX0" fmla="*/ 6350 w 2524251"/>
              <a:gd name="connsiteY0" fmla="*/ 657098 h 663448"/>
              <a:gd name="connsiteX1" fmla="*/ 695325 w 2524251"/>
              <a:gd name="connsiteY1" fmla="*/ 6350 h 663448"/>
              <a:gd name="connsiteX2" fmla="*/ 2517902 w 2524251"/>
              <a:gd name="connsiteY2" fmla="*/ 6350 h 663448"/>
              <a:gd name="connsiteX3" fmla="*/ 1814067 w 2524251"/>
              <a:gd name="connsiteY3" fmla="*/ 657098 h 663448"/>
              <a:gd name="connsiteX4" fmla="*/ 6350 w 2524251"/>
              <a:gd name="connsiteY4" fmla="*/ 657098 h 663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4251" h="663448">
                <a:moveTo>
                  <a:pt x="6350" y="657098"/>
                </a:moveTo>
                <a:lnTo>
                  <a:pt x="695325" y="6350"/>
                </a:lnTo>
                <a:lnTo>
                  <a:pt x="2517902" y="6350"/>
                </a:lnTo>
                <a:lnTo>
                  <a:pt x="1814067" y="657098"/>
                </a:lnTo>
                <a:lnTo>
                  <a:pt x="6350" y="6570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762755" y="1661160"/>
            <a:ext cx="2502408" cy="641604"/>
          </a:xfrm>
          <a:custGeom>
            <a:avLst/>
            <a:gdLst>
              <a:gd name="connsiteX0" fmla="*/ 1804670 w 2502408"/>
              <a:gd name="connsiteY0" fmla="*/ 641604 h 641604"/>
              <a:gd name="connsiteX1" fmla="*/ 2502408 w 2502408"/>
              <a:gd name="connsiteY1" fmla="*/ 0 h 641604"/>
              <a:gd name="connsiteX2" fmla="*/ 687832 w 2502408"/>
              <a:gd name="connsiteY2" fmla="*/ 0 h 641604"/>
              <a:gd name="connsiteX3" fmla="*/ 0 w 2502408"/>
              <a:gd name="connsiteY3" fmla="*/ 641604 h 641604"/>
              <a:gd name="connsiteX4" fmla="*/ 1804670 w 2502408"/>
              <a:gd name="connsiteY4" fmla="*/ 641604 h 641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2408" h="641604">
                <a:moveTo>
                  <a:pt x="1804670" y="641604"/>
                </a:moveTo>
                <a:lnTo>
                  <a:pt x="2502408" y="0"/>
                </a:lnTo>
                <a:lnTo>
                  <a:pt x="687832" y="0"/>
                </a:lnTo>
                <a:lnTo>
                  <a:pt x="0" y="641604"/>
                </a:lnTo>
                <a:lnTo>
                  <a:pt x="1804670" y="641604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756405" y="1654810"/>
            <a:ext cx="2515108" cy="654304"/>
          </a:xfrm>
          <a:custGeom>
            <a:avLst/>
            <a:gdLst>
              <a:gd name="connsiteX0" fmla="*/ 1811020 w 2515108"/>
              <a:gd name="connsiteY0" fmla="*/ 647954 h 654304"/>
              <a:gd name="connsiteX1" fmla="*/ 2508758 w 2515108"/>
              <a:gd name="connsiteY1" fmla="*/ 6350 h 654304"/>
              <a:gd name="connsiteX2" fmla="*/ 694182 w 2515108"/>
              <a:gd name="connsiteY2" fmla="*/ 6350 h 654304"/>
              <a:gd name="connsiteX3" fmla="*/ 6350 w 2515108"/>
              <a:gd name="connsiteY3" fmla="*/ 647954 h 654304"/>
              <a:gd name="connsiteX4" fmla="*/ 1811020 w 2515108"/>
              <a:gd name="connsiteY4" fmla="*/ 647954 h 654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5108" h="654304">
                <a:moveTo>
                  <a:pt x="1811020" y="647954"/>
                </a:moveTo>
                <a:lnTo>
                  <a:pt x="2508758" y="6350"/>
                </a:lnTo>
                <a:lnTo>
                  <a:pt x="694182" y="6350"/>
                </a:lnTo>
                <a:lnTo>
                  <a:pt x="6350" y="647954"/>
                </a:lnTo>
                <a:lnTo>
                  <a:pt x="1811020" y="64795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567171" y="1661160"/>
            <a:ext cx="691896" cy="2921507"/>
          </a:xfrm>
          <a:custGeom>
            <a:avLst/>
            <a:gdLst>
              <a:gd name="connsiteX0" fmla="*/ 0 w 691896"/>
              <a:gd name="connsiteY0" fmla="*/ 2921507 h 2921507"/>
              <a:gd name="connsiteX1" fmla="*/ 0 w 691896"/>
              <a:gd name="connsiteY1" fmla="*/ 639952 h 2921507"/>
              <a:gd name="connsiteX2" fmla="*/ 691896 w 691896"/>
              <a:gd name="connsiteY2" fmla="*/ 0 h 2921507"/>
              <a:gd name="connsiteX3" fmla="*/ 691896 w 691896"/>
              <a:gd name="connsiteY3" fmla="*/ 2275331 h 2921507"/>
              <a:gd name="connsiteX4" fmla="*/ 0 w 691896"/>
              <a:gd name="connsiteY4" fmla="*/ 2921507 h 29215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896" h="2921507">
                <a:moveTo>
                  <a:pt x="0" y="2921507"/>
                </a:moveTo>
                <a:lnTo>
                  <a:pt x="0" y="639952"/>
                </a:lnTo>
                <a:lnTo>
                  <a:pt x="691896" y="0"/>
                </a:lnTo>
                <a:lnTo>
                  <a:pt x="691896" y="2275331"/>
                </a:lnTo>
                <a:lnTo>
                  <a:pt x="0" y="2921507"/>
                </a:lnTo>
              </a:path>
            </a:pathLst>
          </a:custGeom>
          <a:solidFill>
            <a:srgbClr val="ADCD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560821" y="1654810"/>
            <a:ext cx="704596" cy="2934207"/>
          </a:xfrm>
          <a:custGeom>
            <a:avLst/>
            <a:gdLst>
              <a:gd name="connsiteX0" fmla="*/ 6350 w 704596"/>
              <a:gd name="connsiteY0" fmla="*/ 2927857 h 2934207"/>
              <a:gd name="connsiteX1" fmla="*/ 6350 w 704596"/>
              <a:gd name="connsiteY1" fmla="*/ 646302 h 2934207"/>
              <a:gd name="connsiteX2" fmla="*/ 698246 w 704596"/>
              <a:gd name="connsiteY2" fmla="*/ 6350 h 2934207"/>
              <a:gd name="connsiteX3" fmla="*/ 698246 w 704596"/>
              <a:gd name="connsiteY3" fmla="*/ 2281681 h 2934207"/>
              <a:gd name="connsiteX4" fmla="*/ 6350 w 704596"/>
              <a:gd name="connsiteY4" fmla="*/ 2927857 h 29342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4596" h="2934207">
                <a:moveTo>
                  <a:pt x="6350" y="2927857"/>
                </a:moveTo>
                <a:lnTo>
                  <a:pt x="6350" y="646302"/>
                </a:lnTo>
                <a:lnTo>
                  <a:pt x="698246" y="6350"/>
                </a:lnTo>
                <a:lnTo>
                  <a:pt x="698246" y="2281681"/>
                </a:lnTo>
                <a:lnTo>
                  <a:pt x="6350" y="292785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567171" y="1484375"/>
            <a:ext cx="3294888" cy="1021080"/>
          </a:xfrm>
          <a:custGeom>
            <a:avLst/>
            <a:gdLst>
              <a:gd name="connsiteX0" fmla="*/ 703453 w 3294888"/>
              <a:gd name="connsiteY0" fmla="*/ 167259 h 1021080"/>
              <a:gd name="connsiteX1" fmla="*/ 0 w 3294888"/>
              <a:gd name="connsiteY1" fmla="*/ 832484 h 1021080"/>
              <a:gd name="connsiteX2" fmla="*/ 1810131 w 3294888"/>
              <a:gd name="connsiteY2" fmla="*/ 832484 h 1021080"/>
              <a:gd name="connsiteX3" fmla="*/ 1629409 w 3294888"/>
              <a:gd name="connsiteY3" fmla="*/ 1021080 h 1021080"/>
              <a:gd name="connsiteX4" fmla="*/ 3294888 w 3294888"/>
              <a:gd name="connsiteY4" fmla="*/ 487425 h 1021080"/>
              <a:gd name="connsiteX5" fmla="*/ 2697098 w 3294888"/>
              <a:gd name="connsiteY5" fmla="*/ 0 h 1021080"/>
              <a:gd name="connsiteX6" fmla="*/ 2527427 w 3294888"/>
              <a:gd name="connsiteY6" fmla="*/ 167259 h 1021080"/>
              <a:gd name="connsiteX7" fmla="*/ 703453 w 3294888"/>
              <a:gd name="connsiteY7" fmla="*/ 167259 h 1021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294888" h="1021080">
                <a:moveTo>
                  <a:pt x="703453" y="167259"/>
                </a:moveTo>
                <a:lnTo>
                  <a:pt x="0" y="832484"/>
                </a:lnTo>
                <a:lnTo>
                  <a:pt x="1810131" y="832484"/>
                </a:lnTo>
                <a:lnTo>
                  <a:pt x="1629409" y="1021080"/>
                </a:lnTo>
                <a:lnTo>
                  <a:pt x="3294888" y="487425"/>
                </a:lnTo>
                <a:lnTo>
                  <a:pt x="2697098" y="0"/>
                </a:lnTo>
                <a:lnTo>
                  <a:pt x="2527427" y="167259"/>
                </a:lnTo>
                <a:lnTo>
                  <a:pt x="703453" y="167259"/>
                </a:lnTo>
              </a:path>
            </a:pathLst>
          </a:custGeom>
          <a:solidFill>
            <a:srgbClr val="B9D1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560821" y="1478025"/>
            <a:ext cx="3307588" cy="1033780"/>
          </a:xfrm>
          <a:custGeom>
            <a:avLst/>
            <a:gdLst>
              <a:gd name="connsiteX0" fmla="*/ 709803 w 3307588"/>
              <a:gd name="connsiteY0" fmla="*/ 173609 h 1033780"/>
              <a:gd name="connsiteX1" fmla="*/ 6350 w 3307588"/>
              <a:gd name="connsiteY1" fmla="*/ 838834 h 1033780"/>
              <a:gd name="connsiteX2" fmla="*/ 1816481 w 3307588"/>
              <a:gd name="connsiteY2" fmla="*/ 838834 h 1033780"/>
              <a:gd name="connsiteX3" fmla="*/ 1635759 w 3307588"/>
              <a:gd name="connsiteY3" fmla="*/ 1027430 h 1033780"/>
              <a:gd name="connsiteX4" fmla="*/ 3301238 w 3307588"/>
              <a:gd name="connsiteY4" fmla="*/ 493775 h 1033780"/>
              <a:gd name="connsiteX5" fmla="*/ 2703448 w 3307588"/>
              <a:gd name="connsiteY5" fmla="*/ 6350 h 1033780"/>
              <a:gd name="connsiteX6" fmla="*/ 2533777 w 3307588"/>
              <a:gd name="connsiteY6" fmla="*/ 173609 h 1033780"/>
              <a:gd name="connsiteX7" fmla="*/ 709803 w 3307588"/>
              <a:gd name="connsiteY7" fmla="*/ 173609 h 10337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07588" h="1033780">
                <a:moveTo>
                  <a:pt x="709803" y="173609"/>
                </a:moveTo>
                <a:lnTo>
                  <a:pt x="6350" y="838834"/>
                </a:lnTo>
                <a:lnTo>
                  <a:pt x="1816481" y="838834"/>
                </a:lnTo>
                <a:lnTo>
                  <a:pt x="1635759" y="1027430"/>
                </a:lnTo>
                <a:lnTo>
                  <a:pt x="3301238" y="493775"/>
                </a:lnTo>
                <a:lnTo>
                  <a:pt x="2703448" y="6350"/>
                </a:lnTo>
                <a:lnTo>
                  <a:pt x="2533777" y="173609"/>
                </a:lnTo>
                <a:lnTo>
                  <a:pt x="709803" y="1736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958339" y="3921252"/>
            <a:ext cx="2510028" cy="661416"/>
          </a:xfrm>
          <a:custGeom>
            <a:avLst/>
            <a:gdLst>
              <a:gd name="connsiteX0" fmla="*/ 0 w 2510028"/>
              <a:gd name="connsiteY0" fmla="*/ 661415 h 661416"/>
              <a:gd name="connsiteX1" fmla="*/ 688594 w 2510028"/>
              <a:gd name="connsiteY1" fmla="*/ 0 h 661416"/>
              <a:gd name="connsiteX2" fmla="*/ 2510027 w 2510028"/>
              <a:gd name="connsiteY2" fmla="*/ 0 h 661416"/>
              <a:gd name="connsiteX3" fmla="*/ 1806575 w 2510028"/>
              <a:gd name="connsiteY3" fmla="*/ 661415 h 661416"/>
              <a:gd name="connsiteX4" fmla="*/ 0 w 2510028"/>
              <a:gd name="connsiteY4" fmla="*/ 661415 h 661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0028" h="661416">
                <a:moveTo>
                  <a:pt x="0" y="661415"/>
                </a:moveTo>
                <a:lnTo>
                  <a:pt x="688594" y="0"/>
                </a:lnTo>
                <a:lnTo>
                  <a:pt x="2510027" y="0"/>
                </a:lnTo>
                <a:lnTo>
                  <a:pt x="1806575" y="661415"/>
                </a:lnTo>
                <a:lnTo>
                  <a:pt x="0" y="661415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951989" y="3914902"/>
            <a:ext cx="2522728" cy="674116"/>
          </a:xfrm>
          <a:custGeom>
            <a:avLst/>
            <a:gdLst>
              <a:gd name="connsiteX0" fmla="*/ 6350 w 2522728"/>
              <a:gd name="connsiteY0" fmla="*/ 667765 h 674116"/>
              <a:gd name="connsiteX1" fmla="*/ 694944 w 2522728"/>
              <a:gd name="connsiteY1" fmla="*/ 6350 h 674116"/>
              <a:gd name="connsiteX2" fmla="*/ 2516377 w 2522728"/>
              <a:gd name="connsiteY2" fmla="*/ 6350 h 674116"/>
              <a:gd name="connsiteX3" fmla="*/ 1812925 w 2522728"/>
              <a:gd name="connsiteY3" fmla="*/ 667765 h 674116"/>
              <a:gd name="connsiteX4" fmla="*/ 6350 w 2522728"/>
              <a:gd name="connsiteY4" fmla="*/ 667765 h 674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2728" h="674116">
                <a:moveTo>
                  <a:pt x="6350" y="667765"/>
                </a:moveTo>
                <a:lnTo>
                  <a:pt x="694944" y="6350"/>
                </a:lnTo>
                <a:lnTo>
                  <a:pt x="2516377" y="6350"/>
                </a:lnTo>
                <a:lnTo>
                  <a:pt x="1812925" y="667765"/>
                </a:lnTo>
                <a:lnTo>
                  <a:pt x="6350" y="6677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152388" y="2764535"/>
            <a:ext cx="2709672" cy="999744"/>
          </a:xfrm>
          <a:custGeom>
            <a:avLst/>
            <a:gdLst>
              <a:gd name="connsiteX0" fmla="*/ 578484 w 2709672"/>
              <a:gd name="connsiteY0" fmla="*/ 163703 h 999744"/>
              <a:gd name="connsiteX1" fmla="*/ 0 w 2709672"/>
              <a:gd name="connsiteY1" fmla="*/ 815085 h 999744"/>
              <a:gd name="connsiteX2" fmla="*/ 1488567 w 2709672"/>
              <a:gd name="connsiteY2" fmla="*/ 815085 h 999744"/>
              <a:gd name="connsiteX3" fmla="*/ 1339977 w 2709672"/>
              <a:gd name="connsiteY3" fmla="*/ 999744 h 999744"/>
              <a:gd name="connsiteX4" fmla="*/ 2709671 w 2709672"/>
              <a:gd name="connsiteY4" fmla="*/ 477266 h 999744"/>
              <a:gd name="connsiteX5" fmla="*/ 2218055 w 2709672"/>
              <a:gd name="connsiteY5" fmla="*/ 0 h 999744"/>
              <a:gd name="connsiteX6" fmla="*/ 2078608 w 2709672"/>
              <a:gd name="connsiteY6" fmla="*/ 163703 h 999744"/>
              <a:gd name="connsiteX7" fmla="*/ 578484 w 2709672"/>
              <a:gd name="connsiteY7" fmla="*/ 163703 h 999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09672" h="999744">
                <a:moveTo>
                  <a:pt x="578484" y="163703"/>
                </a:moveTo>
                <a:lnTo>
                  <a:pt x="0" y="815085"/>
                </a:lnTo>
                <a:lnTo>
                  <a:pt x="1488567" y="815085"/>
                </a:lnTo>
                <a:lnTo>
                  <a:pt x="1339977" y="999744"/>
                </a:lnTo>
                <a:lnTo>
                  <a:pt x="2709671" y="477266"/>
                </a:lnTo>
                <a:lnTo>
                  <a:pt x="2218055" y="0"/>
                </a:lnTo>
                <a:lnTo>
                  <a:pt x="2078608" y="163703"/>
                </a:lnTo>
                <a:lnTo>
                  <a:pt x="578484" y="163703"/>
                </a:lnTo>
              </a:path>
            </a:pathLst>
          </a:custGeom>
          <a:solidFill>
            <a:srgbClr val="B8E36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146038" y="2758185"/>
            <a:ext cx="2722372" cy="1012444"/>
          </a:xfrm>
          <a:custGeom>
            <a:avLst/>
            <a:gdLst>
              <a:gd name="connsiteX0" fmla="*/ 584834 w 2722372"/>
              <a:gd name="connsiteY0" fmla="*/ 170053 h 1012444"/>
              <a:gd name="connsiteX1" fmla="*/ 6350 w 2722372"/>
              <a:gd name="connsiteY1" fmla="*/ 821435 h 1012444"/>
              <a:gd name="connsiteX2" fmla="*/ 1494917 w 2722372"/>
              <a:gd name="connsiteY2" fmla="*/ 821435 h 1012444"/>
              <a:gd name="connsiteX3" fmla="*/ 1346327 w 2722372"/>
              <a:gd name="connsiteY3" fmla="*/ 1006094 h 1012444"/>
              <a:gd name="connsiteX4" fmla="*/ 2716021 w 2722372"/>
              <a:gd name="connsiteY4" fmla="*/ 483616 h 1012444"/>
              <a:gd name="connsiteX5" fmla="*/ 2224405 w 2722372"/>
              <a:gd name="connsiteY5" fmla="*/ 6350 h 1012444"/>
              <a:gd name="connsiteX6" fmla="*/ 2084958 w 2722372"/>
              <a:gd name="connsiteY6" fmla="*/ 170053 h 1012444"/>
              <a:gd name="connsiteX7" fmla="*/ 584834 w 2722372"/>
              <a:gd name="connsiteY7" fmla="*/ 170053 h 1012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22372" h="1012444">
                <a:moveTo>
                  <a:pt x="584834" y="170053"/>
                </a:moveTo>
                <a:lnTo>
                  <a:pt x="6350" y="821435"/>
                </a:lnTo>
                <a:lnTo>
                  <a:pt x="1494917" y="821435"/>
                </a:lnTo>
                <a:lnTo>
                  <a:pt x="1346327" y="1006094"/>
                </a:lnTo>
                <a:lnTo>
                  <a:pt x="2716021" y="483616"/>
                </a:lnTo>
                <a:lnTo>
                  <a:pt x="2224405" y="6350"/>
                </a:lnTo>
                <a:lnTo>
                  <a:pt x="2084958" y="170053"/>
                </a:lnTo>
                <a:lnTo>
                  <a:pt x="584834" y="17005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567171" y="2921507"/>
            <a:ext cx="1312164" cy="652272"/>
          </a:xfrm>
          <a:custGeom>
            <a:avLst/>
            <a:gdLst>
              <a:gd name="connsiteX0" fmla="*/ 0 w 1312164"/>
              <a:gd name="connsiteY0" fmla="*/ 652272 h 652272"/>
              <a:gd name="connsiteX1" fmla="*/ 663829 w 1312164"/>
              <a:gd name="connsiteY1" fmla="*/ 3429 h 652272"/>
              <a:gd name="connsiteX2" fmla="*/ 1312164 w 1312164"/>
              <a:gd name="connsiteY2" fmla="*/ 0 h 652272"/>
              <a:gd name="connsiteX3" fmla="*/ 648335 w 1312164"/>
              <a:gd name="connsiteY3" fmla="*/ 652272 h 652272"/>
              <a:gd name="connsiteX4" fmla="*/ 0 w 1312164"/>
              <a:gd name="connsiteY4" fmla="*/ 652272 h 652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12164" h="652272">
                <a:moveTo>
                  <a:pt x="0" y="652272"/>
                </a:moveTo>
                <a:lnTo>
                  <a:pt x="663829" y="3429"/>
                </a:lnTo>
                <a:lnTo>
                  <a:pt x="1312164" y="0"/>
                </a:lnTo>
                <a:lnTo>
                  <a:pt x="648335" y="652272"/>
                </a:lnTo>
                <a:lnTo>
                  <a:pt x="0" y="652272"/>
                </a:lnTo>
              </a:path>
            </a:pathLst>
          </a:custGeom>
          <a:solidFill>
            <a:srgbClr val="0563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560821" y="2915157"/>
            <a:ext cx="1324864" cy="664972"/>
          </a:xfrm>
          <a:custGeom>
            <a:avLst/>
            <a:gdLst>
              <a:gd name="connsiteX0" fmla="*/ 6350 w 1324864"/>
              <a:gd name="connsiteY0" fmla="*/ 658622 h 664972"/>
              <a:gd name="connsiteX1" fmla="*/ 670179 w 1324864"/>
              <a:gd name="connsiteY1" fmla="*/ 9779 h 664972"/>
              <a:gd name="connsiteX2" fmla="*/ 1318514 w 1324864"/>
              <a:gd name="connsiteY2" fmla="*/ 6350 h 664972"/>
              <a:gd name="connsiteX3" fmla="*/ 654685 w 1324864"/>
              <a:gd name="connsiteY3" fmla="*/ 658622 h 664972"/>
              <a:gd name="connsiteX4" fmla="*/ 6350 w 1324864"/>
              <a:gd name="connsiteY4" fmla="*/ 658622 h 664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4864" h="664972">
                <a:moveTo>
                  <a:pt x="6350" y="658622"/>
                </a:moveTo>
                <a:lnTo>
                  <a:pt x="670179" y="9779"/>
                </a:lnTo>
                <a:lnTo>
                  <a:pt x="1318514" y="6350"/>
                </a:lnTo>
                <a:lnTo>
                  <a:pt x="654685" y="658622"/>
                </a:lnTo>
                <a:lnTo>
                  <a:pt x="6350" y="6586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567171" y="3934967"/>
            <a:ext cx="2139696" cy="647700"/>
          </a:xfrm>
          <a:custGeom>
            <a:avLst/>
            <a:gdLst>
              <a:gd name="connsiteX0" fmla="*/ 0 w 2139696"/>
              <a:gd name="connsiteY0" fmla="*/ 647700 h 647700"/>
              <a:gd name="connsiteX1" fmla="*/ 586994 w 2139696"/>
              <a:gd name="connsiteY1" fmla="*/ 0 h 647700"/>
              <a:gd name="connsiteX2" fmla="*/ 2139696 w 2139696"/>
              <a:gd name="connsiteY2" fmla="*/ 0 h 647700"/>
              <a:gd name="connsiteX3" fmla="*/ 1540129 w 2139696"/>
              <a:gd name="connsiteY3" fmla="*/ 647700 h 647700"/>
              <a:gd name="connsiteX4" fmla="*/ 0 w 2139696"/>
              <a:gd name="connsiteY4" fmla="*/ 647700 h 64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9696" h="647700">
                <a:moveTo>
                  <a:pt x="0" y="647700"/>
                </a:moveTo>
                <a:lnTo>
                  <a:pt x="586994" y="0"/>
                </a:lnTo>
                <a:lnTo>
                  <a:pt x="2139696" y="0"/>
                </a:lnTo>
                <a:lnTo>
                  <a:pt x="1540129" y="647700"/>
                </a:lnTo>
                <a:lnTo>
                  <a:pt x="0" y="647700"/>
                </a:lnTo>
              </a:path>
            </a:pathLst>
          </a:custGeom>
          <a:solidFill>
            <a:srgbClr val="ED7D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560821" y="3928617"/>
            <a:ext cx="2152396" cy="660400"/>
          </a:xfrm>
          <a:custGeom>
            <a:avLst/>
            <a:gdLst>
              <a:gd name="connsiteX0" fmla="*/ 6350 w 2152396"/>
              <a:gd name="connsiteY0" fmla="*/ 654050 h 660400"/>
              <a:gd name="connsiteX1" fmla="*/ 593344 w 2152396"/>
              <a:gd name="connsiteY1" fmla="*/ 6350 h 660400"/>
              <a:gd name="connsiteX2" fmla="*/ 2146046 w 2152396"/>
              <a:gd name="connsiteY2" fmla="*/ 6350 h 660400"/>
              <a:gd name="connsiteX3" fmla="*/ 1546479 w 2152396"/>
              <a:gd name="connsiteY3" fmla="*/ 654050 h 660400"/>
              <a:gd name="connsiteX4" fmla="*/ 6350 w 2152396"/>
              <a:gd name="connsiteY4" fmla="*/ 654050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2396" h="660400">
                <a:moveTo>
                  <a:pt x="6350" y="654050"/>
                </a:moveTo>
                <a:lnTo>
                  <a:pt x="593344" y="6350"/>
                </a:lnTo>
                <a:lnTo>
                  <a:pt x="2146046" y="6350"/>
                </a:lnTo>
                <a:lnTo>
                  <a:pt x="1546479" y="654050"/>
                </a:lnTo>
                <a:lnTo>
                  <a:pt x="6350" y="6540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762755" y="1653539"/>
            <a:ext cx="705611" cy="2923031"/>
          </a:xfrm>
          <a:custGeom>
            <a:avLst/>
            <a:gdLst>
              <a:gd name="connsiteX0" fmla="*/ 0 w 705611"/>
              <a:gd name="connsiteY0" fmla="*/ 2923031 h 2923031"/>
              <a:gd name="connsiteX1" fmla="*/ 0 w 705611"/>
              <a:gd name="connsiteY1" fmla="*/ 640333 h 2923031"/>
              <a:gd name="connsiteX2" fmla="*/ 705611 w 705611"/>
              <a:gd name="connsiteY2" fmla="*/ 0 h 2923031"/>
              <a:gd name="connsiteX3" fmla="*/ 705611 w 705611"/>
              <a:gd name="connsiteY3" fmla="*/ 2276601 h 2923031"/>
              <a:gd name="connsiteX4" fmla="*/ 0 w 705611"/>
              <a:gd name="connsiteY4" fmla="*/ 2923031 h 2923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5611" h="2923031">
                <a:moveTo>
                  <a:pt x="0" y="2923031"/>
                </a:moveTo>
                <a:lnTo>
                  <a:pt x="0" y="640333"/>
                </a:lnTo>
                <a:lnTo>
                  <a:pt x="705611" y="0"/>
                </a:lnTo>
                <a:lnTo>
                  <a:pt x="705611" y="2276601"/>
                </a:lnTo>
                <a:lnTo>
                  <a:pt x="0" y="2923031"/>
                </a:lnTo>
              </a:path>
            </a:pathLst>
          </a:custGeom>
          <a:solidFill>
            <a:srgbClr val="ADCDE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3756405" y="1647189"/>
            <a:ext cx="718311" cy="2935731"/>
          </a:xfrm>
          <a:custGeom>
            <a:avLst/>
            <a:gdLst>
              <a:gd name="connsiteX0" fmla="*/ 6350 w 718311"/>
              <a:gd name="connsiteY0" fmla="*/ 2929381 h 2935731"/>
              <a:gd name="connsiteX1" fmla="*/ 6350 w 718311"/>
              <a:gd name="connsiteY1" fmla="*/ 646683 h 2935731"/>
              <a:gd name="connsiteX2" fmla="*/ 711961 w 718311"/>
              <a:gd name="connsiteY2" fmla="*/ 6350 h 2935731"/>
              <a:gd name="connsiteX3" fmla="*/ 711961 w 718311"/>
              <a:gd name="connsiteY3" fmla="*/ 2282951 h 2935731"/>
              <a:gd name="connsiteX4" fmla="*/ 6350 w 718311"/>
              <a:gd name="connsiteY4" fmla="*/ 2929381 h 2935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8311" h="2935731">
                <a:moveTo>
                  <a:pt x="6350" y="2929381"/>
                </a:moveTo>
                <a:lnTo>
                  <a:pt x="6350" y="646683"/>
                </a:lnTo>
                <a:lnTo>
                  <a:pt x="711961" y="6350"/>
                </a:lnTo>
                <a:lnTo>
                  <a:pt x="711961" y="2282951"/>
                </a:lnTo>
                <a:lnTo>
                  <a:pt x="6350" y="292938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17335" y="3764279"/>
            <a:ext cx="2683764" cy="1008888"/>
          </a:xfrm>
          <a:custGeom>
            <a:avLst/>
            <a:gdLst>
              <a:gd name="connsiteX0" fmla="*/ 573023 w 2683764"/>
              <a:gd name="connsiteY0" fmla="*/ 165227 h 1008888"/>
              <a:gd name="connsiteX1" fmla="*/ 0 w 2683764"/>
              <a:gd name="connsiteY1" fmla="*/ 822579 h 1008888"/>
              <a:gd name="connsiteX2" fmla="*/ 1474343 w 2683764"/>
              <a:gd name="connsiteY2" fmla="*/ 822579 h 1008888"/>
              <a:gd name="connsiteX3" fmla="*/ 1327150 w 2683764"/>
              <a:gd name="connsiteY3" fmla="*/ 1008888 h 1008888"/>
              <a:gd name="connsiteX4" fmla="*/ 2683764 w 2683764"/>
              <a:gd name="connsiteY4" fmla="*/ 481584 h 1008888"/>
              <a:gd name="connsiteX5" fmla="*/ 2196845 w 2683764"/>
              <a:gd name="connsiteY5" fmla="*/ 0 h 1008888"/>
              <a:gd name="connsiteX6" fmla="*/ 2058670 w 2683764"/>
              <a:gd name="connsiteY6" fmla="*/ 165227 h 1008888"/>
              <a:gd name="connsiteX7" fmla="*/ 573023 w 2683764"/>
              <a:gd name="connsiteY7" fmla="*/ 165227 h 1008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683764" h="1008888">
                <a:moveTo>
                  <a:pt x="573023" y="165227"/>
                </a:moveTo>
                <a:lnTo>
                  <a:pt x="0" y="822579"/>
                </a:lnTo>
                <a:lnTo>
                  <a:pt x="1474343" y="822579"/>
                </a:lnTo>
                <a:lnTo>
                  <a:pt x="1327150" y="1008888"/>
                </a:lnTo>
                <a:lnTo>
                  <a:pt x="2683764" y="481584"/>
                </a:lnTo>
                <a:lnTo>
                  <a:pt x="2196845" y="0"/>
                </a:lnTo>
                <a:lnTo>
                  <a:pt x="2058670" y="165227"/>
                </a:lnTo>
                <a:lnTo>
                  <a:pt x="573023" y="165227"/>
                </a:lnTo>
              </a:path>
            </a:pathLst>
          </a:custGeom>
          <a:solidFill>
            <a:srgbClr val="EFD86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6110985" y="3757929"/>
            <a:ext cx="2696464" cy="1021588"/>
          </a:xfrm>
          <a:custGeom>
            <a:avLst/>
            <a:gdLst>
              <a:gd name="connsiteX0" fmla="*/ 579373 w 2696464"/>
              <a:gd name="connsiteY0" fmla="*/ 171577 h 1021588"/>
              <a:gd name="connsiteX1" fmla="*/ 6350 w 2696464"/>
              <a:gd name="connsiteY1" fmla="*/ 828929 h 1021588"/>
              <a:gd name="connsiteX2" fmla="*/ 1480693 w 2696464"/>
              <a:gd name="connsiteY2" fmla="*/ 828929 h 1021588"/>
              <a:gd name="connsiteX3" fmla="*/ 1333500 w 2696464"/>
              <a:gd name="connsiteY3" fmla="*/ 1015238 h 1021588"/>
              <a:gd name="connsiteX4" fmla="*/ 2690114 w 2696464"/>
              <a:gd name="connsiteY4" fmla="*/ 487934 h 1021588"/>
              <a:gd name="connsiteX5" fmla="*/ 2203195 w 2696464"/>
              <a:gd name="connsiteY5" fmla="*/ 6350 h 1021588"/>
              <a:gd name="connsiteX6" fmla="*/ 2065020 w 2696464"/>
              <a:gd name="connsiteY6" fmla="*/ 171577 h 1021588"/>
              <a:gd name="connsiteX7" fmla="*/ 579373 w 2696464"/>
              <a:gd name="connsiteY7" fmla="*/ 171577 h 1021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696464" h="1021588">
                <a:moveTo>
                  <a:pt x="579373" y="171577"/>
                </a:moveTo>
                <a:lnTo>
                  <a:pt x="6350" y="828929"/>
                </a:lnTo>
                <a:lnTo>
                  <a:pt x="1480693" y="828929"/>
                </a:lnTo>
                <a:lnTo>
                  <a:pt x="1333500" y="1015238"/>
                </a:lnTo>
                <a:lnTo>
                  <a:pt x="2690114" y="487934"/>
                </a:lnTo>
                <a:lnTo>
                  <a:pt x="2203195" y="6350"/>
                </a:lnTo>
                <a:lnTo>
                  <a:pt x="2065020" y="171577"/>
                </a:lnTo>
                <a:lnTo>
                  <a:pt x="579373" y="1715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596883" y="2929127"/>
            <a:ext cx="1286256" cy="1699260"/>
          </a:xfrm>
          <a:custGeom>
            <a:avLst/>
            <a:gdLst>
              <a:gd name="connsiteX0" fmla="*/ 0 w 1286256"/>
              <a:gd name="connsiteY0" fmla="*/ 1699260 h 1699260"/>
              <a:gd name="connsiteX1" fmla="*/ 354203 w 1286256"/>
              <a:gd name="connsiteY1" fmla="*/ 1036574 h 1699260"/>
              <a:gd name="connsiteX2" fmla="*/ 1286256 w 1286256"/>
              <a:gd name="connsiteY2" fmla="*/ 0 h 1699260"/>
              <a:gd name="connsiteX3" fmla="*/ 926338 w 1286256"/>
              <a:gd name="connsiteY3" fmla="*/ 681608 h 1699260"/>
              <a:gd name="connsiteX4" fmla="*/ 0 w 1286256"/>
              <a:gd name="connsiteY4" fmla="*/ 1699260 h 16992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6256" h="1699260">
                <a:moveTo>
                  <a:pt x="0" y="1699260"/>
                </a:moveTo>
                <a:lnTo>
                  <a:pt x="354203" y="1036574"/>
                </a:lnTo>
                <a:lnTo>
                  <a:pt x="1286256" y="0"/>
                </a:lnTo>
                <a:lnTo>
                  <a:pt x="926338" y="681608"/>
                </a:lnTo>
                <a:lnTo>
                  <a:pt x="0" y="1699260"/>
                </a:lnTo>
              </a:path>
            </a:pathLst>
          </a:custGeom>
          <a:solidFill>
            <a:srgbClr val="DBF1B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8590533" y="2922777"/>
            <a:ext cx="1298956" cy="1711960"/>
          </a:xfrm>
          <a:custGeom>
            <a:avLst/>
            <a:gdLst>
              <a:gd name="connsiteX0" fmla="*/ 6350 w 1298956"/>
              <a:gd name="connsiteY0" fmla="*/ 1705610 h 1711960"/>
              <a:gd name="connsiteX1" fmla="*/ 360553 w 1298956"/>
              <a:gd name="connsiteY1" fmla="*/ 1042924 h 1711960"/>
              <a:gd name="connsiteX2" fmla="*/ 1292606 w 1298956"/>
              <a:gd name="connsiteY2" fmla="*/ 6350 h 1711960"/>
              <a:gd name="connsiteX3" fmla="*/ 932688 w 1298956"/>
              <a:gd name="connsiteY3" fmla="*/ 687958 h 1711960"/>
              <a:gd name="connsiteX4" fmla="*/ 6350 w 1298956"/>
              <a:gd name="connsiteY4" fmla="*/ 1705610 h 1711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8956" h="1711960">
                <a:moveTo>
                  <a:pt x="6350" y="1705610"/>
                </a:moveTo>
                <a:lnTo>
                  <a:pt x="360553" y="1042924"/>
                </a:lnTo>
                <a:lnTo>
                  <a:pt x="1292606" y="6350"/>
                </a:lnTo>
                <a:lnTo>
                  <a:pt x="932688" y="687958"/>
                </a:lnTo>
                <a:lnTo>
                  <a:pt x="6350" y="17056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8610600" y="1720595"/>
            <a:ext cx="332231" cy="2894075"/>
          </a:xfrm>
          <a:custGeom>
            <a:avLst/>
            <a:gdLst>
              <a:gd name="connsiteX0" fmla="*/ 0 w 332231"/>
              <a:gd name="connsiteY0" fmla="*/ 2894075 h 2894075"/>
              <a:gd name="connsiteX1" fmla="*/ 0 w 332231"/>
              <a:gd name="connsiteY1" fmla="*/ 633983 h 2894075"/>
              <a:gd name="connsiteX2" fmla="*/ 332231 w 332231"/>
              <a:gd name="connsiteY2" fmla="*/ 0 h 2894075"/>
              <a:gd name="connsiteX3" fmla="*/ 332231 w 332231"/>
              <a:gd name="connsiteY3" fmla="*/ 2253995 h 2894075"/>
              <a:gd name="connsiteX4" fmla="*/ 0 w 332231"/>
              <a:gd name="connsiteY4" fmla="*/ 2894075 h 2894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2231" h="2894075">
                <a:moveTo>
                  <a:pt x="0" y="2894075"/>
                </a:moveTo>
                <a:lnTo>
                  <a:pt x="0" y="633983"/>
                </a:lnTo>
                <a:lnTo>
                  <a:pt x="332231" y="0"/>
                </a:lnTo>
                <a:lnTo>
                  <a:pt x="332231" y="2253995"/>
                </a:lnTo>
                <a:lnTo>
                  <a:pt x="0" y="2894075"/>
                </a:lnTo>
              </a:path>
            </a:pathLst>
          </a:custGeom>
          <a:solidFill>
            <a:srgbClr val="A1A9B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604250" y="1714245"/>
            <a:ext cx="344931" cy="2906775"/>
          </a:xfrm>
          <a:custGeom>
            <a:avLst/>
            <a:gdLst>
              <a:gd name="connsiteX0" fmla="*/ 6350 w 344931"/>
              <a:gd name="connsiteY0" fmla="*/ 2900425 h 2906775"/>
              <a:gd name="connsiteX1" fmla="*/ 6350 w 344931"/>
              <a:gd name="connsiteY1" fmla="*/ 640333 h 2906775"/>
              <a:gd name="connsiteX2" fmla="*/ 338581 w 344931"/>
              <a:gd name="connsiteY2" fmla="*/ 6350 h 2906775"/>
              <a:gd name="connsiteX3" fmla="*/ 338581 w 344931"/>
              <a:gd name="connsiteY3" fmla="*/ 2260345 h 2906775"/>
              <a:gd name="connsiteX4" fmla="*/ 6350 w 344931"/>
              <a:gd name="connsiteY4" fmla="*/ 2900425 h 2906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4931" h="2906775">
                <a:moveTo>
                  <a:pt x="6350" y="2900425"/>
                </a:moveTo>
                <a:lnTo>
                  <a:pt x="6350" y="640333"/>
                </a:lnTo>
                <a:lnTo>
                  <a:pt x="338581" y="6350"/>
                </a:lnTo>
                <a:lnTo>
                  <a:pt x="338581" y="2260345"/>
                </a:lnTo>
                <a:lnTo>
                  <a:pt x="6350" y="29004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615171" y="2923032"/>
            <a:ext cx="1267968" cy="664464"/>
          </a:xfrm>
          <a:custGeom>
            <a:avLst/>
            <a:gdLst>
              <a:gd name="connsiteX0" fmla="*/ 0 w 1267968"/>
              <a:gd name="connsiteY0" fmla="*/ 664464 h 664464"/>
              <a:gd name="connsiteX1" fmla="*/ 347853 w 1267968"/>
              <a:gd name="connsiteY1" fmla="*/ 0 h 664464"/>
              <a:gd name="connsiteX2" fmla="*/ 1267968 w 1267968"/>
              <a:gd name="connsiteY2" fmla="*/ 0 h 664464"/>
              <a:gd name="connsiteX3" fmla="*/ 912621 w 1267968"/>
              <a:gd name="connsiteY3" fmla="*/ 664464 h 664464"/>
              <a:gd name="connsiteX4" fmla="*/ 0 w 1267968"/>
              <a:gd name="connsiteY4" fmla="*/ 664464 h 664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7968" h="664464">
                <a:moveTo>
                  <a:pt x="0" y="664464"/>
                </a:moveTo>
                <a:lnTo>
                  <a:pt x="347853" y="0"/>
                </a:lnTo>
                <a:lnTo>
                  <a:pt x="1267968" y="0"/>
                </a:lnTo>
                <a:lnTo>
                  <a:pt x="912621" y="664464"/>
                </a:lnTo>
                <a:lnTo>
                  <a:pt x="0" y="664464"/>
                </a:lnTo>
              </a:path>
            </a:pathLst>
          </a:custGeom>
          <a:solidFill>
            <a:srgbClr val="DBF1B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608821" y="2916682"/>
            <a:ext cx="1280668" cy="677164"/>
          </a:xfrm>
          <a:custGeom>
            <a:avLst/>
            <a:gdLst>
              <a:gd name="connsiteX0" fmla="*/ 6350 w 1280668"/>
              <a:gd name="connsiteY0" fmla="*/ 670814 h 677164"/>
              <a:gd name="connsiteX1" fmla="*/ 354203 w 1280668"/>
              <a:gd name="connsiteY1" fmla="*/ 6350 h 677164"/>
              <a:gd name="connsiteX2" fmla="*/ 1274318 w 1280668"/>
              <a:gd name="connsiteY2" fmla="*/ 6350 h 677164"/>
              <a:gd name="connsiteX3" fmla="*/ 918971 w 1280668"/>
              <a:gd name="connsiteY3" fmla="*/ 670814 h 677164"/>
              <a:gd name="connsiteX4" fmla="*/ 6350 w 1280668"/>
              <a:gd name="connsiteY4" fmla="*/ 670814 h 677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0668" h="677164">
                <a:moveTo>
                  <a:pt x="6350" y="670814"/>
                </a:moveTo>
                <a:lnTo>
                  <a:pt x="354203" y="6350"/>
                </a:lnTo>
                <a:lnTo>
                  <a:pt x="1274318" y="6350"/>
                </a:lnTo>
                <a:lnTo>
                  <a:pt x="918971" y="670814"/>
                </a:lnTo>
                <a:lnTo>
                  <a:pt x="6350" y="6708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606028" y="1720595"/>
            <a:ext cx="1277111" cy="1866900"/>
          </a:xfrm>
          <a:custGeom>
            <a:avLst/>
            <a:gdLst>
              <a:gd name="connsiteX0" fmla="*/ 0 w 1277111"/>
              <a:gd name="connsiteY0" fmla="*/ 626872 h 1866900"/>
              <a:gd name="connsiteX1" fmla="*/ 351663 w 1277111"/>
              <a:gd name="connsiteY1" fmla="*/ 0 h 1866900"/>
              <a:gd name="connsiteX2" fmla="*/ 1277111 w 1277111"/>
              <a:gd name="connsiteY2" fmla="*/ 1226439 h 1866900"/>
              <a:gd name="connsiteX3" fmla="*/ 919733 w 1277111"/>
              <a:gd name="connsiteY3" fmla="*/ 1866900 h 1866900"/>
              <a:gd name="connsiteX4" fmla="*/ 0 w 1277111"/>
              <a:gd name="connsiteY4" fmla="*/ 626872 h 186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7111" h="1866900">
                <a:moveTo>
                  <a:pt x="0" y="626872"/>
                </a:moveTo>
                <a:lnTo>
                  <a:pt x="351663" y="0"/>
                </a:lnTo>
                <a:lnTo>
                  <a:pt x="1277111" y="1226439"/>
                </a:lnTo>
                <a:lnTo>
                  <a:pt x="919733" y="1866900"/>
                </a:lnTo>
                <a:lnTo>
                  <a:pt x="0" y="626872"/>
                </a:lnTo>
              </a:path>
            </a:pathLst>
          </a:custGeom>
          <a:solidFill>
            <a:srgbClr val="DBF1B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8599678" y="1714245"/>
            <a:ext cx="1289811" cy="1879600"/>
          </a:xfrm>
          <a:custGeom>
            <a:avLst/>
            <a:gdLst>
              <a:gd name="connsiteX0" fmla="*/ 6350 w 1289811"/>
              <a:gd name="connsiteY0" fmla="*/ 633222 h 1879600"/>
              <a:gd name="connsiteX1" fmla="*/ 358013 w 1289811"/>
              <a:gd name="connsiteY1" fmla="*/ 6350 h 1879600"/>
              <a:gd name="connsiteX2" fmla="*/ 1283461 w 1289811"/>
              <a:gd name="connsiteY2" fmla="*/ 1232789 h 1879600"/>
              <a:gd name="connsiteX3" fmla="*/ 926083 w 1289811"/>
              <a:gd name="connsiteY3" fmla="*/ 1873250 h 1879600"/>
              <a:gd name="connsiteX4" fmla="*/ 6350 w 1289811"/>
              <a:gd name="connsiteY4" fmla="*/ 633222 h 187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9811" h="1879600">
                <a:moveTo>
                  <a:pt x="6350" y="633222"/>
                </a:moveTo>
                <a:lnTo>
                  <a:pt x="358013" y="6350"/>
                </a:lnTo>
                <a:lnTo>
                  <a:pt x="1283461" y="1232789"/>
                </a:lnTo>
                <a:lnTo>
                  <a:pt x="926083" y="1873250"/>
                </a:lnTo>
                <a:lnTo>
                  <a:pt x="6350" y="6332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284477" y="5487670"/>
            <a:ext cx="9546843" cy="326643"/>
          </a:xfrm>
          <a:custGeom>
            <a:avLst/>
            <a:gdLst>
              <a:gd name="connsiteX0" fmla="*/ 9540493 w 9546843"/>
              <a:gd name="connsiteY0" fmla="*/ 6350 h 326643"/>
              <a:gd name="connsiteX1" fmla="*/ 8743950 w 9546843"/>
              <a:gd name="connsiteY1" fmla="*/ 163321 h 326643"/>
              <a:gd name="connsiteX2" fmla="*/ 5569965 w 9546843"/>
              <a:gd name="connsiteY2" fmla="*/ 163321 h 326643"/>
              <a:gd name="connsiteX3" fmla="*/ 4773422 w 9546843"/>
              <a:gd name="connsiteY3" fmla="*/ 320294 h 326643"/>
              <a:gd name="connsiteX4" fmla="*/ 3976877 w 9546843"/>
              <a:gd name="connsiteY4" fmla="*/ 163321 h 326643"/>
              <a:gd name="connsiteX5" fmla="*/ 802894 w 9546843"/>
              <a:gd name="connsiteY5" fmla="*/ 163321 h 326643"/>
              <a:gd name="connsiteX6" fmla="*/ 6350 w 9546843"/>
              <a:gd name="connsiteY6" fmla="*/ 6350 h 3266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546843" h="326643">
                <a:moveTo>
                  <a:pt x="9540493" y="6350"/>
                </a:moveTo>
                <a:cubicBezTo>
                  <a:pt x="9540493" y="93090"/>
                  <a:pt x="9183878" y="163321"/>
                  <a:pt x="8743950" y="163321"/>
                </a:cubicBezTo>
                <a:lnTo>
                  <a:pt x="5569965" y="163321"/>
                </a:lnTo>
                <a:cubicBezTo>
                  <a:pt x="5130037" y="163321"/>
                  <a:pt x="4773422" y="233591"/>
                  <a:pt x="4773422" y="320294"/>
                </a:cubicBezTo>
                <a:cubicBezTo>
                  <a:pt x="4773422" y="233591"/>
                  <a:pt x="4416806" y="163321"/>
                  <a:pt x="3976877" y="163321"/>
                </a:cubicBezTo>
                <a:lnTo>
                  <a:pt x="802894" y="163321"/>
                </a:lnTo>
                <a:cubicBezTo>
                  <a:pt x="362966" y="163321"/>
                  <a:pt x="6350" y="93090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58900" y="4025900"/>
            <a:ext cx="711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互联网</a:t>
            </a:r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风控顾问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959600" y="2959100"/>
            <a:ext cx="1130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运营、管理、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跨部门流程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388100" y="1727200"/>
            <a:ext cx="1600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招聘，培训，调配，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变革管理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4546600" y="4000500"/>
            <a:ext cx="889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互联网风控</a:t>
            </a:r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系统建设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546600" y="2971800"/>
            <a:ext cx="889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互联网风控</a:t>
            </a:r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流程整合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546600" y="1714500"/>
            <a:ext cx="889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互联网风控</a:t>
            </a:r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人员计划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2743200" y="4000500"/>
            <a:ext cx="889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互联网风控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系统定位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604000" y="4000500"/>
            <a:ext cx="1778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专家级别系统、低拥有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成本，大数据整合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8978900" y="2387600"/>
            <a:ext cx="533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全方位</a:t>
            </a:r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优化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10071100" y="2984500"/>
            <a:ext cx="355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持续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优化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5410200" y="5880100"/>
            <a:ext cx="124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同盾端到端方案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1295400" y="317500"/>
            <a:ext cx="5562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咨询服务－</a:t>
            </a: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技术、流程、人才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24961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418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395886"/>
            <a:ext cx="812800" cy="1117600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5436597" y="3740037"/>
            <a:ext cx="298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杭州同盾科技有限公司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36597" y="5383763"/>
            <a:ext cx="62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地址</a:t>
            </a:r>
            <a:r>
              <a:rPr lang="en-US" altLang="zh-CN" dirty="0" smtClean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zh-CN" altLang="en-US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北京市海淀区成府路</a:t>
            </a:r>
            <a:r>
              <a:rPr lang="en-US" altLang="zh-CN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28</a:t>
            </a:r>
            <a:r>
              <a:rPr lang="zh-CN" altLang="en-US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号优盛大厦</a:t>
            </a:r>
            <a:r>
              <a:rPr lang="en-US" altLang="zh-CN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D</a:t>
            </a:r>
            <a:r>
              <a:rPr lang="zh-CN" altLang="en-US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座</a:t>
            </a:r>
            <a:r>
              <a:rPr lang="en-US" altLang="zh-CN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1008</a:t>
            </a:r>
            <a:r>
              <a:rPr lang="zh-CN" altLang="en-US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室</a:t>
            </a:r>
            <a:endParaRPr lang="en-US" altLang="zh-CN" dirty="0">
              <a:solidFill>
                <a:srgbClr val="1E9BD5"/>
              </a:solidFill>
              <a:latin typeface="微软雅黑" pitchFamily="18" charset="0"/>
              <a:cs typeface="微软雅黑" pitchFamily="18" charset="0"/>
            </a:endParaRPr>
          </a:p>
          <a:p>
            <a:r>
              <a:rPr lang="en-US" altLang="zh-CN" dirty="0" smtClean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          </a:t>
            </a:r>
            <a:r>
              <a:rPr lang="zh-CN" altLang="zh-CN" dirty="0" smtClean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杭州市</a:t>
            </a:r>
            <a:r>
              <a:rPr lang="zh-CN" altLang="zh-CN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余杭区文一西路</a:t>
            </a:r>
            <a:r>
              <a:rPr lang="en-US" altLang="zh-CN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998</a:t>
            </a:r>
            <a:r>
              <a:rPr lang="zh-CN" altLang="zh-CN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号海创园</a:t>
            </a:r>
            <a:r>
              <a:rPr lang="en-US" altLang="zh-CN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18</a:t>
            </a:r>
            <a:r>
              <a:rPr lang="zh-CN" altLang="zh-CN" dirty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号楼</a:t>
            </a:r>
            <a:r>
              <a:rPr lang="en-US" altLang="zh-CN" dirty="0" smtClean="0"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rPr>
              <a:t>209-211        </a:t>
            </a:r>
            <a:endParaRPr lang="en-US" altLang="zh-CN" dirty="0">
              <a:solidFill>
                <a:srgbClr val="1E9BD5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58" y="4214818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1E9BD5"/>
                </a:solidFill>
                <a:latin typeface="微软雅黑" pitchFamily="18" charset="0"/>
                <a:cs typeface="微软雅黑" pitchFamily="18" charset="0"/>
              </a:defRPr>
            </a:lvl1pPr>
          </a:lstStyle>
          <a:p>
            <a:r>
              <a:rPr lang="zh-CN" altLang="en-US" dirty="0" smtClean="0"/>
              <a:t>谷成林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电话：</a:t>
            </a:r>
            <a:r>
              <a:rPr lang="en-US" altLang="zh-CN" dirty="0" smtClean="0"/>
              <a:t>15010099981      </a:t>
            </a:r>
          </a:p>
          <a:p>
            <a:r>
              <a:rPr lang="en-US" altLang="zh-CN" dirty="0" smtClean="0"/>
              <a:t>mail:   guchenglin@126.com</a:t>
            </a:r>
          </a:p>
          <a:p>
            <a:r>
              <a:rPr lang="en-US" altLang="zh-CN" dirty="0" smtClean="0"/>
              <a:t>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471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0800" y="1663700"/>
            <a:ext cx="2730500" cy="1003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1700" y="1676400"/>
            <a:ext cx="2730500" cy="990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1663700"/>
            <a:ext cx="2717800" cy="1092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0800" y="3060700"/>
            <a:ext cx="2717800" cy="762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37100" y="2959100"/>
            <a:ext cx="2717800" cy="774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3600" y="2971800"/>
            <a:ext cx="2768600" cy="10033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4343400"/>
            <a:ext cx="2730500" cy="1168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150100" y="4483100"/>
            <a:ext cx="1752600" cy="1181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3771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银行及金融理财客户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1295400"/>
            <a:ext cx="11645900" cy="1587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000" y="3048000"/>
            <a:ext cx="1625600" cy="508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" y="3822700"/>
            <a:ext cx="1282700" cy="482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600" y="4597400"/>
            <a:ext cx="1790700" cy="5715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92300" y="2882900"/>
            <a:ext cx="10198100" cy="22860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" y="5308600"/>
            <a:ext cx="1104900" cy="1282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81200" y="5257800"/>
            <a:ext cx="6299200" cy="14859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445500" y="5245100"/>
            <a:ext cx="3746500" cy="152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2933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互联网金融客户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1536700"/>
            <a:ext cx="2908300" cy="889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8900" y="1524000"/>
            <a:ext cx="2184400" cy="927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38900" y="1587500"/>
            <a:ext cx="2336800" cy="990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64600" y="1612900"/>
            <a:ext cx="3302000" cy="736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7100" y="3022600"/>
            <a:ext cx="1828800" cy="6604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2946400"/>
            <a:ext cx="3136900" cy="889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45600" y="3022600"/>
            <a:ext cx="2311400" cy="736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3400" y="4279900"/>
            <a:ext cx="1752600" cy="7493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76600" y="4241800"/>
            <a:ext cx="2146300" cy="9779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159500" y="4203700"/>
            <a:ext cx="2641600" cy="8255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359900" y="4102100"/>
            <a:ext cx="2082800" cy="9017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30700" y="5575300"/>
            <a:ext cx="4305300" cy="95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2514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支付行业客户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473200"/>
            <a:ext cx="1524000" cy="952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5700" y="1485900"/>
            <a:ext cx="1930400" cy="939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1530350"/>
            <a:ext cx="1549400" cy="8255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2768600"/>
            <a:ext cx="1765300" cy="774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13000" y="2832100"/>
            <a:ext cx="1892300" cy="711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6950" y="1574800"/>
            <a:ext cx="2374900" cy="7366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31100" y="2919477"/>
            <a:ext cx="2184400" cy="7874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92341" y="1362710"/>
            <a:ext cx="1854200" cy="12192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1600" y="3924300"/>
            <a:ext cx="2336800" cy="7747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035300" y="3937000"/>
            <a:ext cx="2209800" cy="8001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921250" y="2781300"/>
            <a:ext cx="2286000" cy="6477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470650" y="4050538"/>
            <a:ext cx="2959100" cy="5207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1600" y="5003800"/>
            <a:ext cx="2806700" cy="7366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149600" y="5003800"/>
            <a:ext cx="3162300" cy="736600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934200" y="5003800"/>
            <a:ext cx="1689100" cy="5969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321800" y="4914900"/>
            <a:ext cx="2349500" cy="6858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120900" y="5867400"/>
            <a:ext cx="2184400" cy="7366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9605009" y="3541073"/>
            <a:ext cx="2400300" cy="8255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210300" y="5721350"/>
            <a:ext cx="2336800" cy="91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4699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电商，O2O及社交网客户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76800" y="3035300"/>
            <a:ext cx="2438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200"/>
              </a:lnSpc>
              <a:tabLst/>
            </a:pPr>
            <a:r>
              <a:rPr lang="en-US" altLang="zh-CN" sz="4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业务场景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461500" y="6489700"/>
            <a:ext cx="2476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FraudMetrix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life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056876" y="0"/>
            <a:ext cx="1511808" cy="1242060"/>
          </a:xfrm>
          <a:custGeom>
            <a:avLst/>
            <a:gdLst>
              <a:gd name="connsiteX0" fmla="*/ 1511807 w 1511808"/>
              <a:gd name="connsiteY0" fmla="*/ 1242060 h 1242060"/>
              <a:gd name="connsiteX1" fmla="*/ 1201292 w 1511808"/>
              <a:gd name="connsiteY1" fmla="*/ 0 h 1242060"/>
              <a:gd name="connsiteX2" fmla="*/ 0 w 1511808"/>
              <a:gd name="connsiteY2" fmla="*/ 0 h 1242060"/>
              <a:gd name="connsiteX3" fmla="*/ 310515 w 1511808"/>
              <a:gd name="connsiteY3" fmla="*/ 1242060 h 1242060"/>
              <a:gd name="connsiteX4" fmla="*/ 1511807 w 1511808"/>
              <a:gd name="connsiteY4" fmla="*/ 1242060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2060">
                <a:moveTo>
                  <a:pt x="1511807" y="1242060"/>
                </a:moveTo>
                <a:lnTo>
                  <a:pt x="1201292" y="0"/>
                </a:lnTo>
                <a:lnTo>
                  <a:pt x="0" y="0"/>
                </a:lnTo>
                <a:lnTo>
                  <a:pt x="310515" y="1242060"/>
                </a:lnTo>
                <a:lnTo>
                  <a:pt x="1511807" y="1242060"/>
                </a:lnTo>
              </a:path>
            </a:pathLst>
          </a:custGeom>
          <a:solidFill>
            <a:srgbClr val="BAD2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74095" y="-3047"/>
            <a:ext cx="1511808" cy="1240536"/>
          </a:xfrm>
          <a:custGeom>
            <a:avLst/>
            <a:gdLst>
              <a:gd name="connsiteX0" fmla="*/ 1511808 w 1511808"/>
              <a:gd name="connsiteY0" fmla="*/ 1240536 h 1240536"/>
              <a:gd name="connsiteX1" fmla="*/ 1201673 w 1511808"/>
              <a:gd name="connsiteY1" fmla="*/ 0 h 1240536"/>
              <a:gd name="connsiteX2" fmla="*/ 0 w 1511808"/>
              <a:gd name="connsiteY2" fmla="*/ 0 h 1240536"/>
              <a:gd name="connsiteX3" fmla="*/ 310134 w 1511808"/>
              <a:gd name="connsiteY3" fmla="*/ 1240536 h 1240536"/>
              <a:gd name="connsiteX4" fmla="*/ 1511808 w 1511808"/>
              <a:gd name="connsiteY4" fmla="*/ 1240536 h 1240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808" h="1240536">
                <a:moveTo>
                  <a:pt x="1511808" y="1240536"/>
                </a:moveTo>
                <a:lnTo>
                  <a:pt x="1201673" y="0"/>
                </a:lnTo>
                <a:lnTo>
                  <a:pt x="0" y="0"/>
                </a:lnTo>
                <a:lnTo>
                  <a:pt x="310134" y="1240536"/>
                </a:lnTo>
                <a:lnTo>
                  <a:pt x="1511808" y="1240536"/>
                </a:lnTo>
              </a:path>
            </a:pathLst>
          </a:custGeom>
          <a:solidFill>
            <a:srgbClr val="C0E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48343" y="-27432"/>
            <a:ext cx="1513332" cy="1242060"/>
          </a:xfrm>
          <a:custGeom>
            <a:avLst/>
            <a:gdLst>
              <a:gd name="connsiteX0" fmla="*/ 1513332 w 1513332"/>
              <a:gd name="connsiteY0" fmla="*/ 1242059 h 1242060"/>
              <a:gd name="connsiteX1" fmla="*/ 1202817 w 1513332"/>
              <a:gd name="connsiteY1" fmla="*/ 0 h 1242060"/>
              <a:gd name="connsiteX2" fmla="*/ 0 w 1513332"/>
              <a:gd name="connsiteY2" fmla="*/ 0 h 1242060"/>
              <a:gd name="connsiteX3" fmla="*/ 310515 w 1513332"/>
              <a:gd name="connsiteY3" fmla="*/ 1242059 h 1242060"/>
              <a:gd name="connsiteX4" fmla="*/ 1513332 w 1513332"/>
              <a:gd name="connsiteY4" fmla="*/ 1242059 h 1242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3332" h="1242060">
                <a:moveTo>
                  <a:pt x="1513332" y="1242059"/>
                </a:moveTo>
                <a:lnTo>
                  <a:pt x="1202817" y="0"/>
                </a:lnTo>
                <a:lnTo>
                  <a:pt x="0" y="0"/>
                </a:lnTo>
                <a:lnTo>
                  <a:pt x="310515" y="1242059"/>
                </a:lnTo>
                <a:lnTo>
                  <a:pt x="1513332" y="1242059"/>
                </a:lnTo>
              </a:path>
            </a:pathLst>
          </a:custGeom>
          <a:solidFill>
            <a:srgbClr val="DAE6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421289" y="1778779"/>
            <a:ext cx="7542534" cy="4223136"/>
          </a:xfrm>
          <a:custGeom>
            <a:avLst/>
            <a:gdLst>
              <a:gd name="connsiteX0" fmla="*/ 686015 w 7542534"/>
              <a:gd name="connsiteY0" fmla="*/ 1390251 h 4223136"/>
              <a:gd name="connsiteX1" fmla="*/ 1694141 w 7542534"/>
              <a:gd name="connsiteY1" fmla="*/ 379331 h 4223136"/>
              <a:gd name="connsiteX2" fmla="*/ 2448140 w 7542534"/>
              <a:gd name="connsiteY2" fmla="*/ 494393 h 4223136"/>
              <a:gd name="connsiteX3" fmla="*/ 3705694 w 7542534"/>
              <a:gd name="connsiteY3" fmla="*/ 200388 h 4223136"/>
              <a:gd name="connsiteX4" fmla="*/ 3921721 w 7542534"/>
              <a:gd name="connsiteY4" fmla="*/ 321419 h 4223136"/>
              <a:gd name="connsiteX5" fmla="*/ 4942674 w 7542534"/>
              <a:gd name="connsiteY5" fmla="*/ 60815 h 4223136"/>
              <a:gd name="connsiteX6" fmla="*/ 5208104 w 7542534"/>
              <a:gd name="connsiteY6" fmla="*/ 228455 h 4223136"/>
              <a:gd name="connsiteX7" fmla="*/ 6401904 w 7542534"/>
              <a:gd name="connsiteY7" fmla="*/ 153525 h 4223136"/>
              <a:gd name="connsiteX8" fmla="*/ 6687781 w 7542534"/>
              <a:gd name="connsiteY8" fmla="*/ 530842 h 4223136"/>
              <a:gd name="connsiteX9" fmla="*/ 7340688 w 7542534"/>
              <a:gd name="connsiteY9" fmla="*/ 1403332 h 4223136"/>
              <a:gd name="connsiteX10" fmla="*/ 7298143 w 7542534"/>
              <a:gd name="connsiteY10" fmla="*/ 1496677 h 4223136"/>
              <a:gd name="connsiteX11" fmla="*/ 7080846 w 7542534"/>
              <a:gd name="connsiteY11" fmla="*/ 2760073 h 4223136"/>
              <a:gd name="connsiteX12" fmla="*/ 6528396 w 7542534"/>
              <a:gd name="connsiteY12" fmla="*/ 2937492 h 4223136"/>
              <a:gd name="connsiteX13" fmla="*/ 5511634 w 7542534"/>
              <a:gd name="connsiteY13" fmla="*/ 3700000 h 4223136"/>
              <a:gd name="connsiteX14" fmla="*/ 4985473 w 7542534"/>
              <a:gd name="connsiteY14" fmla="*/ 3583414 h 4223136"/>
              <a:gd name="connsiteX15" fmla="*/ 3517353 w 7542534"/>
              <a:gd name="connsiteY15" fmla="*/ 4184289 h 4223136"/>
              <a:gd name="connsiteX16" fmla="*/ 2879813 w 7542534"/>
              <a:gd name="connsiteY16" fmla="*/ 3822885 h 4223136"/>
              <a:gd name="connsiteX17" fmla="*/ 1032471 w 7542534"/>
              <a:gd name="connsiteY17" fmla="*/ 3470638 h 4223136"/>
              <a:gd name="connsiteX18" fmla="*/ 1018247 w 7542534"/>
              <a:gd name="connsiteY18" fmla="*/ 3452096 h 4223136"/>
              <a:gd name="connsiteX19" fmla="*/ 174459 w 7542534"/>
              <a:gd name="connsiteY19" fmla="*/ 2945112 h 4223136"/>
              <a:gd name="connsiteX20" fmla="*/ 374484 w 7542534"/>
              <a:gd name="connsiteY20" fmla="*/ 2482578 h 4223136"/>
              <a:gd name="connsiteX21" fmla="*/ 103593 w 7542534"/>
              <a:gd name="connsiteY21" fmla="*/ 1687685 h 4223136"/>
              <a:gd name="connsiteX22" fmla="*/ 679665 w 7542534"/>
              <a:gd name="connsiteY22" fmla="*/ 1403332 h 4223136"/>
              <a:gd name="connsiteX23" fmla="*/ 686015 w 7542534"/>
              <a:gd name="connsiteY23" fmla="*/ 1390251 h 4223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7542534" h="4223136">
                <a:moveTo>
                  <a:pt x="686015" y="1390251"/>
                </a:moveTo>
                <a:cubicBezTo>
                  <a:pt x="598385" y="898761"/>
                  <a:pt x="1049743" y="446260"/>
                  <a:pt x="1694141" y="379331"/>
                </a:cubicBezTo>
                <a:cubicBezTo>
                  <a:pt x="1955253" y="352280"/>
                  <a:pt x="2220683" y="392793"/>
                  <a:pt x="2448140" y="494393"/>
                </a:cubicBezTo>
                <a:cubicBezTo>
                  <a:pt x="2689059" y="147937"/>
                  <a:pt x="3252050" y="16365"/>
                  <a:pt x="3705694" y="200388"/>
                </a:cubicBezTo>
                <a:cubicBezTo>
                  <a:pt x="3784942" y="232519"/>
                  <a:pt x="3857713" y="273286"/>
                  <a:pt x="3921721" y="321419"/>
                </a:cubicBezTo>
                <a:cubicBezTo>
                  <a:pt x="4109427" y="34272"/>
                  <a:pt x="4566500" y="-82313"/>
                  <a:pt x="4942674" y="60815"/>
                </a:cubicBezTo>
                <a:cubicBezTo>
                  <a:pt x="5046814" y="100439"/>
                  <a:pt x="5137619" y="157843"/>
                  <a:pt x="5208104" y="228455"/>
                </a:cubicBezTo>
                <a:cubicBezTo>
                  <a:pt x="5510618" y="-43070"/>
                  <a:pt x="6045034" y="-76598"/>
                  <a:pt x="6401904" y="153525"/>
                </a:cubicBezTo>
                <a:cubicBezTo>
                  <a:pt x="6551891" y="250299"/>
                  <a:pt x="6652856" y="383649"/>
                  <a:pt x="6687781" y="530842"/>
                </a:cubicBezTo>
                <a:cubicBezTo>
                  <a:pt x="7183335" y="633966"/>
                  <a:pt x="7475689" y="1024618"/>
                  <a:pt x="7340688" y="1403332"/>
                </a:cubicBezTo>
                <a:cubicBezTo>
                  <a:pt x="7329385" y="1435209"/>
                  <a:pt x="7315161" y="1466451"/>
                  <a:pt x="7298143" y="1496677"/>
                </a:cubicBezTo>
                <a:cubicBezTo>
                  <a:pt x="7695526" y="1891393"/>
                  <a:pt x="7598244" y="2456924"/>
                  <a:pt x="7080846" y="2760073"/>
                </a:cubicBezTo>
                <a:cubicBezTo>
                  <a:pt x="6919683" y="2854434"/>
                  <a:pt x="6729437" y="2915521"/>
                  <a:pt x="6528396" y="2937492"/>
                </a:cubicBezTo>
                <a:cubicBezTo>
                  <a:pt x="6523951" y="3362053"/>
                  <a:pt x="6068656" y="3703429"/>
                  <a:pt x="5511634" y="3700000"/>
                </a:cubicBezTo>
                <a:cubicBezTo>
                  <a:pt x="5325452" y="3698857"/>
                  <a:pt x="5143334" y="3658471"/>
                  <a:pt x="4985473" y="3583414"/>
                </a:cubicBezTo>
                <a:cubicBezTo>
                  <a:pt x="4797005" y="4059372"/>
                  <a:pt x="4139780" y="4328396"/>
                  <a:pt x="3517353" y="4184289"/>
                </a:cubicBezTo>
                <a:cubicBezTo>
                  <a:pt x="3256622" y="4123888"/>
                  <a:pt x="3031197" y="3996164"/>
                  <a:pt x="2879813" y="3822885"/>
                </a:cubicBezTo>
                <a:cubicBezTo>
                  <a:pt x="2242527" y="4116027"/>
                  <a:pt x="1415503" y="3958344"/>
                  <a:pt x="1032471" y="3470638"/>
                </a:cubicBezTo>
                <a:cubicBezTo>
                  <a:pt x="1027645" y="3464542"/>
                  <a:pt x="1022819" y="3458319"/>
                  <a:pt x="1018247" y="3452096"/>
                </a:cubicBezTo>
                <a:cubicBezTo>
                  <a:pt x="601179" y="3489307"/>
                  <a:pt x="223354" y="3262358"/>
                  <a:pt x="174459" y="2945112"/>
                </a:cubicBezTo>
                <a:cubicBezTo>
                  <a:pt x="148424" y="2776075"/>
                  <a:pt x="221576" y="2606911"/>
                  <a:pt x="374484" y="2482578"/>
                </a:cubicBezTo>
                <a:cubicBezTo>
                  <a:pt x="13423" y="2320399"/>
                  <a:pt x="-107861" y="1964545"/>
                  <a:pt x="103593" y="1687685"/>
                </a:cubicBezTo>
                <a:cubicBezTo>
                  <a:pt x="225513" y="1527919"/>
                  <a:pt x="439508" y="1422382"/>
                  <a:pt x="679665" y="1403332"/>
                </a:cubicBezTo>
                <a:lnTo>
                  <a:pt x="686015" y="1390251"/>
                </a:ln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507098" y="6396685"/>
            <a:ext cx="234568" cy="234530"/>
          </a:xfrm>
          <a:custGeom>
            <a:avLst/>
            <a:gdLst>
              <a:gd name="connsiteX0" fmla="*/ 234569 w 234568"/>
              <a:gd name="connsiteY0" fmla="*/ 117271 h 234530"/>
              <a:gd name="connsiteX1" fmla="*/ 117347 w 234568"/>
              <a:gd name="connsiteY1" fmla="*/ 234531 h 234530"/>
              <a:gd name="connsiteX2" fmla="*/ 0 w 234568"/>
              <a:gd name="connsiteY2" fmla="*/ 117271 h 234530"/>
              <a:gd name="connsiteX3" fmla="*/ 117347 w 234568"/>
              <a:gd name="connsiteY3" fmla="*/ 0 h 234530"/>
              <a:gd name="connsiteX4" fmla="*/ 234569 w 234568"/>
              <a:gd name="connsiteY4" fmla="*/ 117271 h 234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4568" h="234530">
                <a:moveTo>
                  <a:pt x="234569" y="117271"/>
                </a:moveTo>
                <a:cubicBezTo>
                  <a:pt x="234569" y="182028"/>
                  <a:pt x="182118" y="234531"/>
                  <a:pt x="117347" y="234531"/>
                </a:cubicBezTo>
                <a:cubicBezTo>
                  <a:pt x="52578" y="234531"/>
                  <a:pt x="0" y="182028"/>
                  <a:pt x="0" y="117271"/>
                </a:cubicBezTo>
                <a:cubicBezTo>
                  <a:pt x="0" y="52501"/>
                  <a:pt x="52578" y="0"/>
                  <a:pt x="117347" y="0"/>
                </a:cubicBezTo>
                <a:cubicBezTo>
                  <a:pt x="182118" y="0"/>
                  <a:pt x="234569" y="52501"/>
                  <a:pt x="234569" y="117271"/>
                </a:cubicBez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475984" y="6134620"/>
            <a:ext cx="469137" cy="469061"/>
          </a:xfrm>
          <a:custGeom>
            <a:avLst/>
            <a:gdLst>
              <a:gd name="connsiteX0" fmla="*/ 469137 w 469137"/>
              <a:gd name="connsiteY0" fmla="*/ 234531 h 469061"/>
              <a:gd name="connsiteX1" fmla="*/ 234569 w 469137"/>
              <a:gd name="connsiteY1" fmla="*/ 469061 h 469061"/>
              <a:gd name="connsiteX2" fmla="*/ 0 w 469137"/>
              <a:gd name="connsiteY2" fmla="*/ 234531 h 469061"/>
              <a:gd name="connsiteX3" fmla="*/ 234569 w 469137"/>
              <a:gd name="connsiteY3" fmla="*/ 0 h 469061"/>
              <a:gd name="connsiteX4" fmla="*/ 469137 w 469137"/>
              <a:gd name="connsiteY4" fmla="*/ 234531 h 469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137" h="469061">
                <a:moveTo>
                  <a:pt x="469137" y="234531"/>
                </a:moveTo>
                <a:cubicBezTo>
                  <a:pt x="469137" y="364058"/>
                  <a:pt x="364109" y="469061"/>
                  <a:pt x="234569" y="469061"/>
                </a:cubicBezTo>
                <a:cubicBezTo>
                  <a:pt x="105028" y="469061"/>
                  <a:pt x="0" y="364058"/>
                  <a:pt x="0" y="234531"/>
                </a:cubicBezTo>
                <a:cubicBezTo>
                  <a:pt x="0" y="105003"/>
                  <a:pt x="105028" y="0"/>
                  <a:pt x="234569" y="0"/>
                </a:cubicBezTo>
                <a:cubicBezTo>
                  <a:pt x="364109" y="0"/>
                  <a:pt x="469137" y="105003"/>
                  <a:pt x="469137" y="234531"/>
                </a:cubicBez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564756" y="5670968"/>
            <a:ext cx="703580" cy="703593"/>
          </a:xfrm>
          <a:custGeom>
            <a:avLst/>
            <a:gdLst>
              <a:gd name="connsiteX0" fmla="*/ 703580 w 703580"/>
              <a:gd name="connsiteY0" fmla="*/ 351802 h 703593"/>
              <a:gd name="connsiteX1" fmla="*/ 351790 w 703580"/>
              <a:gd name="connsiteY1" fmla="*/ 703592 h 703593"/>
              <a:gd name="connsiteX2" fmla="*/ 0 w 703580"/>
              <a:gd name="connsiteY2" fmla="*/ 351802 h 703593"/>
              <a:gd name="connsiteX3" fmla="*/ 351790 w 703580"/>
              <a:gd name="connsiteY3" fmla="*/ 0 h 703593"/>
              <a:gd name="connsiteX4" fmla="*/ 703580 w 703580"/>
              <a:gd name="connsiteY4" fmla="*/ 351802 h 7035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3580" h="703593">
                <a:moveTo>
                  <a:pt x="703580" y="351802"/>
                </a:moveTo>
                <a:cubicBezTo>
                  <a:pt x="703580" y="546087"/>
                  <a:pt x="546100" y="703592"/>
                  <a:pt x="351790" y="703592"/>
                </a:cubicBezTo>
                <a:cubicBezTo>
                  <a:pt x="157480" y="703592"/>
                  <a:pt x="0" y="546087"/>
                  <a:pt x="0" y="351802"/>
                </a:cubicBezTo>
                <a:cubicBezTo>
                  <a:pt x="0" y="157505"/>
                  <a:pt x="157480" y="0"/>
                  <a:pt x="351790" y="0"/>
                </a:cubicBezTo>
                <a:cubicBezTo>
                  <a:pt x="546100" y="0"/>
                  <a:pt x="703580" y="157505"/>
                  <a:pt x="703580" y="351802"/>
                </a:cubicBezTo>
              </a:path>
            </a:pathLst>
          </a:custGeom>
          <a:solidFill>
            <a:srgbClr val="55C0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883395" y="3567684"/>
            <a:ext cx="1389888" cy="632459"/>
          </a:xfrm>
          <a:custGeom>
            <a:avLst/>
            <a:gdLst>
              <a:gd name="connsiteX0" fmla="*/ 0 w 1389888"/>
              <a:gd name="connsiteY0" fmla="*/ 632459 h 632459"/>
              <a:gd name="connsiteX1" fmla="*/ 1389888 w 1389888"/>
              <a:gd name="connsiteY1" fmla="*/ 632459 h 632459"/>
              <a:gd name="connsiteX2" fmla="*/ 1389888 w 1389888"/>
              <a:gd name="connsiteY2" fmla="*/ 0 h 632459"/>
              <a:gd name="connsiteX3" fmla="*/ 0 w 1389888"/>
              <a:gd name="connsiteY3" fmla="*/ 0 h 632459"/>
              <a:gd name="connsiteX4" fmla="*/ 0 w 1389888"/>
              <a:gd name="connsiteY4" fmla="*/ 632459 h 63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9888" h="632459">
                <a:moveTo>
                  <a:pt x="0" y="632459"/>
                </a:moveTo>
                <a:lnTo>
                  <a:pt x="1389888" y="632459"/>
                </a:lnTo>
                <a:lnTo>
                  <a:pt x="1389888" y="0"/>
                </a:lnTo>
                <a:lnTo>
                  <a:pt x="0" y="0"/>
                </a:lnTo>
                <a:lnTo>
                  <a:pt x="0" y="632459"/>
                </a:lnTo>
              </a:path>
            </a:pathLst>
          </a:custGeom>
          <a:solidFill>
            <a:srgbClr val="8FAA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813167" y="3118292"/>
            <a:ext cx="1234947" cy="300547"/>
          </a:xfrm>
          <a:custGeom>
            <a:avLst/>
            <a:gdLst>
              <a:gd name="connsiteX0" fmla="*/ 6350 w 1234947"/>
              <a:gd name="connsiteY0" fmla="*/ 111825 h 300547"/>
              <a:gd name="connsiteX1" fmla="*/ 1228597 w 1234947"/>
              <a:gd name="connsiteY1" fmla="*/ 294197 h 3005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4947" h="300547">
                <a:moveTo>
                  <a:pt x="6350" y="111825"/>
                </a:moveTo>
                <a:cubicBezTo>
                  <a:pt x="581659" y="-82484"/>
                  <a:pt x="1128902" y="-823"/>
                  <a:pt x="1228597" y="294197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840344" y="4442967"/>
            <a:ext cx="1290447" cy="380816"/>
          </a:xfrm>
          <a:custGeom>
            <a:avLst/>
            <a:gdLst>
              <a:gd name="connsiteX0" fmla="*/ 1284097 w 1290447"/>
              <a:gd name="connsiteY0" fmla="*/ 6350 h 380816"/>
              <a:gd name="connsiteX1" fmla="*/ 98298 w 1290447"/>
              <a:gd name="connsiteY1" fmla="*/ 226314 h 380816"/>
              <a:gd name="connsiteX2" fmla="*/ 6350 w 1290447"/>
              <a:gd name="connsiteY2" fmla="*/ 156972 h 380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90447" h="380816">
                <a:moveTo>
                  <a:pt x="1284097" y="6350"/>
                </a:moveTo>
                <a:cubicBezTo>
                  <a:pt x="1029970" y="391922"/>
                  <a:pt x="499110" y="490473"/>
                  <a:pt x="98298" y="226314"/>
                </a:cubicBezTo>
                <a:cubicBezTo>
                  <a:pt x="66167" y="205104"/>
                  <a:pt x="35433" y="181991"/>
                  <a:pt x="6350" y="15697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2573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2832100"/>
            <a:ext cx="6502400" cy="227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317500"/>
            <a:ext cx="1676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3300" dirty="0" smtClean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贷前管理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340600" y="2222500"/>
            <a:ext cx="2057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同盾全局反欺诈网络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385300" y="3797300"/>
            <a:ext cx="368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b="1" dirty="0" smtClean="0">
                <a:solidFill>
                  <a:srgbClr val="000066"/>
                </a:solidFill>
                <a:latin typeface="微软雅黑" pitchFamily="18" charset="0"/>
                <a:cs typeface="微软雅黑" pitchFamily="18" charset="0"/>
              </a:rPr>
              <a:t>。。。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375400" y="3632200"/>
            <a:ext cx="11430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28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其他银行借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贷平台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01700" y="1638300"/>
            <a:ext cx="42545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信用申请：在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P2P平台、其他银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行平台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拥有不良信贷记录者的申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请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33800" y="34798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申请贷款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784600" y="4445000"/>
            <a:ext cx="35687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6797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申请贷款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797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P2P网站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363200" y="3759200"/>
            <a:ext cx="1143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失信名单库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672</Words>
  <Application>Microsoft Office PowerPoint</Application>
  <PresentationFormat>自定义</PresentationFormat>
  <Paragraphs>550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TD</dc:creator>
  <cp:lastModifiedBy>User</cp:lastModifiedBy>
  <cp:revision>10</cp:revision>
  <dcterms:created xsi:type="dcterms:W3CDTF">2006-08-16T00:00:00Z</dcterms:created>
  <dcterms:modified xsi:type="dcterms:W3CDTF">2015-06-02T06:40:19Z</dcterms:modified>
</cp:coreProperties>
</file>