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8" r:id="rId11"/>
    <p:sldId id="264" r:id="rId12"/>
    <p:sldId id="269" r:id="rId13"/>
    <p:sldId id="270" r:id="rId14"/>
    <p:sldId id="271" r:id="rId15"/>
    <p:sldId id="265" r:id="rId16"/>
    <p:sldId id="272" r:id="rId17"/>
    <p:sldId id="26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6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79090"/>
  </p:normalViewPr>
  <p:slideViewPr>
    <p:cSldViewPr snapToGrid="0" snapToObjects="1">
      <p:cViewPr varScale="1">
        <p:scale>
          <a:sx n="87" d="100"/>
          <a:sy n="87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307BB-6868-5643-8091-D70A1482F8C5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929D8-0CB4-D741-BEF8-7E3F6C627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73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39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Interrupt: I pri:2,I’ pri:3</a:t>
            </a:r>
          </a:p>
          <a:p>
            <a:r>
              <a:rPr kumimoji="1" lang="en-US" altLang="zh-CN" dirty="0" smtClean="0"/>
              <a:t>Task: T pri:1.</a:t>
            </a:r>
          </a:p>
          <a:p>
            <a:r>
              <a:rPr kumimoji="1" lang="en-US" altLang="zh-CN" dirty="0" smtClean="0"/>
              <a:t>Resource: r ceiling pri:2,r’ ceiling pri:3</a:t>
            </a:r>
          </a:p>
          <a:p>
            <a:r>
              <a:rPr kumimoji="1" lang="en-US" altLang="zh-CN" dirty="0" smtClean="0"/>
              <a:t>This is an example of swap</a:t>
            </a:r>
            <a:r>
              <a:rPr kumimoji="1" lang="en-US" altLang="zh-CN" baseline="0" dirty="0" smtClean="0"/>
              <a:t> variable x and y with a temp variable 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77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can think of a task using its dynamic priority to defend against interfering interrupts. Interrupts use their static priority to attack other tasks.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88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0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7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71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Static Analysis of Interrupt-driven Programs Synchronized via the Priority Ceiling Protocol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kumimoji="1"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3946812"/>
            <a:ext cx="9144000" cy="475287"/>
          </a:xfrm>
        </p:spPr>
        <p:txBody>
          <a:bodyPr/>
          <a:lstStyle/>
          <a:p>
            <a:r>
              <a:rPr kumimoji="1" lang="en-US" altLang="zh-CN" b="1" dirty="0" smtClean="0"/>
              <a:t>POPL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2011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71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Resource Set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7774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en-US" altLang="zh-CN" dirty="0" smtClean="0"/>
                  <a:t>Define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 as the resource set after the path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en-US" altLang="zh-CN" dirty="0" smtClean="0"/>
                  <a:t> with the resource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kumimoji="1"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𝑢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𝑐𝑚𝑑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</a:t>
                </a:r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𝑢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𝑔𝑒𝑡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𝑢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𝑟𝑒𝑙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∖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/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/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,∅)</m:t>
                    </m:r>
                  </m:oMath>
                </a14:m>
                <a:endParaRPr kumimoji="1" lang="en-US" altLang="zh-CN" dirty="0" smtClean="0"/>
              </a:p>
              <a:p>
                <a:pPr lvl="1"/>
                <a:endParaRPr kumimoji="1" lang="en-US" altLang="zh-CN" dirty="0"/>
              </a:p>
              <a:p>
                <a:r>
                  <a:rPr lang="en-US" altLang="zh-CN" dirty="0"/>
                  <a:t>R</a:t>
                </a:r>
                <a:r>
                  <a:rPr lang="en-US" altLang="zh-CN" dirty="0" smtClean="0"/>
                  <a:t>esource </a:t>
                </a:r>
                <a:r>
                  <a:rPr lang="en-US" altLang="zh-CN" dirty="0"/>
                  <a:t>set before and after the interrupt is </a:t>
                </a:r>
                <a:r>
                  <a:rPr lang="en-US" altLang="zh-CN" dirty="0" smtClean="0"/>
                  <a:t>identical.</a:t>
                </a:r>
                <a:endParaRPr lang="en-US" altLang="zh-CN" dirty="0"/>
              </a:p>
              <a:p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7774" cy="4351338"/>
              </a:xfrm>
              <a:blipFill rotWithShape="0">
                <a:blip r:embed="rId2"/>
                <a:stretch>
                  <a:fillRect l="-901" t="-2101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48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Path Semantics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en-US" altLang="zh-CN" dirty="0" smtClean="0"/>
                  <a:t> : the maximal static priority of all tasks,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 : the interval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{0,…,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kumimoji="1" lang="en-US" altLang="zh-CN" dirty="0" smtClean="0"/>
                  <a:t>.</a:t>
                </a:r>
              </a:p>
              <a:p>
                <a:r>
                  <a:rPr kumimoji="1" lang="en-US" altLang="zh-CN" dirty="0" smtClean="0"/>
                  <a:t>For a procedure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𝑅𝑒𝑠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 :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 smtClean="0"/>
                  <a:t>a function assigns to each static priority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CN" dirty="0" smtClean="0"/>
                  <a:t> takes a resource set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kumimoji="1" lang="en-US" altLang="zh-CN" dirty="0" smtClean="0"/>
                  <a:t> and returns the set of same-level execution paths of the procedure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</m:oMath>
                </a14:m>
                <a:endParaRPr kumimoji="1" lang="en-US" altLang="zh-CN" dirty="0" smtClean="0"/>
              </a:p>
              <a:p>
                <a:r>
                  <a:rPr kumimoji="1"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∏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: 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 smtClean="0"/>
                  <a:t>The set of execution paths of all interrupts with the static priority level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For an edge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𝑒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𝑅𝑒𝑠</m:t>
                        </m:r>
                      </m:sup>
                    </m:sSup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is-I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∏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CN" dirty="0" smtClean="0"/>
              </a:p>
              <a:p>
                <a:pPr marL="457200" lvl="1" indent="0">
                  <a:buNone/>
                </a:pPr>
                <a:r>
                  <a:rPr kumimoji="1" lang="en-US" altLang="zh-CN" dirty="0" smtClean="0"/>
                  <a:t>Return the set of execution paths after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𝑒</m:t>
                    </m:r>
                  </m:oMath>
                </a14:m>
                <a:r>
                  <a:rPr kumimoji="1"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85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Composition Operator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The composition of the mappings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 :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𝑅𝑒𝑠</m:t>
                        </m:r>
                      </m:sup>
                    </m:sSup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is-I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∏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𝑅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ℛ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𝑅𝑒𝑠</m:t>
                        </m:r>
                      </m:sup>
                    </m:sSup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is-I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∏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 smtClean="0"/>
                  <a:t>  the set of execution paths of interrupts of </a:t>
                </a:r>
                <a:r>
                  <a:rPr kumimoji="1" lang="en-US" altLang="zh-CN" dirty="0"/>
                  <a:t>p</a:t>
                </a:r>
                <a:r>
                  <a:rPr kumimoji="1" lang="en-US" altLang="zh-CN" dirty="0" smtClean="0"/>
                  <a:t>riority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𝒫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ℛ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dirty="0" smtClean="0"/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-US" altLang="zh-CN" dirty="0" smtClean="0"/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-US" altLang="zh-CN" dirty="0" smtClean="0"/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-US" altLang="zh-CN" dirty="0" smtClean="0"/>
              </a:p>
              <a:p>
                <a:pPr marL="457200" lvl="1" indent="0">
                  <a:buNone/>
                </a:pPr>
                <a:endParaRPr kumimoji="1" lang="en-US" altLang="zh-CN" dirty="0" smtClean="0"/>
              </a:p>
              <a:p>
                <a:pPr marL="457200" lvl="1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09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Constraint System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029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 smtClean="0"/>
                  <a:t>The functions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 </m:t>
                    </m:r>
                    <m:r>
                      <a:rPr kumimoji="1" lang="is-I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𝑅𝑒𝑠</m:t>
                        </m:r>
                      </m:sup>
                    </m:sSup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is-I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∏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𝑃𝑟𝑜𝑐</m:t>
                    </m:r>
                  </m:oMath>
                </a14:m>
                <a:r>
                  <a:rPr kumimoji="1" lang="en-US" altLang="zh-CN" dirty="0" smtClean="0"/>
                  <a:t> , the sets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 can be characterized as the least solution of the following constraint system: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1" i="1" smtClean="0">
                          <a:latin typeface="Cambria Math" charset="0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⊇</m:t>
                      </m:r>
                      <m:r>
                        <a:rPr kumimoji="1" lang="en-US" altLang="zh-CN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1" i="1" smtClean="0">
                          <a:latin typeface="Cambria Math" charset="0"/>
                        </a:rPr>
                        <m:t>𝑰</m:t>
                      </m:r>
                    </m:oMath>
                  </m:oMathPara>
                </a14:m>
                <a:endParaRPr kumimoji="1" lang="en-US" altLang="zh-CN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1" i="1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1" i="1">
                          <a:latin typeface="Cambria Math" charset="0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⊇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∘</m:t>
                      </m:r>
                      <m:r>
                        <a:rPr kumimoji="1" lang="en-US" altLang="zh-CN" b="1" i="1">
                          <a:latin typeface="Cambria Math" charset="0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 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)∈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</m:oMath>
                  </m:oMathPara>
                </a14:m>
                <a:endParaRPr kumimoji="1" lang="en-US" altLang="zh-CN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1" i="1" smtClean="0">
                          <a:latin typeface="Cambria Math" charset="0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𝑓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∘</m:t>
                      </m:r>
                      <m:r>
                        <a:rPr kumimoji="1" lang="en-US" altLang="zh-CN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(),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marL="457200" lvl="1" indent="0">
                  <a:buNone/>
                </a:pPr>
                <a:r>
                  <a:rPr kumimoji="1" lang="en-US" altLang="zh-CN" dirty="0" smtClean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⊇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])</m:t>
                    </m:r>
                  </m:oMath>
                </a14:m>
                <a:endParaRPr kumimoji="1"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⟦"/>
                          <m:endChr m:val="⟧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⊇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∅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                            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𝐼𝑟𝑞𝑡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𝒫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𝑗</m:t>
                      </m:r>
                    </m:oMath>
                  </m:oMathPara>
                </a14:m>
                <a:endParaRPr kumimoji="1" lang="en-US" altLang="zh-CN" b="0" dirty="0" smtClean="0"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⊇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.                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&gt;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endParaRPr kumimoji="1"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 for a node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en-US" altLang="zh-CN" dirty="0" smtClean="0"/>
                  <a:t> of some procedure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kumimoji="1" lang="en-US" altLang="zh-CN" dirty="0" smtClean="0"/>
                  <a:t> and a static priority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CN" dirty="0" smtClean="0"/>
                  <a:t> returns the set of all same-level execution paths reaching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en-US" altLang="zh-CN" dirty="0" smtClean="0"/>
                  <a:t> when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kumimoji="1" lang="en-US" altLang="zh-CN" dirty="0" smtClean="0"/>
                  <a:t> executed by a task of priority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CN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ℋ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e>
                      </m:d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begChr m:val="⟨"/>
                          <m:endChr m:val="⟩"/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0290" cy="4351338"/>
              </a:xfrm>
              <a:blipFill rotWithShape="0">
                <a:blip r:embed="rId2"/>
                <a:stretch>
                  <a:fillRect l="-1027" t="-2801" r="-1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Reaching </a:t>
            </a:r>
            <a:r>
              <a:rPr kumimoji="1" lang="en-US" altLang="zh-CN" b="1" dirty="0"/>
              <a:t>P</a:t>
            </a:r>
            <a:r>
              <a:rPr kumimoji="1" lang="en-US" altLang="zh-CN" b="1" dirty="0" smtClean="0"/>
              <a:t>ath Semantics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6852"/>
                <a:ext cx="10515600" cy="5324167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: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𝑅𝑒𝑠</m:t>
                        </m:r>
                      </m:sup>
                    </m:sSup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kumimoji="1" lang="is-I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 smtClean="0"/>
                  <a:t> : edges or procedures to sets of reaching paths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</m:oMath>
                </a14:m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@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={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∅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}</m:t>
                    </m:r>
                  </m:oMath>
                </a14:m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@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ℛ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∅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kumimoji="1" lang="en-US" altLang="zh-CN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𝑒𝑛𝑡𝑒𝑟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={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}</m:t>
                    </m:r>
                  </m:oMath>
                </a14:m>
                <a:endParaRPr kumimoji="1" lang="en-US" altLang="zh-CN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𝑝𝑟𝑜𝑗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={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ℛ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</m:acc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}</m:t>
                    </m:r>
                  </m:oMath>
                </a14:m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6852"/>
                <a:ext cx="10515600" cy="5324167"/>
              </a:xfrm>
              <a:blipFill rotWithShape="0">
                <a:blip r:embed="rId2"/>
                <a:stretch>
                  <a:fillRect t="-2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82" y="2804818"/>
            <a:ext cx="7288402" cy="26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4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Races and </a:t>
            </a:r>
            <a:r>
              <a:rPr lang="en-US" altLang="zh-CN" b="1" dirty="0" err="1"/>
              <a:t>Nontransactional</a:t>
            </a:r>
            <a:r>
              <a:rPr lang="en-US" altLang="zh-CN" b="1" dirty="0"/>
              <a:t> Behavior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𝐴𝑐𝑐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𝑐𝑚𝑑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r>
                      <a:rPr lang="en-US" altLang="zh-CN" b="0" i="1" smtClean="0">
                        <a:latin typeface="Cambria Math" charset="0"/>
                      </a:rPr>
                      <m:t>𝐴𝑐𝑐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 :</m:t>
                    </m:r>
                  </m:oMath>
                </a14:m>
                <a:r>
                  <a:rPr lang="en-US" altLang="zh-CN" dirty="0" smtClean="0"/>
                  <a:t> the set of all variable accessed by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𝑐𝑚𝑑</m:t>
                    </m:r>
                  </m:oMath>
                </a14:m>
                <a:r>
                  <a:rPr lang="en-US" altLang="zh-CN" dirty="0" smtClean="0"/>
                  <a:t> and the same-level executions of procedure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b="1" dirty="0"/>
              </a:p>
              <a:p>
                <a:r>
                  <a:rPr lang="en-US" altLang="zh-CN" b="1" dirty="0" smtClean="0"/>
                  <a:t>Definition </a:t>
                </a:r>
                <a:r>
                  <a:rPr lang="en-US" altLang="zh-CN" b="1" dirty="0"/>
                  <a:t>1. </a:t>
                </a:r>
                <a:r>
                  <a:rPr lang="en-US" altLang="zh-CN" dirty="0"/>
                  <a:t>A PCP program contains a data race at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if there exists a reaching execution path 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𝑐𝑚𝑑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i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𝐴𝑐𝑐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𝑐𝑚𝑑</m:t>
                        </m:r>
                      </m:e>
                    </m:d>
                  </m:oMath>
                </a14:m>
                <a:r>
                  <a:rPr lang="en-US" altLang="zh-CN" dirty="0" smtClean="0"/>
                  <a:t> and a same-level execution path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 of the interrupt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𝐴𝑐𝑐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07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Races and </a:t>
            </a:r>
            <a:r>
              <a:rPr lang="en-US" altLang="zh-CN" b="1" dirty="0" err="1"/>
              <a:t>Nontransactional</a:t>
            </a:r>
            <a:r>
              <a:rPr lang="en-US" altLang="zh-CN" b="1" dirty="0"/>
              <a:t> Behavior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b="1" dirty="0" smtClean="0"/>
                  <a:t>Definition 2. </a:t>
                </a:r>
                <a:r>
                  <a:rPr lang="en-US" altLang="zh-CN" dirty="0"/>
                  <a:t>Formally,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altLang="zh-CN" dirty="0"/>
                  <a:t>is </a:t>
                </a:r>
                <a:r>
                  <a:rPr lang="en-US" altLang="zh-CN" i="1" dirty="0" err="1"/>
                  <a:t>nontransactional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at static priority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/>
                  <a:t>for a resource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/>
                  <a:t>if there exists a same-level execution path 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</a:rPr>
                      <m:t>𝑗</m:t>
                    </m:r>
                    <m:r>
                      <a:rPr kumimoji="1" lang="en-US" altLang="zh-CN" i="1">
                        <a:latin typeface="Cambria Math" charset="0"/>
                      </a:rPr>
                      <m:t>)(</m:t>
                    </m:r>
                    <m:r>
                      <a:rPr kumimoji="1" lang="en-US" altLang="zh-CN" i="1">
                        <a:latin typeface="Cambria Math" charset="0"/>
                      </a:rPr>
                      <m:t>𝑅</m:t>
                    </m:r>
                    <m:r>
                      <a:rPr kumimoji="1"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 is a same-level execution path contains no interrupts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en-US" altLang="zh-CN" dirty="0" smtClean="0"/>
                  <a:t> is a same-level execution path of the interrupt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en-US" altLang="zh-CN" dirty="0" smtClean="0"/>
                  <a:t> without further interrupts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𝑎𝑛𝑑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contain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𝑐𝑚𝑑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𝑐𝑚𝑑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 with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𝐴𝑐𝑐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𝑐𝑚𝑑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≠∅≠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𝐴𝑐𝑐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𝑐𝑚𝑑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en-US" altLang="zh-CN" dirty="0" smtClean="0"/>
                  <a:t> contain an edge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𝑐𝑚𝑑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 with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𝐴𝑐𝑐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𝑐𝑚𝑑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)∩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𝐴𝑐𝑐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)≠∅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7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Analyzing Resources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analysis determines for each program point a set of possible resource sets. </a:t>
                </a:r>
              </a:p>
              <a:p>
                <a:r>
                  <a:rPr lang="en-US" altLang="zh-CN" dirty="0" smtClean="0"/>
                  <a:t>An abstract semantics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𝑅𝑒𝑠</m:t>
                        </m:r>
                      </m:sup>
                    </m:sSup>
                    <m:r>
                      <a:rPr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lang="is-I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is-I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𝑅𝑒𝑠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For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 : </m:t>
                    </m:r>
                  </m:oMath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𝑐𝑚𝑑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𝑔𝑒𝑡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 {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𝑟𝑒𝑙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\{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:r>
                  <a:rPr lang="en-US" altLang="zh-CN" dirty="0" smtClean="0"/>
                  <a:t>Abstract composition operator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∘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CN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#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′)|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′∈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)}</m:t>
                        </m:r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5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Constraint System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The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⟦"/>
                            <m:endChr m:val="⟧"/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 :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𝑅𝑒𝑠</m:t>
                        </m:r>
                      </m:sup>
                    </m:sSup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kumimoji="1" lang="is-I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kumimoji="1" lang="is-I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𝑅𝑒𝑠</m:t>
                            </m:r>
                          </m:sup>
                        </m:sSup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𝑃𝑟𝑜𝑐</m:t>
                    </m:r>
                  </m:oMath>
                </a14:m>
                <a:r>
                  <a:rPr kumimoji="1" lang="en-US" altLang="zh-CN" dirty="0" smtClean="0"/>
                  <a:t> are given by the least solution of the constraint system:</a:t>
                </a:r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28" y="2669049"/>
            <a:ext cx="6791647" cy="17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4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Constraint System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For the sets of reaching resource sets, define an abstract application operator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@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kumimoji="1" lang="en-US" altLang="zh-CN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</a:rPr>
                        <m:t>𝑀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@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#</m:t>
                          </m:r>
                        </m:sup>
                      </m:sSup>
                      <m:r>
                        <a:rPr kumimoji="1" lang="en-US" altLang="zh-CN" i="1">
                          <a:latin typeface="Cambria Math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charset="0"/>
                        </a:rPr>
                        <m:t>= ∪{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)|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  <a:p>
                <a:r>
                  <a:rPr lang="en-US" altLang="zh-CN" dirty="0"/>
                  <a:t>T</a:t>
                </a:r>
                <a:r>
                  <a:rPr lang="en-US" altLang="zh-CN" dirty="0" smtClean="0"/>
                  <a:t>he </a:t>
                </a:r>
                <a:r>
                  <a:rPr lang="en-US" altLang="zh-CN" dirty="0"/>
                  <a:t>sets of resource sets reaching a 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at static priority </a:t>
                </a:r>
                <a:r>
                  <a:rPr lang="en-US" altLang="zh-CN" dirty="0" smtClean="0"/>
                  <a:t>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we consider the </a:t>
                </a:r>
                <a:r>
                  <a:rPr lang="en-US" altLang="zh-CN" dirty="0" smtClean="0"/>
                  <a:t>constraint </a:t>
                </a:r>
                <a:r>
                  <a:rPr lang="en-US" altLang="zh-CN" dirty="0"/>
                  <a:t>system: 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34" y="3942300"/>
            <a:ext cx="7269340" cy="14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2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Priority Ceiling Protocol </a:t>
            </a:r>
            <a:r>
              <a:rPr lang="en-US" altLang="zh-CN" b="1" dirty="0"/>
              <a:t>(PCP) 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2800" dirty="0" smtClean="0"/>
              <a:t>Each </a:t>
            </a:r>
            <a:r>
              <a:rPr lang="en-US" altLang="zh-CN" sz="2800" dirty="0"/>
              <a:t>resource </a:t>
            </a:r>
            <a:r>
              <a:rPr lang="en-US" altLang="zh-CN" sz="2800" b="1" dirty="0"/>
              <a:t>r</a:t>
            </a:r>
            <a:r>
              <a:rPr lang="en-US" altLang="zh-CN" sz="2800" dirty="0"/>
              <a:t> obtains a ceiling priority, which is the maximal priority of tasks acquiring the resource </a:t>
            </a:r>
            <a:r>
              <a:rPr lang="en-US" altLang="zh-CN" sz="2800" b="1" dirty="0" smtClean="0"/>
              <a:t>r</a:t>
            </a:r>
            <a:r>
              <a:rPr lang="en-US" altLang="zh-CN" sz="2800" dirty="0" smtClean="0"/>
              <a:t>.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D</a:t>
            </a:r>
            <a:r>
              <a:rPr lang="en-US" altLang="zh-CN" sz="2800" dirty="0" smtClean="0"/>
              <a:t>evelop </a:t>
            </a:r>
            <a:r>
              <a:rPr lang="en-US" altLang="zh-CN" sz="2800" dirty="0"/>
              <a:t>static analyses for programs </a:t>
            </a:r>
            <a:r>
              <a:rPr lang="en-US" altLang="zh-CN" sz="2800" dirty="0" smtClean="0"/>
              <a:t>synchronized </a:t>
            </a:r>
            <a:r>
              <a:rPr lang="en-US" altLang="zh-CN" sz="2800" dirty="0"/>
              <a:t>via the PCP. 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T</a:t>
            </a:r>
            <a:r>
              <a:rPr lang="en-US" altLang="zh-CN" sz="2800" dirty="0" smtClean="0"/>
              <a:t>he dynamic priority of </a:t>
            </a:r>
            <a:r>
              <a:rPr lang="en-US" altLang="zh-CN" sz="2800" dirty="0"/>
              <a:t>tasks,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maximum of a task’s static priority and the </a:t>
            </a:r>
            <a:r>
              <a:rPr lang="en-US" altLang="zh-CN" sz="2800" dirty="0" smtClean="0"/>
              <a:t>ceiling </a:t>
            </a:r>
            <a:r>
              <a:rPr lang="en-US" altLang="zh-CN" sz="2800" dirty="0"/>
              <a:t>priorities of all resources it has acquired. </a:t>
            </a:r>
            <a:endParaRPr lang="en-US" altLang="zh-CN" sz="2800" dirty="0"/>
          </a:p>
          <a:p>
            <a:pPr lvl="1"/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Abstract Function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 order to relate the concrete and abstract semantics, we introduce the abstract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:(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𝑅𝑒𝑠</m:t>
                        </m:r>
                      </m:sup>
                    </m:sSup>
                    <m:r>
                      <a:rPr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lang="is-I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is-I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𝑅𝑒𝑠</m:t>
                        </m:r>
                      </m:sup>
                    </m:sSup>
                    <m:r>
                      <a:rPr lang="is-I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lang="is-I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is-I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𝑅𝑒𝑠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 :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</m:sup>
                    </m:sSup>
                    <m:r>
                      <a:rPr lang="is-I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lang="is-I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is-I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𝑅𝑒𝑠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={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)|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)}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26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Theorem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Theorem 1. </a:t>
                </a:r>
                <a:r>
                  <a:rPr lang="en-US" altLang="zh-CN" dirty="0" smtClean="0"/>
                  <a:t>1.Let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𝑗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r>
                      <a:rPr lang="en-US" altLang="zh-CN" b="1" i="1" smtClean="0">
                        <a:latin typeface="Cambria Math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1" i="1" smtClean="0">
                        <a:latin typeface="Cambria Math" charset="0"/>
                      </a:rPr>
                      <m:t>𝑺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i="1" dirty="0"/>
                  <a:t>denote the </a:t>
                </a:r>
                <a:r>
                  <a:rPr lang="en-US" altLang="zh-CN" i="1" dirty="0" smtClean="0"/>
                  <a:t>least</a:t>
                </a:r>
                <a:r>
                  <a:rPr lang="en-US" altLang="zh-CN" dirty="0" smtClean="0"/>
                  <a:t> </a:t>
                </a:r>
                <a:r>
                  <a:rPr lang="en-US" altLang="zh-CN" i="1" dirty="0" smtClean="0"/>
                  <a:t>solutions </a:t>
                </a:r>
                <a:r>
                  <a:rPr lang="en-US" altLang="zh-CN" i="1" dirty="0"/>
                  <a:t>of the constraint systems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𝑆</m:t>
                    </m:r>
                    <m:r>
                      <a:rPr lang="en-US" altLang="zh-CN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i="1" dirty="0"/>
                  <a:t>respectively. Then for every procedure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i="1" dirty="0"/>
                  <a:t>static priority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i="1" dirty="0"/>
                  <a:t>and program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</m:oMath>
                </a14:m>
                <a:endParaRPr lang="en-US" altLang="zh-CN" b="0" i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#</m:t>
                          </m:r>
                        </m:sup>
                      </m:sSup>
                      <m:r>
                        <a:rPr lang="en-US" altLang="zh-CN" b="0" i="1" smtClean="0">
                          <a:latin typeface="Cambria Math" charset="0"/>
                        </a:rPr>
                        <m:t>       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𝑺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2.Let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1" i="1" smtClean="0">
                        <a:latin typeface="Cambria Math" charset="0"/>
                      </a:rPr>
                      <m:t>𝑹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/>
                  <a:t>denote the least solutions of the </a:t>
                </a:r>
                <a:r>
                  <a:rPr lang="en-US" altLang="zh-CN" i="1" dirty="0" smtClean="0"/>
                  <a:t>constraint </a:t>
                </a:r>
                <a:r>
                  <a:rPr lang="en-US" altLang="zh-CN" i="1" dirty="0"/>
                  <a:t>systems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i="1" dirty="0"/>
                  <a:t>respectively. Then for every program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/>
                  <a:t>and possible static </a:t>
                </a:r>
                <a:r>
                  <a:rPr lang="en-US" altLang="zh-CN" i="1" dirty="0" smtClean="0"/>
                  <a:t>priority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altLang="zh-CN" i="1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charset="0"/>
                        </a:rPr>
                        <m:t>𝑹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#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0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Proof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the proof, we observe that for every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𝑒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#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kumimoji="1" lang="en-US" altLang="zh-CN" dirty="0" smtClean="0"/>
                  <a:t>Also for composition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 :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𝑅𝑒𝑠</m:t>
                        </m:r>
                      </m:sup>
                    </m:sSup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kumimoji="1" lang="is-I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l-GR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 smtClean="0"/>
                  <a:t>, we have: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∘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 smtClean="0">
                  <a:ea typeface="Cambria Math" charset="0"/>
                  <a:cs typeface="Cambria Math" charset="0"/>
                </a:endParaRPr>
              </a:p>
              <a:p>
                <a:pPr/>
                <a:r>
                  <a:rPr lang="en-US" altLang="zh-CN" dirty="0"/>
                  <a:t>Since furthermore, the abstract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CN" dirty="0" smtClean="0"/>
                  <a:t>, as well as the operation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∘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CN" dirty="0" smtClean="0"/>
                  <a:t> are completely distributive. A similar argument applies to the second statement of the theorem.</a:t>
                </a:r>
                <a:endParaRPr lang="en-US" altLang="zh-CN" dirty="0"/>
              </a:p>
              <a:p>
                <a:pPr/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263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Example Programs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example program </a:t>
            </a:r>
            <a:r>
              <a:rPr lang="en-US" altLang="zh-CN" dirty="0" smtClean="0"/>
              <a:t>does </a:t>
            </a:r>
            <a:r>
              <a:rPr lang="en-US" altLang="zh-CN" dirty="0"/>
              <a:t>not use any procedures, each node is only reached with the static priority of its </a:t>
            </a:r>
            <a:r>
              <a:rPr lang="en-US" altLang="zh-CN" dirty="0" smtClean="0"/>
              <a:t>task.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12" y="2672915"/>
            <a:ext cx="6594988" cy="31934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2" y="2719685"/>
            <a:ext cx="6045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7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Data Races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Definition 3. </a:t>
                </a:r>
                <a:r>
                  <a:rPr lang="en-US" altLang="zh-CN" dirty="0"/>
                  <a:t>Assume that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𝑹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CN" dirty="0" smtClean="0"/>
                  <a:t> denotes </a:t>
                </a:r>
                <a:r>
                  <a:rPr lang="en-US" altLang="zh-CN" dirty="0"/>
                  <a:t>the least solution to the constraint </a:t>
                </a:r>
                <a:r>
                  <a:rPr lang="en-US" altLang="zh-CN" dirty="0" smtClean="0"/>
                  <a:t>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We define</a:t>
                </a:r>
                <a:r>
                  <a:rPr lang="en-US" altLang="zh-CN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)|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𝐼𝑟𝑝𝑡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𝒫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𝑐𝑚𝑑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𝐴𝑐𝑐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𝑐𝑚𝑑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∨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denote minimum and maximum, respectively </a:t>
                </a:r>
                <a:r>
                  <a:rPr lang="en-US" altLang="zh-CN" dirty="0" smtClean="0"/>
                  <a:t>.</a:t>
                </a:r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Theorem </a:t>
                </a:r>
                <a:r>
                  <a:rPr lang="en-US" altLang="zh-CN" b="1" dirty="0" smtClean="0"/>
                  <a:t>2. </a:t>
                </a:r>
                <a:r>
                  <a:rPr lang="en-US" altLang="zh-CN" i="1" dirty="0"/>
                  <a:t>If the program satisfies assumption </a:t>
                </a:r>
                <a:r>
                  <a:rPr lang="en-US" altLang="zh-CN" dirty="0"/>
                  <a:t>(S)</a:t>
                </a:r>
                <a:r>
                  <a:rPr lang="en-US" altLang="zh-CN" i="1" dirty="0"/>
                  <a:t>, a data race occurs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i="1" dirty="0" smtClean="0"/>
                  <a:t> if </a:t>
                </a:r>
                <a:r>
                  <a:rPr lang="en-US" altLang="zh-CN" i="1" dirty="0"/>
                  <a:t>and only </a:t>
                </a:r>
                <a:r>
                  <a:rPr lang="en-US" altLang="zh-CN" i="1" dirty="0" smtClean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12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Example Program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the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as follows: 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=2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</a:rPr>
                        <m:t>=2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/>
                <a:r>
                  <a:rPr lang="en-US" altLang="zh-CN" dirty="0"/>
                  <a:t>This means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are safe, but there is a data race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Which is due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𝐼</m:t>
                    </m:r>
                    <m:r>
                      <a:rPr lang="en-US" altLang="zh-CN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 being </a:t>
                </a:r>
                <a:r>
                  <a:rPr lang="en-US" altLang="zh-CN" dirty="0"/>
                  <a:t>possible </a:t>
                </a:r>
                <a:r>
                  <a:rPr lang="en-US" altLang="zh-CN" dirty="0" smtClean="0"/>
                  <a:t>at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16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Analyzing </a:t>
            </a:r>
            <a:r>
              <a:rPr lang="en-US" altLang="zh-CN" b="1" dirty="0" err="1"/>
              <a:t>Transactionality</a:t>
            </a:r>
            <a:r>
              <a:rPr lang="en-US" altLang="zh-CN" b="1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Nontransactional</a:t>
            </a:r>
            <a:r>
              <a:rPr lang="en-US" altLang="zh-CN" dirty="0"/>
              <a:t> behavior occurs when a fragment of a program which is meant to be executed atomically is interrupted by a task which accesses data manipulated by this fragment. </a:t>
            </a:r>
            <a:endParaRPr lang="en-US" altLang="zh-CN" dirty="0"/>
          </a:p>
          <a:p>
            <a:r>
              <a:rPr lang="en-US" altLang="zh-CN" dirty="0"/>
              <a:t>These problems are avoided if the defensive priority is </a:t>
            </a:r>
            <a:r>
              <a:rPr lang="en-US" altLang="zh-CN" dirty="0" smtClean="0"/>
              <a:t>sufficiently </a:t>
            </a:r>
            <a:r>
              <a:rPr lang="en-US" altLang="zh-CN" dirty="0"/>
              <a:t>large not only for a single access, but for the whole </a:t>
            </a:r>
            <a:r>
              <a:rPr lang="en-US" altLang="zh-CN" dirty="0" smtClean="0"/>
              <a:t>program </a:t>
            </a:r>
            <a:r>
              <a:rPr lang="en-US" altLang="zh-CN" dirty="0"/>
              <a:t>fragment in question.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146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Analyzing </a:t>
            </a:r>
            <a:r>
              <a:rPr lang="en-US" altLang="zh-CN" b="1" dirty="0" err="1"/>
              <a:t>Transactionality</a:t>
            </a:r>
            <a:r>
              <a:rPr lang="en-US" altLang="zh-CN" b="1" dirty="0"/>
              <a:t>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709787" cy="478385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Assume further that for every program </a:t>
                </a:r>
                <a:r>
                  <a:rPr lang="en-US" altLang="zh-CN" dirty="0"/>
                  <a:t>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we are given a set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𝑺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𝑅𝑒𝑠</m:t>
                    </m:r>
                  </m:oMath>
                </a14:m>
                <a:r>
                  <a:rPr lang="en-US" altLang="zh-CN" dirty="0" smtClean="0"/>
                  <a:t> of held </a:t>
                </a:r>
                <a:r>
                  <a:rPr lang="en-US" altLang="zh-CN" dirty="0"/>
                  <a:t>resources when reaching program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. </a:t>
                </a:r>
                <a:endParaRPr lang="en-US" altLang="zh-CN" dirty="0"/>
              </a:p>
              <a:p>
                <a:r>
                  <a:rPr lang="en-US" altLang="zh-CN" dirty="0"/>
                  <a:t>These sets allow to compute a (lower bound to) the dynamic priority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when reaching program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. 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𝒫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𝒫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)∨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𝒫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𝑆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#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∅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  <a:p>
                <a:pPr/>
                <a:r>
                  <a:rPr kumimoji="1"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]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0,…,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∪{∞}</m:t>
                    </m:r>
                  </m:oMath>
                </a14:m>
                <a:r>
                  <a:rPr kumimoji="1" lang="en-US" altLang="zh-CN" dirty="0" smtClean="0"/>
                  <a:t> </a:t>
                </a:r>
                <a:r>
                  <a:rPr lang="en-US" altLang="zh-CN" dirty="0"/>
                  <a:t>equipped with the reverse natural </a:t>
                </a:r>
                <a:r>
                  <a:rPr lang="en-US" altLang="zh-CN" dirty="0" smtClean="0"/>
                  <a:t>ordering ≥ </a:t>
                </a:r>
                <a:endParaRPr lang="en-US" altLang="zh-CN" dirty="0"/>
              </a:p>
              <a:p>
                <a:pPr/>
                <a:r>
                  <a:rPr lang="en-US" altLang="zh-CN" dirty="0"/>
                  <a:t>W</a:t>
                </a:r>
                <a:r>
                  <a:rPr lang="en-US" altLang="zh-CN" dirty="0" smtClean="0"/>
                  <a:t>e </a:t>
                </a:r>
                <a:r>
                  <a:rPr lang="en-US" altLang="zh-CN" dirty="0"/>
                  <a:t>denote the </a:t>
                </a:r>
                <a:r>
                  <a:rPr lang="en-US" altLang="zh-CN" dirty="0" err="1"/>
                  <a:t>componentwise</a:t>
                </a:r>
                <a:r>
                  <a:rPr lang="en-US" altLang="zh-CN" dirty="0"/>
                  <a:t> ordering on pairs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∗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by </a:t>
                </a:r>
                <a:r>
                  <a:rPr lang="en-US" altLang="zh-CN" dirty="0"/>
                  <a:t>≥ as well. </a:t>
                </a:r>
                <a:endParaRPr lang="en-US" altLang="zh-CN" dirty="0"/>
              </a:p>
              <a:p>
                <a:pPr/>
                <a:r>
                  <a:rPr lang="en-US" altLang="zh-CN" dirty="0"/>
                  <a:t>For each program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we determine </a:t>
                </a:r>
                <a:r>
                  <a:rPr lang="en-US" altLang="zh-CN" dirty="0" smtClean="0"/>
                  <a:t>values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𝑺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#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charset="0"/>
                          </a:rPr>
                          <m:t>]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∗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T</a:t>
                </a:r>
                <a:r>
                  <a:rPr lang="en-US" altLang="zh-CN" dirty="0" smtClean="0"/>
                  <a:t>he </a:t>
                </a:r>
                <a:r>
                  <a:rPr lang="en-US" altLang="zh-CN" dirty="0"/>
                  <a:t>first component is the minimal dynamic </a:t>
                </a:r>
                <a:r>
                  <a:rPr lang="en-US" altLang="zh-CN" dirty="0" smtClean="0"/>
                  <a:t>priority </a:t>
                </a:r>
                <a:r>
                  <a:rPr lang="en-US" altLang="zh-CN" dirty="0"/>
                  <a:t>attained on execution paths reaching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between the first and the last access to a global. 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The second component is the minimal dynamic </a:t>
                </a:r>
                <a:r>
                  <a:rPr lang="en-US" altLang="zh-CN" dirty="0" smtClean="0"/>
                  <a:t>priority </a:t>
                </a:r>
                <a:r>
                  <a:rPr lang="en-US" altLang="zh-CN" dirty="0"/>
                  <a:t>attained after the first access. 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/>
                <a:endParaRPr kumimoji="1" lang="zh-CN" altLang="en-US" dirty="0"/>
              </a:p>
              <a:p>
                <a:pPr marL="457200" lvl="1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709787" cy="4783853"/>
              </a:xfrm>
              <a:blipFill rotWithShape="0">
                <a:blip r:embed="rId2"/>
                <a:stretch>
                  <a:fillRect l="-854" t="-1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829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Constraint System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4839"/>
                <a:ext cx="105156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 pairs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charset="0"/>
                      </a:rPr>
                      <m:t>𝑺</m:t>
                    </m:r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charset="0"/>
                          </a:rPr>
                          <m:t>]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#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characterized as the least solution </a:t>
                </a:r>
                <a:r>
                  <a:rPr lang="en-US" altLang="zh-CN" dirty="0" smtClean="0"/>
                  <a:t>of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constraint </a:t>
                </a:r>
                <a:r>
                  <a:rPr lang="en-US" altLang="zh-CN" dirty="0"/>
                  <a:t>system: 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 be the first component of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charset="0"/>
                      </a:rPr>
                      <m:t>𝑺</m:t>
                    </m:r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charset="0"/>
                          </a:rPr>
                          <m:t>]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#</m:t>
                        </m:r>
                      </m:sup>
                    </m:sSubSup>
                  </m:oMath>
                </a14:m>
                <a:r>
                  <a:rPr lang="en-US" altLang="zh-CN" dirty="0"/>
                  <a:t>. </a:t>
                </a:r>
                <a:r>
                  <a:rPr lang="en-US" altLang="zh-CN" dirty="0" smtClean="0"/>
                  <a:t>Then task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transactional,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holds for all </a:t>
                </a:r>
                <a:r>
                  <a:rPr lang="en-US" altLang="zh-CN" dirty="0" smtClean="0"/>
                  <a:t>global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accessed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the offensive priority </a:t>
                </a:r>
                <a:r>
                  <a:rPr lang="en-US" altLang="zh-CN" dirty="0" smtClean="0"/>
                  <a:t>in </a:t>
                </a:r>
                <a:r>
                  <a:rPr lang="en-US" altLang="zh-CN" dirty="0"/>
                  <a:t>Definition 3.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4839"/>
                <a:ext cx="10515600" cy="5486400"/>
              </a:xfrm>
              <a:blipFill rotWithShape="0">
                <a:blip r:embed="rId2"/>
                <a:stretch>
                  <a:fillRect l="-104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5" y="2239912"/>
            <a:ext cx="6311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Program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Applying the analysis to the example program, </a:t>
                </a:r>
                <a:r>
                  <a:rPr lang="en-US" altLang="zh-CN" dirty="0"/>
                  <a:t>we obtain the following results </a:t>
                </a:r>
                <a:r>
                  <a:rPr lang="en-US" altLang="zh-CN" dirty="0" smtClean="0"/>
                  <a:t>: 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Therefore, the defensive priorities are given by: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1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3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conclude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𝐼</m:t>
                    </m:r>
                    <m:r>
                      <a:rPr lang="en-US" altLang="zh-CN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are transactional, since the sets of variables accessed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𝐼</m:t>
                    </m:r>
                    <m:r>
                      <a:rPr lang="en-US" altLang="zh-CN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are </a:t>
                </a:r>
                <a:r>
                  <a:rPr lang="en-US" altLang="zh-CN" dirty="0"/>
                  <a:t>disjoint, 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not, since the offensive priority 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623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21" y="2688098"/>
            <a:ext cx="8622444" cy="8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Example Program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957683" cy="43375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7418" y="1690688"/>
            <a:ext cx="3595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r</a:t>
            </a:r>
            <a:r>
              <a:rPr kumimoji="1" lang="en-US" altLang="zh-CN" sz="2800" dirty="0" smtClean="0"/>
              <a:t>  ceiling priority:2</a:t>
            </a:r>
          </a:p>
          <a:p>
            <a:r>
              <a:rPr kumimoji="1" lang="en-US" altLang="zh-CN" sz="2800" dirty="0"/>
              <a:t>r</a:t>
            </a:r>
            <a:r>
              <a:rPr kumimoji="1" lang="en-US" altLang="zh-CN" sz="2800" dirty="0" smtClean="0"/>
              <a:t>’ ceiling priority:3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36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Implementation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 race and </a:t>
            </a:r>
            <a:r>
              <a:rPr lang="en-US" altLang="zh-CN" dirty="0" err="1"/>
              <a:t>transactionality</a:t>
            </a:r>
            <a:r>
              <a:rPr lang="en-US" altLang="zh-CN" dirty="0"/>
              <a:t> analyses have been implemented in the analyzer </a:t>
            </a:r>
            <a:r>
              <a:rPr lang="en-US" altLang="zh-CN" i="1" dirty="0" err="1"/>
              <a:t>Goblint</a:t>
            </a:r>
            <a:r>
              <a:rPr lang="en-US" altLang="zh-CN" i="1" dirty="0"/>
              <a:t> </a:t>
            </a:r>
            <a:r>
              <a:rPr lang="en-US" altLang="zh-CN" dirty="0"/>
              <a:t>for multi-threaded </a:t>
            </a:r>
            <a:r>
              <a:rPr lang="en-US" altLang="zh-CN" dirty="0" smtClean="0"/>
              <a:t>C. 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78636"/>
            <a:ext cx="6464300" cy="359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55" y="2705279"/>
            <a:ext cx="5330345" cy="41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0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Data Race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The assignment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𝒛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𝒕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∗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𝟐</m:t>
                    </m:r>
                  </m:oMath>
                </a14:m>
                <a:r>
                  <a:rPr kumimoji="1" lang="en-US" altLang="zh-CN" b="1" dirty="0" smtClean="0"/>
                  <a:t> </a:t>
                </a:r>
                <a:r>
                  <a:rPr kumimoji="1" lang="en-US" altLang="zh-CN" dirty="0" smtClean="0"/>
                  <a:t>may overwrite the assignment in </a:t>
                </a:r>
                <a:r>
                  <a:rPr kumimoji="1" lang="en-US" altLang="zh-CN" b="1" dirty="0" smtClean="0"/>
                  <a:t>I’</a:t>
                </a:r>
                <a:r>
                  <a:rPr kumimoji="1" lang="en-US" altLang="zh-CN" dirty="0" smtClean="0"/>
                  <a:t> or </a:t>
                </a:r>
                <a:r>
                  <a:rPr kumimoji="1" lang="en-US" altLang="zh-CN" dirty="0" smtClean="0"/>
                  <a:t>o</a:t>
                </a:r>
                <a:r>
                  <a:rPr kumimoji="1" lang="en-US" altLang="zh-CN" dirty="0" smtClean="0"/>
                  <a:t>verwritten by </a:t>
                </a:r>
                <a:r>
                  <a:rPr kumimoji="1" lang="en-US" altLang="zh-CN" b="1" dirty="0" smtClean="0"/>
                  <a:t>I’</a:t>
                </a:r>
                <a:r>
                  <a:rPr kumimoji="1" lang="en-US" altLang="zh-CN" dirty="0" smtClean="0"/>
                  <a:t> at </a:t>
                </a:r>
                <a:r>
                  <a:rPr kumimoji="1" lang="en-US" altLang="zh-CN" b="1" dirty="0" smtClean="0"/>
                  <a:t>T</a:t>
                </a:r>
                <a:r>
                  <a:rPr kumimoji="1" lang="en-US" altLang="zh-CN" b="1" baseline="-25000" dirty="0" smtClean="0"/>
                  <a:t>8</a:t>
                </a:r>
                <a:r>
                  <a:rPr kumimoji="1" lang="en-US" altLang="zh-CN" dirty="0" smtClean="0"/>
                  <a:t>.</a:t>
                </a:r>
              </a:p>
              <a:p>
                <a:r>
                  <a:rPr lang="en-US" altLang="zh-CN" dirty="0"/>
                  <a:t>A</a:t>
                </a:r>
                <a:r>
                  <a:rPr lang="en-US" altLang="zh-CN" dirty="0" smtClean="0"/>
                  <a:t>t </a:t>
                </a:r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10</a:t>
                </a:r>
                <a:r>
                  <a:rPr lang="en-US" altLang="zh-CN" dirty="0"/>
                  <a:t>, variable </a:t>
                </a:r>
                <a:r>
                  <a:rPr lang="en-US" altLang="zh-CN" b="1" dirty="0"/>
                  <a:t>y</a:t>
                </a:r>
                <a:r>
                  <a:rPr lang="en-US" altLang="zh-CN" dirty="0"/>
                  <a:t> is overwritten with a value that might have become outdated due to an occurrence of </a:t>
                </a:r>
                <a:r>
                  <a:rPr lang="en-US" altLang="zh-CN" b="1" dirty="0"/>
                  <a:t>I</a:t>
                </a:r>
                <a:r>
                  <a:rPr lang="en-US" altLang="zh-CN" dirty="0"/>
                  <a:t>. </a:t>
                </a:r>
                <a:endParaRPr lang="en-US" altLang="zh-CN" dirty="0"/>
              </a:p>
              <a:p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498258" y="6297561"/>
            <a:ext cx="589936" cy="250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007" y="3664509"/>
            <a:ext cx="6594988" cy="31934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06529" y="6161805"/>
            <a:ext cx="973394" cy="510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68065" y="6176963"/>
            <a:ext cx="973394" cy="510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2827" y="4322921"/>
            <a:ext cx="693173" cy="3559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02827" y="3753637"/>
            <a:ext cx="693173" cy="3559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Nontransactional</a:t>
            </a:r>
            <a:r>
              <a:rPr kumimoji="1" lang="en-US" altLang="zh-CN" b="1" dirty="0" smtClean="0"/>
              <a:t> Behavior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 that this occurs although all accesses to </a:t>
            </a:r>
            <a:r>
              <a:rPr lang="en-US" altLang="zh-CN" b="1" dirty="0"/>
              <a:t>x</a:t>
            </a:r>
            <a:r>
              <a:rPr lang="en-US" altLang="zh-CN" dirty="0"/>
              <a:t> and </a:t>
            </a:r>
            <a:r>
              <a:rPr lang="en-US" altLang="zh-CN" b="1" dirty="0"/>
              <a:t>y</a:t>
            </a:r>
            <a:r>
              <a:rPr lang="en-US" altLang="zh-CN" dirty="0"/>
              <a:t> are protected by the resource </a:t>
            </a:r>
            <a:r>
              <a:rPr lang="en-US" altLang="zh-CN" b="1" dirty="0"/>
              <a:t>r</a:t>
            </a:r>
            <a:r>
              <a:rPr lang="en-US" altLang="zh-CN" dirty="0"/>
              <a:t>. We call this </a:t>
            </a:r>
            <a:r>
              <a:rPr lang="en-US" altLang="zh-CN" b="1" i="1" dirty="0" err="1"/>
              <a:t>nontransactional</a:t>
            </a:r>
            <a:r>
              <a:rPr lang="en-US" altLang="zh-CN" b="1" i="1" dirty="0"/>
              <a:t> </a:t>
            </a:r>
            <a:r>
              <a:rPr lang="en-US" altLang="zh-CN" b="1" dirty="0"/>
              <a:t>behavior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In the example, this will result in failing to correctly swap the variables </a:t>
            </a:r>
            <a:r>
              <a:rPr lang="en-US" altLang="zh-CN" b="1" dirty="0"/>
              <a:t>x</a:t>
            </a:r>
            <a:r>
              <a:rPr lang="en-US" altLang="zh-CN" dirty="0"/>
              <a:t> and </a:t>
            </a:r>
            <a:r>
              <a:rPr lang="en-US" altLang="zh-CN" b="1" dirty="0"/>
              <a:t>y</a:t>
            </a:r>
            <a:r>
              <a:rPr lang="en-US" altLang="zh-CN" dirty="0"/>
              <a:t>. 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06" y="3381679"/>
            <a:ext cx="6594988" cy="31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PCP Models and Semantics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Model </a:t>
                </a:r>
                <a:r>
                  <a:rPr lang="en-US" altLang="zh-CN" dirty="0"/>
                  <a:t>consists of one task </a:t>
                </a:r>
                <a:r>
                  <a:rPr lang="en-US" altLang="zh-CN" b="1" dirty="0" smtClean="0"/>
                  <a:t>main</a:t>
                </a:r>
                <a:r>
                  <a:rPr lang="en-US" altLang="zh-CN" dirty="0" smtClean="0"/>
                  <a:t>, with </a:t>
                </a:r>
                <a:r>
                  <a:rPr lang="en-US" altLang="zh-CN" dirty="0"/>
                  <a:t>a finite </a:t>
                </a:r>
                <a:r>
                  <a:rPr lang="en-US" altLang="zh-CN" dirty="0" smtClean="0"/>
                  <a:t>interrupt </a:t>
                </a:r>
                <a:r>
                  <a:rPr lang="en-US" altLang="zh-CN" dirty="0"/>
                  <a:t>routines </a:t>
                </a:r>
                <a:r>
                  <a:rPr lang="en-US" altLang="zh-CN" b="1" dirty="0" err="1" smtClean="0"/>
                  <a:t>Irpt</a:t>
                </a:r>
                <a:r>
                  <a:rPr lang="en-US" altLang="zh-CN" dirty="0" smtClean="0"/>
                  <a:t>,</a:t>
                </a:r>
                <a:r>
                  <a:rPr lang="en-US" altLang="zh-CN" dirty="0"/>
                  <a:t> and </a:t>
                </a:r>
                <a:r>
                  <a:rPr lang="en-US" altLang="zh-CN" dirty="0" smtClean="0"/>
                  <a:t>procedures </a:t>
                </a:r>
                <a:r>
                  <a:rPr lang="en-US" altLang="zh-CN" b="1" dirty="0" err="1"/>
                  <a:t>Proc</a:t>
                </a:r>
                <a:r>
                  <a:rPr lang="en-US" altLang="zh-CN" dirty="0"/>
                  <a:t>, which may be called by all tasks. </a:t>
                </a:r>
                <a:endParaRPr lang="en-US" altLang="zh-CN" dirty="0" smtClean="0"/>
              </a:p>
              <a:p>
                <a:r>
                  <a:rPr lang="en-US" altLang="zh-CN" b="1" dirty="0"/>
                  <a:t>Task</a:t>
                </a:r>
                <a:r>
                  <a:rPr lang="en-US" altLang="zh-CN" dirty="0"/>
                  <a:t> = </a:t>
                </a:r>
                <a:r>
                  <a:rPr lang="en-US" altLang="zh-CN" b="1" dirty="0" err="1"/>
                  <a:t>Irpt</a:t>
                </a:r>
                <a:r>
                  <a:rPr lang="en-US" altLang="zh-CN" dirty="0"/>
                  <a:t> ∪ {</a:t>
                </a:r>
                <a:r>
                  <a:rPr lang="en-US" altLang="zh-CN" b="1" dirty="0"/>
                  <a:t>main</a:t>
                </a:r>
                <a:r>
                  <a:rPr lang="en-US" altLang="zh-CN" dirty="0"/>
                  <a:t>} </a:t>
                </a:r>
                <a:endParaRPr lang="en-US" altLang="zh-CN" dirty="0"/>
              </a:p>
              <a:p>
                <a:r>
                  <a:rPr lang="en-US" altLang="zh-CN" dirty="0"/>
                  <a:t>P</a:t>
                </a:r>
                <a:r>
                  <a:rPr lang="en-US" altLang="zh-CN" dirty="0" smtClean="0"/>
                  <a:t>rocedure </a:t>
                </a:r>
                <a:r>
                  <a:rPr lang="en-US" altLang="zh-CN" b="1" dirty="0"/>
                  <a:t>f</a:t>
                </a:r>
                <a:r>
                  <a:rPr lang="en-US" altLang="zh-CN" dirty="0"/>
                  <a:t> has a </a:t>
                </a:r>
                <a:r>
                  <a:rPr lang="en-US" altLang="zh-CN" dirty="0" smtClean="0"/>
                  <a:t>entry </a:t>
                </a:r>
                <a:r>
                  <a:rPr lang="en-US" altLang="zh-CN" dirty="0"/>
                  <a:t>node </a:t>
                </a:r>
                <a:r>
                  <a:rPr lang="en-US" altLang="zh-CN" b="1" dirty="0" err="1"/>
                  <a:t>f</a:t>
                </a:r>
                <a:r>
                  <a:rPr lang="en-US" altLang="zh-CN" b="1" baseline="-25000" dirty="0" err="1"/>
                  <a:t>e</a:t>
                </a:r>
                <a:r>
                  <a:rPr lang="en-US" altLang="zh-CN" dirty="0"/>
                  <a:t> and return node </a:t>
                </a:r>
                <a:r>
                  <a:rPr lang="en-US" altLang="zh-CN" b="1" dirty="0" err="1"/>
                  <a:t>f</a:t>
                </a:r>
                <a:r>
                  <a:rPr lang="en-US" altLang="zh-CN" b="1" baseline="-25000" dirty="0" err="1"/>
                  <a:t>r</a:t>
                </a:r>
                <a:r>
                  <a:rPr lang="en-US" altLang="zh-CN" dirty="0" err="1"/>
                  <a:t>.</a:t>
                </a:r>
                <a:r>
                  <a:rPr lang="en-US" altLang="zh-CN" dirty="0"/>
                  <a:t> </a:t>
                </a:r>
                <a:endParaRPr lang="en-US" altLang="zh-CN" dirty="0"/>
              </a:p>
              <a:p>
                <a:r>
                  <a:rPr lang="en-US" altLang="zh-CN" b="1" dirty="0" err="1" smtClean="0"/>
                  <a:t>Proc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denoted by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(</m:t>
                    </m:r>
                    <m:r>
                      <a:rPr lang="en-US" altLang="zh-CN" b="1" i="1" smtClean="0">
                        <a:latin typeface="Cambria Math" charset="0"/>
                      </a:rPr>
                      <m:t>𝑵</m:t>
                    </m:r>
                    <m:r>
                      <a:rPr lang="en-US" altLang="zh-CN" b="1" i="1" smtClean="0">
                        <a:latin typeface="Cambria Math" charset="0"/>
                      </a:rPr>
                      <m:t>,</m:t>
                    </m:r>
                    <m:r>
                      <a:rPr lang="en-US" altLang="zh-CN" b="1" i="1" smtClean="0">
                        <a:latin typeface="Cambria Math" charset="0"/>
                      </a:rPr>
                      <m:t>𝑬</m:t>
                    </m:r>
                    <m:r>
                      <a:rPr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𝑵</m:t>
                    </m:r>
                  </m:oMath>
                </a14:m>
                <a:r>
                  <a:rPr lang="en-US" altLang="zh-CN" dirty="0" smtClean="0"/>
                  <a:t>: the </a:t>
                </a:r>
                <a:r>
                  <a:rPr lang="en-US" altLang="zh-CN" dirty="0"/>
                  <a:t>set of </a:t>
                </a:r>
                <a:r>
                  <a:rPr lang="en-US" altLang="zh-CN" dirty="0" smtClean="0"/>
                  <a:t>nodes,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𝑬</m:t>
                    </m:r>
                  </m:oMath>
                </a14:m>
                <a:r>
                  <a:rPr lang="en-US" altLang="zh-CN" dirty="0" smtClean="0"/>
                  <a:t> : the </a:t>
                </a:r>
                <a:r>
                  <a:rPr lang="en-US" altLang="zh-CN" dirty="0"/>
                  <a:t>set of edges.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𝑹𝒆𝒔</m:t>
                    </m:r>
                  </m:oMath>
                </a14:m>
                <a:r>
                  <a:rPr lang="en-US" altLang="zh-CN" dirty="0" smtClean="0"/>
                  <a:t> : the </a:t>
                </a:r>
                <a:r>
                  <a:rPr lang="en-US" altLang="zh-CN" dirty="0"/>
                  <a:t>finite set of resources used by the </a:t>
                </a:r>
                <a:r>
                  <a:rPr lang="en-US" altLang="zh-CN" dirty="0" smtClean="0"/>
                  <a:t>program.</a:t>
                </a:r>
                <a:endParaRPr lang="en-US" altLang="zh-CN" dirty="0"/>
              </a:p>
              <a:p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𝑟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𝑹𝒆𝒔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𝑔𝑒𝑡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𝑟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acquires </a:t>
                </a:r>
                <a:r>
                  <a:rPr lang="en-US" altLang="zh-CN" dirty="0"/>
                  <a:t>the resource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𝑟𝑒𝑙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𝑟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releases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A</a:t>
                </a:r>
                <a:r>
                  <a:rPr lang="en-US" altLang="zh-CN" dirty="0" smtClean="0"/>
                  <a:t>ssume </a:t>
                </a:r>
                <a:r>
                  <a:rPr lang="en-US" altLang="zh-CN" dirty="0"/>
                  <a:t>that at the exit node of each task, all resources have been released. </a:t>
                </a:r>
                <a:endParaRPr lang="en-US" altLang="zh-CN" dirty="0"/>
              </a:p>
              <a:p>
                <a:endParaRPr lang="en-US" altLang="zh-CN" b="1" dirty="0"/>
              </a:p>
              <a:p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Semantics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𝑇𝑎𝑠𝑘</m:t>
                    </m:r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   :  static priorities of Task.</a:t>
                </a:r>
              </a:p>
              <a:p>
                <a:r>
                  <a:rPr kumimoji="1"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𝒰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𝑇𝑎𝑠𝑘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⟶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𝑅𝑒𝑠</m:t>
                        </m:r>
                      </m:sup>
                    </m:sSup>
                  </m:oMath>
                </a14:m>
                <a:r>
                  <a:rPr kumimoji="1" lang="en-US" altLang="zh-CN" dirty="0" smtClean="0"/>
                  <a:t>  :  </a:t>
                </a:r>
                <a:r>
                  <a:rPr lang="en-US" altLang="zh-CN" dirty="0" smtClean="0"/>
                  <a:t>the resources </a:t>
                </a:r>
                <a:r>
                  <a:rPr lang="en-US" altLang="zh-CN" dirty="0"/>
                  <a:t>possibly </a:t>
                </a:r>
                <a:r>
                  <a:rPr lang="en-US" altLang="zh-CN" dirty="0" smtClean="0"/>
                  <a:t>acquired by Task.</a:t>
                </a:r>
              </a:p>
              <a:p>
                <a:r>
                  <a:rPr kumimoji="1" lang="en-US" altLang="zh-CN" dirty="0" smtClean="0"/>
                  <a:t>Ceiling priority 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𝒫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𝒰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𝑅𝑒𝑠</m:t>
                    </m:r>
                  </m:oMath>
                </a14:m>
                <a:r>
                  <a:rPr kumimoji="1"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𝒫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∅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=−∞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3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Execution Paths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Execution path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en-US" altLang="zh-CN" dirty="0" smtClean="0"/>
                  <a:t> : a sequence of control flow path edges labeled by basic statements or procedure calls.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 smtClean="0"/>
                  <a:t>Same-level execution paths reaching a program point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endParaRPr kumimoji="1"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kumimoji="1" lang="en-US" altLang="zh-CN" dirty="0" smtClean="0"/>
                  <a:t> : </a:t>
                </a:r>
                <a:r>
                  <a:rPr kumimoji="1" lang="en-US" altLang="zh-CN" dirty="0" smtClean="0"/>
                  <a:t>an empty execution path</a:t>
                </a:r>
                <a:endParaRPr kumimoji="1" lang="zh-CN" alt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𝑐𝑚𝑑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 : a same-level path reaching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by the edge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𝑐𝑚𝑑</m:t>
                    </m:r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 : </a:t>
                </a:r>
                <a:r>
                  <a:rPr kumimoji="1" lang="en-US" altLang="zh-CN" dirty="0"/>
                  <a:t>a same-level path reaching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𝑣</m:t>
                    </m:r>
                    <m:r>
                      <a:rPr kumimoji="1" lang="en-US" altLang="zh-CN" i="1">
                        <a:latin typeface="Cambria Math" charset="0"/>
                      </a:rPr>
                      <m:t> 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is a same-level path reaching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𝑢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(),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𝑖𝑠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call edge.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 : a same-level path </a:t>
                </a:r>
                <a:r>
                  <a:rPr kumimoji="1" lang="en-US" altLang="zh-CN" dirty="0"/>
                  <a:t>reaching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𝑣</m:t>
                    </m:r>
                    <m:r>
                      <a:rPr kumimoji="1" lang="en-US" altLang="zh-CN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a same-level path </a:t>
                </a:r>
                <a:r>
                  <a:rPr kumimoji="1" lang="en-US" altLang="zh-CN" dirty="0" smtClean="0"/>
                  <a:t>reaching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is a same-level path reaching the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of an interrupt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32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4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Execution Paths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CN" dirty="0" smtClean="0"/>
                  <a:t>(Reaching) execution path reaching a program point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en-US" altLang="zh-CN" dirty="0" smtClean="0"/>
                  <a:t> (not necessarily at the same level)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kumimoji="1" lang="en-US" altLang="zh-CN" dirty="0"/>
                  <a:t> : an empty execution path</a:t>
                </a:r>
                <a:endParaRPr kumimoji="1" lang="zh-CN" alt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zh-CN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𝑐𝑚𝑑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 : is a path reaching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en-US" altLang="zh-CN" dirty="0" smtClean="0"/>
                  <a:t> </a:t>
                </a:r>
                <a:r>
                  <a:rPr kumimoji="1" lang="en-US" altLang="zh-CN" dirty="0"/>
                  <a:t>by the edge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𝑐𝑚𝑑</m:t>
                    </m:r>
                  </m:oMath>
                </a14:m>
                <a:r>
                  <a:rPr kumimoji="1"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 : is a path </a:t>
                </a:r>
                <a:r>
                  <a:rPr kumimoji="1" lang="en-US" altLang="zh-CN" dirty="0"/>
                  <a:t>reaching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𝑣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en-US" altLang="zh-C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zh-CN" dirty="0" smtClean="0"/>
                  <a:t> is a path reaching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𝑢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(),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/>
                  <a:t> is a call edge.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 : </a:t>
                </a:r>
                <a:r>
                  <a:rPr kumimoji="1" lang="en-US" altLang="zh-CN" dirty="0"/>
                  <a:t>a same-level path </a:t>
                </a:r>
                <a:r>
                  <a:rPr kumimoji="1" lang="en-US" altLang="zh-CN" dirty="0"/>
                  <a:t>reaching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𝑣</m:t>
                    </m:r>
                    <m:r>
                      <a:rPr kumimoji="1" lang="en-US" altLang="zh-CN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a same-level path </a:t>
                </a:r>
                <a:r>
                  <a:rPr kumimoji="1" lang="en-US" altLang="zh-CN" dirty="0"/>
                  <a:t>reaching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a same-level path reaching the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CN" dirty="0"/>
                  <a:t> of an interrupt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 : is a path reaching the entry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of an interrupt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en-US" altLang="zh-CN" dirty="0" smtClean="0"/>
                  <a:t>.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: the set of same-level execution paths.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en-US" altLang="zh-CN" dirty="0"/>
                  <a:t> : the set of </a:t>
                </a:r>
                <a:r>
                  <a:rPr kumimoji="1" lang="en-US" altLang="zh-CN" dirty="0" smtClean="0"/>
                  <a:t>reaching execution </a:t>
                </a:r>
                <a:r>
                  <a:rPr kumimoji="1" lang="en-US" altLang="zh-CN" dirty="0"/>
                  <a:t>paths</a:t>
                </a:r>
                <a:r>
                  <a:rPr kumimoji="1" lang="en-US" altLang="zh-CN" dirty="0" smtClean="0"/>
                  <a:t>.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3532</TotalTime>
  <Words>812</Words>
  <Application>Microsoft Macintosh PowerPoint</Application>
  <PresentationFormat>宽屏</PresentationFormat>
  <Paragraphs>217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Cambria Math</vt:lpstr>
      <vt:lpstr>Mangal</vt:lpstr>
      <vt:lpstr>宋体</vt:lpstr>
      <vt:lpstr>Arial</vt:lpstr>
      <vt:lpstr>Office 主题</vt:lpstr>
      <vt:lpstr>Static Analysis of Interrupt-driven Programs Synchronized via the Priority Ceiling Protocol  </vt:lpstr>
      <vt:lpstr>Priority Ceiling Protocol (PCP) </vt:lpstr>
      <vt:lpstr>Example Program</vt:lpstr>
      <vt:lpstr>Data Race</vt:lpstr>
      <vt:lpstr>Nontransactional Behavior</vt:lpstr>
      <vt:lpstr>PCP Models and Semantics</vt:lpstr>
      <vt:lpstr>Semantics</vt:lpstr>
      <vt:lpstr>Execution Paths</vt:lpstr>
      <vt:lpstr>Execution Paths</vt:lpstr>
      <vt:lpstr>Resource Set</vt:lpstr>
      <vt:lpstr>Path Semantics</vt:lpstr>
      <vt:lpstr>Composition Operator</vt:lpstr>
      <vt:lpstr>Constraint System</vt:lpstr>
      <vt:lpstr>Reaching Path Semantics</vt:lpstr>
      <vt:lpstr>Data Races and Nontransactional Behavior </vt:lpstr>
      <vt:lpstr>Data Races and Nontransactional Behavior </vt:lpstr>
      <vt:lpstr>Analyzing Resources </vt:lpstr>
      <vt:lpstr>Constraint System</vt:lpstr>
      <vt:lpstr>Constraint System</vt:lpstr>
      <vt:lpstr>Abstract Function</vt:lpstr>
      <vt:lpstr>Theorem </vt:lpstr>
      <vt:lpstr>Proof</vt:lpstr>
      <vt:lpstr>Example Programs</vt:lpstr>
      <vt:lpstr>Data Races</vt:lpstr>
      <vt:lpstr>Example Program</vt:lpstr>
      <vt:lpstr>Analyzing Transactionality </vt:lpstr>
      <vt:lpstr>Analyzing Transactionality </vt:lpstr>
      <vt:lpstr>Constraint System</vt:lpstr>
      <vt:lpstr>Example Program</vt:lpstr>
      <vt:lpstr>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Verification of Interrupt-Driven Software  </dc:title>
  <dc:creator>Microsoft Office 用户</dc:creator>
  <cp:lastModifiedBy>Microsoft Office 用户</cp:lastModifiedBy>
  <cp:revision>130</cp:revision>
  <dcterms:created xsi:type="dcterms:W3CDTF">2018-07-05T12:00:51Z</dcterms:created>
  <dcterms:modified xsi:type="dcterms:W3CDTF">2018-09-21T02:43:13Z</dcterms:modified>
</cp:coreProperties>
</file>