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58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9" r:id="rId17"/>
    <p:sldId id="273" r:id="rId18"/>
    <p:sldId id="280" r:id="rId19"/>
    <p:sldId id="274" r:id="rId20"/>
    <p:sldId id="281" r:id="rId21"/>
    <p:sldId id="275" r:id="rId22"/>
    <p:sldId id="276" r:id="rId23"/>
    <p:sldId id="282" r:id="rId24"/>
    <p:sldId id="260" r:id="rId25"/>
    <p:sldId id="277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/>
    <p:restoredTop sz="90861" autoAdjust="0"/>
  </p:normalViewPr>
  <p:slideViewPr>
    <p:cSldViewPr snapToGrid="0" snapToObjects="1">
      <p:cViewPr>
        <p:scale>
          <a:sx n="75" d="100"/>
          <a:sy n="75" d="100"/>
        </p:scale>
        <p:origin x="3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307BB-6868-5643-8091-D70A1482F8C5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929D8-0CB4-D741-BEF8-7E3F6C627C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39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Theorem2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3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IntAbs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Feasibility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/>
              <a:t> 可行性研究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339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实验部分，</a:t>
            </a:r>
            <a:r>
              <a:rPr kumimoji="1" lang="en-US" altLang="zh-CN" dirty="0"/>
              <a:t>Filtered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Pairs</a:t>
            </a:r>
            <a:r>
              <a:rPr kumimoji="1" lang="zh-CN" altLang="en-US" dirty="0"/>
              <a:t> 判定为</a:t>
            </a:r>
            <a:r>
              <a:rPr kumimoji="1" lang="en-US" altLang="zh-CN" dirty="0"/>
              <a:t>infeasible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pairs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52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Theorem1</a:t>
            </a:r>
            <a:r>
              <a:rPr kumimoji="1" lang="zh-CN" altLang="en-US" dirty="0"/>
              <a:t> 的证明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宽度有限搜索</a:t>
            </a:r>
          </a:p>
          <a:p>
            <a:r>
              <a:rPr kumimoji="1" lang="zh-CN" altLang="en-US" dirty="0"/>
              <a:t>集合</a:t>
            </a:r>
            <a:r>
              <a:rPr kumimoji="1" lang="en-US" altLang="zh-CN" dirty="0"/>
              <a:t>S</a:t>
            </a:r>
            <a:r>
              <a:rPr kumimoji="1" lang="zh-CN" altLang="en-US" dirty="0"/>
              <a:t>表示节点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的语句执行前的变量取值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82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迭代计算集合</a:t>
            </a:r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06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引入中断优先级进行分析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44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通过中断优先级别计算</a:t>
            </a:r>
            <a:r>
              <a:rPr kumimoji="1" lang="en-US" altLang="zh-CN" dirty="0"/>
              <a:t>MUSTNOTREADFROM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feasibility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7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Dominate:</a:t>
            </a:r>
            <a:r>
              <a:rPr kumimoji="1" lang="zh-CN" altLang="en-US" dirty="0"/>
              <a:t>指定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3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COVEREDLOAD(l)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l</a:t>
            </a:r>
            <a:r>
              <a:rPr kumimoji="1" lang="zh-CN" altLang="en-US" dirty="0"/>
              <a:t>在同一中断之前存在赋值</a:t>
            </a:r>
          </a:p>
          <a:p>
            <a:r>
              <a:rPr kumimoji="1" lang="en-US" altLang="zh-CN" dirty="0"/>
              <a:t>INTERCEPTEDSTORE(s)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</a:t>
            </a:r>
            <a:r>
              <a:rPr kumimoji="1" lang="zh-CN" altLang="en-US" dirty="0"/>
              <a:t>在同一中断之后存在其他赋值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38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929D8-0CB4-D741-BEF8-7E3F6C627C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5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0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71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/>
              <a:t>Modular Verification of Interrupt-Driven Software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3946812"/>
            <a:ext cx="9144000" cy="1982274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ASE 2017</a:t>
            </a:r>
          </a:p>
          <a:p>
            <a:r>
              <a:rPr kumimoji="1" lang="en-US" altLang="zh-CN" b="1" dirty="0"/>
              <a:t>Chao Wang.et.al</a:t>
            </a:r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719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 (AI for interrupts)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  <p:sp>
        <p:nvSpPr>
          <p:cNvPr id="5" name="乘 4"/>
          <p:cNvSpPr/>
          <p:nvPr/>
        </p:nvSpPr>
        <p:spPr>
          <a:xfrm>
            <a:off x="7175157" y="5906039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/>
          <p:cNvCxnSpPr/>
          <p:nvPr/>
        </p:nvCxnSpPr>
        <p:spPr>
          <a:xfrm>
            <a:off x="4988011" y="6153174"/>
            <a:ext cx="247135" cy="158726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169243" y="5964195"/>
            <a:ext cx="255373" cy="347705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乘 18"/>
          <p:cNvSpPr/>
          <p:nvPr/>
        </p:nvSpPr>
        <p:spPr>
          <a:xfrm>
            <a:off x="3079836" y="5929828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65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Preliminary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Theorem 1</a:t>
            </a:r>
            <a:r>
              <a:rPr lang="en-US" altLang="zh-CN" i="1" dirty="0"/>
              <a:t>: </a:t>
            </a:r>
            <a:r>
              <a:rPr lang="en-US" altLang="zh-CN" dirty="0"/>
              <a:t>Since the interleaving behavior of interrupts is a subset of the interleaving behavior of threads, proofs obtained by any sound abstract interpretation over threads remain valid for interrupts.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  (the reverse is not true.)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12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Preliminary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an interrupt-driven program as a finite set :</a:t>
                </a:r>
              </a:p>
              <a:p>
                <a:pPr lvl="1"/>
                <a:r>
                  <a:rPr lang="en-US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>
                    <a:effectLst/>
                  </a:rPr>
                  <a:t>denotes an interrupt handler.</a:t>
                </a:r>
              </a:p>
              <a:p>
                <a:endParaRPr kumimoji="1" lang="en-US" altLang="zh-CN" dirty="0"/>
              </a:p>
              <a:p>
                <a:r>
                  <a:rPr lang="en-US" altLang="zh-CN" dirty="0"/>
                  <a:t>The interleaving behavior of interrupts is a strict subset of the interleaving behavior of threads </a:t>
                </a:r>
                <a:endParaRPr lang="en-US" altLang="zh-CN" dirty="0">
                  <a:effectLst/>
                </a:endParaRPr>
              </a:p>
              <a:p>
                <a:pPr lvl="1"/>
                <a:r>
                  <a:rPr lang="en-US" altLang="zh-CN" dirty="0"/>
                  <a:t>Because concurrently running threads are allowed to freely preempt each other’s executions. </a:t>
                </a:r>
                <a:endParaRPr lang="en-US" altLang="zh-CN" dirty="0">
                  <a:effectLst/>
                </a:endParaRP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3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Case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7464"/>
              </a:xfrm>
            </p:spPr>
            <p:txBody>
              <a:bodyPr>
                <a:normAutofit lnSpcReduction="10000"/>
              </a:bodyPr>
              <a:lstStyle/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Possible traces for interrupt: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stmt4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stmt2</a:t>
                </a:r>
              </a:p>
              <a:p>
                <a:r>
                  <a:rPr kumimoji="1" lang="en-US" altLang="zh-CN" dirty="0"/>
                  <a:t>Possible traces for threads: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stmt4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stmt2</a:t>
                </a:r>
              </a:p>
              <a:p>
                <a:pPr lvl="1">
                  <a:buFont typeface="Helvetica" charset="0"/>
                  <a:buChar char="-"/>
                </a:pPr>
                <a:r>
                  <a:rPr kumimoji="1" lang="en-US" altLang="zh-CN" dirty="0"/>
                  <a:t>stmt1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stmt3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stmt2</a:t>
                </a:r>
                <a:r>
                  <a:rPr kumimoji="1" lang="is-I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stmt4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7464"/>
              </a:xfrm>
              <a:blipFill rotWithShape="0">
                <a:blip r:embed="rId2"/>
                <a:stretch>
                  <a:fillRect l="-1043" b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18325"/>
            <a:ext cx="6379564" cy="22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9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lang="en-US" altLang="zh-CN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915" y="1690689"/>
            <a:ext cx="6701389" cy="366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892321" y="1798820"/>
                <a:ext cx="285562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𝜹</m:t>
                    </m:r>
                  </m:oMath>
                </a14:m>
                <a:r>
                  <a:rPr kumimoji="1" lang="en-US" altLang="zh-CN" dirty="0">
                    <a:latin typeface="Cambria Math" charset="0"/>
                  </a:rPr>
                  <a:t>: transition relations</a:t>
                </a:r>
              </a:p>
              <a:p>
                <a:endParaRPr kumimoji="1" lang="en-US" altLang="zh-CN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charset="0"/>
                          </a:rPr>
                          <m:t>𝒏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kumimoji="1" lang="en-US" altLang="zh-CN" dirty="0"/>
                  <a:t>be the abstract memory-state at node n.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𝑻𝑭𝑼𝑵𝑪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𝒏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kumimoji="1" lang="en-US" altLang="zh-CN" dirty="0"/>
                  <a:t>: output the new memory-state of executing the instruction in the given memory-state.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𝑰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maps a variable v to the values stored into v by some thread T.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21" y="1798820"/>
                <a:ext cx="2855627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1923" t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02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155878" cy="3750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10269" y="1776334"/>
                <a:ext cx="3267856" cy="2946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</m:oMath>
                </a14:m>
                <a:r>
                  <a:rPr kumimoji="1" lang="en-US" altLang="zh-CN" dirty="0"/>
                  <a:t>: maps nodes to an empty memory-state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 initially. 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en-US" altLang="zh-CN" b="1" dirty="0"/>
                  <a:t> </a:t>
                </a:r>
                <a:r>
                  <a:rPr kumimoji="1" lang="en-US" altLang="zh-CN" dirty="0"/>
                  <a:t>contains the analysis results.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𝑰𝑵𝑻𝑬𝑹𝑭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𝑻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𝑺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returns the interferences of thread T.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⊎</m:t>
                    </m:r>
                  </m:oMath>
                </a14:m>
                <a:r>
                  <a:rPr kumimoji="1" lang="en-US" altLang="zh-CN" dirty="0"/>
                  <a:t>: to denote the join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of all memory-states.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269" y="1776334"/>
                <a:ext cx="3267856" cy="2946128"/>
              </a:xfrm>
              <a:prstGeom prst="rect">
                <a:avLst/>
              </a:prstGeom>
              <a:blipFill rotWithShape="0">
                <a:blip r:embed="rId4"/>
                <a:stretch>
                  <a:fillRect l="-1679" t="-1033" b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8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for Threads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thread-modular abstract interpretation is potentially less accurate.</a:t>
                </a:r>
              </a:p>
              <a:p>
                <a:pPr lvl="1"/>
                <a:r>
                  <a:rPr lang="en-US" altLang="zh-CN" dirty="0"/>
                  <a:t>a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may see </a:t>
                </a:r>
                <a:r>
                  <a:rPr lang="en-US" altLang="zh-CN" i="1" dirty="0"/>
                  <a:t>any </a:t>
                </a:r>
                <a:r>
                  <a:rPr lang="en-US" altLang="zh-CN" dirty="0"/>
                  <a:t>value written into the shared memory by a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even if there does not exist a path in the program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observes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should introduce priorities into the propagation of data flows between interrupts during the analysis.</a:t>
                </a:r>
              </a:p>
              <a:p>
                <a:endParaRPr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4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FEASIBILITY OF DATA FLOWS BETWEEN INTERRUPTS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Modeling the priority-based interleaving semantics of interrupts.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Deciding the feasibility of </a:t>
                </a:r>
                <a:r>
                  <a:rPr lang="en-US" altLang="zh-CN" i="1" dirty="0"/>
                  <a:t>store-to-load </a:t>
                </a:r>
                <a:r>
                  <a:rPr lang="en-US" altLang="zh-CN" dirty="0"/>
                  <a:t>data flows between interrupts.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M</a:t>
                </a:r>
                <a:r>
                  <a:rPr lang="en-US" altLang="zh-CN" sz="2400" b="0" dirty="0"/>
                  <a:t>UST</a:t>
                </a:r>
                <a:r>
                  <a:rPr lang="en-US" altLang="zh-CN" b="0" dirty="0"/>
                  <a:t>N</a:t>
                </a:r>
                <a:r>
                  <a:rPr lang="en-US" altLang="zh-CN" sz="2400" b="0" dirty="0"/>
                  <a:t>OT</a:t>
                </a:r>
                <a:r>
                  <a:rPr lang="en-US" altLang="zh-CN" b="0" dirty="0"/>
                  <a:t>R</a:t>
                </a:r>
                <a:r>
                  <a:rPr lang="en-US" altLang="zh-CN" sz="2400" b="0" dirty="0"/>
                  <a:t>EAD</a:t>
                </a:r>
                <a:r>
                  <a:rPr lang="en-US" altLang="zh-CN" b="0" dirty="0"/>
                  <a:t>F</a:t>
                </a:r>
                <a:r>
                  <a:rPr lang="en-US" altLang="zh-CN" sz="2400" b="0" dirty="0"/>
                  <a:t>ROM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: infeasible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to get the value written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r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8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Relations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/>
                  <a:t>D</a:t>
                </a:r>
                <a:r>
                  <a:rPr kumimoji="1" lang="en-US" altLang="zh-CN" sz="2400" b="1" dirty="0"/>
                  <a:t>OM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𝒂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𝒃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dirty="0"/>
                  <a:t> dominates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 in the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CFG</a:t>
                </a:r>
                <a:r>
                  <a:rPr lang="en-US" altLang="zh-CN" dirty="0"/>
                  <a:t> of an interrupt handler function. </a:t>
                </a:r>
              </a:p>
              <a:p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OST</a:t>
                </a:r>
                <a:r>
                  <a:rPr kumimoji="1" lang="en-US" altLang="zh-CN" b="1" dirty="0"/>
                  <a:t>D</a:t>
                </a:r>
                <a:r>
                  <a:rPr kumimoji="1" lang="en-US" altLang="zh-CN" sz="2400" b="1" dirty="0"/>
                  <a:t>OM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𝒂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𝒃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altLang="zh-CN" dirty="0"/>
                  <a:t> post-dominates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 in the </a:t>
                </a:r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CFG</a:t>
                </a:r>
                <a:r>
                  <a:rPr lang="en-US" altLang="zh-CN" dirty="0"/>
                  <a:t> of an interrupt handler function. </a:t>
                </a:r>
              </a:p>
              <a:p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RI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𝒔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𝒑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:r>
                  <a:rPr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has the priority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kumimoji="1" lang="en-US" altLang="zh-CN" b="1" dirty="0"/>
                  <a:t>L</a:t>
                </a:r>
                <a:r>
                  <a:rPr kumimoji="1" lang="en-US" altLang="zh-CN" sz="2400" b="1" dirty="0"/>
                  <a:t>OAD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𝒍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a load of global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kumimoji="1" lang="en-US" altLang="zh-CN" b="1" dirty="0"/>
                  <a:t>S</a:t>
                </a:r>
                <a:r>
                  <a:rPr kumimoji="1" lang="en-US" altLang="zh-CN" sz="2400" b="1" dirty="0"/>
                  <a:t>TORE</a:t>
                </a:r>
                <a:r>
                  <a:rPr kumimoji="1" lang="en-US" altLang="zh-CN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𝒔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𝒗</m:t>
                    </m:r>
                    <m:r>
                      <a:rPr kumimoji="1" lang="en-US" altLang="zh-CN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zh-CN" b="1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is a store of global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079698" y="3725056"/>
            <a:ext cx="28106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irq0{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x = 0;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x = 1;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	assert (x==1);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6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9301"/>
            <a:ext cx="10515600" cy="1325563"/>
          </a:xfrm>
        </p:spPr>
        <p:txBody>
          <a:bodyPr/>
          <a:lstStyle/>
          <a:p>
            <a:r>
              <a:rPr kumimoji="1" lang="en-US" altLang="zh-CN" b="1" dirty="0"/>
              <a:t>Three new relations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b="1" dirty="0"/>
                  <a:t>N</a:t>
                </a:r>
                <a:r>
                  <a:rPr kumimoji="1" lang="en-US" altLang="zh-CN" sz="2400" b="1" dirty="0"/>
                  <a:t>O</a:t>
                </a:r>
                <a:r>
                  <a:rPr kumimoji="1" lang="en-US" altLang="zh-CN" b="1" dirty="0"/>
                  <a:t>P</a:t>
                </a:r>
                <a:r>
                  <a:rPr kumimoji="1" lang="en-US" altLang="zh-CN" sz="2400" b="1" dirty="0"/>
                  <a:t>REEMPT</a:t>
                </a:r>
                <a:r>
                  <a:rPr kumimoji="1"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cannot preempt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N</a:t>
                </a:r>
                <a:r>
                  <a:rPr kumimoji="1" lang="en-US" altLang="zh-CN" sz="2000" dirty="0"/>
                  <a:t>O</a:t>
                </a:r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REEMPT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RI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P</a:t>
                </a:r>
                <a:r>
                  <a:rPr kumimoji="1" lang="en-US" altLang="zh-CN" sz="2000" dirty="0"/>
                  <a:t>RI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>
                  <a:ea typeface="Cambria Math" charset="0"/>
                  <a:cs typeface="Cambria Math" charset="0"/>
                </a:endParaRP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b="1" dirty="0"/>
                  <a:t>C</a:t>
                </a:r>
                <a:r>
                  <a:rPr kumimoji="1" lang="en-US" altLang="zh-CN" sz="2400" b="1" dirty="0"/>
                  <a:t>OVERED</a:t>
                </a:r>
                <a:r>
                  <a:rPr kumimoji="1" lang="en-US" altLang="zh-CN" b="1" dirty="0"/>
                  <a:t>L</a:t>
                </a:r>
                <a:r>
                  <a:rPr kumimoji="1" lang="en-US" altLang="zh-CN" sz="2400" b="1" dirty="0"/>
                  <a:t>OAD</a:t>
                </a:r>
                <a:r>
                  <a:rPr kumimoji="1" lang="en-US" altLang="zh-CN" dirty="0"/>
                  <a:t>: </a:t>
                </a:r>
                <a:r>
                  <a:rPr lang="en-US" altLang="zh-CN" dirty="0"/>
                  <a:t>a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of a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covered by a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inside the same interrupt handler.</a:t>
                </a:r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sz="2000" dirty="0"/>
                  <a:t>OVERED</a:t>
                </a:r>
                <a:r>
                  <a:rPr lang="en-US" altLang="zh-CN" dirty="0"/>
                  <a:t>L</a:t>
                </a:r>
                <a:r>
                  <a:rPr lang="en-US" altLang="zh-CN" sz="2000" dirty="0"/>
                  <a:t>OAD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  <m:r>
                      <a:rPr lang="en-US" altLang="zh-CN" b="0" i="1" smtClean="0">
                        <a:latin typeface="Cambria Math" charset="0"/>
                      </a:rPr>
                      <m:t>)←</m:t>
                    </m:r>
                  </m:oMath>
                </a14:m>
                <a:r>
                  <a:rPr lang="en-US" altLang="zh-CN" dirty="0"/>
                  <a:t>L</a:t>
                </a:r>
                <a:r>
                  <a:rPr lang="en-US" altLang="zh-CN" sz="2000" dirty="0"/>
                  <a:t>OAD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D</a:t>
                </a:r>
                <a:r>
                  <a:rPr lang="en-US" altLang="zh-CN" sz="2000" dirty="0"/>
                  <a:t>OM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I</a:t>
                </a:r>
                <a:r>
                  <a:rPr lang="en-US" altLang="zh-CN" sz="2400" b="1" dirty="0"/>
                  <a:t>NTERCEPTED</a:t>
                </a:r>
                <a:r>
                  <a:rPr lang="en-US" altLang="zh-CN" b="1" dirty="0"/>
                  <a:t>S</a:t>
                </a:r>
                <a:r>
                  <a:rPr lang="en-US" altLang="zh-CN" sz="2400" b="1" dirty="0"/>
                  <a:t>TORE</a:t>
                </a:r>
                <a:r>
                  <a:rPr lang="en-US" altLang="zh-CN" dirty="0"/>
                  <a:t>: a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intercepted by another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occurs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along all program paths in the same handler. </a:t>
                </a:r>
              </a:p>
              <a:p>
                <a:pPr lvl="1"/>
                <a:r>
                  <a:rPr lang="en-US" altLang="zh-CN" dirty="0"/>
                  <a:t>I</a:t>
                </a:r>
                <a:r>
                  <a:rPr lang="en-US" altLang="zh-CN" sz="2000" dirty="0"/>
                  <a:t>NTERCEPTED</a:t>
                </a:r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en-US" altLang="zh-CN" sz="2000" dirty="0"/>
                  <a:t>TORE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)∧ 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en-US" altLang="zh-CN" sz="2000" dirty="0"/>
                  <a:t>OST</a:t>
                </a:r>
                <a:r>
                  <a:rPr lang="en-US" altLang="zh-CN" dirty="0"/>
                  <a:t>D</a:t>
                </a:r>
                <a:r>
                  <a:rPr lang="en-US" altLang="zh-CN" sz="2000" dirty="0"/>
                  <a:t>OM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E9BF9E87-FD5C-4D96-9227-6E42FFCA0A04}"/>
                  </a:ext>
                </a:extLst>
              </p:cNvPr>
              <p:cNvSpPr/>
              <p:nvPr/>
            </p:nvSpPr>
            <p:spPr>
              <a:xfrm>
                <a:off x="10842983" y="2558530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流程图: 接点 3">
                <a:extLst>
                  <a:ext uri="{FF2B5EF4-FFF2-40B4-BE49-F238E27FC236}">
                    <a16:creationId xmlns:a16="http://schemas.microsoft.com/office/drawing/2014/main" id="{E9BF9E87-FD5C-4D96-9227-6E42FFCA0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3" y="2558530"/>
                <a:ext cx="467264" cy="45432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F05196C1-F12B-48EA-8990-06F28CAD3849}"/>
                  </a:ext>
                </a:extLst>
              </p:cNvPr>
              <p:cNvSpPr/>
              <p:nvPr/>
            </p:nvSpPr>
            <p:spPr>
              <a:xfrm>
                <a:off x="10842983" y="3532102"/>
                <a:ext cx="467264" cy="45432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F05196C1-F12B-48EA-8990-06F28CAD3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3" y="3532102"/>
                <a:ext cx="467264" cy="45432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5B466F-8465-48C9-835D-888C52459C3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1076615" y="3012854"/>
            <a:ext cx="0" cy="519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652980C1-AE2D-41C9-B914-06F49D067B73}"/>
                  </a:ext>
                </a:extLst>
              </p:cNvPr>
              <p:cNvSpPr/>
              <p:nvPr/>
            </p:nvSpPr>
            <p:spPr>
              <a:xfrm>
                <a:off x="11272568" y="4749067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652980C1-AE2D-41C9-B914-06F49D067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568" y="4749067"/>
                <a:ext cx="467264" cy="454324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56E986-75A3-47FC-B736-BA14444EC5C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11506200" y="5203391"/>
            <a:ext cx="0" cy="55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AB1721B-028F-475E-AAAC-14C1D3E5A637}"/>
                  </a:ext>
                </a:extLst>
              </p:cNvPr>
              <p:cNvSpPr/>
              <p:nvPr/>
            </p:nvSpPr>
            <p:spPr>
              <a:xfrm>
                <a:off x="11272568" y="5755101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AB1721B-028F-475E-AAAC-14C1D3E5A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568" y="5755101"/>
                <a:ext cx="467264" cy="454324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Interrupt-Driven Software 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share many similarities with threads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interrupts often have various levels of priority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b="1" dirty="0" err="1"/>
              <a:t>IntAbs</a:t>
            </a:r>
            <a:r>
              <a:rPr lang="zh-CN" altLang="en-US" b="1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an </a:t>
            </a:r>
            <a:r>
              <a:rPr lang="en-US" altLang="zh-CN" i="1" dirty="0"/>
              <a:t>iterative </a:t>
            </a:r>
            <a:r>
              <a:rPr lang="en-US" altLang="zh-CN" dirty="0"/>
              <a:t>abstract interpretation framework for interrupt-driven software </a:t>
            </a:r>
          </a:p>
          <a:p>
            <a:pPr lvl="1"/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442" y="355869"/>
            <a:ext cx="10515600" cy="1325563"/>
          </a:xfrm>
        </p:spPr>
        <p:txBody>
          <a:bodyPr/>
          <a:lstStyle/>
          <a:p>
            <a:r>
              <a:rPr kumimoji="1" lang="en-US" altLang="zh-CN" b="1" dirty="0"/>
              <a:t>M</a:t>
            </a:r>
            <a:r>
              <a:rPr kumimoji="1" lang="en-US" altLang="zh-CN" sz="3600" b="1" dirty="0"/>
              <a:t>UST</a:t>
            </a:r>
            <a:r>
              <a:rPr kumimoji="1" lang="en-US" altLang="zh-CN" b="1" dirty="0"/>
              <a:t>N</a:t>
            </a:r>
            <a:r>
              <a:rPr kumimoji="1" lang="en-US" altLang="zh-CN" sz="3600" b="1" dirty="0"/>
              <a:t>OT</a:t>
            </a:r>
            <a:r>
              <a:rPr kumimoji="1" lang="en-US" altLang="zh-CN" b="1" dirty="0"/>
              <a:t>R</a:t>
            </a:r>
            <a:r>
              <a:rPr kumimoji="1" lang="en-US" altLang="zh-CN" sz="3600" b="1" dirty="0"/>
              <a:t>EAD</a:t>
            </a:r>
            <a:r>
              <a:rPr kumimoji="1" lang="en-US" altLang="zh-CN" b="1" dirty="0"/>
              <a:t>F</a:t>
            </a:r>
            <a:r>
              <a:rPr kumimoji="1" lang="en-US" altLang="zh-CN" sz="3600" b="1" dirty="0"/>
              <a:t>ROM</a:t>
            </a:r>
            <a:r>
              <a:rPr kumimoji="1" lang="en-US" altLang="zh-CN" b="1" dirty="0"/>
              <a:t> rules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6682" y="1921825"/>
            <a:ext cx="8471664" cy="941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731" y="3094257"/>
            <a:ext cx="8665663" cy="1058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147" y="4383409"/>
            <a:ext cx="9114216" cy="983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id="{86DCB476-7023-4999-B550-2F633B35E36D}"/>
                  </a:ext>
                </a:extLst>
              </p:cNvPr>
              <p:cNvSpPr/>
              <p:nvPr/>
            </p:nvSpPr>
            <p:spPr>
              <a:xfrm>
                <a:off x="10311574" y="309383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id="{86DCB476-7023-4999-B550-2F633B35E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574" y="309383"/>
                <a:ext cx="467264" cy="454324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78650B-13B9-470A-99A4-8FD0ED2B4E2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0545206" y="763707"/>
            <a:ext cx="0" cy="2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60C829C2-0071-412C-B0B9-F17563142C0C}"/>
                  </a:ext>
                </a:extLst>
              </p:cNvPr>
              <p:cNvSpPr/>
              <p:nvPr/>
            </p:nvSpPr>
            <p:spPr>
              <a:xfrm>
                <a:off x="10311574" y="1039562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60C829C2-0071-412C-B0B9-F1756314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574" y="1039562"/>
                <a:ext cx="467264" cy="454324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778BA8E9-325F-4F58-AD5C-29DC454BD062}"/>
                  </a:ext>
                </a:extLst>
              </p:cNvPr>
              <p:cNvSpPr/>
              <p:nvPr/>
            </p:nvSpPr>
            <p:spPr>
              <a:xfrm>
                <a:off x="10311574" y="1767336"/>
                <a:ext cx="467264" cy="45432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778BA8E9-325F-4F58-AD5C-29DC454B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574" y="1767336"/>
                <a:ext cx="467264" cy="454324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B2CAB3-096F-4844-9B6E-4B2697E0286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545206" y="1493886"/>
            <a:ext cx="0" cy="273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72DDE027-D0A1-4B39-A447-F307B93049F7}"/>
                  </a:ext>
                </a:extLst>
              </p:cNvPr>
              <p:cNvSpPr/>
              <p:nvPr/>
            </p:nvSpPr>
            <p:spPr>
              <a:xfrm>
                <a:off x="10786637" y="3355145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72DDE027-D0A1-4B39-A447-F307B9304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637" y="3355145"/>
                <a:ext cx="467264" cy="454324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4CFCF85A-2407-4BDA-BBFA-B7AEEAAA9675}"/>
                  </a:ext>
                </a:extLst>
              </p:cNvPr>
              <p:cNvSpPr/>
              <p:nvPr/>
            </p:nvSpPr>
            <p:spPr>
              <a:xfrm>
                <a:off x="10034790" y="2991258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4CFCF85A-2407-4BDA-BBFA-B7AEEAAA9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790" y="2991258"/>
                <a:ext cx="467264" cy="454324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B5831174-F3C1-47C3-96FC-E2559DE23C94}"/>
                  </a:ext>
                </a:extLst>
              </p:cNvPr>
              <p:cNvSpPr/>
              <p:nvPr/>
            </p:nvSpPr>
            <p:spPr>
              <a:xfrm>
                <a:off x="10034790" y="3719032"/>
                <a:ext cx="467264" cy="45432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B5831174-F3C1-47C3-96FC-E2559DE23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790" y="3719032"/>
                <a:ext cx="467264" cy="454324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7C5DBE-80EF-4E6A-8D03-A98737F72F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10268422" y="3445582"/>
            <a:ext cx="0" cy="273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CC654E69-143A-40BF-8750-BDC3552148B2}"/>
                  </a:ext>
                </a:extLst>
              </p:cNvPr>
              <p:cNvSpPr/>
              <p:nvPr/>
            </p:nvSpPr>
            <p:spPr>
              <a:xfrm>
                <a:off x="1778637" y="5119636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CC654E69-143A-40BF-8750-BDC355214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37" y="5119636"/>
                <a:ext cx="467264" cy="454324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11C387-85F0-453F-BC40-391AB8417886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2012269" y="5573960"/>
            <a:ext cx="0" cy="275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3C471D1D-C902-407A-B682-856D795A9D54}"/>
                  </a:ext>
                </a:extLst>
              </p:cNvPr>
              <p:cNvSpPr/>
              <p:nvPr/>
            </p:nvSpPr>
            <p:spPr>
              <a:xfrm>
                <a:off x="1778637" y="5849815"/>
                <a:ext cx="467264" cy="454324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3C471D1D-C902-407A-B682-856D795A9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37" y="5849815"/>
                <a:ext cx="467264" cy="454324"/>
              </a:xfrm>
              <a:prstGeom prst="flowChartConnector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DAB1CBD2-6DED-4D9B-9110-405553DD2B52}"/>
                  </a:ext>
                </a:extLst>
              </p:cNvPr>
              <p:cNvSpPr/>
              <p:nvPr/>
            </p:nvSpPr>
            <p:spPr>
              <a:xfrm>
                <a:off x="2491759" y="5500559"/>
                <a:ext cx="467264" cy="45432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DAB1CBD2-6DED-4D9B-9110-405553DD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59" y="5500559"/>
                <a:ext cx="467264" cy="454324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Running Examples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91" y="4519075"/>
            <a:ext cx="6303676" cy="2056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91" y="1289511"/>
            <a:ext cx="5898942" cy="31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Soundness of the Analysis 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Theorem 2</a:t>
                </a:r>
                <a:r>
                  <a:rPr lang="en-US" altLang="zh-CN" i="1" dirty="0"/>
                  <a:t>: </a:t>
                </a:r>
                <a:r>
                  <a:rPr lang="en-US" altLang="zh-CN" dirty="0"/>
                  <a:t>Whenever M</a:t>
                </a:r>
                <a:r>
                  <a:rPr lang="en-US" altLang="zh-CN" sz="2400" dirty="0"/>
                  <a:t>UST</a:t>
                </a:r>
                <a:r>
                  <a:rPr lang="en-US" altLang="zh-CN" dirty="0"/>
                  <a:t>N</a:t>
                </a:r>
                <a:r>
                  <a:rPr lang="en-US" altLang="zh-CN" sz="2400" dirty="0"/>
                  <a:t>OT</a:t>
                </a:r>
                <a:r>
                  <a:rPr lang="en-US" altLang="zh-CN" dirty="0"/>
                  <a:t>R</a:t>
                </a:r>
                <a:r>
                  <a:rPr lang="en-US" altLang="zh-CN" sz="2400" dirty="0"/>
                  <a:t>EAD</a:t>
                </a:r>
                <a:r>
                  <a:rPr lang="en-US" altLang="zh-CN" dirty="0"/>
                  <a:t>F</a:t>
                </a:r>
                <a:r>
                  <a:rPr lang="en-US" altLang="zh-CN" sz="2400" dirty="0"/>
                  <a:t>ROM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/>
                  <a:t> holds, the load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altLang="zh-CN" dirty="0"/>
                  <a:t> cannot read from the store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altLang="zh-CN" dirty="0"/>
                  <a:t> on any concrete execution of the program. </a:t>
                </a:r>
              </a:p>
              <a:p>
                <a:r>
                  <a:rPr lang="en-US" altLang="zh-CN" dirty="0"/>
                  <a:t>First, assume that each individual rule is correct, the composition is also correct. </a:t>
                </a:r>
              </a:p>
              <a:p>
                <a:r>
                  <a:rPr lang="en-US" altLang="zh-CN" dirty="0"/>
                  <a:t>Second, while presenting these rules, we have sketched the intuition behind the correctness of each rule. 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6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 PROCEDURE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IntAbs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Framework</a:t>
            </a:r>
            <a:r>
              <a:rPr kumimoji="1" lang="zh-CN" altLang="en-US" dirty="0"/>
              <a:t>：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35" y="2539030"/>
            <a:ext cx="8746444" cy="3240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8303" y="4300151"/>
            <a:ext cx="4539048" cy="1479414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0069" y="4682422"/>
            <a:ext cx="2469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Feasibility</a:t>
            </a:r>
            <a:endParaRPr lang="zh-CN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96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Experiment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748" cy="4351338"/>
          </a:xfrm>
        </p:spPr>
        <p:txBody>
          <a:bodyPr/>
          <a:lstStyle/>
          <a:p>
            <a:r>
              <a:rPr lang="en-US" altLang="zh-CN" dirty="0"/>
              <a:t>Evaluated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IntAbs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/>
              <a:t>on 35 interrupt-driven applications with a total of 22,541 lines of C code. </a:t>
            </a:r>
          </a:p>
          <a:p>
            <a:endParaRPr lang="en-US" altLang="zh-CN" dirty="0"/>
          </a:p>
          <a:p>
            <a:r>
              <a:rPr lang="en-US" altLang="zh-CN" dirty="0"/>
              <a:t>LOC: lines of code.</a:t>
            </a:r>
          </a:p>
          <a:p>
            <a:endParaRPr lang="en-US" altLang="zh-CN" dirty="0"/>
          </a:p>
          <a:p>
            <a:r>
              <a:rPr lang="en-US" altLang="zh-CN" dirty="0"/>
              <a:t>Pairs: store-load pairs.</a:t>
            </a: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7" y="365125"/>
            <a:ext cx="4837044" cy="62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CONCLUSION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i="1" dirty="0"/>
              <a:t>abstract interpretation </a:t>
            </a:r>
            <a:r>
              <a:rPr lang="en-US" altLang="zh-CN" dirty="0"/>
              <a:t>framework for static verification of interrupt-driven software.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analyzes each individual handler function in isolation and propagates the results to other handler functions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developed a constraint-based analysis of the scheduling semantics of interrupts with priorities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3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Contributions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 abstract interpretation framework for interrupt-driven programs.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A method for infeasible data flows between interrupts.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 implementation on a large number of benchmark programs.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05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                    POSSIBLE SEQUENCES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217" y="1394126"/>
            <a:ext cx="4449420" cy="43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    EXAMPLE                            FEASIBILITY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16" y="1394126"/>
            <a:ext cx="2362200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42" y="4581142"/>
            <a:ext cx="23495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42" y="2966696"/>
            <a:ext cx="2324100" cy="1663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345" y="6094025"/>
            <a:ext cx="44102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example program with three interrupt handlers(</a:t>
            </a:r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set to 0 initially)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519" y="1622726"/>
            <a:ext cx="5029200" cy="1181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519" y="3093136"/>
            <a:ext cx="5054600" cy="1231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419" y="4879592"/>
            <a:ext cx="4965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Abstract Interpretation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Abstract Interpretation for threads are </a:t>
            </a:r>
            <a:r>
              <a:rPr lang="en-US" altLang="zh-CN" dirty="0"/>
              <a:t>over-approximated analysis </a:t>
            </a:r>
          </a:p>
          <a:p>
            <a:pPr lvl="1"/>
            <a:r>
              <a:rPr lang="en-US" altLang="zh-CN" dirty="0"/>
              <a:t>when they prove an assertion holds, the assertion indeed holds </a:t>
            </a:r>
          </a:p>
          <a:p>
            <a:pPr lvl="1"/>
            <a:r>
              <a:rPr lang="en-US" altLang="zh-CN" dirty="0"/>
              <a:t>when they cannot prove an assertion, the result is inconclusive </a:t>
            </a:r>
          </a:p>
          <a:p>
            <a:pPr lvl="1"/>
            <a:endParaRPr lang="en-US" altLang="zh-CN" dirty="0"/>
          </a:p>
          <a:p>
            <a:r>
              <a:rPr kumimoji="1" lang="en-US" altLang="zh-CN" dirty="0"/>
              <a:t>CASE (AI for threads)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31" y="4047106"/>
            <a:ext cx="6893182" cy="2327568"/>
          </a:xfrm>
          <a:prstGeom prst="rect">
            <a:avLst/>
          </a:prstGeom>
        </p:spPr>
      </p:pic>
      <p:sp>
        <p:nvSpPr>
          <p:cNvPr id="5" name="乘 4"/>
          <p:cNvSpPr/>
          <p:nvPr/>
        </p:nvSpPr>
        <p:spPr>
          <a:xfrm>
            <a:off x="3130378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乘 5"/>
          <p:cNvSpPr/>
          <p:nvPr/>
        </p:nvSpPr>
        <p:spPr>
          <a:xfrm>
            <a:off x="5170187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乘 6"/>
          <p:cNvSpPr/>
          <p:nvPr/>
        </p:nvSpPr>
        <p:spPr>
          <a:xfrm>
            <a:off x="7209996" y="5880404"/>
            <a:ext cx="551935" cy="4942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1097</Words>
  <Application>Microsoft Office PowerPoint</Application>
  <PresentationFormat>宽屏</PresentationFormat>
  <Paragraphs>170</Paragraphs>
  <Slides>26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Times New Roman</vt:lpstr>
      <vt:lpstr>Office 主题</vt:lpstr>
      <vt:lpstr>Modular Verification of Interrupt-Driven Software  </vt:lpstr>
      <vt:lpstr>Introduction</vt:lpstr>
      <vt:lpstr>Contributions</vt:lpstr>
      <vt:lpstr>    EXAMPLE</vt:lpstr>
      <vt:lpstr>    EXAMPLE                    POSSIBLE SEQUENCES</vt:lpstr>
      <vt:lpstr>    EXAMPLE                            FEASIBILITY</vt:lpstr>
      <vt:lpstr>Abstract Interpretation </vt:lpstr>
      <vt:lpstr>Abstract Interpretation </vt:lpstr>
      <vt:lpstr>Abstract Interpretation </vt:lpstr>
      <vt:lpstr>Abstract Interpretation </vt:lpstr>
      <vt:lpstr>Preliminary</vt:lpstr>
      <vt:lpstr>Preliminary</vt:lpstr>
      <vt:lpstr>Case</vt:lpstr>
      <vt:lpstr>Abstract Interpretation for Threads </vt:lpstr>
      <vt:lpstr>Abstract Interpretation for Threads </vt:lpstr>
      <vt:lpstr>Abstract Interpretation for Threads </vt:lpstr>
      <vt:lpstr>FEASIBILITY OF DATA FLOWS BETWEEN INTERRUPTS </vt:lpstr>
      <vt:lpstr>Relations</vt:lpstr>
      <vt:lpstr>Three new relations</vt:lpstr>
      <vt:lpstr>MUSTNOTREADFROM rules</vt:lpstr>
      <vt:lpstr>Running Examples</vt:lpstr>
      <vt:lpstr>Soundness of the Analysis </vt:lpstr>
      <vt:lpstr>ANALYSIS PROCEDURE </vt:lpstr>
      <vt:lpstr>IntAbs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Verification of Interrupt-Driven Software  </dc:title>
  <dc:creator>Microsoft Office 用户</dc:creator>
  <cp:lastModifiedBy>范 洪宇</cp:lastModifiedBy>
  <cp:revision>74</cp:revision>
  <dcterms:created xsi:type="dcterms:W3CDTF">2018-07-05T12:00:51Z</dcterms:created>
  <dcterms:modified xsi:type="dcterms:W3CDTF">2023-01-08T11:38:31Z</dcterms:modified>
</cp:coreProperties>
</file>