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0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2" r:id="rId14"/>
    <p:sldId id="273" r:id="rId15"/>
    <p:sldId id="274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43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23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44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1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60E0-72B8-4324-B990-45751E7D47C9}" type="datetimeFigureOut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F3CC-6E80-485B-9B29-9C958BC99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CF3CC-6E80-485B-9B29-9C958BC9915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3.wmf"/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24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794000"/>
            <a:ext cx="4546600" cy="4064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0" cy="661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2070100"/>
            <a:ext cx="4405052" cy="618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0" b="1" dirty="0">
                <a:solidFill>
                  <a:srgbClr val="000000"/>
                </a:solidFill>
                <a:latin typeface="+mj-lt"/>
                <a:cs typeface="华文彩云" pitchFamily="18" charset="0"/>
              </a:rPr>
              <a:t>Introduction to IC3</a:t>
            </a:r>
            <a:endParaRPr lang="en-US" altLang="zh-CN" sz="4400" b="1" dirty="0">
              <a:solidFill>
                <a:srgbClr val="000000"/>
              </a:solidFill>
              <a:latin typeface="华文彩云" pitchFamily="18" charset="0"/>
              <a:cs typeface="华文彩云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Understanding Aaron R. Bradley’s 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842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597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=k-1 or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 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被从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中去除了，重新发掘新反例</a:t>
            </a:r>
            <a:endParaRPr lang="en-US" altLang="zh-CN" sz="259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r>
              <a:rPr lang="en-US" altLang="zh-CN" dirty="0"/>
              <a:t>	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&lt;k-1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有可能依旧在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中，寻找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的前一个状态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，现在需要从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递归地去除能够到达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的状态，直到将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23622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38201" y="3997114"/>
          <a:ext cx="2362200" cy="49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997114"/>
                        <a:ext cx="2362200" cy="49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70866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248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67600" y="3429000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3212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3124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01000" y="397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1722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484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16" idx="1"/>
          </p:cNvCxnSpPr>
          <p:nvPr/>
        </p:nvCxnSpPr>
        <p:spPr>
          <a:xfrm flipV="1">
            <a:off x="6477000" y="3396734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2213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Prove Obligation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588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cs typeface="Wingdings" pitchFamily="18" charset="0"/>
              </a:rPr>
              <a:t>prove-obligation</a:t>
            </a:r>
            <a:r>
              <a:rPr lang="zh-CN" altLang="en-US" sz="2400" dirty="0">
                <a:cs typeface="Wingdings" pitchFamily="18" charset="0"/>
              </a:rPr>
              <a:t>（</a:t>
            </a:r>
            <a:r>
              <a:rPr lang="en-US" altLang="zh-CN" sz="2400" dirty="0">
                <a:cs typeface="Wingdings" pitchFamily="18" charset="0"/>
              </a:rPr>
              <a:t>s</a:t>
            </a:r>
            <a:r>
              <a:rPr lang="zh-CN" altLang="en-US" sz="2400" dirty="0">
                <a:cs typeface="Wingdings" pitchFamily="18" charset="0"/>
              </a:rPr>
              <a:t>，</a:t>
            </a:r>
            <a:r>
              <a:rPr lang="en-US" altLang="zh-CN" sz="2400" dirty="0">
                <a:cs typeface="Wingdings" pitchFamily="18" charset="0"/>
              </a:rPr>
              <a:t>k</a:t>
            </a:r>
            <a:r>
              <a:rPr lang="zh-CN" altLang="en-US" sz="2400" dirty="0">
                <a:cs typeface="Wingdings" pitchFamily="18" charset="0"/>
              </a:rPr>
              <a:t>）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cube 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a set of bad states or a set of states that can all reach a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bad state in one or more transitions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frame number 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indicates a position in the trace where s must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be proved unreachable, or else the property fails</a:t>
            </a: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FSM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中可能存在环，每次都优先处理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最小的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算法终止条件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1111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安全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即一个满足条件的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inductive invariant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安全属性不成立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在迭代过程中，发现某个反例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（初始状态集）的后继状态，即：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4818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24000" y="2286000"/>
          <a:ext cx="106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106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4267200"/>
          <a:ext cx="3657600" cy="48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5" imgW="1739880" imgH="228600" progId="Equation.DSMT4">
                  <p:embed/>
                </p:oleObj>
              </mc:Choice>
              <mc:Fallback>
                <p:oleObj name="Equation" r:id="rId5" imgW="1739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3657600" cy="48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30817" y="3543300"/>
          <a:ext cx="15599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4" imgW="850680" imgH="228600" progId="Equation.DSMT4">
                  <p:embed/>
                </p:oleObj>
              </mc:Choice>
              <mc:Fallback>
                <p:oleObj name="Equation" r:id="rId4" imgW="850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17" y="3543300"/>
                        <a:ext cx="155998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990600" y="4114800"/>
          <a:ext cx="762692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6" imgW="4660560" imgH="279360" progId="Equation.DSMT4">
                  <p:embed/>
                </p:oleObj>
              </mc:Choice>
              <mc:Fallback>
                <p:oleObj name="Equation" r:id="rId6" imgW="46605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62692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90600" y="4876800"/>
          <a:ext cx="1312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8" imgW="787320" imgH="228600" progId="Equation.DSMT4">
                  <p:embed/>
                </p:oleObj>
              </mc:Choice>
              <mc:Fallback>
                <p:oleObj name="Equation" r:id="rId8" imgW="7873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13123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38200" y="3505201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判断等式                      是否成立，得到反例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寻找满足等式                          </a:t>
            </a:r>
            <a:r>
              <a:rPr lang="en-US" altLang="zh-CN" dirty="0"/>
              <a:t>		 </a:t>
            </a:r>
            <a:r>
              <a:rPr lang="zh-CN" altLang="en-US" dirty="0"/>
              <a:t>的</a:t>
            </a:r>
            <a:r>
              <a:rPr lang="en-US" altLang="zh-CN" dirty="0" err="1"/>
              <a:t>Fi</a:t>
            </a:r>
            <a:r>
              <a:rPr lang="zh-CN" altLang="en-US" dirty="0"/>
              <a:t>，得到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90600" y="39624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4" imgW="1155600" imgH="228600" progId="Equation.DSMT4">
                  <p:embed/>
                </p:oleObj>
              </mc:Choice>
              <mc:Fallback>
                <p:oleObj name="Equation" r:id="rId4" imgW="1155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114800" y="4038600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6" imgW="1066680" imgH="228600" progId="Equation.DSMT4">
                  <p:embed/>
                </p:oleObj>
              </mc:Choice>
              <mc:Fallback>
                <p:oleObj name="Equation" r:id="rId6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105400" y="4572000"/>
          <a:ext cx="12192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12192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05000" y="4648200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016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438400" y="5172635"/>
          <a:ext cx="2209800" cy="3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2" imgW="1143000" imgH="228600" progId="Equation.DSMT4">
                  <p:embed/>
                </p:oleObj>
              </mc:Choice>
              <mc:Fallback>
                <p:oleObj name="Equation" r:id="rId12" imgW="1143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72635"/>
                        <a:ext cx="2209800" cy="38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90600" y="5638801"/>
          <a:ext cx="24384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4" imgW="1295280" imgH="228600" progId="Equation.DSMT4">
                  <p:embed/>
                </p:oleObj>
              </mc:Choice>
              <mc:Fallback>
                <p:oleObj name="Equation" r:id="rId14" imgW="1295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38801"/>
                        <a:ext cx="24384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37338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由于满足等式</a:t>
            </a:r>
            <a:r>
              <a:rPr lang="en-US" altLang="zh-CN" dirty="0"/>
              <a:t>		     </a:t>
            </a:r>
            <a:r>
              <a:rPr lang="zh-CN" altLang="en-US" dirty="0"/>
              <a:t>，我们应该将子句          添加到</a:t>
            </a:r>
            <a:r>
              <a:rPr lang="en-US" altLang="zh-CN" dirty="0"/>
              <a:t>F</a:t>
            </a:r>
            <a:r>
              <a:rPr lang="en-US" altLang="zh-CN" sz="1400" dirty="0"/>
              <a:t>2</a:t>
            </a:r>
            <a:r>
              <a:rPr lang="zh-CN" altLang="en-US" dirty="0"/>
              <a:t>中，因此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</a:t>
            </a:r>
            <a:r>
              <a:rPr lang="en-US" altLang="zh-CN" dirty="0"/>
              <a:t>F1=F2</a:t>
            </a:r>
            <a:r>
              <a:rPr lang="zh-CN" altLang="en-US" dirty="0"/>
              <a:t>，算法终止，属性</a:t>
            </a:r>
            <a:r>
              <a:rPr lang="en-US" altLang="zh-CN" dirty="0"/>
              <a:t>P</a:t>
            </a:r>
            <a:r>
              <a:rPr lang="zh-CN" altLang="en-US" dirty="0"/>
              <a:t>成立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14400" y="3810000"/>
          <a:ext cx="13758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13758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362200" y="4191000"/>
          <a:ext cx="1447800" cy="46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7" imgW="876240" imgH="279360" progId="Equation.DSMT4">
                  <p:embed/>
                </p:oleObj>
              </mc:Choice>
              <mc:Fallback>
                <p:oleObj name="Equation" r:id="rId7" imgW="8762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447800" cy="46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791200" y="4321629"/>
          <a:ext cx="381000" cy="32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21629"/>
                        <a:ext cx="381000" cy="326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14399" y="4707147"/>
          <a:ext cx="2286001" cy="47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1" imgW="1346040" imgH="279360" progId="Equation.DSMT4">
                  <p:embed/>
                </p:oleObj>
              </mc:Choice>
              <mc:Fallback>
                <p:oleObj name="Equation" r:id="rId11" imgW="134604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707147"/>
                        <a:ext cx="2286001" cy="47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45268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目标：寻找  的一个子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满足如下条件：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S,G,c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参考论文：“</a:t>
            </a:r>
            <a:r>
              <a:rPr lang="en-US" altLang="zh-CN" sz="2400" dirty="0"/>
              <a:t>Checking Safety by Inductive Generalization of 			         Counterexamples to Induction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86000" y="1828799"/>
          <a:ext cx="457200" cy="29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3" imgW="215640" imgH="139680" progId="Equation.DSMT4">
                  <p:embed/>
                </p:oleObj>
              </mc:Choice>
              <mc:Fallback>
                <p:oleObj name="Equation" r:id="rId3" imgW="21564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799"/>
                        <a:ext cx="457200" cy="29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71800" y="22098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5" imgW="406080" imgH="177480" progId="Equation.DSMT4">
                  <p:embed/>
                </p:oleObj>
              </mc:Choice>
              <mc:Fallback>
                <p:oleObj name="Equation" r:id="rId5" imgW="4060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871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864100" y="2200275"/>
          <a:ext cx="1917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200275"/>
                        <a:ext cx="1917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66800" y="2244725"/>
          <a:ext cx="1066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9" imgW="469800" imgH="152280" progId="Equation.DSMT4">
                  <p:embed/>
                </p:oleObj>
              </mc:Choice>
              <mc:Fallback>
                <p:oleObj name="Equation" r:id="rId9" imgW="469800" imgH="152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4725"/>
                        <a:ext cx="1066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5991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，输入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为一个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子句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由于该函数是单调递减的，因此可以得到一个最大不动点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implicate(</a:t>
            </a:r>
            <a:r>
              <a:rPr lang="en-US" altLang="zh-CN" sz="2400" dirty="0" err="1"/>
              <a:t>c,I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up(</a:t>
            </a:r>
            <a:r>
              <a:rPr lang="en-US" altLang="zh-CN" sz="2400" dirty="0" err="1"/>
              <a:t>L</a:t>
            </a:r>
            <a:r>
              <a:rPr lang="en-US" altLang="zh-CN" dirty="0" err="1"/>
              <a:t>b,c</a:t>
            </a:r>
            <a:r>
              <a:rPr lang="en-US" altLang="zh-CN" sz="2400" dirty="0" err="1"/>
              <a:t>,d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198914" y="2895600"/>
          <a:ext cx="2296886" cy="4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952200" imgH="177480" progId="Equation.DSMT4">
                  <p:embed/>
                </p:oleObj>
              </mc:Choice>
              <mc:Fallback>
                <p:oleObj name="Equation" r:id="rId3" imgW="9522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14" y="2895600"/>
                        <a:ext cx="2296886" cy="428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247899" y="5003800"/>
          <a:ext cx="217714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5" imgW="952200" imgH="177480" progId="Equation.DSMT4">
                  <p:embed/>
                </p:oleObj>
              </mc:Choice>
              <mc:Fallback>
                <p:oleObj name="Equation" r:id="rId5" imgW="9522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9" y="5003800"/>
                        <a:ext cx="217714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安全属性验证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23160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zh-CN" altLang="en-US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系统模型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可达状态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集：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400" dirty="0"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椭圆 21"/>
          <p:cNvSpPr/>
          <p:nvPr/>
        </p:nvSpPr>
        <p:spPr>
          <a:xfrm>
            <a:off x="4724400" y="3581400"/>
            <a:ext cx="2438400" cy="152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19800" y="41148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3886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33400" y="3505200"/>
            <a:ext cx="3276600" cy="1752600"/>
            <a:chOff x="609600" y="3276600"/>
            <a:chExt cx="3276600" cy="1752600"/>
          </a:xfrm>
        </p:grpSpPr>
        <p:sp>
          <p:nvSpPr>
            <p:cNvPr id="28" name="椭圆 27"/>
            <p:cNvSpPr/>
            <p:nvPr/>
          </p:nvSpPr>
          <p:spPr>
            <a:xfrm>
              <a:off x="685800" y="3581400"/>
              <a:ext cx="2438400" cy="12954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38200" y="4038600"/>
              <a:ext cx="838200" cy="457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3810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</a:t>
              </a:r>
              <a:endParaRPr lang="zh-CN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6000" y="3733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</a:t>
              </a:r>
              <a:endParaRPr lang="zh-CN" altLang="en-US" b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9600" y="3276600"/>
              <a:ext cx="32766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5257800" y="3581400"/>
            <a:ext cx="25908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00200" y="541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属性成立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属性不成立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9200" y="2514600"/>
            <a:ext cx="990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257800" y="2895600"/>
            <a:ext cx="152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89225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Invariant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5092700" cy="67274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cs typeface="Wingdings" pitchFamily="18" charset="0"/>
              </a:rPr>
              <a:t>F is an inductive invariant: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800" i="1" dirty="0"/>
              <a:t>initiation</a:t>
            </a: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chemeClr val="accent6"/>
                </a:solidFill>
              </a:rPr>
              <a:t>    </a:t>
            </a:r>
            <a:r>
              <a:rPr lang="en-US" altLang="zh-CN" sz="2400" i="1" dirty="0"/>
              <a:t>consecution</a:t>
            </a: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是对可达状态集的抽象。</a:t>
            </a:r>
            <a:r>
              <a:rPr lang="en-US" altLang="zh-CN" sz="2400" dirty="0">
                <a:cs typeface="Wingdings" pitchFamily="18" charset="0"/>
              </a:rPr>
              <a:t>Why</a:t>
            </a:r>
            <a:r>
              <a:rPr lang="zh-CN" altLang="en-US" sz="2400" dirty="0">
                <a:cs typeface="Wingdings" pitchFamily="18" charset="0"/>
              </a:rPr>
              <a:t>？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cs typeface="Wingdings" pitchFamily="18" charset="0"/>
              </a:rPr>
              <a:t>    </a:t>
            </a:r>
            <a:r>
              <a:rPr lang="zh-CN" altLang="en-US" sz="2400" dirty="0">
                <a:cs typeface="Wingdings" pitchFamily="18" charset="0"/>
              </a:rPr>
              <a:t>寻找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，满足条件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90675" y="2738437"/>
          <a:ext cx="1152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738437"/>
                        <a:ext cx="1152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16075" y="4073525"/>
          <a:ext cx="181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5" imgW="761760" imgH="177480" progId="Equation.DSMT4">
                  <p:embed/>
                </p:oleObj>
              </mc:Choice>
              <mc:Fallback>
                <p:oleObj name="Equation" r:id="rId5" imgW="7617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73525"/>
                        <a:ext cx="1812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4648200" y="2743200"/>
            <a:ext cx="2438400" cy="1295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00600" y="32004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4572000" y="2514600"/>
            <a:ext cx="3200400" cy="1752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048000" y="5334000"/>
          <a:ext cx="1034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03414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9446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A sequence of formulas </a:t>
            </a:r>
            <a:r>
              <a:rPr lang="en-US" altLang="zh-CN" sz="2800" i="1" dirty="0"/>
              <a:t>F</a:t>
            </a:r>
            <a:r>
              <a:rPr lang="en-US" altLang="zh-CN" i="1" dirty="0"/>
              <a:t>0</a:t>
            </a:r>
            <a:r>
              <a:rPr lang="en-US" altLang="zh-CN" sz="2800" i="1" dirty="0"/>
              <a:t> = I,F</a:t>
            </a:r>
            <a:r>
              <a:rPr lang="en-US" altLang="zh-CN" i="1" dirty="0"/>
              <a:t>1</a:t>
            </a:r>
            <a:r>
              <a:rPr lang="en-US" altLang="zh-CN" sz="2800" i="1" dirty="0"/>
              <a:t>, F</a:t>
            </a:r>
            <a:r>
              <a:rPr lang="en-US" altLang="zh-CN" i="1" dirty="0"/>
              <a:t>2</a:t>
            </a:r>
            <a:r>
              <a:rPr lang="en-US" altLang="zh-CN" sz="2800" i="1" dirty="0"/>
              <a:t>, . . . , </a:t>
            </a:r>
            <a:r>
              <a:rPr lang="en-US" altLang="zh-CN" sz="2800" i="1" dirty="0" err="1"/>
              <a:t>F</a:t>
            </a:r>
            <a:r>
              <a:rPr lang="en-US" altLang="zh-CN" i="1" dirty="0" err="1"/>
              <a:t>k</a:t>
            </a:r>
            <a:r>
              <a:rPr lang="en-US" altLang="zh-CN" sz="2800" i="1" dirty="0"/>
              <a:t> </a:t>
            </a:r>
            <a:r>
              <a:rPr lang="en-US" altLang="zh-CN" sz="2800" dirty="0"/>
              <a:t>(CNF)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800" dirty="0"/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Four invariants: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</a:t>
            </a:r>
            <a:r>
              <a:rPr lang="en-US" altLang="zh-CN" sz="2400" dirty="0">
                <a:cs typeface="Wingdings" pitchFamily="18" charset="0"/>
              </a:rPr>
              <a:t>,        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 </a:t>
            </a:r>
            <a:r>
              <a:rPr lang="en-US" altLang="zh-CN" sz="2400" dirty="0">
                <a:latin typeface="+mj-lt"/>
                <a:cs typeface="Wingdings" pitchFamily="18" charset="0"/>
              </a:rPr>
              <a:t>,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2400" dirty="0">
                <a:cs typeface="Wingdings" pitchFamily="18" charset="0"/>
              </a:rPr>
              <a:t>,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3400" y="3048000"/>
          <a:ext cx="9540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9540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31813" y="43434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3434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33400" y="3505200"/>
          <a:ext cx="1249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12493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133600" y="35052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9" imgW="545760" imgH="177480" progId="Equation.DSMT4">
                  <p:embed/>
                </p:oleObj>
              </mc:Choice>
              <mc:Fallback>
                <p:oleObj name="Equation" r:id="rId9" imgW="54576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267200" y="3429000"/>
          <a:ext cx="363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36322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286000" y="5105400"/>
          <a:ext cx="1169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13" imgW="545760" imgH="177480" progId="Equation.DSMT4">
                  <p:embed/>
                </p:oleObj>
              </mc:Choice>
              <mc:Fallback>
                <p:oleObj name="Equation" r:id="rId13" imgW="54576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169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895600" y="43434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5" imgW="545760" imgH="177480" progId="Equation.DSMT4">
                  <p:embed/>
                </p:oleObj>
              </mc:Choice>
              <mc:Fallback>
                <p:oleObj name="Equation" r:id="rId15" imgW="545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33400" y="5105400"/>
          <a:ext cx="10620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16" imgW="495000" imgH="228600" progId="Equation.DSMT4">
                  <p:embed/>
                </p:oleObj>
              </mc:Choice>
              <mc:Fallback>
                <p:oleObj name="Equation" r:id="rId16" imgW="495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10620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流程图: 联系 9"/>
              <p:cNvSpPr/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=I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流程图: 联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blipFill rotWithShape="1">
                <a:blip r:embed="rId2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流程图: 联系 10"/>
          <p:cNvSpPr/>
          <p:nvPr/>
        </p:nvSpPr>
        <p:spPr>
          <a:xfrm>
            <a:off x="1295400" y="2743200"/>
            <a:ext cx="2362200" cy="1066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143000" y="2286000"/>
            <a:ext cx="3505200" cy="2057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762000" y="1828800"/>
            <a:ext cx="5715000" cy="3200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609600" y="1524000"/>
            <a:ext cx="6019800" cy="381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err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1219200" y="2514600"/>
            <a:ext cx="2895600" cy="1600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39" name="椭圆 38"/>
          <p:cNvSpPr/>
          <p:nvPr/>
        </p:nvSpPr>
        <p:spPr>
          <a:xfrm>
            <a:off x="685800" y="1600200"/>
            <a:ext cx="6477000" cy="3886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8580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0198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2" idx="3"/>
            <a:endCxn id="40" idx="2"/>
          </p:cNvCxnSpPr>
          <p:nvPr/>
        </p:nvCxnSpPr>
        <p:spPr>
          <a:xfrm flipV="1">
            <a:off x="6030959" y="3390900"/>
            <a:ext cx="827041" cy="269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9000" y="414334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属性</a:t>
            </a:r>
            <a:r>
              <a:rPr lang="en-US" altLang="zh-CN" sz="2000" dirty="0"/>
              <a:t>P</a:t>
            </a:r>
            <a:r>
              <a:rPr lang="zh-CN" altLang="en-US" sz="2000" dirty="0"/>
              <a:t>成立</a:t>
            </a:r>
          </a:p>
        </p:txBody>
      </p:sp>
      <p:sp>
        <p:nvSpPr>
          <p:cNvPr id="47" name="下箭头 46"/>
          <p:cNvSpPr/>
          <p:nvPr/>
        </p:nvSpPr>
        <p:spPr>
          <a:xfrm>
            <a:off x="7848600" y="2895600"/>
            <a:ext cx="228600" cy="1143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:r>
                  <a:rPr lang="zh-CN" altLang="en-US" sz="2000" dirty="0"/>
                  <a:t>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/>
                  <a:t>步可达的状态集合的上近似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1447800" y="2895600"/>
            <a:ext cx="1524000" cy="762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1067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初始状态（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k=0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95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首先识别</a:t>
            </a:r>
            <a:r>
              <a:rPr lang="en-US" altLang="zh-CN" sz="2597" dirty="0">
                <a:cs typeface="Wingdings" pitchFamily="18" charset="0"/>
              </a:rPr>
              <a:t>0</a:t>
            </a:r>
            <a:r>
              <a:rPr lang="zh-CN" altLang="en-US" sz="2597" dirty="0">
                <a:cs typeface="Wingdings" pitchFamily="18" charset="0"/>
              </a:rPr>
              <a:t>步和</a:t>
            </a:r>
            <a:r>
              <a:rPr lang="en-US" altLang="zh-CN" sz="2597" dirty="0">
                <a:cs typeface="Wingdings" pitchFamily="18" charset="0"/>
              </a:rPr>
              <a:t>1</a:t>
            </a:r>
            <a:r>
              <a:rPr lang="zh-CN" altLang="en-US" sz="2597" dirty="0">
                <a:cs typeface="Wingdings" pitchFamily="18" charset="0"/>
              </a:rPr>
              <a:t>步能够到达的反例：</a:t>
            </a:r>
            <a:endParaRPr lang="en-US" altLang="zh-CN" sz="2597" dirty="0"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如果反例不存在，则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2514600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9601" y="3505200"/>
          <a:ext cx="1752600" cy="392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736560" imgH="164880" progId="Equation.DSMT4">
                  <p:embed/>
                </p:oleObj>
              </mc:Choice>
              <mc:Fallback>
                <p:oleObj name="Equation" r:id="rId5" imgW="73656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3505200"/>
                        <a:ext cx="1752600" cy="392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81400" y="4343400"/>
          <a:ext cx="990600" cy="52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990600" cy="52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大括号 11"/>
          <p:cNvSpPr/>
          <p:nvPr/>
        </p:nvSpPr>
        <p:spPr>
          <a:xfrm>
            <a:off x="3200400" y="2514600"/>
            <a:ext cx="228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782669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如果存在满足等式的状态，算法终止，直接返回反例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9055100" cy="47654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597" dirty="0">
              <a:cs typeface="Wingdings" pitchFamily="18" charset="0"/>
            </a:endParaRPr>
          </a:p>
          <a:p>
            <a:pPr>
              <a:lnSpc>
                <a:spcPts val="1000"/>
              </a:lnSpc>
            </a:pPr>
            <a:r>
              <a:rPr lang="en-US" altLang="zh-CN" sz="2597" dirty="0">
                <a:cs typeface="Wingdings" pitchFamily="18" charset="0"/>
              </a:rPr>
              <a:t>                                </a:t>
            </a:r>
          </a:p>
          <a:p>
            <a:pPr>
              <a:lnSpc>
                <a:spcPts val="1000"/>
              </a:lnSpc>
            </a:pPr>
            <a:r>
              <a:rPr lang="zh-CN" altLang="en-US" sz="2597" dirty="0">
                <a:cs typeface="Wingdings" pitchFamily="18" charset="0"/>
              </a:rPr>
              <a:t>判断                         是否成立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情况一：成立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设置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</a:rPr>
              <a:t>   </a:t>
            </a:r>
            <a:r>
              <a:rPr lang="en-US" altLang="zh-CN" sz="2400" dirty="0"/>
              <a:t>Propagating clauses forward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from 1 to k</a:t>
            </a:r>
            <a:r>
              <a:rPr lang="zh-CN" altLang="en-US" sz="2400" dirty="0"/>
              <a:t>：</a:t>
            </a:r>
            <a:r>
              <a:rPr lang="en-US" altLang="zh-CN" sz="2400" dirty="0"/>
              <a:t>find the largest clause</a:t>
            </a: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400" dirty="0"/>
              <a:t>其中如果发现                    ，算法终止，属性</a:t>
            </a:r>
            <a:r>
              <a:rPr lang="en-US" altLang="zh-CN" sz="2400" dirty="0"/>
              <a:t>P</a:t>
            </a:r>
            <a:r>
              <a:rPr lang="zh-CN" altLang="en-US" sz="2400" dirty="0"/>
              <a:t>成立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1752600"/>
          <a:ext cx="1676400" cy="48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1676400" cy="48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6172200" y="2133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19800" y="1828800"/>
            <a:ext cx="2209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715000" y="1447800"/>
            <a:ext cx="30480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91200" y="1676400"/>
            <a:ext cx="27432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14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58200" y="160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2819401"/>
          <a:ext cx="12954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1"/>
                        <a:ext cx="12954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38800" y="3681549"/>
          <a:ext cx="990600" cy="5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81549"/>
                        <a:ext cx="990600" cy="5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057400" y="41910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038600" y="41910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09600" y="4876799"/>
          <a:ext cx="1981200" cy="50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799"/>
                        <a:ext cx="1981200" cy="502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514600" y="5410200"/>
          <a:ext cx="1066800" cy="4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5" imgW="520560" imgH="228600" progId="Equation.DSMT4">
                  <p:embed/>
                </p:oleObj>
              </mc:Choice>
              <mc:Fallback>
                <p:oleObj name="Equation" r:id="rId15" imgW="5205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1066800" cy="46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6235700" cy="33675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情况二：不成立</a:t>
            </a:r>
            <a:endParaRPr lang="en-US" altLang="zh-CN" sz="2597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	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说明</a:t>
            </a:r>
            <a:r>
              <a:rPr lang="en-US" altLang="zh-CN" sz="2000" dirty="0" err="1">
                <a:cs typeface="Wingdings" pitchFamily="18" charset="0"/>
              </a:rPr>
              <a:t>F</a:t>
            </a:r>
            <a:r>
              <a:rPr lang="en-US" altLang="zh-CN" sz="1600" dirty="0" err="1">
                <a:cs typeface="Wingdings" pitchFamily="18" charset="0"/>
              </a:rPr>
              <a:t>k</a:t>
            </a:r>
            <a:r>
              <a:rPr lang="zh-CN" altLang="en-US" sz="2000" dirty="0">
                <a:cs typeface="Wingdings" pitchFamily="18" charset="0"/>
              </a:rPr>
              <a:t>中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存在某个状态</a:t>
            </a:r>
            <a:r>
              <a:rPr lang="en-US" altLang="zh-CN" sz="2000" dirty="0">
                <a:cs typeface="Wingdings" pitchFamily="18" charset="0"/>
              </a:rPr>
              <a:t>s</a:t>
            </a:r>
            <a:r>
              <a:rPr lang="zh-CN" altLang="en-US" sz="2000" dirty="0">
                <a:cs typeface="Wingdings" pitchFamily="18" charset="0"/>
              </a:rPr>
              <a:t>，能够通过</a:t>
            </a:r>
            <a:r>
              <a:rPr lang="en-US" altLang="zh-CN" sz="2000" dirty="0">
                <a:cs typeface="Wingdings" pitchFamily="18" charset="0"/>
              </a:rPr>
              <a:t>1</a:t>
            </a:r>
            <a:r>
              <a:rPr lang="zh-CN" altLang="en-US" sz="2000" dirty="0">
                <a:cs typeface="Wingdings" pitchFamily="18" charset="0"/>
              </a:rPr>
              <a:t>步迁移到</a:t>
            </a:r>
            <a:endParaRPr lang="en-US" altLang="zh-CN" sz="2000" dirty="0"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000" dirty="0">
                <a:cs typeface="Wingdings" pitchFamily="18" charset="0"/>
              </a:rPr>
              <a:t> 	</a:t>
            </a:r>
            <a:r>
              <a:rPr lang="zh-CN" altLang="en-US" sz="2000" dirty="0">
                <a:cs typeface="Wingdings" pitchFamily="18" charset="0"/>
              </a:rPr>
              <a:t>达</a:t>
            </a:r>
            <a:r>
              <a:rPr lang="en-US" altLang="zh-CN" sz="2000" dirty="0">
                <a:cs typeface="Wingdings" pitchFamily="18" charset="0"/>
              </a:rPr>
              <a:t>P</a:t>
            </a:r>
            <a:r>
              <a:rPr lang="zh-CN" altLang="en-US" sz="2000" dirty="0">
                <a:cs typeface="Wingdings" pitchFamily="18" charset="0"/>
              </a:rPr>
              <a:t>以外的状态，即某个错误状态。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为真反例，我们就应该找出一条由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初始状态到达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的路径。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就应该是不可达的，应该设法将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中移除出去。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椭圆 8"/>
          <p:cNvSpPr/>
          <p:nvPr/>
        </p:nvSpPr>
        <p:spPr>
          <a:xfrm>
            <a:off x="6553200" y="22098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24600" y="1905000"/>
            <a:ext cx="2286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6096000" y="1447800"/>
            <a:ext cx="27432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72200" y="1676400"/>
            <a:ext cx="29718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4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0600" y="144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153400" y="2590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6" idx="7"/>
          </p:cNvCxnSpPr>
          <p:nvPr/>
        </p:nvCxnSpPr>
        <p:spPr>
          <a:xfrm flipV="1">
            <a:off x="8218441" y="2590800"/>
            <a:ext cx="7731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联系 22"/>
          <p:cNvSpPr/>
          <p:nvPr/>
        </p:nvSpPr>
        <p:spPr>
          <a:xfrm>
            <a:off x="8077200" y="2514600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572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4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5" idx="7"/>
            <a:endCxn id="26" idx="0"/>
          </p:cNvCxnSpPr>
          <p:nvPr/>
        </p:nvCxnSpPr>
        <p:spPr>
          <a:xfrm flipV="1">
            <a:off x="3189241" y="4724400"/>
            <a:ext cx="14208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4419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4419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5421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k-1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95800" y="5421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24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6400" y="457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如果直接删除</a:t>
            </a:r>
            <a:r>
              <a:rPr lang="en-US" altLang="zh-CN" dirty="0"/>
              <a:t>s</a:t>
            </a:r>
            <a:r>
              <a:rPr lang="zh-CN" altLang="en-US" dirty="0"/>
              <a:t>，会破坏第</a:t>
            </a:r>
            <a:r>
              <a:rPr lang="en-US" altLang="zh-CN" dirty="0"/>
              <a:t>3</a:t>
            </a:r>
            <a:r>
              <a:rPr lang="zh-CN" altLang="en-US" dirty="0"/>
              <a:t>条性质：</a:t>
            </a:r>
          </a:p>
        </p:txBody>
      </p:sp>
      <p:graphicFrame>
        <p:nvGraphicFramePr>
          <p:cNvPr id="18433" name="Object 6"/>
          <p:cNvGraphicFramePr>
            <a:graphicFrameLocks noChangeAspect="1"/>
          </p:cNvGraphicFramePr>
          <p:nvPr/>
        </p:nvGraphicFramePr>
        <p:xfrm>
          <a:off x="5562600" y="52578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317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cube s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Find highest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such that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/>
              <a:t>Apply inductive generalization</a:t>
            </a:r>
            <a:r>
              <a:rPr lang="zh-CN" altLang="en-US" sz="2400" dirty="0"/>
              <a:t>：</a:t>
            </a:r>
            <a:r>
              <a:rPr lang="en-US" altLang="zh-CN" sz="2400" dirty="0"/>
              <a:t>find minimal </a:t>
            </a:r>
            <a:r>
              <a:rPr lang="en-US" altLang="zh-CN" sz="2400" dirty="0" err="1"/>
              <a:t>subclause</a:t>
            </a:r>
            <a:r>
              <a:rPr lang="en-US" altLang="zh-CN" sz="2400" dirty="0"/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，</a:t>
            </a: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     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86000" y="28956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543800" y="3387811"/>
          <a:ext cx="1066800" cy="34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469800" imgH="152280" progId="Equation.DSMT4">
                  <p:embed/>
                </p:oleObj>
              </mc:Choice>
              <mc:Fallback>
                <p:oleObj name="Equation" r:id="rId5" imgW="46980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87811"/>
                        <a:ext cx="1066800" cy="34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399" y="3886200"/>
          <a:ext cx="870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7" imgW="406080" imgH="177480" progId="Equation.DSMT4">
                  <p:embed/>
                </p:oleObj>
              </mc:Choice>
              <mc:Fallback>
                <p:oleObj name="Equation" r:id="rId7" imgW="4060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3886200"/>
                        <a:ext cx="87085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267200" y="3876932"/>
          <a:ext cx="1917701" cy="46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76932"/>
                        <a:ext cx="1917701" cy="466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22313" y="4724400"/>
          <a:ext cx="1298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724400"/>
                        <a:ext cx="1298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514601" y="4720389"/>
          <a:ext cx="1371600" cy="3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720389"/>
                        <a:ext cx="1371600" cy="3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0" y="236220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说明</a:t>
            </a:r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r>
              <a:rPr lang="zh-CN" altLang="en-US" dirty="0"/>
              <a:t>中不存在能够</a:t>
            </a:r>
            <a:r>
              <a:rPr lang="en-US" altLang="zh-CN" dirty="0"/>
              <a:t>1</a:t>
            </a:r>
            <a:r>
              <a:rPr lang="zh-CN" altLang="en-US" dirty="0"/>
              <a:t>步到达</a:t>
            </a:r>
            <a:r>
              <a:rPr lang="en-US" altLang="zh-CN" dirty="0"/>
              <a:t>s</a:t>
            </a:r>
            <a:r>
              <a:rPr lang="zh-CN" altLang="en-US" dirty="0"/>
              <a:t>的状态，即</a:t>
            </a:r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r>
              <a:rPr lang="zh-CN" altLang="en-US" dirty="0"/>
              <a:t>可以不包含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724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更新其他</a:t>
            </a:r>
            <a:r>
              <a:rPr lang="en-US" altLang="zh-CN" dirty="0"/>
              <a:t>F</a:t>
            </a:r>
            <a:r>
              <a:rPr lang="zh-CN" altLang="en-US" dirty="0"/>
              <a:t>是为了满足条件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128" name="Object 12"/>
          <p:cNvGraphicFramePr>
            <a:graphicFrameLocks noChangeAspect="1"/>
          </p:cNvGraphicFramePr>
          <p:nvPr/>
        </p:nvGraphicFramePr>
        <p:xfrm>
          <a:off x="4724400" y="5105400"/>
          <a:ext cx="320040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5" imgW="1676160" imgH="228600" progId="Equation.DSMT4">
                  <p:embed/>
                </p:oleObj>
              </mc:Choice>
              <mc:Fallback>
                <p:oleObj name="Equation" r:id="rId15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3200400" cy="43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648200" y="4648200"/>
            <a:ext cx="3505200" cy="990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820</Words>
  <Application>Microsoft Office PowerPoint</Application>
  <PresentationFormat>全屏显示(4:3)</PresentationFormat>
  <Paragraphs>247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华文彩云</vt:lpstr>
      <vt:lpstr>Arial</vt:lpstr>
      <vt:lpstr>Calibri</vt:lpstr>
      <vt:lpstr>Cambria Math</vt:lpstr>
      <vt:lpstr>Impact</vt:lpstr>
      <vt:lpstr>Times New Roman</vt:lpstr>
      <vt:lpstr>Wingdings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范 洪宇</cp:lastModifiedBy>
  <cp:revision>113</cp:revision>
  <dcterms:created xsi:type="dcterms:W3CDTF">2006-08-16T00:00:00Z</dcterms:created>
  <dcterms:modified xsi:type="dcterms:W3CDTF">2020-12-09T03:21:41Z</dcterms:modified>
</cp:coreProperties>
</file>