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60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966" autoAdjust="0"/>
  </p:normalViewPr>
  <p:slideViewPr>
    <p:cSldViewPr snapToGrid="0">
      <p:cViewPr varScale="1">
        <p:scale>
          <a:sx n="56" d="100"/>
          <a:sy n="56" d="100"/>
        </p:scale>
        <p:origin x="10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20DF-B921-48EF-AAAC-D3660161CB2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B42D5-6F19-447D-8139-CFA554858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7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大家好，今天我给大家带来一篇和</a:t>
            </a:r>
            <a:r>
              <a:rPr lang="en-US" altLang="zh-CN" dirty="0" smtClean="0"/>
              <a:t>Weak Memory Model</a:t>
            </a:r>
            <a:r>
              <a:rPr lang="zh-CN" altLang="en-US" dirty="0" smtClean="0"/>
              <a:t>有关的论文，它实现了一种工具，这个</a:t>
            </a:r>
            <a:r>
              <a:rPr lang="en-US" altLang="zh-CN" dirty="0" smtClean="0"/>
              <a:t>Push-Button</a:t>
            </a:r>
            <a:r>
              <a:rPr lang="zh-CN" altLang="en-US" dirty="0" smtClean="0"/>
              <a:t>意思应该是它这个工具是傻瓜式用户一键就可以完成的，不过它内部的原理还蛮复杂，它主要实现了两个很有意思的贡献，让我们来看看吧。以及这篇论文的大部分作者都来自</a:t>
            </a:r>
            <a:r>
              <a:rPr lang="en-US" altLang="zh-CN" dirty="0" smtClean="0"/>
              <a:t>Huawei OS Kernel Lab</a:t>
            </a:r>
            <a:r>
              <a:rPr lang="zh-CN" altLang="en-US" dirty="0" smtClean="0"/>
              <a:t>，就是陈建辉要去的地方。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57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因为只需要找出一个最大的，或者说极大的，那就很简单了，我们来看一下基本的算法：</a:t>
            </a:r>
            <a:r>
              <a:rPr lang="en-US" altLang="zh-CN" dirty="0" smtClean="0"/>
              <a:t>Linear Relaxation</a:t>
            </a:r>
            <a:r>
              <a:rPr lang="zh-CN" altLang="en-US" dirty="0" smtClean="0"/>
              <a:t>，线性放松。首先，能插入</a:t>
            </a:r>
            <a:r>
              <a:rPr lang="en-US" altLang="zh-CN" dirty="0" smtClean="0"/>
              <a:t>fence</a:t>
            </a:r>
            <a:r>
              <a:rPr lang="zh-CN" altLang="en-US" dirty="0" smtClean="0"/>
              <a:t>的地方，也就是两条语句之间，都插入一个</a:t>
            </a:r>
            <a:r>
              <a:rPr lang="en-US" altLang="zh-CN" dirty="0" smtClean="0"/>
              <a:t>SC Fence</a:t>
            </a:r>
            <a:r>
              <a:rPr lang="zh-CN" altLang="en-US" dirty="0" smtClean="0"/>
              <a:t>，然后对于每个</a:t>
            </a:r>
            <a:r>
              <a:rPr lang="en-US" altLang="zh-CN" dirty="0" smtClean="0"/>
              <a:t>SC Fence</a:t>
            </a:r>
            <a:r>
              <a:rPr lang="zh-CN" altLang="en-US" dirty="0" smtClean="0"/>
              <a:t>，都挨个尝试它能否变成</a:t>
            </a:r>
            <a:r>
              <a:rPr lang="en-US" altLang="zh-CN" dirty="0" smtClean="0"/>
              <a:t>Relaxed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Acquire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，如果检测一下发现放松后仍然是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，那就保存这个放松，如果都不行，说明这里只能</a:t>
            </a:r>
            <a:r>
              <a:rPr lang="en-US" altLang="zh-CN" dirty="0" smtClean="0"/>
              <a:t>SC</a:t>
            </a:r>
            <a:r>
              <a:rPr lang="zh-CN" altLang="en-US" dirty="0" smtClean="0"/>
              <a:t>。由于放松的单调性，经过这一趟检查之后，就可以找到一个极大的</a:t>
            </a:r>
            <a:r>
              <a:rPr lang="en-US" altLang="zh-CN" dirty="0" smtClean="0"/>
              <a:t>SC Fence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但是它的</a:t>
            </a:r>
            <a:r>
              <a:rPr lang="en-US" altLang="zh-CN" dirty="0" smtClean="0"/>
              <a:t>Overhead</a:t>
            </a:r>
            <a:r>
              <a:rPr lang="zh-CN" altLang="en-US" dirty="0" smtClean="0"/>
              <a:t>是很高的！如果一个程序最多能插入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r>
              <a:rPr lang="en-US" altLang="zh-CN" dirty="0" smtClean="0"/>
              <a:t>Fence</a:t>
            </a:r>
            <a:r>
              <a:rPr lang="zh-CN" altLang="en-US" dirty="0" smtClean="0"/>
              <a:t>，那么就最多要检测</a:t>
            </a:r>
            <a:r>
              <a:rPr lang="en-US" altLang="zh-CN" dirty="0" smtClean="0"/>
              <a:t>3n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r>
              <a:rPr lang="zh-CN" altLang="en-US" dirty="0" smtClean="0"/>
              <a:t>关于这个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，是它的另一个贡献，我们目前只需要知道它是基于</a:t>
            </a:r>
            <a:r>
              <a:rPr lang="en-US" altLang="zh-CN" dirty="0" smtClean="0"/>
              <a:t>SMC</a:t>
            </a:r>
            <a:r>
              <a:rPr lang="zh-CN" altLang="en-US" dirty="0" smtClean="0"/>
              <a:t>的。我们先说它的外层算法。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84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因为它基于</a:t>
            </a:r>
            <a:r>
              <a:rPr lang="en-US" altLang="zh-CN" dirty="0" smtClean="0"/>
              <a:t>SMC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SMC</a:t>
            </a:r>
            <a:r>
              <a:rPr lang="zh-CN" altLang="en-US" dirty="0" smtClean="0"/>
              <a:t>有一个很容易想到的特点，就是检测出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明显慢于检测出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和非终止。因为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要枚举出所有执行路径，而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和非终止，只要找到一条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的路径或非终止路径就可以了。事实上，他们通过实验验证，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比</a:t>
            </a:r>
            <a:r>
              <a:rPr lang="en-US" altLang="zh-CN" dirty="0" smtClean="0"/>
              <a:t>FALSE</a:t>
            </a:r>
            <a:r>
              <a:rPr lang="zh-CN" altLang="en-US" baseline="0" dirty="0" smtClean="0"/>
              <a:t>平均要慢两个数量级。我们再看这个算法，它</a:t>
            </a:r>
            <a:r>
              <a:rPr lang="en-US" altLang="zh-CN" baseline="0" dirty="0" smtClean="0"/>
              <a:t>check</a:t>
            </a:r>
            <a:r>
              <a:rPr lang="zh-CN" altLang="en-US" baseline="0" dirty="0" smtClean="0"/>
              <a:t>最多</a:t>
            </a:r>
            <a:r>
              <a:rPr lang="en-US" altLang="zh-CN" baseline="0" dirty="0" smtClean="0"/>
              <a:t>3n</a:t>
            </a:r>
            <a:r>
              <a:rPr lang="zh-CN" altLang="en-US" baseline="0" dirty="0" smtClean="0"/>
              <a:t>次，其中最多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次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。我们能不能想办法削减检测出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的时间呢？他提出了一种算法，猜！如果</a:t>
            </a:r>
            <a:r>
              <a:rPr lang="en-US" altLang="zh-CN" baseline="0" dirty="0" smtClean="0"/>
              <a:t>check</a:t>
            </a:r>
            <a:r>
              <a:rPr lang="zh-CN" altLang="en-US" baseline="0" dirty="0" smtClean="0"/>
              <a:t>的时间高于某个阈值，我们就把它掐掉，然后猜测它是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当然，这只是一个猜测，或者说上近似，不一定准确。还需要进一步验证。基于这个思想，我们看一下改进后的算法。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37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改进的方法被称为</a:t>
            </a:r>
            <a:r>
              <a:rPr lang="en-US" altLang="zh-CN" dirty="0" smtClean="0"/>
              <a:t>Adaptive Linear Relaxation</a:t>
            </a:r>
            <a:r>
              <a:rPr lang="zh-CN" altLang="en-US" dirty="0" smtClean="0"/>
              <a:t>，它是这样做的，先把猜的阈值设置成一个比较小的，比如说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毫秒，然后迭代地做，每次迭代都要做一次这个线性放松，但不同的是，这里面的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是带有猜的成分的，如果一次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超过了阈值，就把它掐掉然后认为它是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LR</a:t>
            </a:r>
            <a:r>
              <a:rPr lang="zh-CN" altLang="en-US" dirty="0" smtClean="0"/>
              <a:t>结束之后，就得到了一个上近似的结果，对它进行一个完全的检测。如果它是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，就说明这个上近似是对的，这就是一个最大放松，就做完啦。如果它是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，说明上近似是错的，为什么会得到这个错误的结果呢？因为阈值太小了，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也被掐掉并被认为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了，这时就要增加阈值，再来一轮。它提出了一种增加阈值的方法，这里不是有一次完全的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嘛，我们不妨把这个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的用时加上。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35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这就是外层算法，我们再进一步看看这个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是怎么做的。它定义了程序的一种状态，</a:t>
            </a:r>
            <a:r>
              <a:rPr lang="en-US" altLang="zh-CN" dirty="0" smtClean="0"/>
              <a:t>stagnancy</a:t>
            </a:r>
            <a:r>
              <a:rPr lang="zh-CN" altLang="en-US" dirty="0" smtClean="0"/>
              <a:t>，停滞状态。意思是，所有的线程，要么跑完了，要么跑到了</a:t>
            </a:r>
            <a:r>
              <a:rPr lang="en-US" altLang="zh-CN" dirty="0" smtClean="0"/>
              <a:t>await</a:t>
            </a:r>
            <a:r>
              <a:rPr lang="zh-CN" altLang="en-US" dirty="0" smtClean="0"/>
              <a:t>语句，也就是那些无限循环的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语句，而且，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的条件均是满足的。一个不终止的路径因为无限长，是没法描述出来的，但是，它肯定能经过有限长的路径，到达停滞状态。这个到达停滞状态的部分路径就可以作为它非终止的证明。</a:t>
            </a:r>
            <a:endParaRPr lang="en-US" altLang="zh-CN" dirty="0" smtClean="0"/>
          </a:p>
          <a:p>
            <a:r>
              <a:rPr lang="zh-CN" altLang="en-US" dirty="0" smtClean="0"/>
              <a:t>比如这个程序，</a:t>
            </a:r>
            <a:r>
              <a:rPr lang="en-US" altLang="zh-CN" dirty="0" smtClean="0"/>
              <a:t>………………</a:t>
            </a:r>
            <a:r>
              <a:rPr lang="zh-CN" altLang="en-US" dirty="0" smtClean="0"/>
              <a:t>之后就是</a:t>
            </a:r>
            <a:r>
              <a:rPr lang="en-US" altLang="zh-CN" dirty="0" smtClean="0"/>
              <a:t>while true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 true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 true</a:t>
            </a:r>
            <a:r>
              <a:rPr lang="zh-CN" altLang="en-US" dirty="0" smtClean="0"/>
              <a:t>，在到达无限的</a:t>
            </a:r>
            <a:r>
              <a:rPr lang="en-US" altLang="zh-CN" dirty="0" smtClean="0"/>
              <a:t>while true</a:t>
            </a:r>
            <a:r>
              <a:rPr lang="zh-CN" altLang="en-US" dirty="0" smtClean="0"/>
              <a:t>之前的，就是所谓到达停滞状态的部分路径。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24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但还有一个问题，这个到达停滞状态的部分路径也可能是无限长的，究其原因，就是</a:t>
            </a:r>
            <a:r>
              <a:rPr lang="en-US" altLang="zh-CN" dirty="0" smtClean="0"/>
              <a:t>AWAIT</a:t>
            </a:r>
            <a:r>
              <a:rPr lang="zh-CN" altLang="en-US" dirty="0" smtClean="0"/>
              <a:t>语句，也就是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一个条件可能被执行很多次，每次都是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直到最后一次才是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跳出循环。但我们意识到，如果一个</a:t>
            </a:r>
            <a:r>
              <a:rPr lang="en-US" altLang="zh-CN" dirty="0" smtClean="0"/>
              <a:t>AWAIT</a:t>
            </a:r>
            <a:r>
              <a:rPr lang="zh-CN" altLang="en-US" dirty="0" smtClean="0"/>
              <a:t>被执行了很多次，每次都读的是相同的值，其实读这么多次相同的值都是没用的，一定存在一个部分路径，它相同的值只读一次，同样能到达停滞状态。所以他们的</a:t>
            </a:r>
            <a:r>
              <a:rPr lang="en-US" altLang="zh-CN" dirty="0" smtClean="0"/>
              <a:t>Await Model Checking</a:t>
            </a:r>
            <a:r>
              <a:rPr lang="zh-CN" altLang="en-US" dirty="0" smtClean="0"/>
              <a:t>，就只用考虑那些有用的，相同的值只读一次的部分路径，就足够了。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7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那具体是怎么做的呢？别忘了</a:t>
            </a:r>
            <a:r>
              <a:rPr lang="en-US" altLang="zh-CN" dirty="0" smtClean="0"/>
              <a:t>SMC</a:t>
            </a:r>
            <a:r>
              <a:rPr lang="zh-CN" altLang="en-US" dirty="0" smtClean="0"/>
              <a:t>本来就是枚举执行路径的，它会用搜索来构建执行路径，每一步可以加入一个内存事件，当然不是乱加的，加的内存事件肯定不能违反</a:t>
            </a:r>
            <a:r>
              <a:rPr lang="en-US" altLang="zh-CN" dirty="0" smtClean="0"/>
              <a:t>fence</a:t>
            </a:r>
            <a:r>
              <a:rPr lang="zh-CN" altLang="en-US" dirty="0" smtClean="0"/>
              <a:t>的要求，而且如果是</a:t>
            </a:r>
            <a:r>
              <a:rPr lang="en-US" altLang="zh-CN" dirty="0" smtClean="0"/>
              <a:t>AWAIT</a:t>
            </a:r>
            <a:r>
              <a:rPr lang="zh-CN" altLang="en-US" dirty="0" smtClean="0"/>
              <a:t>中的读事件，加入的也必须得是之前没有在同一事件中被读到的值。</a:t>
            </a:r>
            <a:endParaRPr lang="en-US" altLang="zh-CN" dirty="0" smtClean="0"/>
          </a:p>
          <a:p>
            <a:r>
              <a:rPr lang="zh-CN" altLang="en-US" dirty="0" smtClean="0"/>
              <a:t>如果所有事件都被加完了，也就是所有线程都终止了，这个路径就是终止的，可以和正常的</a:t>
            </a:r>
            <a:r>
              <a:rPr lang="en-US" altLang="zh-CN" dirty="0" smtClean="0"/>
              <a:t>SMC</a:t>
            </a:r>
            <a:r>
              <a:rPr lang="zh-CN" altLang="en-US" dirty="0" smtClean="0"/>
              <a:t>一样检测其正确性了；如果事件还没加完，但已经没有事件可加了，就说明当前到达了停滞状态，当前路径就是到达这个停滞状态的部分路径。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93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这篇论文还蛮有意思的，至少我个人，从中学到了一些比较重要的东西。一个是</a:t>
            </a:r>
            <a:r>
              <a:rPr lang="en-US" altLang="zh-CN" dirty="0" smtClean="0"/>
              <a:t>Weak Memory Model</a:t>
            </a:r>
            <a:r>
              <a:rPr lang="zh-CN" altLang="en-US" dirty="0" smtClean="0"/>
              <a:t>的一个大体思想，就是</a:t>
            </a:r>
            <a:r>
              <a:rPr lang="en-US" altLang="zh-CN" dirty="0" smtClean="0"/>
              <a:t>Fence</a:t>
            </a:r>
            <a:r>
              <a:rPr lang="zh-CN" altLang="en-US" dirty="0" smtClean="0"/>
              <a:t>的使用，它是和具体什么</a:t>
            </a:r>
            <a:r>
              <a:rPr lang="en-US" altLang="zh-CN" dirty="0" smtClean="0"/>
              <a:t>TSO/PSO</a:t>
            </a:r>
            <a:r>
              <a:rPr lang="zh-CN" altLang="en-US" dirty="0" smtClean="0"/>
              <a:t>模型分离的。</a:t>
            </a:r>
            <a:endParaRPr lang="en-US" altLang="zh-CN" dirty="0" smtClean="0"/>
          </a:p>
          <a:p>
            <a:r>
              <a:rPr lang="zh-CN" altLang="en-US" dirty="0" smtClean="0"/>
              <a:t>另一个就是基于时间的近似，给我一种，还能这么玩，的感觉。</a:t>
            </a:r>
            <a:endParaRPr lang="en-US" altLang="zh-CN" dirty="0" smtClean="0"/>
          </a:p>
          <a:p>
            <a:r>
              <a:rPr lang="zh-CN" altLang="en-US" dirty="0" smtClean="0"/>
              <a:t>同时我还学到了一种处理非终止的方法，就是定义了一个停滞状态或者说死状态，既然非终止路径是无限的，就找一个能到达该停滞状态的有限路径。</a:t>
            </a:r>
            <a:endParaRPr lang="en-US" altLang="zh-CN" u="non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首先什么是</a:t>
            </a:r>
            <a:r>
              <a:rPr lang="en-US" altLang="zh-CN" dirty="0" smtClean="0"/>
              <a:t>Weak Memory Model</a:t>
            </a:r>
            <a:r>
              <a:rPr lang="zh-CN" altLang="en-US" dirty="0" smtClean="0"/>
              <a:t>？其实就是允许指令乱序执行的内存模型，但它也不是完全没有限制，它在代码中引入了一些</a:t>
            </a:r>
            <a:r>
              <a:rPr lang="en-US" altLang="zh-CN" dirty="0" smtClean="0"/>
              <a:t>Fence</a:t>
            </a:r>
            <a:r>
              <a:rPr lang="zh-CN" altLang="en-US" dirty="0" smtClean="0"/>
              <a:t>，使得指令移动的时候无法越过这些</a:t>
            </a:r>
            <a:r>
              <a:rPr lang="en-US" altLang="zh-CN" dirty="0" smtClean="0"/>
              <a:t>Fence</a:t>
            </a:r>
            <a:r>
              <a:rPr lang="zh-CN" altLang="en-US" dirty="0" smtClean="0"/>
              <a:t>。这篇文章没有谈具体的</a:t>
            </a:r>
            <a:r>
              <a:rPr lang="en-US" altLang="zh-CN" dirty="0" smtClean="0"/>
              <a:t>Weak Memory Model</a:t>
            </a:r>
            <a:r>
              <a:rPr lang="zh-CN" altLang="en-US" dirty="0" smtClean="0"/>
              <a:t>种类，而是从所有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都共通的角度，把</a:t>
            </a:r>
            <a:r>
              <a:rPr lang="en-US" altLang="zh-CN" dirty="0" smtClean="0"/>
              <a:t>Fence</a:t>
            </a:r>
            <a:r>
              <a:rPr lang="zh-CN" altLang="en-US" dirty="0" smtClean="0"/>
              <a:t>分成了四种：</a:t>
            </a:r>
            <a:endParaRPr lang="en-US" altLang="zh-CN" dirty="0" smtClean="0"/>
          </a:p>
          <a:p>
            <a:r>
              <a:rPr lang="en-US" altLang="zh-CN" dirty="0" smtClean="0"/>
              <a:t>SC Fence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Fence[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，记号表示前面的读写不能移到后面，后面的读写也不能移到前面。</a:t>
            </a:r>
            <a:endParaRPr lang="en-US" altLang="zh-CN" dirty="0" smtClean="0"/>
          </a:p>
          <a:p>
            <a:r>
              <a:rPr lang="en-US" altLang="zh-CN" dirty="0" smtClean="0"/>
              <a:t>Acquire Fence</a:t>
            </a:r>
            <a:r>
              <a:rPr lang="zh-CN" altLang="en-US" dirty="0" smtClean="0"/>
              <a:t>是后面的读写不能移到前面，而前面只有读不能移动到后面，写是可以的；</a:t>
            </a:r>
            <a:endParaRPr lang="en-US" altLang="zh-CN" dirty="0" smtClean="0"/>
          </a:p>
          <a:p>
            <a:r>
              <a:rPr lang="en-US" altLang="zh-CN" dirty="0" smtClean="0"/>
              <a:t>Release Fence</a:t>
            </a:r>
            <a:r>
              <a:rPr lang="zh-CN" altLang="en-US" dirty="0" smtClean="0"/>
              <a:t>是前面的读写不能到后面，后面的写不能到前面，读是可以的。</a:t>
            </a:r>
            <a:endParaRPr lang="en-US" altLang="zh-CN" dirty="0" smtClean="0"/>
          </a:p>
          <a:p>
            <a:r>
              <a:rPr lang="zh-CN" altLang="en-US" dirty="0" smtClean="0"/>
              <a:t>还有</a:t>
            </a:r>
            <a:r>
              <a:rPr lang="en-US" altLang="zh-CN" dirty="0" smtClean="0"/>
              <a:t>Relaxed</a:t>
            </a:r>
            <a:r>
              <a:rPr lang="en-US" altLang="zh-CN" baseline="0" dirty="0" smtClean="0"/>
              <a:t> Fence</a:t>
            </a:r>
            <a:r>
              <a:rPr lang="zh-CN" altLang="en-US" baseline="0" dirty="0" smtClean="0"/>
              <a:t>，其实就是没有限制的意思。</a:t>
            </a:r>
            <a:endParaRPr lang="en-US" altLang="zh-CN" baseline="0" dirty="0" smtClean="0"/>
          </a:p>
          <a:p>
            <a:r>
              <a:rPr lang="en-US" altLang="zh-CN" dirty="0" smtClean="0"/>
              <a:t>Weak Memory Model</a:t>
            </a:r>
            <a:r>
              <a:rPr lang="zh-CN" altLang="en-US" dirty="0" smtClean="0"/>
              <a:t>的好处就是可以充分利用流水线的功能，通过合理调整指令的顺序，使相同周期能塞下更多的指令。这也是为什么这篇文章出自</a:t>
            </a:r>
            <a:r>
              <a:rPr lang="en-US" altLang="zh-CN" dirty="0" smtClean="0"/>
              <a:t>ASPLOS</a:t>
            </a:r>
            <a:r>
              <a:rPr lang="zh-CN" altLang="en-US" dirty="0" smtClean="0"/>
              <a:t>，一个以体系结构为主体的会议。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7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看了刚才那个之后，我们很好理解</a:t>
            </a:r>
            <a:r>
              <a:rPr lang="en-US" altLang="zh-CN" dirty="0" smtClean="0"/>
              <a:t>SC Fence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Relaxed Fence</a:t>
            </a:r>
            <a:r>
              <a:rPr lang="zh-CN" altLang="en-US" dirty="0" smtClean="0"/>
              <a:t>，但关于</a:t>
            </a:r>
            <a:r>
              <a:rPr lang="en-US" altLang="zh-CN" dirty="0" smtClean="0"/>
              <a:t>Acquire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可能有一些疑问，这里我举一个例子，以</a:t>
            </a:r>
            <a:r>
              <a:rPr lang="en-US" altLang="zh-CN" dirty="0" smtClean="0"/>
              <a:t>C++11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atomic</a:t>
            </a:r>
            <a:r>
              <a:rPr lang="zh-CN" altLang="en-US" dirty="0" smtClean="0"/>
              <a:t>库为例，它的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分别有三种，都有的两种就是</a:t>
            </a:r>
            <a:r>
              <a:rPr lang="en-US" altLang="zh-CN" dirty="0" smtClean="0"/>
              <a:t>SC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Relaxed</a:t>
            </a:r>
            <a:r>
              <a:rPr lang="zh-CN" altLang="en-US" dirty="0" smtClean="0"/>
              <a:t>，第三种呢，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acquire</a:t>
            </a:r>
            <a:r>
              <a:rPr lang="zh-CN" altLang="en-US" dirty="0" smtClean="0"/>
              <a:t>，也就是在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后面加一个</a:t>
            </a:r>
            <a:r>
              <a:rPr lang="en-US" altLang="zh-CN" dirty="0" smtClean="0"/>
              <a:t>acquire fence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，也就是在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前面加一个</a:t>
            </a:r>
            <a:r>
              <a:rPr lang="en-US" altLang="zh-CN" dirty="0" smtClean="0"/>
              <a:t>release fence</a:t>
            </a:r>
            <a:r>
              <a:rPr lang="zh-CN" altLang="en-US" dirty="0" smtClean="0"/>
              <a:t>。这个作用就很好理解了，</a:t>
            </a:r>
            <a:r>
              <a:rPr lang="en-US" altLang="zh-CN" dirty="0" smtClean="0"/>
              <a:t>acquire</a:t>
            </a:r>
            <a:r>
              <a:rPr lang="zh-CN" altLang="en-US" dirty="0" smtClean="0"/>
              <a:t>可以保证这个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结束后，后面的读写才发生；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可以保证之前的读写都结束之后，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才发生。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6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Weak Memory Model</a:t>
            </a:r>
            <a:r>
              <a:rPr lang="zh-CN" altLang="en-US" dirty="0" smtClean="0"/>
              <a:t>会对程序的正确性造成什么影响呢？有一些程序的安全属性在</a:t>
            </a:r>
            <a:r>
              <a:rPr lang="en-US" altLang="zh-CN" dirty="0" smtClean="0"/>
              <a:t>SC</a:t>
            </a:r>
            <a:r>
              <a:rPr lang="zh-CN" altLang="en-US" dirty="0" smtClean="0"/>
              <a:t>下可能是正确的，但变成</a:t>
            </a:r>
            <a:r>
              <a:rPr lang="en-US" altLang="zh-CN" dirty="0" smtClean="0"/>
              <a:t>Weak Memory</a:t>
            </a:r>
            <a:r>
              <a:rPr lang="en-US" altLang="zh-CN" baseline="0" dirty="0" smtClean="0"/>
              <a:t> Model</a:t>
            </a:r>
            <a:r>
              <a:rPr lang="zh-CN" altLang="en-US" baseline="0" dirty="0" smtClean="0"/>
              <a:t>可能就不对了，因为弱模型允许更多的执行路径。</a:t>
            </a:r>
            <a:r>
              <a:rPr lang="en-US" altLang="zh-CN" baseline="0" dirty="0" smtClean="0"/>
              <a:t>SC</a:t>
            </a:r>
            <a:r>
              <a:rPr lang="zh-CN" altLang="en-US" baseline="0" dirty="0" smtClean="0"/>
              <a:t>模型相当于任意两条指令之间都有</a:t>
            </a:r>
            <a:r>
              <a:rPr lang="en-US" altLang="zh-CN" baseline="0" dirty="0" smtClean="0"/>
              <a:t>SC Fence</a:t>
            </a:r>
            <a:r>
              <a:rPr lang="zh-CN" altLang="en-US" baseline="0" dirty="0" smtClean="0"/>
              <a:t>，越把它们放松，执行路径就越多，就越可能不安全。这里我们定义一下什么叫放松，看这四种</a:t>
            </a:r>
            <a:r>
              <a:rPr lang="en-US" altLang="zh-CN" baseline="0" dirty="0" smtClean="0"/>
              <a:t>fence</a:t>
            </a:r>
            <a:r>
              <a:rPr lang="zh-CN" altLang="en-US" baseline="0" dirty="0" smtClean="0"/>
              <a:t>的关系，</a:t>
            </a:r>
            <a:r>
              <a:rPr lang="en-US" altLang="zh-CN" baseline="0" dirty="0" smtClean="0"/>
              <a:t>SC</a:t>
            </a:r>
            <a:r>
              <a:rPr lang="zh-CN" altLang="en-US" baseline="0" dirty="0" smtClean="0"/>
              <a:t>是最紧的约束，</a:t>
            </a:r>
            <a:r>
              <a:rPr lang="en-US" altLang="zh-CN" baseline="0" dirty="0" smtClean="0"/>
              <a:t>relaxed</a:t>
            </a:r>
            <a:r>
              <a:rPr lang="zh-CN" altLang="en-US" baseline="0" dirty="0" smtClean="0"/>
              <a:t>是最松的或者根本没有约束，</a:t>
            </a:r>
            <a:r>
              <a:rPr lang="en-US" altLang="zh-CN" baseline="0" dirty="0" smtClean="0"/>
              <a:t>acquire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release</a:t>
            </a:r>
            <a:r>
              <a:rPr lang="zh-CN" altLang="en-US" baseline="0" dirty="0" smtClean="0"/>
              <a:t>介于两者之间，而且他俩没法比较强弱。所以，我们把一个上面的</a:t>
            </a:r>
            <a:r>
              <a:rPr lang="en-US" altLang="zh-CN" baseline="0" dirty="0" smtClean="0"/>
              <a:t>fence</a:t>
            </a:r>
            <a:r>
              <a:rPr lang="zh-CN" altLang="en-US" baseline="0" dirty="0" smtClean="0"/>
              <a:t>变成下面的</a:t>
            </a:r>
            <a:r>
              <a:rPr lang="en-US" altLang="zh-CN" baseline="0" dirty="0" smtClean="0"/>
              <a:t>fence</a:t>
            </a:r>
            <a:r>
              <a:rPr lang="zh-CN" altLang="en-US" baseline="0" dirty="0" smtClean="0"/>
              <a:t>就叫放松。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那么就引出了我们的问题，能不能求解出一个最大的放松方法，使得程序的正确性可以保证呢？所谓最大的放松，就是程序在该放松下是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，而如果任意再放松一个</a:t>
            </a:r>
            <a:r>
              <a:rPr lang="en-US" altLang="zh-CN" baseline="0" dirty="0" smtClean="0"/>
              <a:t>Fence</a:t>
            </a:r>
            <a:r>
              <a:rPr lang="zh-CN" altLang="en-US" baseline="0" dirty="0" smtClean="0"/>
              <a:t>，都会使它变成</a:t>
            </a:r>
            <a:r>
              <a:rPr lang="en-US" altLang="zh-CN" baseline="0" dirty="0" smtClean="0"/>
              <a:t>FALSE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1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但为什么要有这个问题呢？举个最典型的例子，就是互斥锁，这是互斥锁的最简单一种，除此之外还有很多种。在</a:t>
            </a:r>
            <a:r>
              <a:rPr lang="en-US" altLang="zh-CN" dirty="0" smtClean="0"/>
              <a:t>SC</a:t>
            </a:r>
            <a:r>
              <a:rPr lang="zh-CN" altLang="en-US" dirty="0" smtClean="0"/>
              <a:t>下，都已经证明过这些互斥锁是正确的，正确的也就是能保证互斥性的，但如果要在弱内存模型下使用这些锁呢？对这个锁的两部分代码分别进行什么样的放松，能使得互斥性仍然成立呢？这就是这篇文章要解决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0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不过它对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有一个新的定义，就是对不终止的情况进行一个特殊处理。不终止主要是因为这样一种循环，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一个东西，它只检测条件但什么都不做。他们发现，放松了</a:t>
            </a:r>
            <a:r>
              <a:rPr lang="en-US" altLang="zh-CN" dirty="0" smtClean="0"/>
              <a:t>fence</a:t>
            </a:r>
            <a:r>
              <a:rPr lang="zh-CN" altLang="en-US" dirty="0" smtClean="0"/>
              <a:t>之后，可能会增加一些路径，增加的路径呢，可能就有不终止的路径了。所以放松不但可能会让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变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，还能让本来一定终止的程序变得可能不终止。举个例子，这是一个简单的互斥锁，在</a:t>
            </a:r>
            <a:r>
              <a:rPr lang="en-US" altLang="zh-CN" dirty="0" smtClean="0"/>
              <a:t>SC</a:t>
            </a:r>
            <a:r>
              <a:rPr lang="zh-CN" altLang="en-US" dirty="0" smtClean="0"/>
              <a:t>下是正确的，但是在</a:t>
            </a:r>
            <a:r>
              <a:rPr lang="en-US" altLang="zh-CN" dirty="0" smtClean="0"/>
              <a:t>WMM</a:t>
            </a:r>
            <a:r>
              <a:rPr lang="zh-CN" altLang="en-US" dirty="0" smtClean="0"/>
              <a:t>下，如果不约束</a:t>
            </a:r>
            <a:r>
              <a:rPr lang="en-US" altLang="zh-CN" dirty="0" smtClean="0"/>
              <a:t>locked=1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q=1</a:t>
            </a:r>
            <a:r>
              <a:rPr lang="zh-CN" altLang="en-US" dirty="0" smtClean="0"/>
              <a:t>的顺序的话</a:t>
            </a:r>
            <a:r>
              <a:rPr lang="en-US" altLang="zh-CN" dirty="0" smtClean="0"/>
              <a:t>……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9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q=1</a:t>
            </a:r>
            <a:r>
              <a:rPr lang="zh-CN" altLang="en-US" dirty="0" smtClean="0"/>
              <a:t>在前面，就会有这样一种路径：</a:t>
            </a:r>
            <a:r>
              <a:rPr lang="en-US" altLang="zh-CN" dirty="0" smtClean="0"/>
              <a:t>q=1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while(q==0)</a:t>
            </a:r>
            <a:r>
              <a:rPr lang="zh-CN" altLang="en-US" dirty="0" smtClean="0"/>
              <a:t>跳出去了，再</a:t>
            </a:r>
            <a:r>
              <a:rPr lang="en-US" altLang="zh-CN" dirty="0" smtClean="0"/>
              <a:t>locked=0</a:t>
            </a:r>
            <a:r>
              <a:rPr lang="zh-CN" altLang="en-US" dirty="0" smtClean="0"/>
              <a:t>，再回来</a:t>
            </a:r>
            <a:r>
              <a:rPr lang="en-US" altLang="zh-CN" dirty="0" smtClean="0"/>
              <a:t>locked=1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locked</a:t>
            </a:r>
            <a:r>
              <a:rPr lang="zh-CN" altLang="en-US" dirty="0" smtClean="0"/>
              <a:t>就永久为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60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传统验证对这一问题的处理是，它只关心能终止的那些路径的正确性，而不</a:t>
            </a:r>
            <a:r>
              <a:rPr lang="en-US" altLang="zh-CN" dirty="0" smtClean="0"/>
              <a:t>care</a:t>
            </a:r>
            <a:r>
              <a:rPr lang="zh-CN" altLang="en-US" dirty="0" smtClean="0"/>
              <a:t>非终止的路径。而在本文中，要求一个程序是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，不但要求它不违反安全属性，还要求它总是终止。因此它的模型检测方法是</a:t>
            </a:r>
            <a:r>
              <a:rPr lang="en-US" altLang="zh-CN" dirty="0" smtClean="0"/>
              <a:t>Await Model Checking</a:t>
            </a:r>
            <a:r>
              <a:rPr lang="zh-CN" altLang="en-US" dirty="0" smtClean="0"/>
              <a:t>，是对</a:t>
            </a:r>
            <a:r>
              <a:rPr lang="en-US" altLang="zh-CN" dirty="0" smtClean="0"/>
              <a:t>SMC</a:t>
            </a:r>
            <a:r>
              <a:rPr lang="zh-CN" altLang="en-US" dirty="0" smtClean="0"/>
              <a:t>的扩展。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2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我们是要找最大的放松，先看看它一个比较准确的定义，程序在该放松下是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，但是任意再放松一条边，就会把它从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或者非终止。一个程序是有很多最大放松的，但本文只打算找出其中一个，因为找出所有的的复杂度实在是不可接受。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42D5-6F19-447D-8139-CFA5548587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2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8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0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5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3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4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7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637E-7EF7-4197-9AAF-CAB9BD79550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F2EA-B570-46EE-8584-4C908C03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9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88161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800" dirty="0" err="1"/>
              <a:t>VSync</a:t>
            </a:r>
            <a:r>
              <a:rPr lang="en-US" altLang="zh-CN" sz="4800" dirty="0"/>
              <a:t>: Push-Button Verification and Optimization for</a:t>
            </a:r>
            <a:br>
              <a:rPr lang="en-US" altLang="zh-CN" sz="4800" dirty="0"/>
            </a:br>
            <a:r>
              <a:rPr lang="en-US" altLang="zh-CN" sz="4800" dirty="0"/>
              <a:t>Synchronization Primitives </a:t>
            </a:r>
            <a:r>
              <a:rPr lang="en-US" altLang="zh-CN" sz="4800" dirty="0" smtClean="0"/>
              <a:t>on Weak </a:t>
            </a:r>
            <a:r>
              <a:rPr lang="en-US" altLang="zh-CN" sz="4800" dirty="0"/>
              <a:t>Memory Models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9450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Speaker: </a:t>
            </a:r>
            <a:r>
              <a:rPr lang="zh-CN" altLang="en-US" dirty="0" smtClean="0"/>
              <a:t>孙志</a:t>
            </a:r>
            <a:r>
              <a:rPr lang="zh-CN" altLang="en-US" dirty="0" smtClean="0"/>
              <a:t>航</a:t>
            </a:r>
            <a:endParaRPr lang="en-US" altLang="zh-CN" dirty="0" smtClean="0"/>
          </a:p>
          <a:p>
            <a:r>
              <a:rPr lang="en-US" altLang="zh-CN" smtClean="0"/>
              <a:t>20210702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5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Maximal Relaxation Algorithm: Basic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Linear Relaxation (LR):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Start with SC(Insert SC fence wherever we can insert)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For each SC fence, try {Relaxed, Acquire, Release} one by one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if the relaxation is </a:t>
            </a:r>
            <a:r>
              <a:rPr lang="en-US" altLang="zh-CN" sz="2400" b="1" dirty="0" smtClean="0"/>
              <a:t>check</a:t>
            </a:r>
            <a:r>
              <a:rPr lang="en-US" altLang="zh-CN" sz="2000" dirty="0" smtClean="0"/>
              <a:t>ed TRUE: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save this relaxation and handle the next fence</a:t>
            </a:r>
          </a:p>
          <a:p>
            <a:r>
              <a:rPr lang="en-US" altLang="zh-CN" dirty="0" smtClean="0"/>
              <a:t>Can find one maximal relaxation, but expensive…</a:t>
            </a:r>
          </a:p>
          <a:p>
            <a:r>
              <a:rPr lang="en-US" altLang="zh-CN" dirty="0" smtClean="0"/>
              <a:t>For a program with n fences, we have to check 3n times.</a:t>
            </a:r>
          </a:p>
        </p:txBody>
      </p:sp>
    </p:spTree>
    <p:extLst>
      <p:ext uri="{BB962C8B-B14F-4D97-AF65-F5344CB8AC3E}">
        <p14:creationId xmlns:p14="http://schemas.microsoft.com/office/powerpoint/2010/main" val="30923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Maximal Relaxation Algorithm: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Since the checking is based on SMC, </a:t>
            </a:r>
          </a:p>
          <a:p>
            <a:pPr lvl="1"/>
            <a:r>
              <a:rPr lang="en-US" altLang="zh-CN" dirty="0" smtClean="0"/>
              <a:t>TRUE need to check all execution paths;</a:t>
            </a:r>
          </a:p>
          <a:p>
            <a:pPr lvl="1"/>
            <a:r>
              <a:rPr lang="en-US" altLang="zh-CN" dirty="0" smtClean="0"/>
              <a:t>FALSE and non-termination only need a counterexample.</a:t>
            </a:r>
          </a:p>
          <a:p>
            <a:r>
              <a:rPr lang="en-US" altLang="zh-CN" dirty="0" smtClean="0"/>
              <a:t>Averagely, TRUE is the slowest!</a:t>
            </a:r>
          </a:p>
          <a:p>
            <a:r>
              <a:rPr lang="en-US" altLang="zh-CN" dirty="0" smtClean="0"/>
              <a:t>Among the 3n checks, at most n checks yield TRUE.</a:t>
            </a:r>
          </a:p>
          <a:p>
            <a:r>
              <a:rPr lang="en-US" altLang="zh-CN" dirty="0" smtClean="0"/>
              <a:t>Can we reduce the number of TRUE checks?</a:t>
            </a:r>
          </a:p>
          <a:p>
            <a:r>
              <a:rPr lang="en-US" altLang="zh-CN" dirty="0" smtClean="0"/>
              <a:t>Guess! If checking procedure takes long, halt and guess it TRUE.</a:t>
            </a:r>
          </a:p>
        </p:txBody>
      </p:sp>
    </p:spTree>
    <p:extLst>
      <p:ext uri="{BB962C8B-B14F-4D97-AF65-F5344CB8AC3E}">
        <p14:creationId xmlns:p14="http://schemas.microsoft.com/office/powerpoint/2010/main" val="31603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Maximal Relaxation Algorithm: Advanced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Adaptive Linear Relaxation (ALR):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dirty="0" smtClean="0"/>
                  <a:t>while(1)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dirty="0" smtClean="0"/>
                  <a:t>	relaxation = LR() (where each check is guessed TRUE after taking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dirty="0" smtClean="0"/>
                  <a:t>	if(check(relaxation) == TRUE): return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dirty="0" smtClean="0"/>
                  <a:t>	else: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+=</m:t>
                    </m:r>
                  </m:oMath>
                </a14:m>
                <a:r>
                  <a:rPr lang="en-US" altLang="zh-CN" sz="2000" dirty="0" smtClean="0"/>
                  <a:t> time consumed during check(relaxation)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7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Await Model Checking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Stagnancy: the state where all running threads reach AWAIT statements, but none of them can jump out.</a:t>
            </a:r>
          </a:p>
          <a:p>
            <a:r>
              <a:rPr lang="en-US" altLang="zh-CN" dirty="0" smtClean="0"/>
              <a:t>An infinite execution path cannot be represented directly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but can be represented as a partial path to stagnancy.</a:t>
            </a:r>
          </a:p>
          <a:p>
            <a:r>
              <a:rPr lang="en-US" altLang="zh-CN" dirty="0" smtClean="0"/>
              <a:t>Path:</a:t>
            </a:r>
          </a:p>
          <a:p>
            <a:pPr marL="457200" lvl="1" indent="0">
              <a:buNone/>
            </a:pPr>
            <a:r>
              <a:rPr lang="en-US" altLang="zh-CN" dirty="0" smtClean="0"/>
              <a:t>q = 1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while(q == 0) false </a:t>
            </a:r>
            <a:r>
              <a:rPr lang="zh-CN" altLang="en-US" dirty="0" smtClean="0"/>
              <a:t>→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locked = 0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locked = 1 </a:t>
            </a:r>
            <a:r>
              <a:rPr lang="zh-CN" altLang="en-US" dirty="0" smtClean="0"/>
              <a:t>→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while(locked == 1) true </a:t>
            </a:r>
            <a:r>
              <a:rPr lang="zh-CN" altLang="en-US" dirty="0" smtClean="0"/>
              <a:t>→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while(locked == 1) true </a:t>
            </a:r>
            <a:r>
              <a:rPr lang="zh-CN" altLang="en-US" dirty="0" smtClean="0"/>
              <a:t>→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while(locked == 1) true </a:t>
            </a:r>
            <a:r>
              <a:rPr lang="zh-CN" altLang="en-US" dirty="0" smtClean="0"/>
              <a:t>→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04" y="3844437"/>
            <a:ext cx="5143159" cy="24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Await Model Checking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Partial path can still be infinite long!</a:t>
            </a:r>
          </a:p>
          <a:p>
            <a:r>
              <a:rPr lang="en-US" altLang="zh-CN" dirty="0" smtClean="0"/>
              <a:t>AWAIT: while(</a:t>
            </a:r>
            <a:r>
              <a:rPr lang="en-US" altLang="zh-CN" dirty="0" err="1" smtClean="0"/>
              <a:t>cond</a:t>
            </a:r>
            <a:r>
              <a:rPr lang="en-US" altLang="zh-CN" dirty="0" smtClean="0"/>
              <a:t>) can execute any times as long as </a:t>
            </a:r>
            <a:r>
              <a:rPr lang="en-US" altLang="zh-CN" dirty="0" err="1" smtClean="0"/>
              <a:t>cond</a:t>
            </a:r>
            <a:r>
              <a:rPr lang="en-US" altLang="zh-CN" dirty="0" smtClean="0"/>
              <a:t> holds.</a:t>
            </a:r>
          </a:p>
          <a:p>
            <a:r>
              <a:rPr lang="en-US" altLang="zh-CN" dirty="0" smtClean="0"/>
              <a:t>If while(</a:t>
            </a:r>
            <a:r>
              <a:rPr lang="en-US" altLang="zh-CN" dirty="0" err="1" smtClean="0"/>
              <a:t>cond</a:t>
            </a:r>
            <a:r>
              <a:rPr lang="en-US" altLang="zh-CN" dirty="0" smtClean="0"/>
              <a:t>) executes several times with the same value, this path is wasteful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(an equivalent path executes while(</a:t>
            </a:r>
            <a:r>
              <a:rPr lang="en-US" altLang="zh-CN" dirty="0" err="1" smtClean="0"/>
              <a:t>cond</a:t>
            </a:r>
            <a:r>
              <a:rPr lang="en-US" altLang="zh-CN" dirty="0" smtClean="0"/>
              <a:t>) only once)</a:t>
            </a:r>
          </a:p>
          <a:p>
            <a:r>
              <a:rPr lang="en-US" altLang="zh-CN" dirty="0" smtClean="0"/>
              <a:t>AMC only considers non-wasteful paths.</a:t>
            </a:r>
          </a:p>
        </p:txBody>
      </p:sp>
    </p:spTree>
    <p:extLst>
      <p:ext uri="{BB962C8B-B14F-4D97-AF65-F5344CB8AC3E}">
        <p14:creationId xmlns:p14="http://schemas.microsoft.com/office/powerpoint/2010/main" val="31986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Await Model Checking: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Each time, add one memory event if</a:t>
            </a:r>
          </a:p>
          <a:p>
            <a:pPr lvl="1"/>
            <a:r>
              <a:rPr lang="en-US" altLang="zh-CN" dirty="0" smtClean="0"/>
              <a:t>consistent with fences, and</a:t>
            </a:r>
          </a:p>
          <a:p>
            <a:pPr lvl="1"/>
            <a:r>
              <a:rPr lang="en-US" altLang="zh-CN" dirty="0" smtClean="0"/>
              <a:t>(for READ events in AWAIT statements only) the same value was not read previously (otherwise wasteful)</a:t>
            </a:r>
          </a:p>
          <a:p>
            <a:r>
              <a:rPr lang="en-US" altLang="zh-CN" dirty="0" smtClean="0"/>
              <a:t>until</a:t>
            </a:r>
            <a:endParaRPr lang="en-US" altLang="zh-CN" dirty="0"/>
          </a:p>
          <a:p>
            <a:pPr lvl="1"/>
            <a:r>
              <a:rPr lang="en-US" altLang="zh-CN" dirty="0" smtClean="0"/>
              <a:t>all events are added (all AWAIT quit). Then this is a full path.</a:t>
            </a:r>
          </a:p>
          <a:p>
            <a:pPr lvl="1"/>
            <a:r>
              <a:rPr lang="en-US" altLang="zh-CN" dirty="0" smtClean="0"/>
              <a:t>the rest of the events cannot be added. Then this is a partial path, and the current state is a stagnancy.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2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 Learn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Basic idea of WMM, independent of certain models</a:t>
            </a:r>
          </a:p>
          <a:p>
            <a:r>
              <a:rPr lang="en-US" altLang="zh-CN" dirty="0" smtClean="0"/>
              <a:t>Time-based approximation</a:t>
            </a:r>
          </a:p>
          <a:p>
            <a:r>
              <a:rPr lang="en-US" altLang="zh-CN" dirty="0" smtClean="0"/>
              <a:t>A good method to handle a non-terminating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WMM 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4362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Weak memory model allows instructions to execute OUT OF ORDER</a:t>
            </a:r>
          </a:p>
          <a:p>
            <a:r>
              <a:rPr lang="en-US" altLang="zh-CN" dirty="0" smtClean="0"/>
              <a:t>But WMM still has some restrictions(“Fences” or “Barriers”)</a:t>
            </a:r>
          </a:p>
          <a:p>
            <a:r>
              <a:rPr lang="en-US" altLang="zh-CN" dirty="0" smtClean="0"/>
              <a:t>4 types of fences:</a:t>
            </a:r>
          </a:p>
          <a:p>
            <a:pPr lvl="1"/>
            <a:r>
              <a:rPr lang="en-US" altLang="zh-CN" dirty="0" smtClean="0"/>
              <a:t>SC Fence(or fence [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]): nothing can cross.</a:t>
            </a:r>
          </a:p>
          <a:p>
            <a:pPr lvl="1"/>
            <a:r>
              <a:rPr lang="en-US" altLang="zh-CN" dirty="0" smtClean="0"/>
              <a:t>Acquire Fence(or fence [r,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]): WRITE before the fence can cross.</a:t>
            </a:r>
          </a:p>
          <a:p>
            <a:pPr lvl="1"/>
            <a:r>
              <a:rPr lang="en-US" altLang="zh-CN" dirty="0" smtClean="0"/>
              <a:t>Release Fence(or fence [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, w]): READ after the fence can cross.</a:t>
            </a:r>
          </a:p>
          <a:p>
            <a:pPr lvl="1"/>
            <a:r>
              <a:rPr lang="en-US" altLang="zh-CN" dirty="0" smtClean="0"/>
              <a:t>Relaxed Fence(no fence): everything can cross.</a:t>
            </a:r>
          </a:p>
          <a:p>
            <a:r>
              <a:rPr lang="en-US" altLang="zh-CN" dirty="0" smtClean="0"/>
              <a:t>WMM enables better use of pipeline. The more relaxed, the better performance.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7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Acquire &amp;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4362" cy="4351338"/>
          </a:xfrm>
        </p:spPr>
        <p:txBody>
          <a:bodyPr/>
          <a:lstStyle/>
          <a:p>
            <a:r>
              <a:rPr lang="en-US" altLang="zh-CN" dirty="0" smtClean="0"/>
              <a:t>Let’s #include &lt;atomic&gt; and take C++11 as an example</a:t>
            </a:r>
          </a:p>
          <a:p>
            <a:r>
              <a:rPr lang="en-US" altLang="zh-CN" dirty="0" smtClean="0"/>
              <a:t>load(x, order) reads the value of x, where “order” can be:</a:t>
            </a:r>
          </a:p>
          <a:p>
            <a:pPr lvl="1"/>
            <a:r>
              <a:rPr lang="en-US" altLang="zh-CN" dirty="0" err="1"/>
              <a:t>m</a:t>
            </a:r>
            <a:r>
              <a:rPr lang="en-US" altLang="zh-CN" dirty="0" err="1" smtClean="0"/>
              <a:t>emory_order_seq_cst</a:t>
            </a:r>
            <a:r>
              <a:rPr lang="en-US" altLang="zh-CN" dirty="0" smtClean="0"/>
              <a:t>: fence[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]; load; fence[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err="1" smtClean="0"/>
              <a:t>memory_order_relaxed</a:t>
            </a:r>
            <a:r>
              <a:rPr lang="en-US" altLang="zh-CN" dirty="0" smtClean="0"/>
              <a:t>: load</a:t>
            </a:r>
          </a:p>
          <a:p>
            <a:pPr lvl="1"/>
            <a:r>
              <a:rPr lang="en-US" altLang="zh-CN" dirty="0" err="1" smtClean="0"/>
              <a:t>memory_order_acquire</a:t>
            </a:r>
            <a:r>
              <a:rPr lang="en-US" altLang="zh-CN" dirty="0" smtClean="0"/>
              <a:t>: load; fence[r,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store(x, a, order) writes a to x, where “order” can be:</a:t>
            </a:r>
          </a:p>
          <a:p>
            <a:pPr lvl="1"/>
            <a:r>
              <a:rPr lang="en-US" altLang="zh-CN" dirty="0" err="1" smtClean="0"/>
              <a:t>memory_order_seq_cst</a:t>
            </a:r>
            <a:r>
              <a:rPr lang="en-US" altLang="zh-CN" dirty="0" smtClean="0"/>
              <a:t>: fence[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]; store; fence[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err="1" smtClean="0"/>
              <a:t>memory_order_relaxed</a:t>
            </a:r>
            <a:r>
              <a:rPr lang="en-US" altLang="zh-CN" dirty="0" smtClean="0"/>
              <a:t>: store</a:t>
            </a:r>
          </a:p>
          <a:p>
            <a:pPr lvl="1"/>
            <a:r>
              <a:rPr lang="en-US" altLang="zh-CN" dirty="0" err="1" smtClean="0"/>
              <a:t>memory_order_release</a:t>
            </a:r>
            <a:r>
              <a:rPr lang="en-US" altLang="zh-CN" dirty="0" smtClean="0"/>
              <a:t>: fence[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, w]; store</a:t>
            </a:r>
          </a:p>
        </p:txBody>
      </p:sp>
    </p:spTree>
    <p:extLst>
      <p:ext uri="{BB962C8B-B14F-4D97-AF65-F5344CB8AC3E}">
        <p14:creationId xmlns:p14="http://schemas.microsoft.com/office/powerpoint/2010/main" val="21947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WMM and 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safety property can be TRUE under SC, but FALSE under WMM.</a:t>
            </a:r>
          </a:p>
          <a:p>
            <a:r>
              <a:rPr lang="en-US" altLang="zh-CN" dirty="0" smtClean="0"/>
              <a:t>The more fences we relax,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the more likely a property become FALSE. </a:t>
            </a:r>
          </a:p>
          <a:p>
            <a:r>
              <a:rPr lang="en-US" altLang="zh-CN" dirty="0" smtClean="0"/>
              <a:t>PROBLEM: What is the maximally relaxation to make a property TRUE?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66" y="4001294"/>
            <a:ext cx="3185873" cy="26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6" y="895340"/>
            <a:ext cx="10561972" cy="49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True, False, and </a:t>
            </a:r>
            <a:r>
              <a:rPr lang="en-US" altLang="zh-CN" dirty="0" err="1" smtClean="0"/>
              <a:t>Neverending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Due to AWAIT statements</a:t>
            </a:r>
          </a:p>
          <a:p>
            <a:pPr lvl="1"/>
            <a:r>
              <a:rPr lang="en-US" altLang="zh-CN" dirty="0" smtClean="0"/>
              <a:t>while(x == 1);</a:t>
            </a:r>
          </a:p>
          <a:p>
            <a:pPr marL="0" indent="0">
              <a:buNone/>
            </a:pPr>
            <a:r>
              <a:rPr lang="en-US" altLang="zh-CN" dirty="0" smtClean="0"/>
              <a:t>   a program may hang(non-termination)</a:t>
            </a:r>
          </a:p>
          <a:p>
            <a:r>
              <a:rPr lang="en-US" altLang="zh-CN" dirty="0" smtClean="0"/>
              <a:t>Relaxation can make a program hang.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14" y="3747722"/>
            <a:ext cx="5159171" cy="24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True, False, and </a:t>
            </a:r>
            <a:r>
              <a:rPr lang="en-US" altLang="zh-CN" dirty="0" err="1" smtClean="0"/>
              <a:t>Neverending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Due to AWAIT statements</a:t>
            </a:r>
          </a:p>
          <a:p>
            <a:pPr lvl="1"/>
            <a:r>
              <a:rPr lang="en-US" altLang="zh-CN" dirty="0" smtClean="0"/>
              <a:t>while(x == 1);</a:t>
            </a:r>
          </a:p>
          <a:p>
            <a:pPr marL="0" indent="0">
              <a:buNone/>
            </a:pPr>
            <a:r>
              <a:rPr lang="en-US" altLang="zh-CN" dirty="0" smtClean="0"/>
              <a:t>   a program may hang(non-termination)</a:t>
            </a:r>
          </a:p>
          <a:p>
            <a:r>
              <a:rPr lang="en-US" altLang="zh-CN" dirty="0" smtClean="0"/>
              <a:t>Relaxation can make a program hang.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20" y="3747722"/>
            <a:ext cx="5143159" cy="24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True, False, and </a:t>
            </a:r>
            <a:r>
              <a:rPr lang="en-US" altLang="zh-CN" dirty="0" err="1" smtClean="0"/>
              <a:t>Neverending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Traditional model checking only cares executions that terminate.</a:t>
            </a:r>
          </a:p>
          <a:p>
            <a:r>
              <a:rPr lang="en-US" altLang="zh-CN" dirty="0" smtClean="0"/>
              <a:t>They redefine TRUE:</a:t>
            </a:r>
          </a:p>
          <a:p>
            <a:pPr lvl="1"/>
            <a:r>
              <a:rPr lang="en-US" altLang="zh-CN" dirty="0" smtClean="0"/>
              <a:t>No execution path violate the safety property and </a:t>
            </a:r>
          </a:p>
          <a:p>
            <a:pPr lvl="1"/>
            <a:r>
              <a:rPr lang="en-US" altLang="zh-CN" dirty="0" smtClean="0"/>
              <a:t>no execution path leads to non-termination (NEW!)</a:t>
            </a:r>
          </a:p>
          <a:p>
            <a:r>
              <a:rPr lang="en-US" altLang="zh-CN" dirty="0" smtClean="0"/>
              <a:t>They extend Stateless Model Checking to Await Model Checking.</a:t>
            </a:r>
          </a:p>
        </p:txBody>
      </p:sp>
    </p:spTree>
    <p:extLst>
      <p:ext uri="{BB962C8B-B14F-4D97-AF65-F5344CB8AC3E}">
        <p14:creationId xmlns:p14="http://schemas.microsoft.com/office/powerpoint/2010/main" val="29993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Maximal Relaxation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relaxation is maximal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The safety property is TRUE under this relaxation.</a:t>
            </a:r>
          </a:p>
          <a:p>
            <a:pPr lvl="1"/>
            <a:r>
              <a:rPr lang="en-US" altLang="zh-CN" dirty="0" smtClean="0"/>
              <a:t>Any further relaxation results in FALSE or non-termination.</a:t>
            </a:r>
          </a:p>
          <a:p>
            <a:r>
              <a:rPr lang="en-US" altLang="zh-CN" dirty="0" smtClean="0"/>
              <a:t>A program may have several maximal relaxations, but they aim to find only one.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6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2889</Words>
  <Application>Microsoft Office PowerPoint</Application>
  <PresentationFormat>宽屏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VSync: Push-Button Verification and Optimization for Synchronization Primitives on Weak Memory Models</vt:lpstr>
      <vt:lpstr>What WMM Means</vt:lpstr>
      <vt:lpstr>Acquire &amp; Release</vt:lpstr>
      <vt:lpstr>WMM and Verification</vt:lpstr>
      <vt:lpstr>PowerPoint 演示文稿</vt:lpstr>
      <vt:lpstr>True, False, and Neverending</vt:lpstr>
      <vt:lpstr>True, False, and Neverending</vt:lpstr>
      <vt:lpstr>True, False, and Neverending</vt:lpstr>
      <vt:lpstr>Maximal Relaxation</vt:lpstr>
      <vt:lpstr>Maximal Relaxation Algorithm: Basic</vt:lpstr>
      <vt:lpstr>Maximal Relaxation Algorithm: Analysis</vt:lpstr>
      <vt:lpstr>Maximal Relaxation Algorithm: Advanced</vt:lpstr>
      <vt:lpstr>Await Model Checking</vt:lpstr>
      <vt:lpstr>Await Model Checking</vt:lpstr>
      <vt:lpstr>Await Model Checking: Algorithm</vt:lpstr>
      <vt:lpstr>What I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VSync: Push-Button Verification and Optimization for Synchronization Primitives on Weak Memory Models</dc:title>
  <dc:creator>孙志航</dc:creator>
  <cp:lastModifiedBy>孙志航</cp:lastModifiedBy>
  <cp:revision>37</cp:revision>
  <dcterms:created xsi:type="dcterms:W3CDTF">2021-06-28T13:52:26Z</dcterms:created>
  <dcterms:modified xsi:type="dcterms:W3CDTF">2021-07-02T05:46:58Z</dcterms:modified>
</cp:coreProperties>
</file>