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70" r:id="rId4"/>
    <p:sldId id="26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5" r:id="rId13"/>
    <p:sldId id="272" r:id="rId14"/>
    <p:sldId id="273" r:id="rId15"/>
    <p:sldId id="274" r:id="rId16"/>
    <p:sldId id="271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216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30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51.wmf"/><Relationship Id="rId4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10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160E0-72B8-4324-B990-45751E7D47C9}" type="datetimeFigureOut">
              <a:rPr lang="zh-CN" altLang="en-US" smtClean="0"/>
              <a:t>2019-3-9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F3CC-6E80-485B-9B29-9C958BC991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CF3CC-6E80-485B-9B29-9C958BC9915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1.png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0.wmf"/><Relationship Id="rId3" Type="http://schemas.openxmlformats.org/officeDocument/2006/relationships/image" Target="../media/image41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1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81" y="2971800"/>
            <a:ext cx="4803266" cy="109727"/>
          </a:xfrm>
          <a:custGeom>
            <a:avLst/>
            <a:gdLst>
              <a:gd name="connsiteX0" fmla="*/ 0 w 4803266"/>
              <a:gd name="connsiteY0" fmla="*/ 0 h 109727"/>
              <a:gd name="connsiteX1" fmla="*/ 0 w 4803266"/>
              <a:gd name="connsiteY1" fmla="*/ 109727 h 109727"/>
              <a:gd name="connsiteX2" fmla="*/ 4803266 w 4803266"/>
              <a:gd name="connsiteY2" fmla="*/ 109727 h 109727"/>
              <a:gd name="connsiteX3" fmla="*/ 4803266 w 4803266"/>
              <a:gd name="connsiteY3" fmla="*/ 0 h 109727"/>
              <a:gd name="connsiteX4" fmla="*/ 0 w 4803266"/>
              <a:gd name="connsiteY4" fmla="*/ 0 h 1097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3266" h="109727">
                <a:moveTo>
                  <a:pt x="0" y="0"/>
                </a:moveTo>
                <a:lnTo>
                  <a:pt x="0" y="109727"/>
                </a:lnTo>
                <a:lnTo>
                  <a:pt x="4803266" y="109727"/>
                </a:lnTo>
                <a:lnTo>
                  <a:pt x="4803266" y="0"/>
                </a:lnTo>
                <a:lnTo>
                  <a:pt x="0" y="0"/>
                </a:lnTo>
              </a:path>
            </a:pathLst>
          </a:custGeom>
          <a:solidFill>
            <a:srgbClr val="CC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81" y="2967227"/>
            <a:ext cx="7772018" cy="9905"/>
          </a:xfrm>
          <a:custGeom>
            <a:avLst/>
            <a:gdLst>
              <a:gd name="connsiteX0" fmla="*/ 0 w 7772018"/>
              <a:gd name="connsiteY0" fmla="*/ 4952 h 9905"/>
              <a:gd name="connsiteX1" fmla="*/ 7772018 w 7772018"/>
              <a:gd name="connsiteY1" fmla="*/ 4952 h 99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72018" h="9905">
                <a:moveTo>
                  <a:pt x="0" y="4952"/>
                </a:moveTo>
                <a:lnTo>
                  <a:pt x="7772018" y="4952"/>
                </a:lnTo>
              </a:path>
            </a:pathLst>
          </a:custGeom>
          <a:ln w="127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7400" y="2794000"/>
            <a:ext cx="4546600" cy="40640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763000" cy="661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2070100"/>
            <a:ext cx="4405052" cy="6180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4400" b="1" dirty="0" smtClean="0">
                <a:solidFill>
                  <a:srgbClr val="000000"/>
                </a:solidFill>
                <a:latin typeface="+mj-lt"/>
                <a:cs typeface="华文彩云" pitchFamily="18" charset="0"/>
              </a:rPr>
              <a:t>Introduction to IC3</a:t>
            </a:r>
            <a:endParaRPr lang="en-US" altLang="zh-CN" sz="4400" b="1" dirty="0" smtClean="0">
              <a:solidFill>
                <a:srgbClr val="000000"/>
              </a:solidFill>
              <a:latin typeface="华文彩云" pitchFamily="18" charset="0"/>
              <a:cs typeface="华文彩云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59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Understanding Aaron R. Bradley’s algorithm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8420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597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=k-1 or </a:t>
            </a:r>
            <a:r>
              <a:rPr lang="en-US" altLang="zh-CN" sz="2597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=k </a:t>
            </a:r>
            <a:r>
              <a:rPr lang="zh-CN" altLang="en-US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被从</a:t>
            </a:r>
            <a:r>
              <a:rPr lang="en-US" altLang="zh-CN" sz="2597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中去除了，重新发掘新反例</a:t>
            </a:r>
            <a:endParaRPr lang="en-US" altLang="zh-CN" sz="2597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r>
              <a:rPr lang="en-US" altLang="zh-CN" dirty="0" smtClean="0"/>
              <a:t>	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&lt;k-1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有可能依旧在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中，寻找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的前一个状态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，现在需要从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i+1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递归地去除能够到达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的状态，直到将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中去除。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838200" y="2362200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676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838201" y="3997114"/>
          <a:ext cx="2362200" cy="498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3997114"/>
                        <a:ext cx="2362200" cy="498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70866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9248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7467600" y="3429000"/>
            <a:ext cx="6477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32120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3124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628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sz="1400" dirty="0" smtClean="0"/>
              <a:t>i+1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01000" y="397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sz="1400" dirty="0" smtClean="0"/>
              <a:t>i+2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172200" y="2819400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248400" y="3974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</a:t>
            </a:r>
            <a:r>
              <a:rPr lang="en-US" altLang="zh-CN" sz="1400" dirty="0" err="1" smtClean="0"/>
              <a:t>i</a:t>
            </a:r>
            <a:endParaRPr lang="zh-CN" altLang="en-US" dirty="0"/>
          </a:p>
        </p:txBody>
      </p:sp>
      <p:cxnSp>
        <p:nvCxnSpPr>
          <p:cNvPr id="34" name="直接箭头连接符 33"/>
          <p:cNvCxnSpPr>
            <a:endCxn id="16" idx="1"/>
          </p:cNvCxnSpPr>
          <p:nvPr/>
        </p:nvCxnSpPr>
        <p:spPr>
          <a:xfrm flipV="1">
            <a:off x="6477000" y="3396734"/>
            <a:ext cx="6858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2213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Prove Obligation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588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cs typeface="Wingdings" pitchFamily="18" charset="0"/>
              </a:rPr>
              <a:t>prove-obligation</a:t>
            </a:r>
            <a:r>
              <a:rPr lang="zh-CN" altLang="en-US" sz="2400" dirty="0" smtClean="0">
                <a:cs typeface="Wingdings" pitchFamily="18" charset="0"/>
              </a:rPr>
              <a:t>（</a:t>
            </a:r>
            <a:r>
              <a:rPr lang="en-US" altLang="zh-CN" sz="2400" dirty="0" smtClean="0">
                <a:cs typeface="Wingdings" pitchFamily="18" charset="0"/>
              </a:rPr>
              <a:t>s</a:t>
            </a:r>
            <a:r>
              <a:rPr lang="zh-CN" altLang="en-US" sz="2400" dirty="0" smtClean="0">
                <a:cs typeface="Wingdings" pitchFamily="18" charset="0"/>
              </a:rPr>
              <a:t>，</a:t>
            </a:r>
            <a:r>
              <a:rPr lang="en-US" altLang="zh-CN" sz="2400" dirty="0" smtClean="0">
                <a:cs typeface="Wingdings" pitchFamily="18" charset="0"/>
              </a:rPr>
              <a:t>k</a:t>
            </a:r>
            <a:r>
              <a:rPr lang="zh-CN" altLang="en-US" sz="2400" dirty="0" smtClean="0">
                <a:cs typeface="Wingdings" pitchFamily="18" charset="0"/>
              </a:rPr>
              <a:t>）</a:t>
            </a:r>
            <a:endParaRPr lang="en-US" altLang="zh-CN" sz="2400" dirty="0" smtClean="0"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cube 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a set of bad states or a set of states that can all reach a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bad state in one or more transitions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frame number 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indicates a position in the trace where s must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be proved unreachable, or else the property fails</a:t>
            </a: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FSM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中可能存在环，每次都优先处理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最小的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算法终止条件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11110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安全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属性成立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即一个满足条件的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inductive invariant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安全属性不成立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在迭代过程中，发现某个反例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（初始状态集）的后继状态，即：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48182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524000" y="2286000"/>
          <a:ext cx="106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106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676400" y="4267200"/>
          <a:ext cx="3657600" cy="48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5" imgW="1739880" imgH="228600" progId="Equation.DSMT4">
                  <p:embed/>
                </p:oleObj>
              </mc:Choice>
              <mc:Fallback>
                <p:oleObj name="Equation" r:id="rId5" imgW="173988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67200"/>
                        <a:ext cx="3657600" cy="48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030817" y="3543300"/>
          <a:ext cx="155998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817" y="3543300"/>
                        <a:ext cx="155998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990600" y="4114800"/>
          <a:ext cx="762692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6" imgW="4660560" imgH="279360" progId="Equation.DSMT4">
                  <p:embed/>
                </p:oleObj>
              </mc:Choice>
              <mc:Fallback>
                <p:oleObj name="Equation" r:id="rId6" imgW="466056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762692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990600" y="4876800"/>
          <a:ext cx="13123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8" imgW="787320" imgH="228600" progId="Equation.DSMT4">
                  <p:embed/>
                </p:oleObj>
              </mc:Choice>
              <mc:Fallback>
                <p:oleObj name="Equation" r:id="rId8" imgW="78732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13123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38200" y="3505201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初始化：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判断等式                      是否成立，得到反例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寻找满足等式                          </a:t>
            </a:r>
            <a:r>
              <a:rPr lang="en-US" altLang="zh-CN" dirty="0" smtClean="0"/>
              <a:t>		 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Fi</a:t>
            </a:r>
            <a:r>
              <a:rPr lang="zh-CN" altLang="en-US" dirty="0" smtClean="0"/>
              <a:t>，得到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990600" y="3962400"/>
          <a:ext cx="231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4" imgW="1155600" imgH="228600" progId="Equation.DSMT4">
                  <p:embed/>
                </p:oleObj>
              </mc:Choice>
              <mc:Fallback>
                <p:oleObj name="Equation" r:id="rId4" imgW="1155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31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114800" y="4038600"/>
          <a:ext cx="177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Equation" r:id="rId6" imgW="1066680" imgH="228600" progId="Equation.DSMT4">
                  <p:embed/>
                </p:oleObj>
              </mc:Choice>
              <mc:Fallback>
                <p:oleObj name="Equation" r:id="rId6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177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105400" y="4572000"/>
          <a:ext cx="12192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Equation" r:id="rId8" imgW="647640" imgH="228600" progId="Equation.DSMT4">
                  <p:embed/>
                </p:oleObj>
              </mc:Choice>
              <mc:Fallback>
                <p:oleObj name="Equation" r:id="rId8" imgW="6476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12192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905000" y="4648200"/>
          <a:ext cx="1016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648200"/>
                        <a:ext cx="1016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438400" y="5172635"/>
          <a:ext cx="2209800" cy="3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12" imgW="1143000" imgH="228600" progId="Equation.DSMT4">
                  <p:embed/>
                </p:oleObj>
              </mc:Choice>
              <mc:Fallback>
                <p:oleObj name="Equation" r:id="rId12" imgW="114300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72635"/>
                        <a:ext cx="2209800" cy="38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990600" y="5638801"/>
          <a:ext cx="2438400" cy="4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14" imgW="1295280" imgH="228600" progId="Equation.DSMT4">
                  <p:embed/>
                </p:oleObj>
              </mc:Choice>
              <mc:Fallback>
                <p:oleObj name="Equation" r:id="rId14" imgW="129528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38801"/>
                        <a:ext cx="2438400" cy="430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231106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Example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3442092"/>
            <a:ext cx="8826500" cy="8540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1295400"/>
            <a:ext cx="4775334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762000" y="3733800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由于满足等式</a:t>
            </a:r>
            <a:r>
              <a:rPr lang="en-US" altLang="zh-CN" dirty="0" smtClean="0"/>
              <a:t>		     </a:t>
            </a:r>
            <a:r>
              <a:rPr lang="zh-CN" altLang="en-US" dirty="0" smtClean="0"/>
              <a:t>，我们应该将子句          添加到</a:t>
            </a:r>
            <a:r>
              <a:rPr lang="en-US" altLang="zh-CN" dirty="0" smtClean="0"/>
              <a:t>F</a:t>
            </a:r>
            <a:r>
              <a:rPr lang="en-US" altLang="zh-CN" sz="1400" dirty="0" smtClean="0"/>
              <a:t>2</a:t>
            </a:r>
            <a:r>
              <a:rPr lang="zh-CN" altLang="en-US" dirty="0" smtClean="0"/>
              <a:t>中，因此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此时</a:t>
            </a:r>
            <a:r>
              <a:rPr lang="en-US" altLang="zh-CN" dirty="0" smtClean="0"/>
              <a:t>F1=F2</a:t>
            </a:r>
            <a:r>
              <a:rPr lang="zh-CN" altLang="en-US" dirty="0" smtClean="0"/>
              <a:t>，算法终止，属性</a:t>
            </a:r>
            <a:r>
              <a:rPr lang="en-US" altLang="zh-CN" dirty="0" smtClean="0"/>
              <a:t>P</a:t>
            </a:r>
            <a:r>
              <a:rPr lang="zh-CN" altLang="en-US" dirty="0" smtClean="0"/>
              <a:t>成立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914400" y="3810000"/>
          <a:ext cx="137583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37583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362200" y="4191000"/>
          <a:ext cx="1447800" cy="461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Equation" r:id="rId7" imgW="876240" imgH="279360" progId="Equation.DSMT4">
                  <p:embed/>
                </p:oleObj>
              </mc:Choice>
              <mc:Fallback>
                <p:oleObj name="Equation" r:id="rId7" imgW="876240" imgH="2793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447800" cy="461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5791200" y="4321629"/>
          <a:ext cx="381000" cy="326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9" imgW="266400" imgH="228600" progId="Equation.DSMT4">
                  <p:embed/>
                </p:oleObj>
              </mc:Choice>
              <mc:Fallback>
                <p:oleObj name="Equation" r:id="rId9" imgW="266400" imgH="228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321629"/>
                        <a:ext cx="381000" cy="326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14399" y="4707147"/>
          <a:ext cx="2286001" cy="47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11" imgW="1346040" imgH="279360" progId="Equation.DSMT4">
                  <p:embed/>
                </p:oleObj>
              </mc:Choice>
              <mc:Fallback>
                <p:oleObj name="Equation" r:id="rId11" imgW="1346040" imgH="27936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9" y="4707147"/>
                        <a:ext cx="2286001" cy="474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452688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	</a:t>
            </a:r>
            <a:r>
              <a:rPr lang="zh-CN" altLang="en-US" sz="2597" dirty="0" smtClean="0">
                <a:latin typeface="Wingdings" pitchFamily="18" charset="0"/>
                <a:cs typeface="Wingdings" pitchFamily="18" charset="0"/>
              </a:rPr>
              <a:t>目标：寻找  的一个子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句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597" dirty="0" smtClean="0">
                <a:latin typeface="Wingdings" pitchFamily="18" charset="0"/>
                <a:cs typeface="Wingdings" pitchFamily="18" charset="0"/>
              </a:rPr>
              <a:t>满足如下条件：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MIC(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S,G,c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 smtClean="0"/>
          </a:p>
          <a:p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参考论文：“</a:t>
            </a:r>
            <a:r>
              <a:rPr lang="en-US" altLang="zh-CN" sz="2400" dirty="0" smtClean="0"/>
              <a:t>Checking Safety by Inductive Generalization of 			         Counterexamples to Induction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86000" y="1828799"/>
          <a:ext cx="457200" cy="29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215640" imgH="139680" progId="Equation.DSMT4">
                  <p:embed/>
                </p:oleObj>
              </mc:Choice>
              <mc:Fallback>
                <p:oleObj name="Equation" r:id="rId3" imgW="215640" imgH="1396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799"/>
                        <a:ext cx="457200" cy="29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71800" y="2209800"/>
          <a:ext cx="871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5" imgW="406080" imgH="177480" progId="Equation.DSMT4">
                  <p:embed/>
                </p:oleObj>
              </mc:Choice>
              <mc:Fallback>
                <p:oleObj name="Equation" r:id="rId5" imgW="40608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09800"/>
                        <a:ext cx="871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864100" y="2200275"/>
          <a:ext cx="1917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7" imgW="939600" imgH="228600" progId="Equation.DSMT4">
                  <p:embed/>
                </p:oleObj>
              </mc:Choice>
              <mc:Fallback>
                <p:oleObj name="Equation" r:id="rId7" imgW="939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200275"/>
                        <a:ext cx="1917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066800" y="2244725"/>
          <a:ext cx="10668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9" imgW="469800" imgH="152280" progId="Equation.DSMT4">
                  <p:embed/>
                </p:oleObj>
              </mc:Choice>
              <mc:Fallback>
                <p:oleObj name="Equation" r:id="rId9" imgW="469800" imgH="1522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44725"/>
                        <a:ext cx="10668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601948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Generalization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59913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down(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，输入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为一个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clause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子句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最大的，并且满足如下表达式的子集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由于该函数是单调递减的，因此可以得到一个最大不动点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 smtClean="0"/>
              <a:t>implicate(</a:t>
            </a:r>
            <a:r>
              <a:rPr lang="en-US" altLang="zh-CN" sz="2400" dirty="0" err="1" smtClean="0"/>
              <a:t>c,I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lang="en-US" altLang="zh-CN" sz="2400" dirty="0" smtClean="0"/>
              <a:t>up(</a:t>
            </a:r>
            <a:r>
              <a:rPr lang="en-US" altLang="zh-CN" sz="2400" dirty="0" err="1" smtClean="0"/>
              <a:t>L</a:t>
            </a:r>
            <a:r>
              <a:rPr lang="en-US" altLang="zh-CN" dirty="0" err="1" smtClean="0"/>
              <a:t>b,c</a:t>
            </a:r>
            <a:r>
              <a:rPr lang="en-US" altLang="zh-CN" sz="2400" dirty="0" err="1" smtClean="0"/>
              <a:t>,d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最小的，并且满足如下表达式的子集</a:t>
            </a:r>
            <a:r>
              <a:rPr lang="en-US" altLang="zh-CN" sz="24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153888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198914" y="2895600"/>
          <a:ext cx="2296886" cy="428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3" imgW="952200" imgH="177480" progId="Equation.DSMT4">
                  <p:embed/>
                </p:oleObj>
              </mc:Choice>
              <mc:Fallback>
                <p:oleObj name="Equation" r:id="rId3" imgW="952200" imgH="177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14" y="2895600"/>
                        <a:ext cx="2296886" cy="428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247899" y="5003800"/>
          <a:ext cx="217714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5" imgW="952200" imgH="177480" progId="Equation.DSMT4">
                  <p:embed/>
                </p:oleObj>
              </mc:Choice>
              <mc:Fallback>
                <p:oleObj name="Equation" r:id="rId5" imgW="952200" imgH="177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9" y="5003800"/>
                        <a:ext cx="217714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1544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安全属性验证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231601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zh-CN" altLang="en-US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系统模型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zh-CN" altLang="en-US" sz="2400" dirty="0" smtClean="0">
                <a:solidFill>
                  <a:schemeClr val="accent6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安全属性：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可达状态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集：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400" dirty="0" smtClean="0">
                <a:cs typeface="Wingdings" pitchFamily="18" charset="0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椭圆 21"/>
          <p:cNvSpPr/>
          <p:nvPr/>
        </p:nvSpPr>
        <p:spPr>
          <a:xfrm>
            <a:off x="4724400" y="3581400"/>
            <a:ext cx="2438400" cy="1524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019800" y="41148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67600" y="3886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</a:t>
            </a:r>
            <a:endParaRPr lang="zh-CN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</a:t>
            </a:r>
            <a:endParaRPr lang="zh-CN" altLang="en-US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33400" y="3505200"/>
            <a:ext cx="3276600" cy="1752600"/>
            <a:chOff x="609600" y="3276600"/>
            <a:chExt cx="3276600" cy="1752600"/>
          </a:xfrm>
        </p:grpSpPr>
        <p:sp>
          <p:nvSpPr>
            <p:cNvPr id="28" name="椭圆 27"/>
            <p:cNvSpPr/>
            <p:nvPr/>
          </p:nvSpPr>
          <p:spPr>
            <a:xfrm>
              <a:off x="685800" y="3581400"/>
              <a:ext cx="2438400" cy="129540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38200" y="4038600"/>
              <a:ext cx="838200" cy="457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I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3810000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P</a:t>
              </a:r>
              <a:endParaRPr lang="zh-CN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86000" y="3733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</a:t>
              </a:r>
              <a:endParaRPr lang="zh-CN" altLang="en-US" b="1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09600" y="3276600"/>
              <a:ext cx="3276600" cy="1752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5257800" y="3581400"/>
            <a:ext cx="25908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600200" y="5410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属性成立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属性不成立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2514600"/>
            <a:ext cx="99060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Error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257800" y="2895600"/>
            <a:ext cx="152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89225" cy="4477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Inductive Invariant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5092700" cy="67274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cs typeface="Wingdings" pitchFamily="18" charset="0"/>
              </a:rPr>
              <a:t>F is an inductive invariant: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en-US" altLang="zh-CN" sz="2800" i="1" dirty="0" smtClean="0"/>
              <a:t>initiation</a:t>
            </a:r>
            <a:endParaRPr lang="en-US" altLang="zh-CN" sz="2597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 smtClean="0">
                <a:solidFill>
                  <a:schemeClr val="accent6"/>
                </a:solidFill>
              </a:rPr>
              <a:t>    </a:t>
            </a:r>
            <a:r>
              <a:rPr lang="en-US" altLang="zh-CN" sz="2400" i="1" dirty="0" smtClean="0"/>
              <a:t>consecution</a:t>
            </a: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i="1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</a:t>
            </a:r>
            <a:r>
              <a:rPr lang="en-US" altLang="zh-CN" sz="2400" dirty="0" smtClean="0">
                <a:cs typeface="Wingdings" pitchFamily="18" charset="0"/>
              </a:rPr>
              <a:t>F</a:t>
            </a:r>
            <a:r>
              <a:rPr lang="zh-CN" altLang="en-US" sz="2400" dirty="0" smtClean="0">
                <a:cs typeface="Wingdings" pitchFamily="18" charset="0"/>
              </a:rPr>
              <a:t>是对可达状态集的抽象。</a:t>
            </a:r>
            <a:r>
              <a:rPr lang="en-US" altLang="zh-CN" sz="2400" dirty="0" smtClean="0">
                <a:cs typeface="Wingdings" pitchFamily="18" charset="0"/>
              </a:rPr>
              <a:t>Why</a:t>
            </a:r>
            <a:r>
              <a:rPr lang="zh-CN" altLang="en-US" sz="2400" dirty="0" smtClean="0">
                <a:cs typeface="Wingdings" pitchFamily="18" charset="0"/>
              </a:rPr>
              <a:t>？</a:t>
            </a:r>
            <a:endParaRPr lang="en-US" altLang="zh-CN" sz="2400" dirty="0" smtClean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 smtClean="0">
                <a:solidFill>
                  <a:schemeClr val="accent6"/>
                </a:solidFill>
                <a:cs typeface="Wingdings" pitchFamily="18" charset="0"/>
              </a:rPr>
              <a:t>    </a:t>
            </a:r>
            <a:r>
              <a:rPr lang="zh-CN" altLang="en-US" sz="2400" dirty="0" smtClean="0">
                <a:cs typeface="Wingdings" pitchFamily="18" charset="0"/>
              </a:rPr>
              <a:t>寻找</a:t>
            </a:r>
            <a:r>
              <a:rPr lang="en-US" altLang="zh-CN" sz="2400" dirty="0" smtClean="0">
                <a:cs typeface="Wingdings" pitchFamily="18" charset="0"/>
              </a:rPr>
              <a:t>F</a:t>
            </a:r>
            <a:r>
              <a:rPr lang="zh-CN" altLang="en-US" sz="2400" dirty="0" smtClean="0">
                <a:cs typeface="Wingdings" pitchFamily="18" charset="0"/>
              </a:rPr>
              <a:t>，满足条件</a:t>
            </a:r>
            <a:endParaRPr lang="en-US" altLang="zh-CN" sz="2400" dirty="0" smtClean="0"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i="1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90675" y="2738437"/>
          <a:ext cx="11525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3" imgW="444240" imgH="177480" progId="Equation.DSMT4">
                  <p:embed/>
                </p:oleObj>
              </mc:Choice>
              <mc:Fallback>
                <p:oleObj name="Equation" r:id="rId3" imgW="44424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2738437"/>
                        <a:ext cx="11525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616075" y="4073525"/>
          <a:ext cx="1812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761760" imgH="177480" progId="Equation.DSMT4">
                  <p:embed/>
                </p:oleObj>
              </mc:Choice>
              <mc:Fallback>
                <p:oleObj name="Equation" r:id="rId5" imgW="76176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073525"/>
                        <a:ext cx="1812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4648200" y="2743200"/>
            <a:ext cx="2438400" cy="1295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800600" y="3200400"/>
            <a:ext cx="838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30480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F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248400" y="2895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</a:t>
            </a:r>
            <a:endParaRPr lang="zh-CN" altLang="en-US" b="1" dirty="0"/>
          </a:p>
        </p:txBody>
      </p:sp>
      <p:sp>
        <p:nvSpPr>
          <p:cNvPr id="22" name="椭圆 21"/>
          <p:cNvSpPr/>
          <p:nvPr/>
        </p:nvSpPr>
        <p:spPr>
          <a:xfrm>
            <a:off x="4572000" y="2514600"/>
            <a:ext cx="3200400" cy="17526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048000" y="5334000"/>
          <a:ext cx="1034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0"/>
                        <a:ext cx="103414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9446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 smtClean="0"/>
              <a:t>A sequence of formulas </a:t>
            </a:r>
            <a:r>
              <a:rPr lang="en-US" altLang="zh-CN" sz="2800" i="1" dirty="0" smtClean="0"/>
              <a:t>F</a:t>
            </a:r>
            <a:r>
              <a:rPr lang="en-US" altLang="zh-CN" i="1" dirty="0" smtClean="0"/>
              <a:t>0</a:t>
            </a:r>
            <a:r>
              <a:rPr lang="en-US" altLang="zh-CN" sz="2800" i="1" dirty="0" smtClean="0"/>
              <a:t> = I,F</a:t>
            </a:r>
            <a:r>
              <a:rPr lang="en-US" altLang="zh-CN" i="1" dirty="0" smtClean="0"/>
              <a:t>1</a:t>
            </a:r>
            <a:r>
              <a:rPr lang="en-US" altLang="zh-CN" sz="2800" i="1" dirty="0" smtClean="0"/>
              <a:t>, F</a:t>
            </a:r>
            <a:r>
              <a:rPr lang="en-US" altLang="zh-CN" i="1" dirty="0" smtClean="0"/>
              <a:t>2</a:t>
            </a:r>
            <a:r>
              <a:rPr lang="en-US" altLang="zh-CN" sz="2800" i="1" dirty="0" smtClean="0"/>
              <a:t>, . . . , </a:t>
            </a:r>
            <a:r>
              <a:rPr lang="en-US" altLang="zh-CN" sz="2800" i="1" dirty="0" err="1" smtClean="0"/>
              <a:t>F</a:t>
            </a:r>
            <a:r>
              <a:rPr lang="en-US" altLang="zh-CN" i="1" dirty="0" err="1" smtClean="0"/>
              <a:t>k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(CNF)</a:t>
            </a: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800" dirty="0" smtClean="0"/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800" dirty="0" smtClean="0"/>
              <a:t>Four invariants: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</a:t>
            </a:r>
            <a:r>
              <a:rPr lang="en-US" altLang="zh-CN" sz="2400" dirty="0" smtClean="0">
                <a:cs typeface="Wingdings" pitchFamily="18" charset="0"/>
              </a:rPr>
              <a:t>,         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 </a:t>
            </a:r>
            <a:r>
              <a:rPr lang="en-US" altLang="zh-CN" sz="2400" dirty="0" smtClean="0">
                <a:latin typeface="+mj-lt"/>
                <a:cs typeface="Wingdings" pitchFamily="18" charset="0"/>
              </a:rPr>
              <a:t>, 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altLang="zh-CN" sz="2400" dirty="0" smtClean="0">
                <a:cs typeface="Wingdings" pitchFamily="18" charset="0"/>
              </a:rPr>
              <a:t>,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33400" y="3048000"/>
          <a:ext cx="9540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9540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31813" y="43434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434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33400" y="3505200"/>
          <a:ext cx="12493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7" imgW="583920" imgH="228600" progId="Equation.DSMT4">
                  <p:embed/>
                </p:oleObj>
              </mc:Choice>
              <mc:Fallback>
                <p:oleObj name="Equation" r:id="rId7" imgW="58392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12493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2133600" y="35052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9" imgW="545760" imgH="177480" progId="Equation.DSMT4">
                  <p:embed/>
                </p:oleObj>
              </mc:Choice>
              <mc:Fallback>
                <p:oleObj name="Equation" r:id="rId9" imgW="54576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4267200" y="3429000"/>
          <a:ext cx="363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11" imgW="1676160" imgH="228600" progId="Equation.DSMT4">
                  <p:embed/>
                </p:oleObj>
              </mc:Choice>
              <mc:Fallback>
                <p:oleObj name="Equation" r:id="rId11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429000"/>
                        <a:ext cx="3632200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2286000" y="5105400"/>
          <a:ext cx="1169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13" imgW="545760" imgH="177480" progId="Equation.DSMT4">
                  <p:embed/>
                </p:oleObj>
              </mc:Choice>
              <mc:Fallback>
                <p:oleObj name="Equation" r:id="rId13" imgW="54576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11699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895600" y="4343400"/>
          <a:ext cx="11763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5" imgW="545760" imgH="177480" progId="Equation.DSMT4">
                  <p:embed/>
                </p:oleObj>
              </mc:Choice>
              <mc:Fallback>
                <p:oleObj name="Equation" r:id="rId15" imgW="54576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11763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33400" y="5105400"/>
          <a:ext cx="10620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6" imgW="495000" imgH="228600" progId="Equation.DSMT4">
                  <p:embed/>
                </p:oleObj>
              </mc:Choice>
              <mc:Fallback>
                <p:oleObj name="Equation" r:id="rId16" imgW="495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10620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1994136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IC3 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验证算法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流程图: 联系 9"/>
              <p:cNvSpPr/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000" b="1" dirty="0" smtClean="0">
                    <a:solidFill>
                      <a:schemeClr val="tx1"/>
                    </a:solidFill>
                  </a:rPr>
                  <a:t>=I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流程图: 联系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048000"/>
                <a:ext cx="952500" cy="457200"/>
              </a:xfrm>
              <a:prstGeom prst="flowChartConnector">
                <a:avLst/>
              </a:prstGeom>
              <a:blipFill rotWithShape="1"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流程图: 联系 10"/>
          <p:cNvSpPr/>
          <p:nvPr/>
        </p:nvSpPr>
        <p:spPr>
          <a:xfrm>
            <a:off x="1295400" y="2743200"/>
            <a:ext cx="2362200" cy="10668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1143000" y="2286000"/>
            <a:ext cx="3505200" cy="2057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762000" y="1828800"/>
            <a:ext cx="5715000" cy="32004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609600" y="1524000"/>
            <a:ext cx="6019800" cy="3810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68580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err="1" smtClean="0"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286000"/>
                <a:ext cx="6858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82630"/>
                <a:ext cx="685800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514600"/>
                <a:ext cx="685800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/>
          <p:cNvSpPr/>
          <p:nvPr/>
        </p:nvSpPr>
        <p:spPr>
          <a:xfrm>
            <a:off x="1219200" y="2514600"/>
            <a:ext cx="2895600" cy="1600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2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</a:t>
            </a:r>
            <a:endParaRPr lang="zh-CN" altLang="en-US" sz="2400" b="1" dirty="0"/>
          </a:p>
        </p:txBody>
      </p:sp>
      <p:sp>
        <p:nvSpPr>
          <p:cNvPr id="39" name="椭圆 38"/>
          <p:cNvSpPr/>
          <p:nvPr/>
        </p:nvSpPr>
        <p:spPr>
          <a:xfrm>
            <a:off x="685800" y="1600200"/>
            <a:ext cx="6477000" cy="38862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8580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52800"/>
            <a:ext cx="762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2" idx="3"/>
            <a:endCxn id="40" idx="2"/>
          </p:cNvCxnSpPr>
          <p:nvPr/>
        </p:nvCxnSpPr>
        <p:spPr>
          <a:xfrm flipV="1">
            <a:off x="6030959" y="3390900"/>
            <a:ext cx="827041" cy="2694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39000" y="4143345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属性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成立</a:t>
            </a:r>
            <a:endParaRPr lang="zh-CN" altLang="en-US" sz="2000" dirty="0"/>
          </a:p>
        </p:txBody>
      </p:sp>
      <p:sp>
        <p:nvSpPr>
          <p:cNvPr id="47" name="下箭头 46"/>
          <p:cNvSpPr/>
          <p:nvPr/>
        </p:nvSpPr>
        <p:spPr>
          <a:xfrm>
            <a:off x="7848600" y="2895600"/>
            <a:ext cx="228600" cy="1143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: </a:t>
                </a:r>
                <a:r>
                  <a:rPr lang="zh-CN" altLang="en-US" sz="2000" dirty="0" smtClean="0"/>
                  <a:t>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zh-CN" altLang="en-US" sz="2000" dirty="0" smtClean="0"/>
                  <a:t>步可达的状态集合的上近似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100" y="5632800"/>
                <a:ext cx="4038600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>
          <a:xfrm>
            <a:off x="1447800" y="2895600"/>
            <a:ext cx="1524000" cy="762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12" y="2364010"/>
                <a:ext cx="1246175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710678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初始状态（</a:t>
            </a: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k=0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9582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zh-CN" altLang="en-US" sz="2597" dirty="0" smtClean="0">
                <a:latin typeface="Wingdings" pitchFamily="18" charset="0"/>
                <a:cs typeface="Wingdings" pitchFamily="18" charset="0"/>
              </a:rPr>
              <a:t>首先识别</a:t>
            </a:r>
            <a:r>
              <a:rPr lang="en-US" altLang="zh-CN" sz="2597" dirty="0" smtClean="0">
                <a:cs typeface="Wingdings" pitchFamily="18" charset="0"/>
              </a:rPr>
              <a:t>0</a:t>
            </a:r>
            <a:r>
              <a:rPr lang="zh-CN" altLang="en-US" sz="2597" dirty="0" smtClean="0">
                <a:cs typeface="Wingdings" pitchFamily="18" charset="0"/>
              </a:rPr>
              <a:t>步和</a:t>
            </a:r>
            <a:r>
              <a:rPr lang="en-US" altLang="zh-CN" sz="2597" dirty="0" smtClean="0">
                <a:cs typeface="Wingdings" pitchFamily="18" charset="0"/>
              </a:rPr>
              <a:t>1</a:t>
            </a:r>
            <a:r>
              <a:rPr lang="zh-CN" altLang="en-US" sz="2597" dirty="0" smtClean="0">
                <a:cs typeface="Wingdings" pitchFamily="18" charset="0"/>
              </a:rPr>
              <a:t>步能够到达的反例：</a:t>
            </a:r>
            <a:endParaRPr lang="en-US" altLang="zh-CN" sz="2597" dirty="0" smtClean="0"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endParaRPr lang="en-US" altLang="zh-CN" sz="2597" dirty="0" smtClean="0">
              <a:solidFill>
                <a:srgbClr val="FF9A00"/>
              </a:solidFill>
              <a:latin typeface="Wingdings" pitchFamily="18" charset="0"/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</a:p>
          <a:p>
            <a:pPr>
              <a:lnSpc>
                <a:spcPts val="36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如果反例不存在，则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2514600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09601" y="3505200"/>
          <a:ext cx="1752600" cy="392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736560" imgH="164880" progId="Equation.DSMT4">
                  <p:embed/>
                </p:oleObj>
              </mc:Choice>
              <mc:Fallback>
                <p:oleObj name="Equation" r:id="rId5" imgW="73656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3505200"/>
                        <a:ext cx="1752600" cy="392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581400" y="4343400"/>
          <a:ext cx="990600" cy="524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431640" imgH="228600" progId="Equation.DSMT4">
                  <p:embed/>
                </p:oleObj>
              </mc:Choice>
              <mc:Fallback>
                <p:oleObj name="Equation" r:id="rId7" imgW="431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990600" cy="524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右大括号 11"/>
          <p:cNvSpPr/>
          <p:nvPr/>
        </p:nvSpPr>
        <p:spPr>
          <a:xfrm>
            <a:off x="3200400" y="2514600"/>
            <a:ext cx="228600" cy="13716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2782669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如果存在满足等式的状态，算法终止，直接返回反例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728585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</a:t>
            </a:r>
            <a:r>
              <a:rPr lang="en-US" altLang="zh-CN" sz="2802" dirty="0" err="1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Interation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9055100" cy="476540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</a:pPr>
            <a:endParaRPr lang="en-US" altLang="zh-CN" sz="2597" dirty="0" smtClean="0">
              <a:cs typeface="Wingdings" pitchFamily="18" charset="0"/>
            </a:endParaRPr>
          </a:p>
          <a:p>
            <a:pPr>
              <a:lnSpc>
                <a:spcPts val="1000"/>
              </a:lnSpc>
            </a:pPr>
            <a:r>
              <a:rPr lang="en-US" altLang="zh-CN" sz="2597" dirty="0" smtClean="0">
                <a:cs typeface="Wingdings" pitchFamily="18" charset="0"/>
              </a:rPr>
              <a:t>                                </a:t>
            </a:r>
          </a:p>
          <a:p>
            <a:pPr>
              <a:lnSpc>
                <a:spcPts val="1000"/>
              </a:lnSpc>
            </a:pPr>
            <a:r>
              <a:rPr lang="zh-CN" altLang="en-US" sz="2597" dirty="0" smtClean="0">
                <a:cs typeface="Wingdings" pitchFamily="18" charset="0"/>
              </a:rPr>
              <a:t>判断                         是否成立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情况一：成立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设置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 smtClean="0">
                <a:solidFill>
                  <a:schemeClr val="accent6"/>
                </a:solidFill>
              </a:rPr>
              <a:t>   </a:t>
            </a:r>
            <a:r>
              <a:rPr lang="en-US" altLang="zh-CN" sz="2400" dirty="0" smtClean="0"/>
              <a:t>Propagating clauses forward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/>
              <a:t>For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from 1 to k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find the largest clause</a:t>
            </a:r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 smtClean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 smtClean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endParaRPr lang="en-US" altLang="zh-CN" sz="2400" dirty="0" smtClean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zh-CN" altLang="en-US" sz="2400" dirty="0" smtClean="0"/>
              <a:t>其中如果发现                    ，算法终止，属性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成立</a:t>
            </a:r>
            <a:endParaRPr lang="en-US" altLang="zh-CN" sz="2400" dirty="0" smtClean="0"/>
          </a:p>
          <a:p>
            <a:pPr lvl="1"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/>
              <a:t> 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838200" y="1752600"/>
          <a:ext cx="1676400" cy="48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3" imgW="787320" imgH="228600" progId="Equation.DSMT4">
                  <p:embed/>
                </p:oleObj>
              </mc:Choice>
              <mc:Fallback>
                <p:oleObj name="Equation" r:id="rId3" imgW="7873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1676400" cy="48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6172200" y="21336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19800" y="1828800"/>
            <a:ext cx="2209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5715000" y="1447800"/>
            <a:ext cx="30480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91200" y="1676400"/>
            <a:ext cx="27432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391400" y="205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</a:t>
            </a:r>
            <a:r>
              <a:rPr lang="en-US" altLang="zh-CN" sz="1400" dirty="0" err="1" smtClean="0"/>
              <a:t>k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58200" y="1600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2209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</a:t>
            </a:r>
            <a:endParaRPr lang="zh-CN" altLang="en-US" dirty="0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295400" y="2819401"/>
          <a:ext cx="1295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5" imgW="533160" imgH="228600" progId="Equation.DSMT4">
                  <p:embed/>
                </p:oleObj>
              </mc:Choice>
              <mc:Fallback>
                <p:oleObj name="Equation" r:id="rId5" imgW="5331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1"/>
                        <a:ext cx="1295400" cy="5551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638800" y="3681549"/>
          <a:ext cx="990600" cy="5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7" imgW="444240" imgH="228600" progId="Equation.DSMT4">
                  <p:embed/>
                </p:oleObj>
              </mc:Choice>
              <mc:Fallback>
                <p:oleObj name="Equation" r:id="rId7" imgW="4442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681549"/>
                        <a:ext cx="990600" cy="5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057400" y="41910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9" imgW="761760" imgH="228600" progId="Equation.DSMT4">
                  <p:embed/>
                </p:oleObj>
              </mc:Choice>
              <mc:Fallback>
                <p:oleObj name="Equation" r:id="rId9" imgW="7617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4038600" y="4191000"/>
          <a:ext cx="213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1" imgW="1066680" imgH="228600" progId="Equation.DSMT4">
                  <p:embed/>
                </p:oleObj>
              </mc:Choice>
              <mc:Fallback>
                <p:oleObj name="Equation" r:id="rId11" imgW="106668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133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609600" y="4876799"/>
          <a:ext cx="1981200" cy="50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799"/>
                        <a:ext cx="1981200" cy="502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2514600" y="5410200"/>
          <a:ext cx="1066800" cy="468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15" imgW="520560" imgH="228600" progId="Equation.DSMT4">
                  <p:embed/>
                </p:oleObj>
              </mc:Choice>
              <mc:Fallback>
                <p:oleObj name="Equation" r:id="rId15" imgW="520560" imgH="228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0200"/>
                        <a:ext cx="1066800" cy="468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3728585" cy="4454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Major  </a:t>
            </a:r>
            <a:r>
              <a:rPr lang="en-US" altLang="zh-CN" sz="2802" dirty="0" err="1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Interation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（</a:t>
            </a: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k&gt;0</a:t>
            </a:r>
            <a:r>
              <a:rPr lang="zh-CN" altLang="en-US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）</a:t>
            </a:r>
            <a:endParaRPr lang="en-US" altLang="zh-CN" sz="2802" dirty="0" smtClean="0">
              <a:solidFill>
                <a:srgbClr val="FFFFFF"/>
              </a:solidFill>
              <a:latin typeface="Impact" pitchFamily="18" charset="0"/>
              <a:cs typeface="Impact" pitchFamily="18" charset="0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6235700" cy="336758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情况二：不成立</a:t>
            </a:r>
            <a:endParaRPr lang="en-US" altLang="zh-CN" sz="2597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	</a:t>
            </a:r>
            <a:r>
              <a:rPr lang="zh-CN" altLang="en-US" sz="2000" dirty="0" smtClean="0">
                <a:latin typeface="Wingdings" pitchFamily="18" charset="0"/>
                <a:cs typeface="Wingdings" pitchFamily="18" charset="0"/>
              </a:rPr>
              <a:t>说明</a:t>
            </a:r>
            <a:r>
              <a:rPr lang="en-US" altLang="zh-CN" sz="2000" dirty="0" err="1" smtClean="0">
                <a:cs typeface="Wingdings" pitchFamily="18" charset="0"/>
              </a:rPr>
              <a:t>F</a:t>
            </a:r>
            <a:r>
              <a:rPr lang="en-US" altLang="zh-CN" sz="1600" dirty="0" err="1" smtClean="0">
                <a:cs typeface="Wingdings" pitchFamily="18" charset="0"/>
              </a:rPr>
              <a:t>k</a:t>
            </a:r>
            <a:r>
              <a:rPr lang="zh-CN" altLang="en-US" sz="2000" dirty="0" smtClean="0">
                <a:cs typeface="Wingdings" pitchFamily="18" charset="0"/>
              </a:rPr>
              <a:t>中</a:t>
            </a:r>
            <a:r>
              <a:rPr lang="zh-CN" altLang="en-US" sz="2000" dirty="0" smtClean="0">
                <a:latin typeface="Wingdings" pitchFamily="18" charset="0"/>
                <a:cs typeface="Wingdings" pitchFamily="18" charset="0"/>
              </a:rPr>
              <a:t>存在某个状态</a:t>
            </a:r>
            <a:r>
              <a:rPr lang="en-US" altLang="zh-CN" sz="2000" dirty="0" smtClean="0">
                <a:cs typeface="Wingdings" pitchFamily="18" charset="0"/>
              </a:rPr>
              <a:t>s</a:t>
            </a:r>
            <a:r>
              <a:rPr lang="zh-CN" altLang="en-US" sz="2000" dirty="0" smtClean="0">
                <a:cs typeface="Wingdings" pitchFamily="18" charset="0"/>
              </a:rPr>
              <a:t>，能够通过</a:t>
            </a:r>
            <a:r>
              <a:rPr lang="en-US" altLang="zh-CN" sz="2000" dirty="0" smtClean="0">
                <a:cs typeface="Wingdings" pitchFamily="18" charset="0"/>
              </a:rPr>
              <a:t>1</a:t>
            </a:r>
            <a:r>
              <a:rPr lang="zh-CN" altLang="en-US" sz="2000" dirty="0" smtClean="0">
                <a:cs typeface="Wingdings" pitchFamily="18" charset="0"/>
              </a:rPr>
              <a:t>步迁移到</a:t>
            </a:r>
            <a:endParaRPr lang="en-US" altLang="zh-CN" sz="2000" dirty="0" smtClean="0">
              <a:cs typeface="Wingdings" pitchFamily="18" charset="0"/>
            </a:endParaRPr>
          </a:p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000" dirty="0" smtClean="0">
                <a:cs typeface="Wingdings" pitchFamily="18" charset="0"/>
              </a:rPr>
              <a:t> 	</a:t>
            </a:r>
            <a:r>
              <a:rPr lang="zh-CN" altLang="en-US" sz="2000" dirty="0" smtClean="0">
                <a:cs typeface="Wingdings" pitchFamily="18" charset="0"/>
              </a:rPr>
              <a:t>达</a:t>
            </a:r>
            <a:r>
              <a:rPr lang="en-US" altLang="zh-CN" sz="2000" dirty="0" smtClean="0">
                <a:cs typeface="Wingdings" pitchFamily="18" charset="0"/>
              </a:rPr>
              <a:t>P</a:t>
            </a:r>
            <a:r>
              <a:rPr lang="zh-CN" altLang="en-US" sz="2000" dirty="0" smtClean="0">
                <a:cs typeface="Wingdings" pitchFamily="18" charset="0"/>
              </a:rPr>
              <a:t>以外的状态，即某个错误状态。</a:t>
            </a:r>
            <a:endParaRPr lang="en-US" altLang="zh-CN" sz="2400" dirty="0" smtClean="0">
              <a:cs typeface="Wingdings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为真反例，我们就应该找出一条由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初始状态到达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的路径。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就应该是不可达的，应该设法将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中移除出去。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9" name="椭圆 8"/>
          <p:cNvSpPr/>
          <p:nvPr/>
        </p:nvSpPr>
        <p:spPr>
          <a:xfrm>
            <a:off x="6553200" y="2209800"/>
            <a:ext cx="1066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324600" y="1905000"/>
            <a:ext cx="2286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6096000" y="1447800"/>
            <a:ext cx="2743200" cy="19050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172200" y="1676400"/>
            <a:ext cx="2971800" cy="1524000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92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</a:t>
            </a:r>
            <a:r>
              <a:rPr lang="en-US" altLang="zh-CN" sz="1400" dirty="0" err="1" smtClean="0"/>
              <a:t>k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10600" y="14478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153400" y="2590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16" idx="7"/>
          </p:cNvCxnSpPr>
          <p:nvPr/>
        </p:nvCxnSpPr>
        <p:spPr>
          <a:xfrm flipV="1">
            <a:off x="8218441" y="2590800"/>
            <a:ext cx="7731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联系 22"/>
          <p:cNvSpPr/>
          <p:nvPr/>
        </p:nvSpPr>
        <p:spPr>
          <a:xfrm>
            <a:off x="8077200" y="2514600"/>
            <a:ext cx="228600" cy="2286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1242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572000" y="4724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8194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19600" y="4278255"/>
            <a:ext cx="533400" cy="11319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5" idx="7"/>
            <a:endCxn id="26" idx="0"/>
          </p:cNvCxnSpPr>
          <p:nvPr/>
        </p:nvCxnSpPr>
        <p:spPr>
          <a:xfrm flipV="1">
            <a:off x="3189241" y="4724400"/>
            <a:ext cx="1420859" cy="1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576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4419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44196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819400" y="5421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sz="1400" dirty="0" smtClean="0"/>
              <a:t>k-1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95800" y="5421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</a:t>
            </a:r>
            <a:r>
              <a:rPr lang="en-US" altLang="zh-CN" sz="1400" dirty="0" err="1" smtClean="0"/>
              <a:t>k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72400" y="2438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0" y="45720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如果直接删除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，会破坏第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条性质：</a:t>
            </a:r>
            <a:endParaRPr lang="zh-CN" altLang="en-US" dirty="0"/>
          </a:p>
        </p:txBody>
      </p:sp>
      <p:graphicFrame>
        <p:nvGraphicFramePr>
          <p:cNvPr id="18433" name="Object 6"/>
          <p:cNvGraphicFramePr>
            <a:graphicFrameLocks noChangeAspect="1"/>
          </p:cNvGraphicFramePr>
          <p:nvPr/>
        </p:nvGraphicFramePr>
        <p:xfrm>
          <a:off x="5562600" y="5257800"/>
          <a:ext cx="18002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002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81" y="0"/>
            <a:ext cx="9143618" cy="6858000"/>
          </a:xfrm>
          <a:custGeom>
            <a:avLst/>
            <a:gdLst>
              <a:gd name="connsiteX0" fmla="*/ 0 w 9143618"/>
              <a:gd name="connsiteY0" fmla="*/ 0 h 6858000"/>
              <a:gd name="connsiteX1" fmla="*/ 0 w 9143618"/>
              <a:gd name="connsiteY1" fmla="*/ 6858000 h 6858000"/>
              <a:gd name="connsiteX2" fmla="*/ 9143618 w 9143618"/>
              <a:gd name="connsiteY2" fmla="*/ 6858000 h 6858000"/>
              <a:gd name="connsiteX3" fmla="*/ 9143618 w 9143618"/>
              <a:gd name="connsiteY3" fmla="*/ 0 h 6858000"/>
              <a:gd name="connsiteX4" fmla="*/ 0 w 9143618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6858000">
                <a:moveTo>
                  <a:pt x="0" y="0"/>
                </a:moveTo>
                <a:lnTo>
                  <a:pt x="0" y="6858000"/>
                </a:lnTo>
                <a:lnTo>
                  <a:pt x="9143618" y="68580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09600" y="6158484"/>
            <a:ext cx="8534400" cy="28194"/>
          </a:xfrm>
          <a:custGeom>
            <a:avLst/>
            <a:gdLst>
              <a:gd name="connsiteX0" fmla="*/ 0 w 8534400"/>
              <a:gd name="connsiteY0" fmla="*/ 14097 h 28194"/>
              <a:gd name="connsiteX1" fmla="*/ 8534400 w 8534400"/>
              <a:gd name="connsiteY1" fmla="*/ 14097 h 281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34400" h="28194">
                <a:moveTo>
                  <a:pt x="0" y="14097"/>
                </a:moveTo>
                <a:lnTo>
                  <a:pt x="8534400" y="14097"/>
                </a:lnTo>
              </a:path>
            </a:pathLst>
          </a:custGeom>
          <a:ln w="38100">
            <a:solidFill>
              <a:srgbClr val="CC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1" y="533400"/>
            <a:ext cx="9143618" cy="533400"/>
          </a:xfrm>
          <a:custGeom>
            <a:avLst/>
            <a:gdLst>
              <a:gd name="connsiteX0" fmla="*/ 0 w 9143618"/>
              <a:gd name="connsiteY0" fmla="*/ 0 h 533400"/>
              <a:gd name="connsiteX1" fmla="*/ 0 w 9143618"/>
              <a:gd name="connsiteY1" fmla="*/ 533400 h 533400"/>
              <a:gd name="connsiteX2" fmla="*/ 9143618 w 9143618"/>
              <a:gd name="connsiteY2" fmla="*/ 533400 h 533400"/>
              <a:gd name="connsiteX3" fmla="*/ 9143618 w 9143618"/>
              <a:gd name="connsiteY3" fmla="*/ 0 h 533400"/>
              <a:gd name="connsiteX4" fmla="*/ 0 w 9143618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618" h="533400">
                <a:moveTo>
                  <a:pt x="0" y="0"/>
                </a:moveTo>
                <a:lnTo>
                  <a:pt x="0" y="533400"/>
                </a:lnTo>
                <a:lnTo>
                  <a:pt x="9143618" y="533400"/>
                </a:lnTo>
                <a:lnTo>
                  <a:pt x="9143618" y="0"/>
                </a:lnTo>
                <a:lnTo>
                  <a:pt x="0" y="0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914400" y="596900"/>
            <a:ext cx="2444580" cy="4821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/>
            </a:pPr>
            <a:r>
              <a:rPr lang="en-US" altLang="zh-CN" sz="2802" dirty="0" smtClean="0">
                <a:solidFill>
                  <a:srgbClr val="FFFFFF"/>
                </a:solidFill>
                <a:latin typeface="Impact" pitchFamily="18" charset="0"/>
                <a:cs typeface="Impact" pitchFamily="18" charset="0"/>
              </a:rPr>
              <a:t>Addressing CTI 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" y="1752600"/>
            <a:ext cx="8826500" cy="343170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469900" algn="l"/>
              </a:tabLst>
            </a:pPr>
            <a:r>
              <a:rPr lang="en-US" altLang="zh-CN" sz="2597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zh-CN" altLang="en-US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cube s</a:t>
            </a: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buFont typeface="Wingdings"/>
              <a:buChar char="o"/>
              <a:tabLst>
                <a:tab pos="469900" algn="l"/>
              </a:tabLst>
            </a:pPr>
            <a:r>
              <a:rPr lang="en-US" altLang="zh-CN" sz="2400" dirty="0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Find highest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such that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/>
              <a:t>Apply inductive generalization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find minimal </a:t>
            </a:r>
            <a:r>
              <a:rPr lang="en-US" altLang="zh-CN" sz="2400" dirty="0" err="1" smtClean="0"/>
              <a:t>subclause</a:t>
            </a:r>
            <a:r>
              <a:rPr lang="en-US" altLang="zh-CN" sz="2400" dirty="0" smtClean="0"/>
              <a:t>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                <a:tab pos="469900" algn="l"/>
              </a:tabLst>
            </a:pP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400"/>
              </a:lnSpc>
              <a:tabLst>
                <a:tab pos="469900" algn="l"/>
              </a:tabLst>
            </a:pP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      </a:t>
            </a:r>
            <a:r>
              <a:rPr lang="zh-CN" altLang="en-US" sz="2400" dirty="0" smtClean="0">
                <a:latin typeface="Wingdings" pitchFamily="18" charset="0"/>
                <a:cs typeface="Wingdings" pitchFamily="18" charset="0"/>
              </a:rPr>
              <a:t>，</a:t>
            </a:r>
            <a:r>
              <a:rPr lang="en-US" altLang="zh-CN" sz="2400" dirty="0" smtClean="0">
                <a:solidFill>
                  <a:srgbClr val="FF9A00"/>
                </a:solidFill>
                <a:latin typeface="Wingdings" pitchFamily="18" charset="0"/>
                <a:cs typeface="Wingdings" pitchFamily="18" charset="0"/>
              </a:rPr>
              <a:t>         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698500" y="6286500"/>
            <a:ext cx="504946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2012/10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6286500"/>
            <a:ext cx="76944" cy="2257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286000" y="2895600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143000" imgH="228600" progId="Equation.DSMT4">
                  <p:embed/>
                </p:oleObj>
              </mc:Choice>
              <mc:Fallback>
                <p:oleObj name="Equation" r:id="rId3" imgW="114300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543800" y="3387811"/>
          <a:ext cx="1066800" cy="34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469800" imgH="152280" progId="Equation.DSMT4">
                  <p:embed/>
                </p:oleObj>
              </mc:Choice>
              <mc:Fallback>
                <p:oleObj name="Equation" r:id="rId5" imgW="469800" imgH="1522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387811"/>
                        <a:ext cx="1066800" cy="34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57399" y="3886200"/>
          <a:ext cx="87085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7" imgW="406080" imgH="177480" progId="Equation.DSMT4">
                  <p:embed/>
                </p:oleObj>
              </mc:Choice>
              <mc:Fallback>
                <p:oleObj name="Equation" r:id="rId7" imgW="406080" imgH="177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99" y="3886200"/>
                        <a:ext cx="87085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267200" y="3876932"/>
          <a:ext cx="1917701" cy="46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9" imgW="939600" imgH="228600" progId="Equation.DSMT4">
                  <p:embed/>
                </p:oleObj>
              </mc:Choice>
              <mc:Fallback>
                <p:oleObj name="Equation" r:id="rId9" imgW="9396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76932"/>
                        <a:ext cx="1917701" cy="466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22313" y="4724400"/>
          <a:ext cx="1298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1" imgW="736560" imgH="241200" progId="Equation.DSMT4">
                  <p:embed/>
                </p:oleObj>
              </mc:Choice>
              <mc:Fallback>
                <p:oleObj name="Equation" r:id="rId11" imgW="736560" imgH="241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724400"/>
                        <a:ext cx="1298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2514601" y="4720389"/>
          <a:ext cx="1371600" cy="38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3" imgW="723600" imgH="203040" progId="Equation.DSMT4">
                  <p:embed/>
                </p:oleObj>
              </mc:Choice>
              <mc:Fallback>
                <p:oleObj name="Equation" r:id="rId13" imgW="72360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720389"/>
                        <a:ext cx="1371600" cy="385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34000" y="2362200"/>
            <a:ext cx="2667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说明</a:t>
            </a:r>
            <a:r>
              <a:rPr lang="en-US" altLang="zh-CN" dirty="0" err="1" smtClean="0"/>
              <a:t>F</a:t>
            </a:r>
            <a:r>
              <a:rPr lang="en-US" altLang="zh-CN" sz="1400" dirty="0" err="1" smtClean="0"/>
              <a:t>i</a:t>
            </a:r>
            <a:r>
              <a:rPr lang="zh-CN" altLang="en-US" dirty="0" smtClean="0"/>
              <a:t>中不存在能够</a:t>
            </a:r>
            <a:r>
              <a:rPr lang="en-US" altLang="zh-CN" dirty="0" smtClean="0"/>
              <a:t>1</a:t>
            </a:r>
            <a:r>
              <a:rPr lang="zh-CN" altLang="en-US" dirty="0" smtClean="0"/>
              <a:t>步到达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的状态，即</a:t>
            </a:r>
            <a:r>
              <a:rPr lang="en-US" altLang="zh-CN" dirty="0" smtClean="0"/>
              <a:t>F</a:t>
            </a:r>
            <a:r>
              <a:rPr lang="en-US" altLang="zh-CN" sz="1400" dirty="0" smtClean="0"/>
              <a:t>i+1</a:t>
            </a:r>
            <a:r>
              <a:rPr lang="zh-CN" altLang="en-US" dirty="0" smtClean="0"/>
              <a:t>可以不包含</a:t>
            </a:r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4724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更新其他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是为了满足条件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graphicFrame>
        <p:nvGraphicFramePr>
          <p:cNvPr id="5128" name="Object 12"/>
          <p:cNvGraphicFramePr>
            <a:graphicFrameLocks noChangeAspect="1"/>
          </p:cNvGraphicFramePr>
          <p:nvPr/>
        </p:nvGraphicFramePr>
        <p:xfrm>
          <a:off x="4724400" y="5105400"/>
          <a:ext cx="3200400" cy="43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5" imgW="1676160" imgH="228600" progId="Equation.DSMT4">
                  <p:embed/>
                </p:oleObj>
              </mc:Choice>
              <mc:Fallback>
                <p:oleObj name="Equation" r:id="rId15" imgW="16761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105400"/>
                        <a:ext cx="3200400" cy="43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648200" y="4648200"/>
            <a:ext cx="3505200" cy="990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441</Words>
  <Application>Microsoft Office PowerPoint</Application>
  <PresentationFormat>全屏显示(4:3)</PresentationFormat>
  <Paragraphs>247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Fei He</cp:lastModifiedBy>
  <cp:revision>110</cp:revision>
  <dcterms:created xsi:type="dcterms:W3CDTF">2006-08-16T00:00:00Z</dcterms:created>
  <dcterms:modified xsi:type="dcterms:W3CDTF">2019-03-09T15:44:47Z</dcterms:modified>
</cp:coreProperties>
</file>