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70" r:id="rId4"/>
    <p:sldId id="26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5" r:id="rId13"/>
    <p:sldId id="272" r:id="rId14"/>
    <p:sldId id="273" r:id="rId15"/>
    <p:sldId id="274" r:id="rId16"/>
    <p:sldId id="271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293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160E0-72B8-4324-B990-45751E7D47C9}" type="datetimeFigureOut">
              <a:rPr lang="zh-CN" altLang="en-US" smtClean="0"/>
              <a:t>2021/9/14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CF3CC-6E80-485B-9B29-9C958BC99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54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CF3CC-6E80-485B-9B29-9C958BC9915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23.w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3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31.png"/><Relationship Id="rId7" Type="http://schemas.openxmlformats.org/officeDocument/2006/relationships/image" Target="../media/image4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4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5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9.bin"/><Relationship Id="rId2" Type="http://schemas.openxmlformats.org/officeDocument/2006/relationships/oleObject" Target="../embeddings/oleObject4.bin"/><Relationship Id="rId16" Type="http://schemas.openxmlformats.org/officeDocument/2006/relationships/image" Target="../media/image12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0.bin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8.bin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81" y="2971800"/>
            <a:ext cx="4803266" cy="109727"/>
          </a:xfrm>
          <a:custGeom>
            <a:avLst/>
            <a:gdLst>
              <a:gd name="connsiteX0" fmla="*/ 0 w 4803266"/>
              <a:gd name="connsiteY0" fmla="*/ 0 h 109727"/>
              <a:gd name="connsiteX1" fmla="*/ 0 w 4803266"/>
              <a:gd name="connsiteY1" fmla="*/ 109727 h 109727"/>
              <a:gd name="connsiteX2" fmla="*/ 4803266 w 4803266"/>
              <a:gd name="connsiteY2" fmla="*/ 109727 h 109727"/>
              <a:gd name="connsiteX3" fmla="*/ 4803266 w 4803266"/>
              <a:gd name="connsiteY3" fmla="*/ 0 h 109727"/>
              <a:gd name="connsiteX4" fmla="*/ 0 w 4803266"/>
              <a:gd name="connsiteY4" fmla="*/ 0 h 1097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03266" h="109727">
                <a:moveTo>
                  <a:pt x="0" y="0"/>
                </a:moveTo>
                <a:lnTo>
                  <a:pt x="0" y="109727"/>
                </a:lnTo>
                <a:lnTo>
                  <a:pt x="4803266" y="109727"/>
                </a:lnTo>
                <a:lnTo>
                  <a:pt x="4803266" y="0"/>
                </a:lnTo>
                <a:lnTo>
                  <a:pt x="0" y="0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2967227"/>
            <a:ext cx="7772018" cy="9905"/>
          </a:xfrm>
          <a:custGeom>
            <a:avLst/>
            <a:gdLst>
              <a:gd name="connsiteX0" fmla="*/ 0 w 7772018"/>
              <a:gd name="connsiteY0" fmla="*/ 4952 h 9905"/>
              <a:gd name="connsiteX1" fmla="*/ 7772018 w 7772018"/>
              <a:gd name="connsiteY1" fmla="*/ 4952 h 99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72018" h="9905">
                <a:moveTo>
                  <a:pt x="0" y="4952"/>
                </a:moveTo>
                <a:lnTo>
                  <a:pt x="7772018" y="4952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1" y="2971800"/>
            <a:ext cx="4803266" cy="109727"/>
          </a:xfrm>
          <a:custGeom>
            <a:avLst/>
            <a:gdLst>
              <a:gd name="connsiteX0" fmla="*/ 0 w 4803266"/>
              <a:gd name="connsiteY0" fmla="*/ 0 h 109727"/>
              <a:gd name="connsiteX1" fmla="*/ 0 w 4803266"/>
              <a:gd name="connsiteY1" fmla="*/ 109727 h 109727"/>
              <a:gd name="connsiteX2" fmla="*/ 4803266 w 4803266"/>
              <a:gd name="connsiteY2" fmla="*/ 109727 h 109727"/>
              <a:gd name="connsiteX3" fmla="*/ 4803266 w 4803266"/>
              <a:gd name="connsiteY3" fmla="*/ 0 h 109727"/>
              <a:gd name="connsiteX4" fmla="*/ 0 w 4803266"/>
              <a:gd name="connsiteY4" fmla="*/ 0 h 1097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03266" h="109727">
                <a:moveTo>
                  <a:pt x="0" y="0"/>
                </a:moveTo>
                <a:lnTo>
                  <a:pt x="0" y="109727"/>
                </a:lnTo>
                <a:lnTo>
                  <a:pt x="4803266" y="109727"/>
                </a:lnTo>
                <a:lnTo>
                  <a:pt x="4803266" y="0"/>
                </a:lnTo>
                <a:lnTo>
                  <a:pt x="0" y="0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81" y="2967227"/>
            <a:ext cx="7772018" cy="9905"/>
          </a:xfrm>
          <a:custGeom>
            <a:avLst/>
            <a:gdLst>
              <a:gd name="connsiteX0" fmla="*/ 0 w 7772018"/>
              <a:gd name="connsiteY0" fmla="*/ 4952 h 9905"/>
              <a:gd name="connsiteX1" fmla="*/ 7772018 w 7772018"/>
              <a:gd name="connsiteY1" fmla="*/ 4952 h 99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72018" h="9905">
                <a:moveTo>
                  <a:pt x="0" y="4952"/>
                </a:moveTo>
                <a:lnTo>
                  <a:pt x="7772018" y="4952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7400" y="2794000"/>
            <a:ext cx="4546600" cy="40640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763000" cy="6616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8900" y="2070100"/>
            <a:ext cx="4405052" cy="61805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0" b="1" dirty="0">
                <a:solidFill>
                  <a:srgbClr val="000000"/>
                </a:solidFill>
                <a:latin typeface="+mj-lt"/>
                <a:cs typeface="华文彩云" pitchFamily="18" charset="0"/>
              </a:rPr>
              <a:t>Introduction to IC3</a:t>
            </a:r>
            <a:endParaRPr lang="en-US" altLang="zh-CN" sz="4400" b="1" dirty="0">
              <a:solidFill>
                <a:srgbClr val="000000"/>
              </a:solidFill>
              <a:latin typeface="华文彩云" pitchFamily="18" charset="0"/>
              <a:cs typeface="华文彩云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" y="2590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Understanding Aaron R. Bradley’s algorithm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444580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Addressing CTI 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384207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597" dirty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=k-1 or </a:t>
            </a:r>
            <a:r>
              <a:rPr lang="en-US" altLang="zh-CN" sz="259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=k </a:t>
            </a:r>
            <a:r>
              <a:rPr lang="zh-CN" altLang="en-US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被从</a:t>
            </a:r>
            <a:r>
              <a:rPr lang="en-US" altLang="zh-CN" sz="259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中去除了，重新发掘新反例</a:t>
            </a:r>
            <a:endParaRPr lang="en-US" altLang="zh-CN" sz="2597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1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r>
              <a:rPr lang="en-US" altLang="zh-CN" dirty="0"/>
              <a:t>	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&lt;k-1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有可能依旧在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中，寻找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的前一个状态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，现在需要从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中去除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buFont typeface="Wingdings"/>
              <a:buChar char="o"/>
              <a:tabLst>
                <a:tab pos="469900" algn="l"/>
              </a:tabLst>
            </a:pPr>
            <a:r>
              <a:rPr lang="zh-CN" altLang="en-US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递归地去除能够到达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的状态，直到将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中去除。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838200" y="2362200"/>
          <a:ext cx="1676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228600" progId="Equation.DSMT4">
                  <p:embed/>
                </p:oleObj>
              </mc:Choice>
              <mc:Fallback>
                <p:oleObj name="Equation" r:id="rId2" imgW="7873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62200"/>
                        <a:ext cx="16764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838201" y="3997114"/>
          <a:ext cx="2362200" cy="498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241200" progId="Equation.DSMT4">
                  <p:embed/>
                </p:oleObj>
              </mc:Choice>
              <mc:Fallback>
                <p:oleObj name="Equation" r:id="rId4" imgW="114300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1" y="3997114"/>
                        <a:ext cx="2362200" cy="498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/>
          <p:cNvSpPr/>
          <p:nvPr/>
        </p:nvSpPr>
        <p:spPr>
          <a:xfrm>
            <a:off x="7086600" y="2819400"/>
            <a:ext cx="533400" cy="11319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924800" y="2819400"/>
            <a:ext cx="533400" cy="11319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7467600" y="3429000"/>
            <a:ext cx="6477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62800" y="32120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77200" y="31242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628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sz="1400" dirty="0"/>
              <a:t>i+1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001000" y="3974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sz="1400" dirty="0"/>
              <a:t>i+2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6172200" y="2819400"/>
            <a:ext cx="533400" cy="11319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248400" y="3974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</a:t>
            </a:r>
            <a:r>
              <a:rPr lang="en-US" altLang="zh-CN" sz="1400" dirty="0" err="1"/>
              <a:t>i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endCxn id="16" idx="1"/>
          </p:cNvCxnSpPr>
          <p:nvPr/>
        </p:nvCxnSpPr>
        <p:spPr>
          <a:xfrm flipV="1">
            <a:off x="6477000" y="3396734"/>
            <a:ext cx="6858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422138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Prove Obligation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35881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cs typeface="Wingdings" pitchFamily="18" charset="0"/>
              </a:rPr>
              <a:t>prove-obligation</a:t>
            </a:r>
            <a:r>
              <a:rPr lang="zh-CN" altLang="en-US" sz="2400" dirty="0">
                <a:cs typeface="Wingdings" pitchFamily="18" charset="0"/>
              </a:rPr>
              <a:t>（</a:t>
            </a:r>
            <a:r>
              <a:rPr lang="en-US" altLang="zh-CN" sz="2400" dirty="0">
                <a:cs typeface="Wingdings" pitchFamily="18" charset="0"/>
              </a:rPr>
              <a:t>s</a:t>
            </a:r>
            <a:r>
              <a:rPr lang="zh-CN" altLang="en-US" sz="2400" dirty="0">
                <a:cs typeface="Wingdings" pitchFamily="18" charset="0"/>
              </a:rPr>
              <a:t>，</a:t>
            </a:r>
            <a:r>
              <a:rPr lang="en-US" altLang="zh-CN" sz="2400" dirty="0">
                <a:cs typeface="Wingdings" pitchFamily="18" charset="0"/>
              </a:rPr>
              <a:t>k</a:t>
            </a:r>
            <a:r>
              <a:rPr lang="zh-CN" altLang="en-US" sz="2400" dirty="0">
                <a:cs typeface="Wingdings" pitchFamily="18" charset="0"/>
              </a:rPr>
              <a:t>）</a:t>
            </a:r>
            <a:endParaRPr lang="en-US" altLang="zh-CN" sz="2400" dirty="0">
              <a:cs typeface="Wingdings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cube s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a set of bad states or a set of states that can all reach a</a:t>
            </a: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	bad state in one or more transitions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frame number k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indicates a position in the trace where s must</a:t>
            </a: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be proved unreachable, or else the property fails</a:t>
            </a:r>
          </a:p>
          <a:p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由于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FSM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中可能存在环，每次都优先处理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最小的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53888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154436" cy="4454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算法终止条件</a:t>
            </a:r>
            <a:endParaRPr lang="en-US" altLang="zh-CN" sz="2802" dirty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311110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安全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属性成立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即一个满足条件的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inductive invariant</a:t>
            </a: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	</a:t>
            </a:r>
            <a:r>
              <a:rPr lang="zh-CN" altLang="en-US" sz="2400" dirty="0">
                <a:latin typeface="Wingdings" pitchFamily="18" charset="0"/>
                <a:cs typeface="Wingdings" pitchFamily="18" charset="0"/>
              </a:rPr>
              <a:t>安全属性不成立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在迭代过程中，发现某个反例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（初始状态集）的后继状态，即：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48182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524000" y="2286000"/>
          <a:ext cx="1066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560" imgH="228600" progId="Equation.DSMT4">
                  <p:embed/>
                </p:oleObj>
              </mc:Choice>
              <mc:Fallback>
                <p:oleObj name="Equation" r:id="rId2" imgW="52056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6000"/>
                        <a:ext cx="10668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676400" y="4267200"/>
          <a:ext cx="3657600" cy="480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39880" imgH="228600" progId="Equation.DSMT4">
                  <p:embed/>
                </p:oleObj>
              </mc:Choice>
              <mc:Fallback>
                <p:oleObj name="Equation" r:id="rId4" imgW="17398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67200"/>
                        <a:ext cx="3657600" cy="480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1231106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Example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-25400" y="5135560"/>
            <a:ext cx="8826500" cy="85408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53888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295400"/>
            <a:ext cx="4775334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030817" y="3543300"/>
          <a:ext cx="155998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228600" progId="Equation.DSMT4">
                  <p:embed/>
                </p:oleObj>
              </mc:Choice>
              <mc:Fallback>
                <p:oleObj name="Equation" r:id="rId3" imgW="8506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817" y="3543300"/>
                        <a:ext cx="155998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990600" y="4114800"/>
          <a:ext cx="762692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660560" imgH="279360" progId="Equation.DSMT4">
                  <p:embed/>
                </p:oleObj>
              </mc:Choice>
              <mc:Fallback>
                <p:oleObj name="Equation" r:id="rId5" imgW="4660560" imgH="2793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14800"/>
                        <a:ext cx="762692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990600" y="4876800"/>
          <a:ext cx="131233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87320" imgH="228600" progId="Equation.DSMT4">
                  <p:embed/>
                </p:oleObj>
              </mc:Choice>
              <mc:Fallback>
                <p:oleObj name="Equation" r:id="rId7" imgW="78732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76800"/>
                        <a:ext cx="131233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1231106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Example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3442092"/>
            <a:ext cx="8826500" cy="85408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53888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295400"/>
            <a:ext cx="4775334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838200" y="3505201"/>
            <a:ext cx="7010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初始化：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判断等式                      是否成立，得到反例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寻找满足等式                          </a:t>
            </a:r>
            <a:r>
              <a:rPr lang="en-US" altLang="zh-CN" dirty="0"/>
              <a:t>		 </a:t>
            </a:r>
            <a:r>
              <a:rPr lang="zh-CN" altLang="en-US" dirty="0"/>
              <a:t>的</a:t>
            </a:r>
            <a:r>
              <a:rPr lang="en-US" altLang="zh-CN" dirty="0" err="1"/>
              <a:t>Fi</a:t>
            </a:r>
            <a:r>
              <a:rPr lang="zh-CN" altLang="en-US" dirty="0"/>
              <a:t>，得到</a:t>
            </a:r>
            <a:r>
              <a:rPr lang="en-US" altLang="zh-CN" dirty="0" err="1"/>
              <a:t>i</a:t>
            </a:r>
            <a:r>
              <a:rPr lang="en-US" altLang="zh-CN" dirty="0"/>
              <a:t>=0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990600" y="3962400"/>
          <a:ext cx="231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55600" imgH="228600" progId="Equation.DSMT4">
                  <p:embed/>
                </p:oleObj>
              </mc:Choice>
              <mc:Fallback>
                <p:oleObj name="Equation" r:id="rId3" imgW="11556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62400"/>
                        <a:ext cx="231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4114800" y="4038600"/>
          <a:ext cx="177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66680" imgH="228600" progId="Equation.DSMT4">
                  <p:embed/>
                </p:oleObj>
              </mc:Choice>
              <mc:Fallback>
                <p:oleObj name="Equation" r:id="rId5" imgW="10666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038600"/>
                        <a:ext cx="1778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5105400" y="4572000"/>
          <a:ext cx="1219200" cy="430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47640" imgH="228600" progId="Equation.DSMT4">
                  <p:embed/>
                </p:oleObj>
              </mc:Choice>
              <mc:Fallback>
                <p:oleObj name="Equation" r:id="rId7" imgW="64764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572000"/>
                        <a:ext cx="1219200" cy="430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1905000" y="4648200"/>
          <a:ext cx="1016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61760" imgH="228600" progId="Equation.DSMT4">
                  <p:embed/>
                </p:oleObj>
              </mc:Choice>
              <mc:Fallback>
                <p:oleObj name="Equation" r:id="rId9" imgW="76176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648200"/>
                        <a:ext cx="1016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2438400" y="5172635"/>
          <a:ext cx="2209800" cy="389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0" imgH="228600" progId="Equation.DSMT4">
                  <p:embed/>
                </p:oleObj>
              </mc:Choice>
              <mc:Fallback>
                <p:oleObj name="Equation" r:id="rId11" imgW="11430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72635"/>
                        <a:ext cx="2209800" cy="389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990600" y="5638801"/>
          <a:ext cx="2438400" cy="430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95280" imgH="228600" progId="Equation.DSMT4">
                  <p:embed/>
                </p:oleObj>
              </mc:Choice>
              <mc:Fallback>
                <p:oleObj name="Equation" r:id="rId13" imgW="129528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638801"/>
                        <a:ext cx="2438400" cy="430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1231106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Example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3442092"/>
            <a:ext cx="8826500" cy="85408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53888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295400"/>
            <a:ext cx="4775334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762000" y="3733800"/>
            <a:ext cx="784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由于满足等式</a:t>
            </a:r>
            <a:r>
              <a:rPr lang="en-US" altLang="zh-CN" dirty="0"/>
              <a:t>		     </a:t>
            </a:r>
            <a:r>
              <a:rPr lang="zh-CN" altLang="en-US" dirty="0"/>
              <a:t>，我们应该将子句          添加到</a:t>
            </a:r>
            <a:r>
              <a:rPr lang="en-US" altLang="zh-CN" dirty="0"/>
              <a:t>F</a:t>
            </a:r>
            <a:r>
              <a:rPr lang="en-US" altLang="zh-CN" sz="1400" dirty="0"/>
              <a:t>2</a:t>
            </a:r>
            <a:r>
              <a:rPr lang="zh-CN" altLang="en-US" dirty="0"/>
              <a:t>中，因此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此时</a:t>
            </a:r>
            <a:r>
              <a:rPr lang="en-US" altLang="zh-CN" dirty="0"/>
              <a:t>F1=F2</a:t>
            </a:r>
            <a:r>
              <a:rPr lang="zh-CN" altLang="en-US" dirty="0"/>
              <a:t>，算法终止，属性</a:t>
            </a:r>
            <a:r>
              <a:rPr lang="en-US" altLang="zh-CN" dirty="0"/>
              <a:t>P</a:t>
            </a:r>
            <a:r>
              <a:rPr lang="zh-CN" altLang="en-US" dirty="0"/>
              <a:t>成立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914400" y="3810000"/>
          <a:ext cx="137583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480" imgH="228600" progId="Equation.DSMT4">
                  <p:embed/>
                </p:oleObj>
              </mc:Choice>
              <mc:Fallback>
                <p:oleObj name="Equation" r:id="rId4" imgW="82548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137583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2362200" y="4191000"/>
          <a:ext cx="1447800" cy="461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240" imgH="279360" progId="Equation.DSMT4">
                  <p:embed/>
                </p:oleObj>
              </mc:Choice>
              <mc:Fallback>
                <p:oleObj name="Equation" r:id="rId6" imgW="876240" imgH="2793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1447800" cy="461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5791200" y="4321629"/>
          <a:ext cx="381000" cy="326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28600" progId="Equation.DSMT4">
                  <p:embed/>
                </p:oleObj>
              </mc:Choice>
              <mc:Fallback>
                <p:oleObj name="Equation" r:id="rId8" imgW="26640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321629"/>
                        <a:ext cx="381000" cy="326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914399" y="4707147"/>
          <a:ext cx="2286001" cy="474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46040" imgH="279360" progId="Equation.DSMT4">
                  <p:embed/>
                </p:oleObj>
              </mc:Choice>
              <mc:Fallback>
                <p:oleObj name="Equation" r:id="rId10" imgW="1346040" imgH="2793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99" y="4707147"/>
                        <a:ext cx="2286001" cy="474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3601948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Inductive Generalization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452688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	</a:t>
            </a:r>
            <a:r>
              <a:rPr lang="zh-CN" altLang="en-US" sz="2597" dirty="0">
                <a:latin typeface="Wingdings" pitchFamily="18" charset="0"/>
                <a:cs typeface="Wingdings" pitchFamily="18" charset="0"/>
              </a:rPr>
              <a:t>目标：寻找  的一个子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句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597" dirty="0">
                <a:latin typeface="Wingdings" pitchFamily="18" charset="0"/>
                <a:cs typeface="Wingdings" pitchFamily="18" charset="0"/>
              </a:rPr>
              <a:t>满足如下条件：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MIC(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S,G,c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zh-CN" altLang="en-US" sz="2400" dirty="0">
                <a:latin typeface="Wingdings" pitchFamily="18" charset="0"/>
                <a:cs typeface="Wingdings" pitchFamily="18" charset="0"/>
              </a:rPr>
              <a:t>参考论文：“</a:t>
            </a:r>
            <a:r>
              <a:rPr lang="en-US" altLang="zh-CN" sz="2400" dirty="0"/>
              <a:t>Checking Safety by Inductive Generalization of 			         Counterexamples to Induction</a:t>
            </a:r>
            <a:r>
              <a:rPr lang="zh-CN" altLang="en-US" sz="2400" dirty="0"/>
              <a:t>”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53888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286000" y="1828799"/>
          <a:ext cx="457200" cy="295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640" imgH="139680" progId="Equation.DSMT4">
                  <p:embed/>
                </p:oleObj>
              </mc:Choice>
              <mc:Fallback>
                <p:oleObj name="Equation" r:id="rId2" imgW="215640" imgH="139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828799"/>
                        <a:ext cx="457200" cy="295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971800" y="2209800"/>
          <a:ext cx="8715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80" imgH="177480" progId="Equation.DSMT4">
                  <p:embed/>
                </p:oleObj>
              </mc:Choice>
              <mc:Fallback>
                <p:oleObj name="Equation" r:id="rId4" imgW="40608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09800"/>
                        <a:ext cx="8715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4864100" y="2200275"/>
          <a:ext cx="19177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600" imgH="228600" progId="Equation.DSMT4">
                  <p:embed/>
                </p:oleObj>
              </mc:Choice>
              <mc:Fallback>
                <p:oleObj name="Equation" r:id="rId6" imgW="9396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2200275"/>
                        <a:ext cx="19177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066800" y="2244725"/>
          <a:ext cx="10668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9800" imgH="152280" progId="Equation.DSMT4">
                  <p:embed/>
                </p:oleObj>
              </mc:Choice>
              <mc:Fallback>
                <p:oleObj name="Equation" r:id="rId8" imgW="469800" imgH="152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44725"/>
                        <a:ext cx="10668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3601948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Inductive Generalization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599138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down(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,d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，输入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为一个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clause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子句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最大的，并且满足如下表达式的子集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endParaRPr lang="en-US" altLang="zh-CN" sz="24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由于该函数是单调递减的，因此可以得到一个最大不动点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en-US" altLang="zh-CN" sz="2400" dirty="0"/>
              <a:t>implicate(</a:t>
            </a:r>
            <a:r>
              <a:rPr lang="en-US" altLang="zh-CN" sz="2400" dirty="0" err="1"/>
              <a:t>c,I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en-US" altLang="zh-CN" sz="2400" dirty="0"/>
              <a:t>up(</a:t>
            </a:r>
            <a:r>
              <a:rPr lang="en-US" altLang="zh-CN" sz="2400" dirty="0" err="1"/>
              <a:t>L</a:t>
            </a:r>
            <a:r>
              <a:rPr lang="en-US" altLang="zh-CN" dirty="0" err="1"/>
              <a:t>b,c</a:t>
            </a:r>
            <a:r>
              <a:rPr lang="en-US" altLang="zh-CN" sz="2400" dirty="0" err="1"/>
              <a:t>,d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最小的，并且满足如下表达式的子集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53888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2198914" y="2895600"/>
          <a:ext cx="2296886" cy="428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177480" progId="Equation.DSMT4">
                  <p:embed/>
                </p:oleObj>
              </mc:Choice>
              <mc:Fallback>
                <p:oleObj name="Equation" r:id="rId2" imgW="952200" imgH="177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914" y="2895600"/>
                        <a:ext cx="2296886" cy="428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2247899" y="5003800"/>
          <a:ext cx="217714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200" imgH="177480" progId="Equation.DSMT4">
                  <p:embed/>
                </p:oleObj>
              </mc:Choice>
              <mc:Fallback>
                <p:oleObj name="Equation" r:id="rId4" imgW="952200" imgH="177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899" y="5003800"/>
                        <a:ext cx="217714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154436" cy="4454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安全属性验证</a:t>
            </a:r>
            <a:endParaRPr lang="en-US" altLang="zh-CN" sz="2802" dirty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231601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zh-CN" altLang="en-US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 </a:t>
            </a:r>
            <a:r>
              <a:rPr lang="zh-CN" altLang="en-US" sz="2400" dirty="0">
                <a:latin typeface="Wingdings" pitchFamily="18" charset="0"/>
                <a:cs typeface="Wingdings" pitchFamily="18" charset="0"/>
              </a:rPr>
              <a:t>系统模型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400"/>
              </a:lnSpc>
              <a:buFont typeface="Wingdings"/>
              <a:buChar char="o"/>
              <a:tabLst>
                <a:tab pos="469900" algn="l"/>
              </a:tabLst>
            </a:pPr>
            <a:r>
              <a:rPr lang="zh-CN" altLang="en-US" sz="2400" dirty="0">
                <a:solidFill>
                  <a:schemeClr val="accent6"/>
                </a:solidFill>
                <a:latin typeface="Wingdings" pitchFamily="18" charset="0"/>
                <a:cs typeface="Wingdings" pitchFamily="18" charset="0"/>
              </a:rPr>
              <a:t> </a:t>
            </a:r>
            <a:r>
              <a:rPr lang="zh-CN" altLang="en-US" sz="2400" dirty="0">
                <a:latin typeface="Wingdings" pitchFamily="18" charset="0"/>
                <a:cs typeface="Wingdings" pitchFamily="18" charset="0"/>
              </a:rPr>
              <a:t>安全属性：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zh-CN" altLang="en-US" sz="2400" dirty="0">
                <a:latin typeface="Wingdings" pitchFamily="18" charset="0"/>
                <a:cs typeface="Wingdings" pitchFamily="18" charset="0"/>
              </a:rPr>
              <a:t>可达状态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集：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2400" dirty="0">
                <a:cs typeface="Wingdings" pitchFamily="18" charset="0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2" name="椭圆 21"/>
          <p:cNvSpPr/>
          <p:nvPr/>
        </p:nvSpPr>
        <p:spPr>
          <a:xfrm>
            <a:off x="4724400" y="3581400"/>
            <a:ext cx="2438400" cy="1524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019800" y="4114800"/>
            <a:ext cx="838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67600" y="3886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029200" y="3886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</a:t>
            </a:r>
            <a:endParaRPr lang="zh-CN" altLang="en-US" b="1" dirty="0"/>
          </a:p>
        </p:txBody>
      </p:sp>
      <p:sp>
        <p:nvSpPr>
          <p:cNvPr id="34" name="椭圆 33"/>
          <p:cNvSpPr/>
          <p:nvPr/>
        </p:nvSpPr>
        <p:spPr>
          <a:xfrm>
            <a:off x="5257800" y="3581400"/>
            <a:ext cx="2590800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002FC3A-E418-4C10-819C-B0F1F705BD35}"/>
              </a:ext>
            </a:extLst>
          </p:cNvPr>
          <p:cNvGrpSpPr/>
          <p:nvPr/>
        </p:nvGrpSpPr>
        <p:grpSpPr>
          <a:xfrm>
            <a:off x="533400" y="3505200"/>
            <a:ext cx="3276600" cy="2274332"/>
            <a:chOff x="533400" y="3505200"/>
            <a:chExt cx="3276600" cy="2274332"/>
          </a:xfrm>
        </p:grpSpPr>
        <p:grpSp>
          <p:nvGrpSpPr>
            <p:cNvPr id="35" name="组合 34"/>
            <p:cNvGrpSpPr/>
            <p:nvPr/>
          </p:nvGrpSpPr>
          <p:grpSpPr>
            <a:xfrm>
              <a:off x="533400" y="3505200"/>
              <a:ext cx="3276600" cy="1752600"/>
              <a:chOff x="609600" y="3276600"/>
              <a:chExt cx="3276600" cy="175260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685800" y="3581400"/>
                <a:ext cx="2438400" cy="12954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38200" y="4038600"/>
                <a:ext cx="8382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I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505200" y="3810000"/>
                <a:ext cx="3810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P</a:t>
                </a:r>
                <a:endParaRPr lang="zh-CN" altLang="en-US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286000" y="37338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</a:t>
                </a:r>
                <a:endParaRPr lang="zh-CN" altLang="en-US" b="1" dirty="0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609600" y="3276600"/>
                <a:ext cx="3276600" cy="1752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600200" y="54102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属性成立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638800" y="5410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属性不成立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29200" y="2514600"/>
            <a:ext cx="9906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Error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5257800" y="2895600"/>
            <a:ext cx="152400" cy="990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789225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Inductive Invariant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5092700" cy="672748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>
                <a:cs typeface="Wingdings" pitchFamily="18" charset="0"/>
              </a:rPr>
              <a:t>F is an inductive invariant:</a:t>
            </a:r>
          </a:p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en-US" altLang="zh-CN" sz="2800" i="1" dirty="0"/>
              <a:t>initiation</a:t>
            </a:r>
            <a:endParaRPr lang="en-US" altLang="zh-CN" sz="2597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r>
              <a:rPr lang="en-US" altLang="zh-CN" sz="2400" i="1" dirty="0">
                <a:solidFill>
                  <a:schemeClr val="accent6"/>
                </a:solidFill>
              </a:rPr>
              <a:t>    </a:t>
            </a:r>
            <a:r>
              <a:rPr lang="en-US" altLang="zh-CN" sz="2400" i="1" dirty="0"/>
              <a:t>consecution</a:t>
            </a: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endParaRPr lang="en-US" altLang="zh-CN" sz="2400" i="1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endParaRPr lang="en-US" altLang="zh-CN" sz="2400" i="1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r>
              <a:rPr lang="en-US" altLang="zh-CN" sz="2400" i="1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 </a:t>
            </a:r>
            <a:r>
              <a:rPr lang="en-US" altLang="zh-CN" sz="2400" dirty="0">
                <a:cs typeface="Wingdings" pitchFamily="18" charset="0"/>
              </a:rPr>
              <a:t>F</a:t>
            </a:r>
            <a:r>
              <a:rPr lang="zh-CN" altLang="en-US" sz="2400" dirty="0">
                <a:cs typeface="Wingdings" pitchFamily="18" charset="0"/>
              </a:rPr>
              <a:t>是对可达状态集的抽象。</a:t>
            </a:r>
            <a:r>
              <a:rPr lang="en-US" altLang="zh-CN" sz="2400" dirty="0">
                <a:cs typeface="Wingdings" pitchFamily="18" charset="0"/>
              </a:rPr>
              <a:t>Why</a:t>
            </a:r>
            <a:r>
              <a:rPr lang="zh-CN" altLang="en-US" sz="2400" dirty="0">
                <a:cs typeface="Wingdings" pitchFamily="18" charset="0"/>
              </a:rPr>
              <a:t>？</a:t>
            </a:r>
            <a:endParaRPr lang="en-US" altLang="zh-CN" sz="2400" dirty="0">
              <a:cs typeface="Wingdings" pitchFamily="18" charset="0"/>
            </a:endParaRP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r>
              <a:rPr lang="en-US" altLang="zh-CN" sz="2400" dirty="0">
                <a:solidFill>
                  <a:schemeClr val="accent6"/>
                </a:solidFill>
                <a:cs typeface="Wingdings" pitchFamily="18" charset="0"/>
              </a:rPr>
              <a:t>    </a:t>
            </a:r>
            <a:r>
              <a:rPr lang="zh-CN" altLang="en-US" sz="2400" dirty="0">
                <a:cs typeface="Wingdings" pitchFamily="18" charset="0"/>
              </a:rPr>
              <a:t>寻找</a:t>
            </a:r>
            <a:r>
              <a:rPr lang="en-US" altLang="zh-CN" sz="2400" dirty="0">
                <a:cs typeface="Wingdings" pitchFamily="18" charset="0"/>
              </a:rPr>
              <a:t>F</a:t>
            </a:r>
            <a:r>
              <a:rPr lang="zh-CN" altLang="en-US" sz="2400" dirty="0">
                <a:cs typeface="Wingdings" pitchFamily="18" charset="0"/>
              </a:rPr>
              <a:t>，满足条件</a:t>
            </a:r>
            <a:endParaRPr lang="en-US" altLang="zh-CN" sz="2400" dirty="0">
              <a:cs typeface="Wingdings" pitchFamily="18" charset="0"/>
            </a:endParaRP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endParaRPr lang="en-US" altLang="zh-CN" sz="2400" i="1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endParaRPr lang="en-US" altLang="zh-CN" sz="2400" i="1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endParaRPr lang="en-US" altLang="zh-CN" sz="2400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590675" y="2738437"/>
          <a:ext cx="11525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177480" progId="Equation.DSMT4">
                  <p:embed/>
                </p:oleObj>
              </mc:Choice>
              <mc:Fallback>
                <p:oleObj name="Equation" r:id="rId2" imgW="44424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2738437"/>
                        <a:ext cx="11525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616075" y="4073525"/>
          <a:ext cx="18129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760" imgH="177480" progId="Equation.DSMT4">
                  <p:embed/>
                </p:oleObj>
              </mc:Choice>
              <mc:Fallback>
                <p:oleObj name="Equation" r:id="rId4" imgW="76176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4073525"/>
                        <a:ext cx="18129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椭圆 12"/>
          <p:cNvSpPr/>
          <p:nvPr/>
        </p:nvSpPr>
        <p:spPr>
          <a:xfrm>
            <a:off x="4648200" y="2743200"/>
            <a:ext cx="2438400" cy="1295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800600" y="3200400"/>
            <a:ext cx="838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15200" y="3048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248400" y="2895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</a:t>
            </a:r>
            <a:endParaRPr lang="zh-CN" altLang="en-US" b="1" dirty="0"/>
          </a:p>
        </p:txBody>
      </p:sp>
      <p:sp>
        <p:nvSpPr>
          <p:cNvPr id="22" name="椭圆 21"/>
          <p:cNvSpPr/>
          <p:nvPr/>
        </p:nvSpPr>
        <p:spPr>
          <a:xfrm>
            <a:off x="4572000" y="2514600"/>
            <a:ext cx="3200400" cy="17526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3048000" y="5334000"/>
          <a:ext cx="103414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400" imgH="177480" progId="Equation.DSMT4">
                  <p:embed/>
                </p:oleObj>
              </mc:Choice>
              <mc:Fallback>
                <p:oleObj name="Equation" r:id="rId6" imgW="482400" imgH="177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334000"/>
                        <a:ext cx="103414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1994136" cy="4454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IC3 </a:t>
            </a: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验证算法</a:t>
            </a:r>
            <a:endParaRPr lang="en-US" altLang="zh-CN" sz="2802" dirty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394467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800" dirty="0"/>
              <a:t>A sequence of formulas </a:t>
            </a:r>
            <a:r>
              <a:rPr lang="en-US" altLang="zh-CN" sz="2800" i="1" dirty="0"/>
              <a:t>F</a:t>
            </a:r>
            <a:r>
              <a:rPr lang="en-US" altLang="zh-CN" i="1" dirty="0"/>
              <a:t>0</a:t>
            </a:r>
            <a:r>
              <a:rPr lang="en-US" altLang="zh-CN" sz="2800" i="1" dirty="0"/>
              <a:t> = I,F</a:t>
            </a:r>
            <a:r>
              <a:rPr lang="en-US" altLang="zh-CN" i="1" dirty="0"/>
              <a:t>1</a:t>
            </a:r>
            <a:r>
              <a:rPr lang="en-US" altLang="zh-CN" sz="2800" i="1" dirty="0"/>
              <a:t>, F</a:t>
            </a:r>
            <a:r>
              <a:rPr lang="en-US" altLang="zh-CN" i="1" dirty="0"/>
              <a:t>2</a:t>
            </a:r>
            <a:r>
              <a:rPr lang="en-US" altLang="zh-CN" sz="2800" i="1" dirty="0"/>
              <a:t>, . . . , </a:t>
            </a:r>
            <a:r>
              <a:rPr lang="en-US" altLang="zh-CN" sz="2800" i="1" dirty="0" err="1"/>
              <a:t>F</a:t>
            </a:r>
            <a:r>
              <a:rPr lang="en-US" altLang="zh-CN" i="1" dirty="0" err="1"/>
              <a:t>k</a:t>
            </a:r>
            <a:r>
              <a:rPr lang="en-US" altLang="zh-CN" sz="2800" i="1" dirty="0"/>
              <a:t> </a:t>
            </a:r>
            <a:r>
              <a:rPr lang="en-US" altLang="zh-CN" sz="2800" dirty="0"/>
              <a:t>(CNF)</a:t>
            </a:r>
          </a:p>
          <a:p>
            <a:pPr>
              <a:lnSpc>
                <a:spcPts val="3100"/>
              </a:lnSpc>
              <a:tabLst>
                <a:tab pos="469900" algn="l"/>
              </a:tabLst>
            </a:pPr>
            <a:endParaRPr lang="en-US" altLang="zh-CN" sz="2800" dirty="0"/>
          </a:p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800" dirty="0"/>
              <a:t>Four invariants: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    </a:t>
            </a:r>
            <a:r>
              <a:rPr lang="en-US" altLang="zh-CN" sz="2400" dirty="0">
                <a:cs typeface="Wingdings" pitchFamily="18" charset="0"/>
              </a:rPr>
              <a:t>,          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      </a:t>
            </a:r>
            <a:r>
              <a:rPr lang="en-US" altLang="zh-CN" sz="2400" dirty="0">
                <a:latin typeface="+mj-lt"/>
                <a:cs typeface="Wingdings" pitchFamily="18" charset="0"/>
              </a:rPr>
              <a:t>, 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altLang="zh-CN" sz="2400" dirty="0">
                <a:cs typeface="Wingdings" pitchFamily="18" charset="0"/>
              </a:rPr>
              <a:t>,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33400" y="3048000"/>
          <a:ext cx="95408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228600" progId="Equation.DSMT4">
                  <p:embed/>
                </p:oleObj>
              </mc:Choice>
              <mc:Fallback>
                <p:oleObj name="Equation" r:id="rId2" imgW="44424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0"/>
                        <a:ext cx="95408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31813" y="4343400"/>
          <a:ext cx="18002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080" imgH="228600" progId="Equation.DSMT4">
                  <p:embed/>
                </p:oleObj>
              </mc:Choice>
              <mc:Fallback>
                <p:oleObj name="Equation" r:id="rId4" imgW="8380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4343400"/>
                        <a:ext cx="18002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533400" y="3505200"/>
          <a:ext cx="12493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3920" imgH="228600" progId="Equation.DSMT4">
                  <p:embed/>
                </p:oleObj>
              </mc:Choice>
              <mc:Fallback>
                <p:oleObj name="Equation" r:id="rId6" imgW="58392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05200"/>
                        <a:ext cx="12493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2133600" y="3505200"/>
          <a:ext cx="11763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5760" imgH="177480" progId="Equation.DSMT4">
                  <p:embed/>
                </p:oleObj>
              </mc:Choice>
              <mc:Fallback>
                <p:oleObj name="Equation" r:id="rId8" imgW="545760" imgH="177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05200"/>
                        <a:ext cx="117633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4267200" y="3429000"/>
          <a:ext cx="3632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76160" imgH="228600" progId="Equation.DSMT4">
                  <p:embed/>
                </p:oleObj>
              </mc:Choice>
              <mc:Fallback>
                <p:oleObj name="Equation" r:id="rId10" imgW="167616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429000"/>
                        <a:ext cx="3632200" cy="495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2286000" y="5105400"/>
          <a:ext cx="11699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45760" imgH="177480" progId="Equation.DSMT4">
                  <p:embed/>
                </p:oleObj>
              </mc:Choice>
              <mc:Fallback>
                <p:oleObj name="Equation" r:id="rId12" imgW="545760" imgH="177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05400"/>
                        <a:ext cx="11699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2895600" y="4343400"/>
          <a:ext cx="11763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45760" imgH="177480" progId="Equation.DSMT4">
                  <p:embed/>
                </p:oleObj>
              </mc:Choice>
              <mc:Fallback>
                <p:oleObj name="Equation" r:id="rId14" imgW="54576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343400"/>
                        <a:ext cx="117633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533400" y="5105400"/>
          <a:ext cx="10620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95000" imgH="228600" progId="Equation.DSMT4">
                  <p:embed/>
                </p:oleObj>
              </mc:Choice>
              <mc:Fallback>
                <p:oleObj name="Equation" r:id="rId15" imgW="4950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05400"/>
                        <a:ext cx="10620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1994136" cy="4454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IC3 </a:t>
            </a: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验证算法</a:t>
            </a:r>
            <a:endParaRPr lang="en-US" altLang="zh-CN" sz="2802" dirty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流程图: 联系 9"/>
              <p:cNvSpPr/>
              <p:nvPr/>
            </p:nvSpPr>
            <p:spPr>
              <a:xfrm>
                <a:off x="1524000" y="3048000"/>
                <a:ext cx="952500" cy="457200"/>
              </a:xfrm>
              <a:prstGeom prst="flowChartConnec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</a:rPr>
                  <a:t>=I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流程图: 联系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48000"/>
                <a:ext cx="952500" cy="457200"/>
              </a:xfrm>
              <a:prstGeom prst="flowChartConnector">
                <a:avLst/>
              </a:prstGeom>
              <a:blipFill rotWithShape="1">
                <a:blip r:embed="rId2"/>
                <a:stretch>
                  <a:fillRect b="-13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流程图: 联系 10"/>
          <p:cNvSpPr/>
          <p:nvPr/>
        </p:nvSpPr>
        <p:spPr>
          <a:xfrm>
            <a:off x="1295400" y="2743200"/>
            <a:ext cx="2362200" cy="10668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1143000" y="2286000"/>
            <a:ext cx="3505200" cy="20574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762000" y="1828800"/>
            <a:ext cx="5715000" cy="32004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67400" y="167640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676400"/>
                <a:ext cx="685800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57800" y="228600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b="1" i="1" dirty="0" err="1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286000"/>
                <a:ext cx="685800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819400" y="278263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782630"/>
                <a:ext cx="685800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810000" y="251460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514600"/>
                <a:ext cx="685800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椭圆 36"/>
          <p:cNvSpPr/>
          <p:nvPr/>
        </p:nvSpPr>
        <p:spPr>
          <a:xfrm>
            <a:off x="1219200" y="2514600"/>
            <a:ext cx="2895600" cy="160020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572000" y="2286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sp>
        <p:nvSpPr>
          <p:cNvPr id="40" name="椭圆 39"/>
          <p:cNvSpPr/>
          <p:nvPr/>
        </p:nvSpPr>
        <p:spPr>
          <a:xfrm>
            <a:off x="6858000" y="3352800"/>
            <a:ext cx="76200" cy="76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019800" y="3352800"/>
            <a:ext cx="76200" cy="76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stCxn id="42" idx="3"/>
            <a:endCxn id="40" idx="2"/>
          </p:cNvCxnSpPr>
          <p:nvPr/>
        </p:nvCxnSpPr>
        <p:spPr>
          <a:xfrm flipV="1">
            <a:off x="6030959" y="3390900"/>
            <a:ext cx="827041" cy="2694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1447800" y="2895600"/>
            <a:ext cx="1524000" cy="76200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609600" y="1524000"/>
            <a:ext cx="6019800" cy="3810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85800" y="1600200"/>
            <a:ext cx="6477000" cy="388620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239000" y="4143345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属性</a:t>
            </a:r>
            <a:r>
              <a:rPr lang="en-US" altLang="zh-CN" sz="2000" dirty="0"/>
              <a:t>P</a:t>
            </a:r>
            <a:r>
              <a:rPr lang="zh-CN" altLang="en-US" sz="2000" dirty="0"/>
              <a:t>成立</a:t>
            </a:r>
          </a:p>
        </p:txBody>
      </p:sp>
      <p:sp>
        <p:nvSpPr>
          <p:cNvPr id="47" name="下箭头 46"/>
          <p:cNvSpPr/>
          <p:nvPr/>
        </p:nvSpPr>
        <p:spPr>
          <a:xfrm>
            <a:off x="7848600" y="2895600"/>
            <a:ext cx="228600" cy="11430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645100" y="5632800"/>
                <a:ext cx="4038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: </a:t>
                </a:r>
                <a:r>
                  <a:rPr lang="zh-CN" altLang="en-US" sz="2000" dirty="0"/>
                  <a:t>经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sz="2000" dirty="0"/>
                  <a:t>步可达的状态集合的上近似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100" y="5632800"/>
                <a:ext cx="4038600" cy="400110"/>
              </a:xfrm>
              <a:prstGeom prst="rect">
                <a:avLst/>
              </a:prstGeom>
              <a:blipFill>
                <a:blip r:embed="rId7"/>
                <a:stretch>
                  <a:fillRect t="-1212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339812" y="2364010"/>
                <a:ext cx="12461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812" y="2364010"/>
                <a:ext cx="1246175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710678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初始状态（</a:t>
            </a: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k=0</a:t>
            </a: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）</a:t>
            </a:r>
            <a:endParaRPr lang="en-US" altLang="zh-CN" sz="2802" dirty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349582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zh-CN" altLang="en-US" sz="2597" dirty="0">
                <a:latin typeface="Wingdings" pitchFamily="18" charset="0"/>
                <a:cs typeface="Wingdings" pitchFamily="18" charset="0"/>
              </a:rPr>
              <a:t>首先识别</a:t>
            </a:r>
            <a:r>
              <a:rPr lang="en-US" altLang="zh-CN" sz="2597" dirty="0">
                <a:cs typeface="Wingdings" pitchFamily="18" charset="0"/>
              </a:rPr>
              <a:t>0</a:t>
            </a:r>
            <a:r>
              <a:rPr lang="zh-CN" altLang="en-US" sz="2597" dirty="0">
                <a:cs typeface="Wingdings" pitchFamily="18" charset="0"/>
              </a:rPr>
              <a:t>步和</a:t>
            </a:r>
            <a:r>
              <a:rPr lang="en-US" altLang="zh-CN" sz="2597" dirty="0">
                <a:cs typeface="Wingdings" pitchFamily="18" charset="0"/>
              </a:rPr>
              <a:t>1</a:t>
            </a:r>
            <a:r>
              <a:rPr lang="zh-CN" altLang="en-US" sz="2597" dirty="0">
                <a:cs typeface="Wingdings" pitchFamily="18" charset="0"/>
              </a:rPr>
              <a:t>步能够到达的反例：</a:t>
            </a:r>
            <a:endParaRPr lang="en-US" altLang="zh-CN" sz="2597" dirty="0"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100"/>
              </a:lnSpc>
              <a:tabLst>
                <a:tab pos="469900" algn="l"/>
              </a:tabLst>
            </a:pPr>
            <a:endParaRPr lang="en-US" altLang="zh-CN" sz="2597" dirty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</a:p>
          <a:p>
            <a:pPr>
              <a:lnSpc>
                <a:spcPts val="36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zh-CN" altLang="en-US" sz="2400" dirty="0">
                <a:latin typeface="Wingdings" pitchFamily="18" charset="0"/>
                <a:cs typeface="Wingdings" pitchFamily="18" charset="0"/>
              </a:rPr>
              <a:t>如果反例不存在，则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85800" y="2514600"/>
          <a:ext cx="1219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164880" progId="Equation.DSMT4">
                  <p:embed/>
                </p:oleObj>
              </mc:Choice>
              <mc:Fallback>
                <p:oleObj name="Equation" r:id="rId2" imgW="469800" imgH="164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14600"/>
                        <a:ext cx="12192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09601" y="3505200"/>
          <a:ext cx="1752600" cy="392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560" imgH="164880" progId="Equation.DSMT4">
                  <p:embed/>
                </p:oleObj>
              </mc:Choice>
              <mc:Fallback>
                <p:oleObj name="Equation" r:id="rId4" imgW="736560" imgH="164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1" y="3505200"/>
                        <a:ext cx="1752600" cy="392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581400" y="4343400"/>
          <a:ext cx="990600" cy="524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640" imgH="228600" progId="Equation.DSMT4">
                  <p:embed/>
                </p:oleObj>
              </mc:Choice>
              <mc:Fallback>
                <p:oleObj name="Equation" r:id="rId6" imgW="4316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343400"/>
                        <a:ext cx="990600" cy="524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大括号 11"/>
          <p:cNvSpPr/>
          <p:nvPr/>
        </p:nvSpPr>
        <p:spPr>
          <a:xfrm>
            <a:off x="3200400" y="2514600"/>
            <a:ext cx="228600" cy="1371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886200" y="2782669"/>
            <a:ext cx="2895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如果存在满足等式的状态，算法终止，直接返回反例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3541034" cy="4454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Major  Iteration</a:t>
            </a: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（</a:t>
            </a: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k&gt;0</a:t>
            </a: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）</a:t>
            </a:r>
            <a:endParaRPr lang="en-US" altLang="zh-CN" sz="2802" dirty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9055100" cy="476540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sz="2597" dirty="0">
              <a:cs typeface="Wingdings" pitchFamily="18" charset="0"/>
            </a:endParaRPr>
          </a:p>
          <a:p>
            <a:pPr>
              <a:lnSpc>
                <a:spcPts val="1000"/>
              </a:lnSpc>
            </a:pPr>
            <a:r>
              <a:rPr lang="en-US" altLang="zh-CN" sz="2597" dirty="0">
                <a:cs typeface="Wingdings" pitchFamily="18" charset="0"/>
              </a:rPr>
              <a:t>                                </a:t>
            </a:r>
          </a:p>
          <a:p>
            <a:pPr>
              <a:lnSpc>
                <a:spcPts val="1000"/>
              </a:lnSpc>
            </a:pPr>
            <a:r>
              <a:rPr lang="zh-CN" altLang="en-US" sz="2597" dirty="0">
                <a:cs typeface="Wingdings" pitchFamily="18" charset="0"/>
              </a:rPr>
              <a:t>判断                         是否成立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情况一：成立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设置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buFont typeface="Wingdings"/>
              <a:buChar char="o"/>
              <a:tabLst>
                <a:tab pos="469900" algn="l"/>
              </a:tabLst>
            </a:pPr>
            <a:r>
              <a:rPr lang="en-US" altLang="zh-CN" sz="2400" dirty="0">
                <a:solidFill>
                  <a:schemeClr val="accent6"/>
                </a:solidFill>
              </a:rPr>
              <a:t>   </a:t>
            </a:r>
            <a:r>
              <a:rPr lang="en-US" altLang="zh-CN" sz="2400" dirty="0"/>
              <a:t>Propagating clauses forward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/>
              <a:t>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from 1 to k</a:t>
            </a:r>
            <a:r>
              <a:rPr lang="zh-CN" altLang="en-US" sz="2400" dirty="0"/>
              <a:t>：</a:t>
            </a:r>
            <a:r>
              <a:rPr lang="en-US" altLang="zh-CN" sz="2400" dirty="0"/>
              <a:t>find the largest clause</a:t>
            </a:r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endParaRPr lang="en-US" altLang="zh-CN" sz="2400" dirty="0"/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endParaRPr lang="en-US" altLang="zh-CN" sz="2400" dirty="0"/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endParaRPr lang="en-US" altLang="zh-CN" sz="2400" dirty="0"/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r>
              <a:rPr lang="zh-CN" altLang="en-US" sz="2400" dirty="0"/>
              <a:t>其中如果发现                    ，算法终止，属性</a:t>
            </a:r>
            <a:r>
              <a:rPr lang="en-US" altLang="zh-CN" sz="2400" dirty="0"/>
              <a:t>P</a:t>
            </a:r>
            <a:r>
              <a:rPr lang="zh-CN" altLang="en-US" sz="2400" dirty="0"/>
              <a:t>成立</a:t>
            </a:r>
            <a:endParaRPr lang="en-US" altLang="zh-CN" sz="2400" dirty="0"/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/>
              <a:t> 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838200" y="1752600"/>
          <a:ext cx="1676400" cy="486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228600" progId="Equation.DSMT4">
                  <p:embed/>
                </p:oleObj>
              </mc:Choice>
              <mc:Fallback>
                <p:oleObj name="Equation" r:id="rId2" imgW="7873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1676400" cy="486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椭圆 10"/>
          <p:cNvSpPr/>
          <p:nvPr/>
        </p:nvSpPr>
        <p:spPr>
          <a:xfrm>
            <a:off x="6172200" y="2133600"/>
            <a:ext cx="1066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019800" y="1828800"/>
            <a:ext cx="22098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5715000" y="1447800"/>
            <a:ext cx="3048000" cy="1905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791200" y="1676400"/>
            <a:ext cx="2743200" cy="152400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91400" y="205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</a:t>
            </a:r>
            <a:r>
              <a:rPr lang="en-US" altLang="zh-CN" sz="1400" dirty="0" err="1"/>
              <a:t>k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58200" y="1600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77000" y="2209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295400" y="2819401"/>
          <a:ext cx="1295400" cy="555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228600" progId="Equation.DSMT4">
                  <p:embed/>
                </p:oleObj>
              </mc:Choice>
              <mc:Fallback>
                <p:oleObj name="Equation" r:id="rId4" imgW="53316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19401"/>
                        <a:ext cx="1295400" cy="555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5638800" y="3681549"/>
          <a:ext cx="990600" cy="50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228600" progId="Equation.DSMT4">
                  <p:embed/>
                </p:oleObj>
              </mc:Choice>
              <mc:Fallback>
                <p:oleObj name="Equation" r:id="rId6" imgW="4442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681549"/>
                        <a:ext cx="990600" cy="50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2057400" y="4191000"/>
          <a:ext cx="152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760" imgH="228600" progId="Equation.DSMT4">
                  <p:embed/>
                </p:oleObj>
              </mc:Choice>
              <mc:Fallback>
                <p:oleObj name="Equation" r:id="rId8" imgW="76176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91000"/>
                        <a:ext cx="152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4038600" y="4191000"/>
          <a:ext cx="213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66680" imgH="228600" progId="Equation.DSMT4">
                  <p:embed/>
                </p:oleObj>
              </mc:Choice>
              <mc:Fallback>
                <p:oleObj name="Equation" r:id="rId10" imgW="10666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91000"/>
                        <a:ext cx="2133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609600" y="4876799"/>
          <a:ext cx="1981200" cy="502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01440" imgH="228600" progId="Equation.DSMT4">
                  <p:embed/>
                </p:oleObj>
              </mc:Choice>
              <mc:Fallback>
                <p:oleObj name="Equation" r:id="rId12" imgW="90144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799"/>
                        <a:ext cx="1981200" cy="502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2514600" y="5410200"/>
          <a:ext cx="1066800" cy="468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20560" imgH="228600" progId="Equation.DSMT4">
                  <p:embed/>
                </p:oleObj>
              </mc:Choice>
              <mc:Fallback>
                <p:oleObj name="Equation" r:id="rId14" imgW="52056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410200"/>
                        <a:ext cx="1066800" cy="468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3541034" cy="4454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Major  Iteration</a:t>
            </a: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（</a:t>
            </a: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k&gt;0</a:t>
            </a:r>
            <a:r>
              <a:rPr lang="zh-CN" altLang="en-US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）</a:t>
            </a:r>
            <a:endParaRPr lang="en-US" altLang="zh-CN" sz="2802" dirty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6235700" cy="336758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情况二：不成立</a:t>
            </a:r>
            <a:endParaRPr lang="en-US" altLang="zh-CN" sz="2597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	</a:t>
            </a:r>
            <a:r>
              <a:rPr lang="zh-CN" altLang="en-US" sz="2000" dirty="0">
                <a:latin typeface="Wingdings" pitchFamily="18" charset="0"/>
                <a:cs typeface="Wingdings" pitchFamily="18" charset="0"/>
              </a:rPr>
              <a:t>说明</a:t>
            </a:r>
            <a:r>
              <a:rPr lang="en-US" altLang="zh-CN" sz="2000" dirty="0" err="1">
                <a:cs typeface="Wingdings" pitchFamily="18" charset="0"/>
              </a:rPr>
              <a:t>F</a:t>
            </a:r>
            <a:r>
              <a:rPr lang="en-US" altLang="zh-CN" sz="1600" dirty="0" err="1">
                <a:cs typeface="Wingdings" pitchFamily="18" charset="0"/>
              </a:rPr>
              <a:t>k</a:t>
            </a:r>
            <a:r>
              <a:rPr lang="zh-CN" altLang="en-US" sz="2000" dirty="0">
                <a:cs typeface="Wingdings" pitchFamily="18" charset="0"/>
              </a:rPr>
              <a:t>中</a:t>
            </a:r>
            <a:r>
              <a:rPr lang="zh-CN" altLang="en-US" sz="2000" dirty="0">
                <a:latin typeface="Wingdings" pitchFamily="18" charset="0"/>
                <a:cs typeface="Wingdings" pitchFamily="18" charset="0"/>
              </a:rPr>
              <a:t>存在某个状态</a:t>
            </a:r>
            <a:r>
              <a:rPr lang="en-US" altLang="zh-CN" sz="2000" dirty="0">
                <a:cs typeface="Wingdings" pitchFamily="18" charset="0"/>
              </a:rPr>
              <a:t>s</a:t>
            </a:r>
            <a:r>
              <a:rPr lang="zh-CN" altLang="en-US" sz="2000" dirty="0">
                <a:cs typeface="Wingdings" pitchFamily="18" charset="0"/>
              </a:rPr>
              <a:t>，能够通过</a:t>
            </a:r>
            <a:r>
              <a:rPr lang="en-US" altLang="zh-CN" sz="2000" dirty="0">
                <a:cs typeface="Wingdings" pitchFamily="18" charset="0"/>
              </a:rPr>
              <a:t>1</a:t>
            </a:r>
            <a:r>
              <a:rPr lang="zh-CN" altLang="en-US" sz="2000" dirty="0">
                <a:cs typeface="Wingdings" pitchFamily="18" charset="0"/>
              </a:rPr>
              <a:t>步迁移到</a:t>
            </a:r>
            <a:endParaRPr lang="en-US" altLang="zh-CN" sz="2000" dirty="0">
              <a:cs typeface="Wingdings" pitchFamily="18" charset="0"/>
            </a:endParaRPr>
          </a:p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000" dirty="0">
                <a:cs typeface="Wingdings" pitchFamily="18" charset="0"/>
              </a:rPr>
              <a:t> 	</a:t>
            </a:r>
            <a:r>
              <a:rPr lang="zh-CN" altLang="en-US" sz="2000" dirty="0">
                <a:cs typeface="Wingdings" pitchFamily="18" charset="0"/>
              </a:rPr>
              <a:t>达</a:t>
            </a:r>
            <a:r>
              <a:rPr lang="en-US" altLang="zh-CN" sz="2000" dirty="0">
                <a:cs typeface="Wingdings" pitchFamily="18" charset="0"/>
              </a:rPr>
              <a:t>P</a:t>
            </a:r>
            <a:r>
              <a:rPr lang="zh-CN" altLang="en-US" sz="2000" dirty="0">
                <a:cs typeface="Wingdings" pitchFamily="18" charset="0"/>
              </a:rPr>
              <a:t>以外的状态，即某个错误状态。</a:t>
            </a:r>
            <a:endParaRPr lang="en-US" altLang="zh-CN" sz="2400" dirty="0">
              <a:cs typeface="Wingdings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为真反例，我们就应该找出一条由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初始状态到达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的路径。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否则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就应该是不可达的，应该设法将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中移除出去。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9" name="椭圆 8"/>
          <p:cNvSpPr/>
          <p:nvPr/>
        </p:nvSpPr>
        <p:spPr>
          <a:xfrm>
            <a:off x="6553200" y="2209800"/>
            <a:ext cx="1066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324600" y="1905000"/>
            <a:ext cx="22860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6096000" y="1447800"/>
            <a:ext cx="2743200" cy="1905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172200" y="1676400"/>
            <a:ext cx="2971800" cy="152400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924800" y="1905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</a:t>
            </a:r>
            <a:r>
              <a:rPr lang="en-US" altLang="zh-CN" sz="1400" dirty="0" err="1"/>
              <a:t>k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10600" y="1447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8153400" y="2590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16" idx="7"/>
          </p:cNvCxnSpPr>
          <p:nvPr/>
        </p:nvCxnSpPr>
        <p:spPr>
          <a:xfrm flipV="1">
            <a:off x="8218441" y="2590800"/>
            <a:ext cx="773159" cy="11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联系 22"/>
          <p:cNvSpPr/>
          <p:nvPr/>
        </p:nvSpPr>
        <p:spPr>
          <a:xfrm>
            <a:off x="8077200" y="2514600"/>
            <a:ext cx="228600" cy="2286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124200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572000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819400" y="4278255"/>
            <a:ext cx="533400" cy="11319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419600" y="4278255"/>
            <a:ext cx="533400" cy="11319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25" idx="7"/>
            <a:endCxn id="26" idx="0"/>
          </p:cNvCxnSpPr>
          <p:nvPr/>
        </p:nvCxnSpPr>
        <p:spPr>
          <a:xfrm flipV="1">
            <a:off x="3189241" y="4724400"/>
            <a:ext cx="1420859" cy="11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57600" y="4343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</a:t>
            </a:r>
            <a:endParaRPr lang="zh-CN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971800" y="4419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0" y="44196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819400" y="5421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sz="1400" dirty="0"/>
              <a:t>k-1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495800" y="5421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</a:t>
            </a:r>
            <a:r>
              <a:rPr lang="en-US" altLang="zh-CN" sz="1400" dirty="0" err="1"/>
              <a:t>k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72400" y="2438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6400" y="45720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如果直接删除</a:t>
            </a:r>
            <a:r>
              <a:rPr lang="en-US" altLang="zh-CN" dirty="0"/>
              <a:t>s</a:t>
            </a:r>
            <a:r>
              <a:rPr lang="zh-CN" altLang="en-US" dirty="0"/>
              <a:t>，会破坏第</a:t>
            </a:r>
            <a:r>
              <a:rPr lang="en-US" altLang="zh-CN" dirty="0"/>
              <a:t>3</a:t>
            </a:r>
            <a:r>
              <a:rPr lang="zh-CN" altLang="en-US" dirty="0"/>
              <a:t>条性质：</a:t>
            </a:r>
          </a:p>
        </p:txBody>
      </p:sp>
      <p:graphicFrame>
        <p:nvGraphicFramePr>
          <p:cNvPr id="18433" name="Object 6"/>
          <p:cNvGraphicFramePr>
            <a:graphicFrameLocks noChangeAspect="1"/>
          </p:cNvGraphicFramePr>
          <p:nvPr/>
        </p:nvGraphicFramePr>
        <p:xfrm>
          <a:off x="5562600" y="5257800"/>
          <a:ext cx="18002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228600" progId="Equation.DSMT4">
                  <p:embed/>
                </p:oleObj>
              </mc:Choice>
              <mc:Fallback>
                <p:oleObj name="Equation" r:id="rId2" imgW="8380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257800"/>
                        <a:ext cx="18002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444580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Addressing CTI 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343170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5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zh-CN" altLang="en-US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59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cube s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r>
              <a:rPr lang="en-US" altLang="zh-CN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Find highest 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such that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/>
              <a:t>Apply inductive generalization</a:t>
            </a:r>
            <a:r>
              <a:rPr lang="zh-CN" altLang="en-US" sz="2400" dirty="0"/>
              <a:t>：</a:t>
            </a:r>
            <a:r>
              <a:rPr lang="en-US" altLang="zh-CN" sz="2400" dirty="0"/>
              <a:t>find minimal </a:t>
            </a:r>
            <a:r>
              <a:rPr lang="en-US" altLang="zh-CN" sz="2400" dirty="0" err="1"/>
              <a:t>subclause</a:t>
            </a:r>
            <a:r>
              <a:rPr lang="en-US" altLang="zh-CN" sz="2400" dirty="0"/>
              <a:t>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     </a:t>
            </a:r>
            <a:r>
              <a:rPr lang="zh-CN" altLang="en-US" sz="2400" dirty="0">
                <a:latin typeface="Wingdings" pitchFamily="18" charset="0"/>
                <a:cs typeface="Wingdings" pitchFamily="18" charset="0"/>
              </a:rPr>
              <a:t>，</a:t>
            </a:r>
            <a:r>
              <a:rPr lang="en-US" altLang="zh-CN" sz="2400" dirty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         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286000" y="2895600"/>
          <a:ext cx="259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228600" progId="Equation.DSMT4">
                  <p:embed/>
                </p:oleObj>
              </mc:Choice>
              <mc:Fallback>
                <p:oleObj name="Equation" r:id="rId2" imgW="11430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95600"/>
                        <a:ext cx="2590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7543800" y="3387811"/>
          <a:ext cx="1066800" cy="345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152280" progId="Equation.DSMT4">
                  <p:embed/>
                </p:oleObj>
              </mc:Choice>
              <mc:Fallback>
                <p:oleObj name="Equation" r:id="rId4" imgW="469800" imgH="152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387811"/>
                        <a:ext cx="1066800" cy="345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2057399" y="3886200"/>
          <a:ext cx="87085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080" imgH="177480" progId="Equation.DSMT4">
                  <p:embed/>
                </p:oleObj>
              </mc:Choice>
              <mc:Fallback>
                <p:oleObj name="Equation" r:id="rId6" imgW="406080" imgH="177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399" y="3886200"/>
                        <a:ext cx="87085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4267200" y="3876932"/>
          <a:ext cx="1917701" cy="466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39600" imgH="228600" progId="Equation.DSMT4">
                  <p:embed/>
                </p:oleObj>
              </mc:Choice>
              <mc:Fallback>
                <p:oleObj name="Equation" r:id="rId8" imgW="9396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876932"/>
                        <a:ext cx="1917701" cy="466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722313" y="4724400"/>
          <a:ext cx="12985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6560" imgH="241200" progId="Equation.DSMT4">
                  <p:embed/>
                </p:oleObj>
              </mc:Choice>
              <mc:Fallback>
                <p:oleObj name="Equation" r:id="rId10" imgW="73656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4724400"/>
                        <a:ext cx="12985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2514601" y="4720389"/>
          <a:ext cx="1371600" cy="385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23600" imgH="203040" progId="Equation.DSMT4">
                  <p:embed/>
                </p:oleObj>
              </mc:Choice>
              <mc:Fallback>
                <p:oleObj name="Equation" r:id="rId12" imgW="72360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4720389"/>
                        <a:ext cx="1371600" cy="385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4000" y="2362200"/>
            <a:ext cx="2667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说明</a:t>
            </a:r>
            <a:r>
              <a:rPr lang="en-US" altLang="zh-CN" dirty="0" err="1"/>
              <a:t>F</a:t>
            </a:r>
            <a:r>
              <a:rPr lang="en-US" altLang="zh-CN" sz="1400" dirty="0" err="1"/>
              <a:t>i</a:t>
            </a:r>
            <a:r>
              <a:rPr lang="zh-CN" altLang="en-US" dirty="0"/>
              <a:t>中不存在能够</a:t>
            </a:r>
            <a:r>
              <a:rPr lang="en-US" altLang="zh-CN" dirty="0"/>
              <a:t>1</a:t>
            </a:r>
            <a:r>
              <a:rPr lang="zh-CN" altLang="en-US" dirty="0"/>
              <a:t>步到达</a:t>
            </a:r>
            <a:r>
              <a:rPr lang="en-US" altLang="zh-CN" dirty="0"/>
              <a:t>s</a:t>
            </a:r>
            <a:r>
              <a:rPr lang="zh-CN" altLang="en-US" dirty="0"/>
              <a:t>的状态，即</a:t>
            </a:r>
            <a:r>
              <a:rPr lang="en-US" altLang="zh-CN" dirty="0"/>
              <a:t>F</a:t>
            </a:r>
            <a:r>
              <a:rPr lang="en-US" altLang="zh-CN" sz="1400" dirty="0"/>
              <a:t>i+1</a:t>
            </a:r>
            <a:r>
              <a:rPr lang="zh-CN" altLang="en-US" dirty="0"/>
              <a:t>可以不包含</a:t>
            </a: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24400" y="4724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更新其他</a:t>
            </a:r>
            <a:r>
              <a:rPr lang="en-US" altLang="zh-CN" dirty="0"/>
              <a:t>F</a:t>
            </a:r>
            <a:r>
              <a:rPr lang="zh-CN" altLang="en-US" dirty="0"/>
              <a:t>是为了满足条件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</p:txBody>
      </p:sp>
      <p:graphicFrame>
        <p:nvGraphicFramePr>
          <p:cNvPr id="5128" name="Object 12"/>
          <p:cNvGraphicFramePr>
            <a:graphicFrameLocks noChangeAspect="1"/>
          </p:cNvGraphicFramePr>
          <p:nvPr/>
        </p:nvGraphicFramePr>
        <p:xfrm>
          <a:off x="4724400" y="5105400"/>
          <a:ext cx="3200400" cy="436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76160" imgH="228600" progId="Equation.DSMT4">
                  <p:embed/>
                </p:oleObj>
              </mc:Choice>
              <mc:Fallback>
                <p:oleObj name="Equation" r:id="rId14" imgW="167616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105400"/>
                        <a:ext cx="3200400" cy="436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4648200" y="4648200"/>
            <a:ext cx="3505200" cy="990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820</Words>
  <Application>Microsoft Office PowerPoint</Application>
  <PresentationFormat>全屏显示(4:3)</PresentationFormat>
  <Paragraphs>247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华文彩云</vt:lpstr>
      <vt:lpstr>Arial</vt:lpstr>
      <vt:lpstr>Calibri</vt:lpstr>
      <vt:lpstr>Cambria Math</vt:lpstr>
      <vt:lpstr>Impact</vt:lpstr>
      <vt:lpstr>Times New Roman</vt:lpstr>
      <vt:lpstr>Wingdings</vt:lpstr>
      <vt:lpstr>Office Theme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范 洪宇</cp:lastModifiedBy>
  <cp:revision>117</cp:revision>
  <dcterms:created xsi:type="dcterms:W3CDTF">2006-08-16T00:00:00Z</dcterms:created>
  <dcterms:modified xsi:type="dcterms:W3CDTF">2021-09-14T11:13:05Z</dcterms:modified>
</cp:coreProperties>
</file>