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59" r:id="rId9"/>
    <p:sldId id="261" r:id="rId10"/>
    <p:sldId id="262" r:id="rId11"/>
    <p:sldId id="271" r:id="rId12"/>
    <p:sldId id="264" r:id="rId13"/>
    <p:sldId id="265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15/03/1441</a:t>
            </a:fld>
            <a:endParaRPr lang="ur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8116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15/03/1441</a:t>
            </a:fld>
            <a:endParaRPr lang="ur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22664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15/03/1441</a:t>
            </a:fld>
            <a:endParaRPr lang="ur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60821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15/03/1441</a:t>
            </a:fld>
            <a:endParaRPr lang="ur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33461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15/03/1441</a:t>
            </a:fld>
            <a:endParaRPr lang="ur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195304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15/03/1441</a:t>
            </a:fld>
            <a:endParaRPr lang="ur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336087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15/03/1441</a:t>
            </a:fld>
            <a:endParaRPr lang="ur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112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15/03/1441</a:t>
            </a:fld>
            <a:endParaRPr lang="ur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102799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15/03/1441</a:t>
            </a:fld>
            <a:endParaRPr lang="ur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212875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15/03/1441</a:t>
            </a:fld>
            <a:endParaRPr lang="ur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273768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r-P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15/03/1441</a:t>
            </a:fld>
            <a:endParaRPr lang="ur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347114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F8A5D-A31F-4A0A-AF96-89668A597E28}" type="datetimeFigureOut">
              <a:rPr lang="ur-PK" smtClean="0"/>
              <a:pPr/>
              <a:t>15/03/1441</a:t>
            </a:fld>
            <a:endParaRPr lang="ur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r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127790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3801" y="314793"/>
            <a:ext cx="9823555" cy="1821097"/>
          </a:xfrm>
        </p:spPr>
        <p:txBody>
          <a:bodyPr>
            <a:noAutofit/>
          </a:bodyPr>
          <a:lstStyle/>
          <a:p>
            <a:r>
              <a:rPr lang="en-US" sz="4800" dirty="0" smtClean="0"/>
              <a:t>AI Based Smart </a:t>
            </a:r>
            <a:r>
              <a:rPr lang="en-US" sz="4800" dirty="0" smtClean="0"/>
              <a:t>Appliance Power </a:t>
            </a:r>
            <a:r>
              <a:rPr lang="en-US" sz="4800" dirty="0" smtClean="0"/>
              <a:t>Consumption Analyzer</a:t>
            </a:r>
            <a:endParaRPr lang="ur-PK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9010" y="421663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Group Members :</a:t>
            </a:r>
          </a:p>
          <a:p>
            <a:r>
              <a:rPr lang="en-US" dirty="0" smtClean="0"/>
              <a:t>            </a:t>
            </a:r>
            <a:r>
              <a:rPr lang="en-US" dirty="0" smtClean="0"/>
              <a:t>1</a:t>
            </a:r>
            <a:r>
              <a:rPr lang="en-US" dirty="0" smtClean="0"/>
              <a:t>. Farhan Tariq	      	 </a:t>
            </a:r>
            <a:r>
              <a:rPr lang="en-US" dirty="0" smtClean="0"/>
              <a:t>UET-21</a:t>
            </a:r>
            <a:endParaRPr lang="en-US" dirty="0" smtClean="0"/>
          </a:p>
          <a:p>
            <a:pPr marL="457200" indent="-457200"/>
            <a:r>
              <a:rPr lang="en-US" dirty="0" smtClean="0"/>
              <a:t>                  </a:t>
            </a:r>
            <a:r>
              <a:rPr lang="en-US" dirty="0" smtClean="0"/>
              <a:t>2</a:t>
            </a:r>
            <a:r>
              <a:rPr lang="en-US" dirty="0" smtClean="0"/>
              <a:t>. Asim Siddique	       </a:t>
            </a:r>
            <a:r>
              <a:rPr lang="en-US" dirty="0" smtClean="0"/>
              <a:t>UET-48</a:t>
            </a:r>
            <a:r>
              <a:rPr lang="en-US" dirty="0" smtClean="0"/>
              <a:t>	</a:t>
            </a:r>
          </a:p>
          <a:p>
            <a:pPr marL="457200" indent="-457200"/>
            <a:r>
              <a:rPr lang="en-US" dirty="0" smtClean="0"/>
              <a:t>	     </a:t>
            </a:r>
            <a:r>
              <a:rPr lang="en-US" dirty="0" smtClean="0"/>
              <a:t> </a:t>
            </a:r>
            <a:r>
              <a:rPr lang="en-US" dirty="0" smtClean="0"/>
              <a:t>3. Huzefa Ali            	 </a:t>
            </a:r>
            <a:r>
              <a:rPr lang="en-US" dirty="0" smtClean="0"/>
              <a:t>UET-72</a:t>
            </a:r>
            <a:endParaRPr lang="ur-PK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76400" y="2103437"/>
            <a:ext cx="9144000" cy="2138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Department of Electrical engineering</a:t>
            </a:r>
          </a:p>
          <a:p>
            <a:r>
              <a:rPr lang="en-US" dirty="0" smtClean="0"/>
              <a:t>Supervisor Name</a:t>
            </a:r>
            <a:r>
              <a:rPr lang="en-US" b="1" dirty="0" smtClean="0"/>
              <a:t> </a:t>
            </a:r>
            <a:r>
              <a:rPr lang="en-US" dirty="0" smtClean="0"/>
              <a:t>: Assistant Professor Kiran Khurshid</a:t>
            </a:r>
          </a:p>
          <a:p>
            <a:r>
              <a:rPr lang="en-US" dirty="0" smtClean="0"/>
              <a:t>Co supervisor Name : Engineer Abdul Rehman</a:t>
            </a:r>
          </a:p>
          <a:p>
            <a:r>
              <a:rPr lang="en-US" dirty="0" smtClean="0"/>
              <a:t>External Mentor: Imran Ul Haq Qureshi (EmbeddIn)</a:t>
            </a:r>
            <a:endParaRPr lang="ur-PK" dirty="0"/>
          </a:p>
        </p:txBody>
      </p:sp>
      <p:pic>
        <p:nvPicPr>
          <p:cNvPr id="6" name="Picture 5" descr="C:\Documents and Settings\ismail\Desktop\apcoms_logo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985" y="519405"/>
            <a:ext cx="1674812" cy="171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71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  <a:endParaRPr lang="ur-PK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Problem </a:t>
            </a:r>
            <a:r>
              <a:rPr lang="en-US" sz="1200" dirty="0" smtClean="0"/>
              <a:t>statement      Type </a:t>
            </a:r>
            <a:r>
              <a:rPr lang="en-US" sz="1200" dirty="0"/>
              <a:t>of project </a:t>
            </a:r>
            <a:r>
              <a:rPr lang="en-US" sz="1200" dirty="0" smtClean="0"/>
              <a:t>     Literature </a:t>
            </a:r>
            <a:r>
              <a:rPr lang="en-US" sz="1200" dirty="0"/>
              <a:t>Review </a:t>
            </a:r>
            <a:r>
              <a:rPr lang="en-US" sz="1200" dirty="0" smtClean="0"/>
              <a:t>     </a:t>
            </a:r>
            <a:r>
              <a:rPr lang="en-US" sz="1200" b="1" i="1" u="sng" dirty="0" smtClean="0"/>
              <a:t>Block </a:t>
            </a:r>
            <a:r>
              <a:rPr lang="en-US" sz="1200" b="1" i="1" u="sng" dirty="0"/>
              <a:t>diagram</a:t>
            </a:r>
            <a:r>
              <a:rPr lang="en-US" sz="1200" dirty="0"/>
              <a:t> </a:t>
            </a:r>
            <a:r>
              <a:rPr lang="en-US" sz="1200" dirty="0" smtClean="0"/>
              <a:t>     Tentative </a:t>
            </a:r>
            <a:r>
              <a:rPr lang="en-US" sz="1200" dirty="0"/>
              <a:t>Time line </a:t>
            </a:r>
            <a:r>
              <a:rPr lang="en-US" sz="1200" dirty="0" smtClean="0"/>
              <a:t>     FYP </a:t>
            </a:r>
            <a:r>
              <a:rPr lang="en-US" sz="1200" dirty="0"/>
              <a:t>Objective  </a:t>
            </a:r>
            <a:r>
              <a:rPr lang="en-US" sz="1200" dirty="0" smtClean="0"/>
              <a:t>   FYP </a:t>
            </a:r>
            <a:r>
              <a:rPr lang="en-US" sz="1200" dirty="0"/>
              <a:t>Outcome     Additional </a:t>
            </a:r>
            <a:r>
              <a:rPr lang="en-US" sz="1200" dirty="0" smtClean="0"/>
              <a:t>requirements     Q </a:t>
            </a:r>
            <a:r>
              <a:rPr lang="en-US" sz="1200" dirty="0"/>
              <a:t>&amp;A</a:t>
            </a:r>
          </a:p>
          <a:p>
            <a:endParaRPr lang="ur-PK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ur-PK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7690" y="1661160"/>
            <a:ext cx="66675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1408" y="1545908"/>
            <a:ext cx="362902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12355" y="1524001"/>
            <a:ext cx="3524250" cy="562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8455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Tentative Time line</a:t>
            </a:r>
            <a:endParaRPr lang="ur-PK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ur-PK" dirty="0"/>
          </a:p>
        </p:txBody>
      </p:sp>
      <p:sp>
        <p:nvSpPr>
          <p:cNvPr id="49" name="TextBox 48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Problem </a:t>
            </a:r>
            <a:r>
              <a:rPr lang="en-US" sz="1200" dirty="0" smtClean="0"/>
              <a:t>statement      Type </a:t>
            </a:r>
            <a:r>
              <a:rPr lang="en-US" sz="1200" dirty="0"/>
              <a:t>of project </a:t>
            </a:r>
            <a:r>
              <a:rPr lang="en-US" sz="1200" dirty="0" smtClean="0"/>
              <a:t>     Literature </a:t>
            </a:r>
            <a:r>
              <a:rPr lang="en-US" sz="1200" dirty="0"/>
              <a:t>Review </a:t>
            </a:r>
            <a:r>
              <a:rPr lang="en-US" sz="1200" dirty="0" smtClean="0"/>
              <a:t>     Block </a:t>
            </a:r>
            <a:r>
              <a:rPr lang="en-US" sz="1200" dirty="0"/>
              <a:t>diagram </a:t>
            </a:r>
            <a:r>
              <a:rPr lang="en-US" sz="1200" dirty="0" smtClean="0"/>
              <a:t>     </a:t>
            </a:r>
            <a:r>
              <a:rPr lang="en-US" sz="1200" b="1" i="1" u="sng" dirty="0" smtClean="0"/>
              <a:t>Tentative </a:t>
            </a:r>
            <a:r>
              <a:rPr lang="en-US" sz="1200" b="1" i="1" u="sng" dirty="0"/>
              <a:t>Time line</a:t>
            </a:r>
            <a:r>
              <a:rPr lang="en-US" sz="1200" dirty="0"/>
              <a:t> </a:t>
            </a:r>
            <a:r>
              <a:rPr lang="en-US" sz="1200" dirty="0" smtClean="0"/>
              <a:t>     FYP </a:t>
            </a:r>
            <a:r>
              <a:rPr lang="en-US" sz="1200" dirty="0"/>
              <a:t>Objective  </a:t>
            </a:r>
            <a:r>
              <a:rPr lang="en-US" sz="1200" dirty="0" smtClean="0"/>
              <a:t>   FYP </a:t>
            </a:r>
            <a:r>
              <a:rPr lang="en-US" sz="1200" dirty="0"/>
              <a:t>Outcome Additional requirements </a:t>
            </a:r>
            <a:r>
              <a:rPr lang="en-US" sz="1200" dirty="0" smtClean="0"/>
              <a:t>      Q </a:t>
            </a:r>
            <a:r>
              <a:rPr lang="en-US" sz="1200" dirty="0"/>
              <a:t>&amp;A</a:t>
            </a:r>
          </a:p>
          <a:p>
            <a:endParaRPr lang="ur-PK" sz="1200" dirty="0"/>
          </a:p>
        </p:txBody>
      </p:sp>
      <p:sp>
        <p:nvSpPr>
          <p:cNvPr id="50" name="Google Shape;23562;p1"/>
          <p:cNvSpPr/>
          <p:nvPr/>
        </p:nvSpPr>
        <p:spPr>
          <a:xfrm>
            <a:off x="317500" y="2048590"/>
            <a:ext cx="4827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dirty="0" smtClean="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2019</a:t>
            </a:r>
            <a:endParaRPr dirty="0"/>
          </a:p>
        </p:txBody>
      </p:sp>
      <p:sp>
        <p:nvSpPr>
          <p:cNvPr id="51" name="Google Shape;23563;p1"/>
          <p:cNvSpPr/>
          <p:nvPr/>
        </p:nvSpPr>
        <p:spPr>
          <a:xfrm>
            <a:off x="11391900" y="2048590"/>
            <a:ext cx="4827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dirty="0" smtClean="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</a:p>
        </p:txBody>
      </p:sp>
      <p:sp>
        <p:nvSpPr>
          <p:cNvPr id="52" name="Google Shape;23564;p1"/>
          <p:cNvSpPr/>
          <p:nvPr/>
        </p:nvSpPr>
        <p:spPr>
          <a:xfrm>
            <a:off x="952500" y="1993900"/>
            <a:ext cx="10274400" cy="381000"/>
          </a:xfrm>
          <a:prstGeom prst="roundRect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Google Shape;23565;p1"/>
          <p:cNvSpPr/>
          <p:nvPr/>
        </p:nvSpPr>
        <p:spPr>
          <a:xfrm>
            <a:off x="1282700" y="2095500"/>
            <a:ext cx="3684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sng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Sep</a:t>
            </a:r>
            <a:endParaRPr/>
          </a:p>
        </p:txBody>
      </p:sp>
      <p:cxnSp>
        <p:nvCxnSpPr>
          <p:cNvPr id="54" name="Google Shape;23566;p1"/>
          <p:cNvCxnSpPr/>
          <p:nvPr/>
        </p:nvCxnSpPr>
        <p:spPr>
          <a:xfrm>
            <a:off x="1981200" y="2082800"/>
            <a:ext cx="0" cy="203100"/>
          </a:xfrm>
          <a:prstGeom prst="straightConnector1">
            <a:avLst/>
          </a:prstGeom>
          <a:noFill/>
          <a:ln w="12700" cap="flat" cmpd="sng">
            <a:solidFill>
              <a:srgbClr val="FFFFFF">
                <a:alpha val="298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23567;p1"/>
          <p:cNvSpPr/>
          <p:nvPr/>
        </p:nvSpPr>
        <p:spPr>
          <a:xfrm>
            <a:off x="2324100" y="2095500"/>
            <a:ext cx="3684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sng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Oct</a:t>
            </a:r>
            <a:endParaRPr/>
          </a:p>
        </p:txBody>
      </p:sp>
      <p:cxnSp>
        <p:nvCxnSpPr>
          <p:cNvPr id="56" name="Google Shape;23568;p1"/>
          <p:cNvCxnSpPr/>
          <p:nvPr/>
        </p:nvCxnSpPr>
        <p:spPr>
          <a:xfrm>
            <a:off x="3022600" y="2082800"/>
            <a:ext cx="0" cy="203100"/>
          </a:xfrm>
          <a:prstGeom prst="straightConnector1">
            <a:avLst/>
          </a:prstGeom>
          <a:noFill/>
          <a:ln w="12700" cap="flat" cmpd="sng">
            <a:solidFill>
              <a:srgbClr val="FFFFFF">
                <a:alpha val="298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23569;p1"/>
          <p:cNvSpPr/>
          <p:nvPr/>
        </p:nvSpPr>
        <p:spPr>
          <a:xfrm>
            <a:off x="3352800" y="2095500"/>
            <a:ext cx="3684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sng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Nov</a:t>
            </a:r>
            <a:endParaRPr/>
          </a:p>
        </p:txBody>
      </p:sp>
      <p:cxnSp>
        <p:nvCxnSpPr>
          <p:cNvPr id="58" name="Google Shape;23570;p1"/>
          <p:cNvCxnSpPr/>
          <p:nvPr/>
        </p:nvCxnSpPr>
        <p:spPr>
          <a:xfrm>
            <a:off x="4038600" y="2082800"/>
            <a:ext cx="0" cy="203100"/>
          </a:xfrm>
          <a:prstGeom prst="straightConnector1">
            <a:avLst/>
          </a:prstGeom>
          <a:noFill/>
          <a:ln w="12700" cap="flat" cmpd="sng">
            <a:solidFill>
              <a:srgbClr val="FFFFFF">
                <a:alpha val="298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23571;p1"/>
          <p:cNvSpPr/>
          <p:nvPr/>
        </p:nvSpPr>
        <p:spPr>
          <a:xfrm>
            <a:off x="4381500" y="2095500"/>
            <a:ext cx="3684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sng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Dec</a:t>
            </a:r>
            <a:endParaRPr/>
          </a:p>
        </p:txBody>
      </p:sp>
      <p:cxnSp>
        <p:nvCxnSpPr>
          <p:cNvPr id="60" name="Google Shape;23572;p1"/>
          <p:cNvCxnSpPr/>
          <p:nvPr/>
        </p:nvCxnSpPr>
        <p:spPr>
          <a:xfrm>
            <a:off x="5092700" y="2082800"/>
            <a:ext cx="0" cy="203100"/>
          </a:xfrm>
          <a:prstGeom prst="straightConnector1">
            <a:avLst/>
          </a:prstGeom>
          <a:noFill/>
          <a:ln w="12700" cap="flat" cmpd="sng">
            <a:solidFill>
              <a:srgbClr val="FFFFFF">
                <a:alpha val="298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23573;p1"/>
          <p:cNvSpPr/>
          <p:nvPr/>
        </p:nvSpPr>
        <p:spPr>
          <a:xfrm>
            <a:off x="5435600" y="2095500"/>
            <a:ext cx="3684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sng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2019</a:t>
            </a:r>
            <a:endParaRPr/>
          </a:p>
        </p:txBody>
      </p:sp>
      <p:cxnSp>
        <p:nvCxnSpPr>
          <p:cNvPr id="62" name="Google Shape;23574;p1"/>
          <p:cNvCxnSpPr/>
          <p:nvPr/>
        </p:nvCxnSpPr>
        <p:spPr>
          <a:xfrm>
            <a:off x="6146800" y="2082800"/>
            <a:ext cx="0" cy="203100"/>
          </a:xfrm>
          <a:prstGeom prst="straightConnector1">
            <a:avLst/>
          </a:prstGeom>
          <a:noFill/>
          <a:ln w="12700" cap="flat" cmpd="sng">
            <a:solidFill>
              <a:srgbClr val="FFFFFF">
                <a:alpha val="298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23575;p1"/>
          <p:cNvSpPr/>
          <p:nvPr/>
        </p:nvSpPr>
        <p:spPr>
          <a:xfrm>
            <a:off x="6438900" y="2095500"/>
            <a:ext cx="3684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sng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Feb</a:t>
            </a:r>
            <a:endParaRPr/>
          </a:p>
        </p:txBody>
      </p:sp>
      <p:cxnSp>
        <p:nvCxnSpPr>
          <p:cNvPr id="64" name="Google Shape;23576;p1"/>
          <p:cNvCxnSpPr/>
          <p:nvPr/>
        </p:nvCxnSpPr>
        <p:spPr>
          <a:xfrm>
            <a:off x="7099300" y="2082800"/>
            <a:ext cx="0" cy="203100"/>
          </a:xfrm>
          <a:prstGeom prst="straightConnector1">
            <a:avLst/>
          </a:prstGeom>
          <a:noFill/>
          <a:ln w="12700" cap="flat" cmpd="sng">
            <a:solidFill>
              <a:srgbClr val="FFFFFF">
                <a:alpha val="298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23577;p1"/>
          <p:cNvSpPr/>
          <p:nvPr/>
        </p:nvSpPr>
        <p:spPr>
          <a:xfrm>
            <a:off x="7442200" y="2095500"/>
            <a:ext cx="3684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sng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Mar</a:t>
            </a:r>
            <a:endParaRPr/>
          </a:p>
        </p:txBody>
      </p:sp>
      <p:cxnSp>
        <p:nvCxnSpPr>
          <p:cNvPr id="66" name="Google Shape;23578;p1"/>
          <p:cNvCxnSpPr/>
          <p:nvPr/>
        </p:nvCxnSpPr>
        <p:spPr>
          <a:xfrm>
            <a:off x="8153400" y="2082800"/>
            <a:ext cx="0" cy="203100"/>
          </a:xfrm>
          <a:prstGeom prst="straightConnector1">
            <a:avLst/>
          </a:prstGeom>
          <a:noFill/>
          <a:ln w="12700" cap="flat" cmpd="sng">
            <a:solidFill>
              <a:srgbClr val="FFFFFF">
                <a:alpha val="298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23579;p1"/>
          <p:cNvSpPr/>
          <p:nvPr/>
        </p:nvSpPr>
        <p:spPr>
          <a:xfrm>
            <a:off x="8470900" y="2095500"/>
            <a:ext cx="3684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sng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Apr</a:t>
            </a:r>
            <a:endParaRPr/>
          </a:p>
        </p:txBody>
      </p:sp>
      <p:cxnSp>
        <p:nvCxnSpPr>
          <p:cNvPr id="68" name="Google Shape;23580;p1"/>
          <p:cNvCxnSpPr/>
          <p:nvPr/>
        </p:nvCxnSpPr>
        <p:spPr>
          <a:xfrm>
            <a:off x="9169400" y="2082800"/>
            <a:ext cx="0" cy="203100"/>
          </a:xfrm>
          <a:prstGeom prst="straightConnector1">
            <a:avLst/>
          </a:prstGeom>
          <a:noFill/>
          <a:ln w="12700" cap="flat" cmpd="sng">
            <a:solidFill>
              <a:srgbClr val="FFFFFF">
                <a:alpha val="298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Google Shape;23581;p1"/>
          <p:cNvSpPr/>
          <p:nvPr/>
        </p:nvSpPr>
        <p:spPr>
          <a:xfrm>
            <a:off x="9512300" y="2095500"/>
            <a:ext cx="3684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sng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May</a:t>
            </a:r>
            <a:endParaRPr/>
          </a:p>
        </p:txBody>
      </p:sp>
      <p:cxnSp>
        <p:nvCxnSpPr>
          <p:cNvPr id="70" name="Google Shape;23582;p1"/>
          <p:cNvCxnSpPr/>
          <p:nvPr/>
        </p:nvCxnSpPr>
        <p:spPr>
          <a:xfrm>
            <a:off x="10210800" y="2082800"/>
            <a:ext cx="0" cy="203100"/>
          </a:xfrm>
          <a:prstGeom prst="straightConnector1">
            <a:avLst/>
          </a:prstGeom>
          <a:noFill/>
          <a:ln w="12700" cap="flat" cmpd="sng">
            <a:solidFill>
              <a:srgbClr val="FFFFFF">
                <a:alpha val="298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" name="Google Shape;23583;p1"/>
          <p:cNvSpPr/>
          <p:nvPr/>
        </p:nvSpPr>
        <p:spPr>
          <a:xfrm>
            <a:off x="10541000" y="2095500"/>
            <a:ext cx="3684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sng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Jun</a:t>
            </a:r>
            <a:endParaRPr/>
          </a:p>
        </p:txBody>
      </p:sp>
      <p:sp>
        <p:nvSpPr>
          <p:cNvPr id="72" name="Google Shape;23584;p1"/>
          <p:cNvSpPr/>
          <p:nvPr/>
        </p:nvSpPr>
        <p:spPr>
          <a:xfrm>
            <a:off x="1282521" y="2578100"/>
            <a:ext cx="673200" cy="203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23586;p1"/>
          <p:cNvSpPr/>
          <p:nvPr/>
        </p:nvSpPr>
        <p:spPr>
          <a:xfrm>
            <a:off x="2091960" y="2603499"/>
            <a:ext cx="114591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Sep 11 </a:t>
            </a:r>
            <a:r>
              <a:rPr lang="en-US" sz="900" b="0" i="0" u="none" dirty="0" smtClean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–  Oct  7 </a:t>
            </a:r>
            <a:endParaRPr/>
          </a:p>
        </p:txBody>
      </p:sp>
      <p:sp>
        <p:nvSpPr>
          <p:cNvPr id="74" name="Google Shape;23587;p1"/>
          <p:cNvSpPr/>
          <p:nvPr/>
        </p:nvSpPr>
        <p:spPr>
          <a:xfrm>
            <a:off x="2006600" y="2844800"/>
            <a:ext cx="1219200" cy="203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23588;p1"/>
          <p:cNvSpPr/>
          <p:nvPr/>
        </p:nvSpPr>
        <p:spPr>
          <a:xfrm>
            <a:off x="736600" y="2969451"/>
            <a:ext cx="12192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 Evaluation</a:t>
            </a:r>
            <a:endParaRPr/>
          </a:p>
        </p:txBody>
      </p:sp>
      <p:sp>
        <p:nvSpPr>
          <p:cNvPr id="76" name="Google Shape;23589;p1"/>
          <p:cNvSpPr/>
          <p:nvPr/>
        </p:nvSpPr>
        <p:spPr>
          <a:xfrm>
            <a:off x="3321571" y="2848132"/>
            <a:ext cx="965616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Oct </a:t>
            </a:r>
            <a:r>
              <a:rPr lang="en-US" sz="900" b="0" i="0" u="none" dirty="0" smtClean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 8 </a:t>
            </a:r>
            <a:r>
              <a:rPr lang="en-US" sz="900" b="0" i="0" u="none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- Nov 6</a:t>
            </a:r>
            <a:endParaRPr/>
          </a:p>
        </p:txBody>
      </p:sp>
      <p:sp>
        <p:nvSpPr>
          <p:cNvPr id="77" name="Google Shape;23593;p1"/>
          <p:cNvSpPr/>
          <p:nvPr/>
        </p:nvSpPr>
        <p:spPr>
          <a:xfrm>
            <a:off x="2813050" y="3162300"/>
            <a:ext cx="3086100" cy="203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23594;p1"/>
          <p:cNvSpPr/>
          <p:nvPr/>
        </p:nvSpPr>
        <p:spPr>
          <a:xfrm>
            <a:off x="438150" y="2857500"/>
            <a:ext cx="2070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Thesis literature review		</a:t>
            </a:r>
            <a:endParaRPr dirty="0"/>
          </a:p>
        </p:txBody>
      </p:sp>
      <p:sp>
        <p:nvSpPr>
          <p:cNvPr id="79" name="Google Shape;23595;p1"/>
          <p:cNvSpPr/>
          <p:nvPr/>
        </p:nvSpPr>
        <p:spPr>
          <a:xfrm>
            <a:off x="6167460" y="3171164"/>
            <a:ext cx="8508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Nov 10 - Feb 8</a:t>
            </a:r>
            <a:endParaRPr dirty="0"/>
          </a:p>
        </p:txBody>
      </p:sp>
      <p:sp>
        <p:nvSpPr>
          <p:cNvPr id="80" name="Google Shape;23596;p1"/>
          <p:cNvSpPr/>
          <p:nvPr/>
        </p:nvSpPr>
        <p:spPr>
          <a:xfrm>
            <a:off x="6559075" y="3441069"/>
            <a:ext cx="2070000" cy="20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23597;p1"/>
          <p:cNvSpPr/>
          <p:nvPr/>
        </p:nvSpPr>
        <p:spPr>
          <a:xfrm>
            <a:off x="4537299" y="3469858"/>
            <a:ext cx="24003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 </a:t>
            </a:r>
            <a:r>
              <a:rPr lang="en-US"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/Software </a:t>
            </a:r>
            <a:r>
              <a:rPr lang="en-US" sz="10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integeration</a:t>
            </a:r>
            <a:endParaRPr sz="1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23598;p1"/>
          <p:cNvSpPr/>
          <p:nvPr/>
        </p:nvSpPr>
        <p:spPr>
          <a:xfrm>
            <a:off x="9190049" y="3453119"/>
            <a:ext cx="8508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Feb 26 - Apr </a:t>
            </a:r>
            <a:r>
              <a:rPr lang="en-US" sz="9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23599;p1"/>
          <p:cNvSpPr/>
          <p:nvPr/>
        </p:nvSpPr>
        <p:spPr>
          <a:xfrm>
            <a:off x="8217000" y="3766763"/>
            <a:ext cx="1803300" cy="2031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23600;p1"/>
          <p:cNvSpPr/>
          <p:nvPr/>
        </p:nvSpPr>
        <p:spPr>
          <a:xfrm>
            <a:off x="6934200" y="3766763"/>
            <a:ext cx="12192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presentation </a:t>
            </a:r>
            <a:endParaRPr dirty="0"/>
          </a:p>
        </p:txBody>
      </p:sp>
      <p:sp>
        <p:nvSpPr>
          <p:cNvPr id="85" name="Google Shape;23601;p1"/>
          <p:cNvSpPr/>
          <p:nvPr/>
        </p:nvSpPr>
        <p:spPr>
          <a:xfrm>
            <a:off x="10058300" y="3799013"/>
            <a:ext cx="8508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Apr </a:t>
            </a:r>
            <a:r>
              <a:rPr lang="en-US" sz="900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900" b="0" i="0" u="none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 - May </a:t>
            </a:r>
            <a:r>
              <a:rPr lang="en-US" sz="900" b="0" i="0" u="none" dirty="0" smtClean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25.</a:t>
            </a:r>
            <a:endParaRPr dirty="0"/>
          </a:p>
        </p:txBody>
      </p:sp>
      <p:sp>
        <p:nvSpPr>
          <p:cNvPr id="86" name="Google Shape;23602;p1"/>
          <p:cNvSpPr/>
          <p:nvPr/>
        </p:nvSpPr>
        <p:spPr>
          <a:xfrm>
            <a:off x="10083800" y="4178300"/>
            <a:ext cx="1079400" cy="203100"/>
          </a:xfrm>
          <a:prstGeom prst="rect">
            <a:avLst/>
          </a:prstGeom>
          <a:solidFill>
            <a:srgbClr val="712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23603;p1"/>
          <p:cNvSpPr/>
          <p:nvPr/>
        </p:nvSpPr>
        <p:spPr>
          <a:xfrm>
            <a:off x="9537700" y="4203700"/>
            <a:ext cx="4827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Thesis</a:t>
            </a:r>
            <a:endParaRPr/>
          </a:p>
        </p:txBody>
      </p:sp>
      <p:sp>
        <p:nvSpPr>
          <p:cNvPr id="88" name="Google Shape;23605;p1"/>
          <p:cNvSpPr/>
          <p:nvPr/>
        </p:nvSpPr>
        <p:spPr>
          <a:xfrm>
            <a:off x="768350" y="3221114"/>
            <a:ext cx="20067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 Testing /Designing</a:t>
            </a:r>
            <a:endParaRPr sz="1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23594;p1"/>
          <p:cNvSpPr/>
          <p:nvPr/>
        </p:nvSpPr>
        <p:spPr>
          <a:xfrm>
            <a:off x="144490" y="2563911"/>
            <a:ext cx="2070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Proposal </a:t>
            </a:r>
            <a:r>
              <a:rPr lang="en-US" sz="1000" b="1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defence</a:t>
            </a:r>
            <a:r>
              <a:rPr lang="en-US" sz="1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35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FYP Objective</a:t>
            </a:r>
            <a:endParaRPr lang="ur-PK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Problem </a:t>
            </a:r>
            <a:r>
              <a:rPr lang="en-US" sz="1200" dirty="0" smtClean="0"/>
              <a:t>statement      Type </a:t>
            </a:r>
            <a:r>
              <a:rPr lang="en-US" sz="1200" dirty="0"/>
              <a:t>of project </a:t>
            </a:r>
            <a:r>
              <a:rPr lang="en-US" sz="1200" dirty="0" smtClean="0"/>
              <a:t>     Literature </a:t>
            </a:r>
            <a:r>
              <a:rPr lang="en-US" sz="1200" dirty="0"/>
              <a:t>Review </a:t>
            </a:r>
            <a:r>
              <a:rPr lang="en-US" sz="1200" dirty="0" smtClean="0"/>
              <a:t>     Block </a:t>
            </a:r>
            <a:r>
              <a:rPr lang="en-US" sz="1200" dirty="0"/>
              <a:t>diagram </a:t>
            </a:r>
            <a:r>
              <a:rPr lang="en-US" sz="1200" dirty="0" smtClean="0"/>
              <a:t>     Tentative </a:t>
            </a:r>
            <a:r>
              <a:rPr lang="en-US" sz="1200" dirty="0"/>
              <a:t>Time line </a:t>
            </a:r>
            <a:r>
              <a:rPr lang="en-US" sz="1200" dirty="0" smtClean="0"/>
              <a:t>     </a:t>
            </a:r>
            <a:r>
              <a:rPr lang="en-US" sz="1200" b="1" i="1" u="sng" dirty="0" smtClean="0"/>
              <a:t>FYP </a:t>
            </a:r>
            <a:r>
              <a:rPr lang="en-US" sz="1200" b="1" i="1" u="sng" dirty="0"/>
              <a:t>Objective</a:t>
            </a:r>
            <a:r>
              <a:rPr lang="en-US" sz="1200" dirty="0"/>
              <a:t>  </a:t>
            </a:r>
            <a:r>
              <a:rPr lang="en-US" sz="1200" dirty="0" smtClean="0"/>
              <a:t>   FYP </a:t>
            </a:r>
            <a:r>
              <a:rPr lang="en-US" sz="1200" dirty="0"/>
              <a:t>Outcome </a:t>
            </a:r>
            <a:r>
              <a:rPr lang="en-US" sz="1200" dirty="0" smtClean="0"/>
              <a:t>    </a:t>
            </a:r>
            <a:r>
              <a:rPr lang="en-US" sz="1200" dirty="0"/>
              <a:t>Additional </a:t>
            </a:r>
            <a:r>
              <a:rPr lang="en-US" sz="1200" dirty="0" smtClean="0"/>
              <a:t>requirements     Q </a:t>
            </a:r>
            <a:r>
              <a:rPr lang="en-US" sz="1200" dirty="0"/>
              <a:t>&amp;A</a:t>
            </a:r>
          </a:p>
          <a:p>
            <a:endParaRPr lang="ur-PK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Following are Phases / Milestones for the Project:</a:t>
            </a:r>
          </a:p>
          <a:p>
            <a:r>
              <a:rPr lang="en-US" dirty="0" smtClean="0"/>
              <a:t>Current  sensing (sensor interfacing)</a:t>
            </a:r>
          </a:p>
          <a:p>
            <a:r>
              <a:rPr lang="en-US" dirty="0" smtClean="0"/>
              <a:t>Use of DSP (ADC + filtering)</a:t>
            </a:r>
          </a:p>
          <a:p>
            <a:r>
              <a:rPr lang="en-US" dirty="0" smtClean="0"/>
              <a:t>Artificial Intelligence</a:t>
            </a:r>
          </a:p>
          <a:p>
            <a:r>
              <a:rPr lang="en-US" dirty="0" smtClean="0"/>
              <a:t>Analytics of the data collected (mobile app)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val="71091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FYP </a:t>
            </a:r>
            <a:r>
              <a:rPr lang="en-US" dirty="0" smtClean="0"/>
              <a:t>Deliverables</a:t>
            </a:r>
            <a:endParaRPr lang="ur-PK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Problem </a:t>
            </a:r>
            <a:r>
              <a:rPr lang="en-US" sz="1200" dirty="0" smtClean="0"/>
              <a:t>statement      Type </a:t>
            </a:r>
            <a:r>
              <a:rPr lang="en-US" sz="1200" dirty="0"/>
              <a:t>of project </a:t>
            </a:r>
            <a:r>
              <a:rPr lang="en-US" sz="1200" dirty="0" smtClean="0"/>
              <a:t>     Literature </a:t>
            </a:r>
            <a:r>
              <a:rPr lang="en-US" sz="1200" dirty="0"/>
              <a:t>Review </a:t>
            </a:r>
            <a:r>
              <a:rPr lang="en-US" sz="1200" dirty="0" smtClean="0"/>
              <a:t>     Block </a:t>
            </a:r>
            <a:r>
              <a:rPr lang="en-US" sz="1200" dirty="0"/>
              <a:t>diagram </a:t>
            </a:r>
            <a:r>
              <a:rPr lang="en-US" sz="1200" dirty="0" smtClean="0"/>
              <a:t>     Tentative </a:t>
            </a:r>
            <a:r>
              <a:rPr lang="en-US" sz="1200" dirty="0"/>
              <a:t>Time line </a:t>
            </a:r>
            <a:r>
              <a:rPr lang="en-US" sz="1200" dirty="0" smtClean="0"/>
              <a:t>     FYP </a:t>
            </a:r>
            <a:r>
              <a:rPr lang="en-US" sz="1200" dirty="0"/>
              <a:t>Objective  </a:t>
            </a:r>
            <a:r>
              <a:rPr lang="en-US" sz="1200" dirty="0" smtClean="0"/>
              <a:t>   </a:t>
            </a:r>
            <a:r>
              <a:rPr lang="en-US" sz="1200" b="1" i="1" u="sng" dirty="0" smtClean="0"/>
              <a:t>FYP </a:t>
            </a:r>
            <a:r>
              <a:rPr lang="en-US" sz="1200" b="1" i="1" u="sng" dirty="0"/>
              <a:t>Outcome</a:t>
            </a:r>
            <a:r>
              <a:rPr lang="en-US" sz="1200" dirty="0"/>
              <a:t> </a:t>
            </a:r>
            <a:r>
              <a:rPr lang="en-US" sz="1200" dirty="0" smtClean="0"/>
              <a:t>    </a:t>
            </a:r>
            <a:r>
              <a:rPr lang="en-US" sz="1200" dirty="0"/>
              <a:t>Additional </a:t>
            </a:r>
            <a:r>
              <a:rPr lang="en-US" sz="1200" dirty="0" smtClean="0"/>
              <a:t>requirements     Q </a:t>
            </a:r>
            <a:r>
              <a:rPr lang="en-US" sz="1200" dirty="0"/>
              <a:t>&amp;A</a:t>
            </a:r>
          </a:p>
          <a:p>
            <a:endParaRPr lang="ur-PK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77900" y="1674813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AI Based Real-time power consumption monitoring  algos</a:t>
            </a:r>
          </a:p>
          <a:p>
            <a:pPr marL="514350" indent="-514350">
              <a:buAutoNum type="arabicPeriod"/>
            </a:pPr>
            <a:r>
              <a:rPr lang="en-US" dirty="0" smtClean="0"/>
              <a:t>Real-time plots and graphs</a:t>
            </a:r>
          </a:p>
          <a:p>
            <a:pPr marL="514350" indent="-514350">
              <a:buAutoNum type="arabicPeriod"/>
            </a:pPr>
            <a:r>
              <a:rPr lang="en-US" dirty="0" smtClean="0"/>
              <a:t>Keep track of monthly power consumtion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Mobile app</a:t>
            </a:r>
          </a:p>
          <a:p>
            <a:pPr marL="514350" indent="-514350">
              <a:buAutoNum type="arabicPeriod"/>
            </a:pPr>
            <a:r>
              <a:rPr lang="en-US" dirty="0" smtClean="0"/>
              <a:t>Working Prototype (portable monitoring device)</a:t>
            </a:r>
          </a:p>
          <a:p>
            <a:pPr marL="514350" indent="-514350">
              <a:buAutoNum type="arabicPeriod"/>
            </a:pPr>
            <a:r>
              <a:rPr lang="en-US" dirty="0" smtClean="0"/>
              <a:t>Appliance  control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val="218001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ur-PK" dirty="0"/>
          </a:p>
        </p:txBody>
      </p:sp>
      <p:sp>
        <p:nvSpPr>
          <p:cNvPr id="4" name="TextBox 3"/>
          <p:cNvSpPr txBox="1"/>
          <p:nvPr/>
        </p:nvSpPr>
        <p:spPr>
          <a:xfrm>
            <a:off x="0" y="-508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Problem </a:t>
            </a:r>
            <a:r>
              <a:rPr lang="en-US" sz="1200" dirty="0" smtClean="0"/>
              <a:t>statement      Type </a:t>
            </a:r>
            <a:r>
              <a:rPr lang="en-US" sz="1200" dirty="0"/>
              <a:t>of project </a:t>
            </a:r>
            <a:r>
              <a:rPr lang="en-US" sz="1200" dirty="0" smtClean="0"/>
              <a:t>     Division </a:t>
            </a:r>
            <a:r>
              <a:rPr lang="en-US" sz="1200" dirty="0"/>
              <a:t>of project </a:t>
            </a:r>
            <a:r>
              <a:rPr lang="en-US" sz="1200" dirty="0" smtClean="0"/>
              <a:t>     Literature </a:t>
            </a:r>
            <a:r>
              <a:rPr lang="en-US" sz="1200" dirty="0"/>
              <a:t>Review </a:t>
            </a:r>
            <a:r>
              <a:rPr lang="en-US" sz="1200" dirty="0" smtClean="0"/>
              <a:t>     Block </a:t>
            </a:r>
            <a:r>
              <a:rPr lang="en-US" sz="1200" dirty="0"/>
              <a:t>diagram </a:t>
            </a:r>
            <a:r>
              <a:rPr lang="en-US" sz="1200" dirty="0" smtClean="0"/>
              <a:t>     Tentative </a:t>
            </a:r>
            <a:r>
              <a:rPr lang="en-US" sz="1200" dirty="0"/>
              <a:t>Time line </a:t>
            </a:r>
            <a:r>
              <a:rPr lang="en-US" sz="1200" dirty="0" smtClean="0"/>
              <a:t>     FYP </a:t>
            </a:r>
            <a:r>
              <a:rPr lang="en-US" sz="1200" dirty="0"/>
              <a:t>Objective  </a:t>
            </a:r>
            <a:r>
              <a:rPr lang="en-US" sz="1200" dirty="0" smtClean="0"/>
              <a:t>   FYP </a:t>
            </a:r>
            <a:r>
              <a:rPr lang="en-US" sz="1200" dirty="0"/>
              <a:t>Outcome </a:t>
            </a:r>
            <a:r>
              <a:rPr lang="en-US" sz="1200" dirty="0" smtClean="0"/>
              <a:t>    </a:t>
            </a:r>
            <a:r>
              <a:rPr lang="en-US" sz="1200" dirty="0"/>
              <a:t>Additional </a:t>
            </a:r>
            <a:r>
              <a:rPr lang="en-US" sz="1200" dirty="0" smtClean="0"/>
              <a:t>requirements     </a:t>
            </a:r>
            <a:r>
              <a:rPr lang="en-US" sz="1200" b="1" i="1" u="sng" dirty="0" smtClean="0"/>
              <a:t>Q </a:t>
            </a:r>
            <a:r>
              <a:rPr lang="en-US" sz="1200" b="1" i="1" u="sng" dirty="0"/>
              <a:t>&amp;A</a:t>
            </a:r>
          </a:p>
          <a:p>
            <a:endParaRPr lang="ur-PK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val="18468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hank-you-lettering_1262-696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9665" y="1052057"/>
            <a:ext cx="5962650" cy="421957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ontents</a:t>
            </a:r>
            <a:endParaRPr lang="ur-P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Type of project</a:t>
            </a:r>
          </a:p>
          <a:p>
            <a:r>
              <a:rPr lang="en-US" dirty="0" smtClean="0"/>
              <a:t>Literature Review</a:t>
            </a:r>
          </a:p>
          <a:p>
            <a:r>
              <a:rPr lang="en-US" dirty="0" smtClean="0"/>
              <a:t>Block diagram</a:t>
            </a:r>
          </a:p>
          <a:p>
            <a:r>
              <a:rPr lang="en-US" dirty="0" smtClean="0"/>
              <a:t>Tentative Time line</a:t>
            </a:r>
          </a:p>
          <a:p>
            <a:r>
              <a:rPr lang="en-US" dirty="0" smtClean="0"/>
              <a:t>FYP Objective </a:t>
            </a:r>
          </a:p>
          <a:p>
            <a:r>
              <a:rPr lang="en-US" dirty="0" smtClean="0"/>
              <a:t>FYP Outcome</a:t>
            </a:r>
          </a:p>
          <a:p>
            <a:r>
              <a:rPr lang="en-US" dirty="0" smtClean="0"/>
              <a:t>Q &amp;A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val="375725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ur-P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existing utility system only provides feedback at the end of the month in the form of a bill and consumed kilowatt hours (kWh).</a:t>
            </a:r>
          </a:p>
          <a:p>
            <a:pPr algn="just"/>
            <a:r>
              <a:rPr lang="en-US" dirty="0" smtClean="0"/>
              <a:t>With this Analyser, the consumer can better manage its appliances to lower the cost per month and track their power usage on more immediate basis.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Problem statement </a:t>
            </a:r>
            <a:r>
              <a:rPr lang="en-US" sz="1200" dirty="0" smtClean="0"/>
              <a:t>     Type of project      Literature Review      Block diagram      Tentative Time line      FYP Objective     FYP </a:t>
            </a:r>
            <a:r>
              <a:rPr lang="en-US" sz="1200" dirty="0"/>
              <a:t>Outcome     Additional </a:t>
            </a:r>
            <a:r>
              <a:rPr lang="en-US" sz="1200" dirty="0" smtClean="0"/>
              <a:t>requirements      Q &amp;A</a:t>
            </a:r>
          </a:p>
          <a:p>
            <a:endParaRPr lang="ur-PK" sz="1200" dirty="0"/>
          </a:p>
        </p:txBody>
      </p:sp>
    </p:spTree>
    <p:extLst>
      <p:ext uri="{BB962C8B-B14F-4D97-AF65-F5344CB8AC3E}">
        <p14:creationId xmlns:p14="http://schemas.microsoft.com/office/powerpoint/2010/main" val="225535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Analysis of the </a:t>
            </a:r>
            <a:r>
              <a:rPr lang="en-GB" dirty="0" smtClean="0"/>
              <a:t>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HEMS is a great concept but it does not provide us with current sensing feature.</a:t>
            </a:r>
            <a:endParaRPr lang="en-GB" dirty="0"/>
          </a:p>
          <a:p>
            <a:r>
              <a:rPr lang="en-GB" dirty="0" smtClean="0"/>
              <a:t>We will bill our appliances which will provide us with monthly usage data.</a:t>
            </a:r>
            <a:endParaRPr lang="en-GB" dirty="0"/>
          </a:p>
          <a:p>
            <a:r>
              <a:rPr lang="en-GB" dirty="0" smtClean="0"/>
              <a:t>Appliances utilizing more power than necessary can be detected.</a:t>
            </a:r>
            <a:endParaRPr lang="en-GB" dirty="0"/>
          </a:p>
          <a:p>
            <a:r>
              <a:rPr lang="en-GB" dirty="0" smtClean="0"/>
              <a:t>Smart p</a:t>
            </a:r>
            <a:r>
              <a:rPr lang="en-GB" dirty="0" smtClean="0"/>
              <a:t>ower control feature introduced by using Raspberry Pi 3. </a:t>
            </a:r>
            <a:endParaRPr lang="en-GB" dirty="0"/>
          </a:p>
          <a:p>
            <a:r>
              <a:rPr lang="en-GB" dirty="0" smtClean="0"/>
              <a:t>Manually also operate-able using mobile application</a:t>
            </a:r>
            <a:r>
              <a:rPr lang="en-GB" dirty="0" smtClean="0"/>
              <a:t>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48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Strategy to </a:t>
            </a:r>
            <a:r>
              <a:rPr lang="en-GB" dirty="0"/>
              <a:t>c</a:t>
            </a:r>
            <a:r>
              <a:rPr lang="en-GB" dirty="0" smtClean="0"/>
              <a:t>omplete </a:t>
            </a:r>
            <a:r>
              <a:rPr lang="en-GB" dirty="0"/>
              <a:t>the </a:t>
            </a:r>
            <a:r>
              <a:rPr lang="en-GB" dirty="0" smtClean="0"/>
              <a:t>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First </a:t>
            </a:r>
            <a:r>
              <a:rPr lang="en-GB" dirty="0" smtClean="0"/>
              <a:t>we will need to design current sensing device. Which will contain sensors, Microcontroller and additional electronic components.</a:t>
            </a:r>
            <a:endParaRPr lang="en-GB" dirty="0"/>
          </a:p>
          <a:p>
            <a:r>
              <a:rPr lang="en-GB" dirty="0" smtClean="0"/>
              <a:t>We will need to convert our data from </a:t>
            </a:r>
            <a:r>
              <a:rPr lang="en-GB" dirty="0" err="1"/>
              <a:t>A</a:t>
            </a:r>
            <a:r>
              <a:rPr lang="en-GB" dirty="0" err="1" smtClean="0"/>
              <a:t>nalog</a:t>
            </a:r>
            <a:r>
              <a:rPr lang="en-GB" dirty="0" smtClean="0"/>
              <a:t> to Digital signal using </a:t>
            </a:r>
            <a:r>
              <a:rPr lang="en-GB" dirty="0" err="1" smtClean="0"/>
              <a:t>Analog</a:t>
            </a:r>
            <a:r>
              <a:rPr lang="en-GB" dirty="0" smtClean="0"/>
              <a:t> to Digital converter.</a:t>
            </a:r>
            <a:endParaRPr lang="en-GB" dirty="0"/>
          </a:p>
          <a:p>
            <a:r>
              <a:rPr lang="en-GB" dirty="0" smtClean="0"/>
              <a:t>After conversion we need to filter our signal and save our data in data logger.</a:t>
            </a:r>
            <a:endParaRPr lang="en-GB" dirty="0"/>
          </a:p>
          <a:p>
            <a:r>
              <a:rPr lang="en-GB" dirty="0" smtClean="0"/>
              <a:t>Now we will need a smartphone from which we can control our appliances through app manually.(This app will be developed)</a:t>
            </a:r>
            <a:endParaRPr lang="en-GB" dirty="0"/>
          </a:p>
          <a:p>
            <a:r>
              <a:rPr lang="en-GB" dirty="0" smtClean="0"/>
              <a:t>Whenever a certain current level is reached our appliances will turn off by Raspberry Pi.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will be using Raspberry Pi 3.</a:t>
            </a:r>
            <a:endParaRPr lang="en-GB" dirty="0"/>
          </a:p>
          <a:p>
            <a:r>
              <a:rPr lang="en-GB" dirty="0" smtClean="0"/>
              <a:t>Raspberry Pi 3 along with relays will control our appliances.</a:t>
            </a:r>
            <a:endParaRPr lang="en-GB" dirty="0"/>
          </a:p>
          <a:p>
            <a:r>
              <a:rPr lang="en-GB" dirty="0" smtClean="0"/>
              <a:t>Sensors being used in detection of appliances activities which output its data </a:t>
            </a:r>
            <a:r>
              <a:rPr lang="en-GB" dirty="0"/>
              <a:t>to Raspberry Pi </a:t>
            </a:r>
            <a:r>
              <a:rPr lang="en-GB" dirty="0" smtClean="0"/>
              <a:t>3 are: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PIR Sensor (</a:t>
            </a:r>
            <a:r>
              <a:rPr lang="en-US" dirty="0"/>
              <a:t>HC-SR501</a:t>
            </a:r>
            <a:r>
              <a:rPr lang="en-GB" dirty="0" smtClean="0"/>
              <a:t>)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Temperature Sensor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Current Sensor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3742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Modern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softwares that we are using to design the software part and the interfacing of the hardware part are: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Proteus (to design all the required </a:t>
            </a:r>
            <a:r>
              <a:rPr lang="en-GB" dirty="0" smtClean="0"/>
              <a:t>circuits).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Arduino IDE (to compile the program and remove errors from the code and burn code to the Arduino).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Keil</a:t>
            </a:r>
            <a:r>
              <a:rPr lang="en-GB" dirty="0" smtClean="0"/>
              <a:t> </a:t>
            </a:r>
            <a:r>
              <a:rPr lang="en-GB" dirty="0" err="1" smtClean="0"/>
              <a:t>uvision</a:t>
            </a:r>
            <a:r>
              <a:rPr lang="en-GB" dirty="0" smtClean="0"/>
              <a:t> </a:t>
            </a:r>
            <a:r>
              <a:rPr lang="en-GB" dirty="0"/>
              <a:t>(to </a:t>
            </a:r>
            <a:r>
              <a:rPr lang="en-GB" dirty="0" smtClean="0"/>
              <a:t>write and burn </a:t>
            </a:r>
            <a:r>
              <a:rPr lang="en-GB" dirty="0"/>
              <a:t>the program for </a:t>
            </a:r>
            <a:r>
              <a:rPr lang="en-GB" dirty="0" smtClean="0"/>
              <a:t>microcontroller).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Matlab (for </a:t>
            </a:r>
            <a:r>
              <a:rPr lang="en-GB" dirty="0" smtClean="0"/>
              <a:t>graphs if </a:t>
            </a:r>
            <a:r>
              <a:rPr lang="en-GB" dirty="0"/>
              <a:t>required).</a:t>
            </a:r>
          </a:p>
        </p:txBody>
      </p:sp>
    </p:spTree>
    <p:extLst>
      <p:ext uri="{BB962C8B-B14F-4D97-AF65-F5344CB8AC3E}">
        <p14:creationId xmlns:p14="http://schemas.microsoft.com/office/powerpoint/2010/main" val="2660403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 of project</a:t>
            </a:r>
            <a:endParaRPr lang="ur-P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type project</a:t>
            </a:r>
          </a:p>
          <a:p>
            <a:r>
              <a:rPr lang="en-US" dirty="0" smtClean="0"/>
              <a:t>A narrow margin for research after implementation</a:t>
            </a:r>
          </a:p>
          <a:p>
            <a:r>
              <a:rPr lang="en-US" dirty="0"/>
              <a:t>60% hardware</a:t>
            </a:r>
          </a:p>
          <a:p>
            <a:r>
              <a:rPr lang="en-US" dirty="0"/>
              <a:t>35% software</a:t>
            </a:r>
          </a:p>
          <a:p>
            <a:r>
              <a:rPr lang="en-US" dirty="0"/>
              <a:t>5% paper</a:t>
            </a:r>
          </a:p>
          <a:p>
            <a:endParaRPr lang="ur-PK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Problem </a:t>
            </a:r>
            <a:r>
              <a:rPr lang="en-US" sz="1200" dirty="0" smtClean="0"/>
              <a:t>statement      </a:t>
            </a:r>
            <a:r>
              <a:rPr lang="en-US" sz="1200" b="1" i="1" u="sng" dirty="0" smtClean="0"/>
              <a:t>Type </a:t>
            </a:r>
            <a:r>
              <a:rPr lang="en-US" sz="1200" b="1" i="1" u="sng" dirty="0"/>
              <a:t>of project</a:t>
            </a:r>
            <a:r>
              <a:rPr lang="en-US" sz="1200" dirty="0"/>
              <a:t> </a:t>
            </a:r>
            <a:r>
              <a:rPr lang="en-US" sz="1200" dirty="0" smtClean="0"/>
              <a:t>     Literature </a:t>
            </a:r>
            <a:r>
              <a:rPr lang="en-US" sz="1200" dirty="0"/>
              <a:t>Review </a:t>
            </a:r>
            <a:r>
              <a:rPr lang="en-US" sz="1200" dirty="0" smtClean="0"/>
              <a:t>     Block </a:t>
            </a:r>
            <a:r>
              <a:rPr lang="en-US" sz="1200" dirty="0"/>
              <a:t>diagram </a:t>
            </a:r>
            <a:r>
              <a:rPr lang="en-US" sz="1200" dirty="0" smtClean="0"/>
              <a:t>     Tentative </a:t>
            </a:r>
            <a:r>
              <a:rPr lang="en-US" sz="1200" dirty="0"/>
              <a:t>Time line </a:t>
            </a:r>
            <a:r>
              <a:rPr lang="en-US" sz="1200" dirty="0" smtClean="0"/>
              <a:t>     FYP </a:t>
            </a:r>
            <a:r>
              <a:rPr lang="en-US" sz="1200" dirty="0"/>
              <a:t>Objective  </a:t>
            </a:r>
            <a:r>
              <a:rPr lang="en-US" sz="1200" dirty="0" smtClean="0"/>
              <a:t>   FYP </a:t>
            </a:r>
            <a:r>
              <a:rPr lang="en-US" sz="1200" dirty="0"/>
              <a:t>Outcome     Additional </a:t>
            </a:r>
            <a:r>
              <a:rPr lang="en-US" sz="1200" dirty="0" smtClean="0"/>
              <a:t>requirements       Q </a:t>
            </a:r>
            <a:r>
              <a:rPr lang="en-US" sz="1200" dirty="0"/>
              <a:t>&amp;A</a:t>
            </a:r>
          </a:p>
          <a:p>
            <a:endParaRPr lang="ur-PK" sz="1200" dirty="0"/>
          </a:p>
        </p:txBody>
      </p:sp>
    </p:spTree>
    <p:extLst>
      <p:ext uri="{BB962C8B-B14F-4D97-AF65-F5344CB8AC3E}">
        <p14:creationId xmlns:p14="http://schemas.microsoft.com/office/powerpoint/2010/main" val="225236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Literature Review</a:t>
            </a:r>
            <a:endParaRPr lang="ur-PK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Problem </a:t>
            </a:r>
            <a:r>
              <a:rPr lang="en-US" sz="1200" dirty="0" smtClean="0"/>
              <a:t>statement      Type </a:t>
            </a:r>
            <a:r>
              <a:rPr lang="en-US" sz="1200" dirty="0"/>
              <a:t>of project </a:t>
            </a:r>
            <a:r>
              <a:rPr lang="en-US" sz="1200" dirty="0" smtClean="0"/>
              <a:t>     </a:t>
            </a:r>
            <a:r>
              <a:rPr lang="en-US" sz="1200" b="1" i="1" u="sng" dirty="0" smtClean="0"/>
              <a:t>Literature </a:t>
            </a:r>
            <a:r>
              <a:rPr lang="en-US" sz="1200" b="1" i="1" u="sng" dirty="0"/>
              <a:t>Review</a:t>
            </a:r>
            <a:r>
              <a:rPr lang="en-US" sz="1200" dirty="0"/>
              <a:t> </a:t>
            </a:r>
            <a:r>
              <a:rPr lang="en-US" sz="1200" dirty="0" smtClean="0"/>
              <a:t>     Block </a:t>
            </a:r>
            <a:r>
              <a:rPr lang="en-US" sz="1200" dirty="0"/>
              <a:t>diagram </a:t>
            </a:r>
            <a:r>
              <a:rPr lang="en-US" sz="1200" dirty="0" smtClean="0"/>
              <a:t>     Tentative </a:t>
            </a:r>
            <a:r>
              <a:rPr lang="en-US" sz="1200" dirty="0"/>
              <a:t>Time line </a:t>
            </a:r>
            <a:r>
              <a:rPr lang="en-US" sz="1200" dirty="0" smtClean="0"/>
              <a:t>     FYP </a:t>
            </a:r>
            <a:r>
              <a:rPr lang="en-US" sz="1200" dirty="0"/>
              <a:t>Objective  </a:t>
            </a:r>
            <a:r>
              <a:rPr lang="en-US" sz="1200" dirty="0" smtClean="0"/>
              <a:t>   FYP </a:t>
            </a:r>
            <a:r>
              <a:rPr lang="en-US" sz="1200" dirty="0"/>
              <a:t>Outcome     Additional </a:t>
            </a:r>
            <a:r>
              <a:rPr lang="en-US" sz="1200" dirty="0" smtClean="0"/>
              <a:t>requirements     Q </a:t>
            </a:r>
            <a:r>
              <a:rPr lang="en-US" sz="1200" dirty="0"/>
              <a:t>&amp;A</a:t>
            </a:r>
          </a:p>
          <a:p>
            <a:endParaRPr lang="ur-PK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4499" y="1795645"/>
            <a:ext cx="10298453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Bin Zhou, Wentao Li, Ka Wing Chan, Yijia Cao, Yonghong Kuang, Xi Liu, Xiong Wang</a:t>
            </a:r>
            <a:r>
              <a:rPr lang="en-GB" sz="2400" dirty="0" smtClean="0"/>
              <a:t>, “</a:t>
            </a:r>
            <a:r>
              <a:rPr lang="en-US" sz="2400" dirty="0" smtClean="0"/>
              <a:t>Smart Home Energy Management Systems: Concept, Configurations, and Scheduling Strategies</a:t>
            </a:r>
            <a:r>
              <a:rPr lang="en-GB" sz="2400" dirty="0" smtClean="0"/>
              <a:t>“ , </a:t>
            </a:r>
            <a:r>
              <a:rPr lang="en-US" sz="2400" dirty="0" smtClean="0"/>
              <a:t>Renewable and Sustainable Energy Reviews</a:t>
            </a:r>
            <a:r>
              <a:rPr lang="en-GB" sz="2400" dirty="0" smtClean="0"/>
              <a:t>, </a:t>
            </a:r>
            <a:r>
              <a:rPr lang="fr-FR" sz="2400" dirty="0" smtClean="0"/>
              <a:t>vol. 61, pg 30-40,</a:t>
            </a:r>
            <a:r>
              <a:rPr lang="en-GB" sz="2400" dirty="0" smtClean="0"/>
              <a:t> </a:t>
            </a:r>
            <a:r>
              <a:rPr lang="en-US" sz="2400" dirty="0" smtClean="0"/>
              <a:t>March 2016</a:t>
            </a:r>
            <a:r>
              <a:rPr lang="en-GB" sz="2400" dirty="0" smtClean="0"/>
              <a:t>.</a:t>
            </a:r>
            <a:endParaRPr lang="en-US" sz="2400" dirty="0"/>
          </a:p>
          <a:p>
            <a:pPr algn="just"/>
            <a:r>
              <a:rPr lang="en-US" sz="2400" dirty="0" smtClean="0"/>
              <a:t>C. Metoo, S. Bahadoorsingh, C. Sharma, “Wireless Residential Power Monitoring System” 2017 IEEE Conference, Manchester, July 2017</a:t>
            </a:r>
            <a:endParaRPr lang="ur-PK" sz="2400" dirty="0" smtClean="0"/>
          </a:p>
          <a:p>
            <a:pPr algn="just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86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768</Words>
  <Application>Microsoft Office PowerPoint</Application>
  <PresentationFormat>Custom</PresentationFormat>
  <Paragraphs>110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AI Based Smart Appliance Power Consumption Analyzer</vt:lpstr>
      <vt:lpstr>Contents</vt:lpstr>
      <vt:lpstr>Problem Statement</vt:lpstr>
      <vt:lpstr>Analysis of the Project</vt:lpstr>
      <vt:lpstr>Strategy to complete the Project</vt:lpstr>
      <vt:lpstr>PowerPoint Presentation</vt:lpstr>
      <vt:lpstr>Modern Tools</vt:lpstr>
      <vt:lpstr>Type of project</vt:lpstr>
      <vt:lpstr>Literature Review</vt:lpstr>
      <vt:lpstr>Block diagram</vt:lpstr>
      <vt:lpstr>Tentative Time line</vt:lpstr>
      <vt:lpstr>FYP Objective</vt:lpstr>
      <vt:lpstr>FYP Deliverables</vt:lpstr>
      <vt:lpstr>Q &amp; 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malick</dc:creator>
  <cp:lastModifiedBy>Huzefa Ali</cp:lastModifiedBy>
  <cp:revision>143</cp:revision>
  <dcterms:created xsi:type="dcterms:W3CDTF">2015-09-02T13:18:26Z</dcterms:created>
  <dcterms:modified xsi:type="dcterms:W3CDTF">2019-11-12T18:23:16Z</dcterms:modified>
</cp:coreProperties>
</file>