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66FC32-223F-4CD5-A46D-ADA9FC4F7345}" v="757" dt="2022-01-20T13:21:36.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1/20/2022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54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1/20/2022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389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1/20/2022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703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1/20/2022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02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1/20/2022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512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1/20/2022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551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1/20/2022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892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1/20/2022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73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1/20/2022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638074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1/20/2022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630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1/20/2022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43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1/20/2022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5094342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ndroid.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p:cNvSpPr>
            <a:spLocks noGrp="1"/>
          </p:cNvSpPr>
          <p:nvPr>
            <p:ph type="ctrTitle"/>
          </p:nvPr>
        </p:nvSpPr>
        <p:spPr>
          <a:xfrm>
            <a:off x="565150" y="768334"/>
            <a:ext cx="8791501" cy="2866405"/>
          </a:xfrm>
        </p:spPr>
        <p:txBody>
          <a:bodyPr>
            <a:normAutofit/>
          </a:bodyPr>
          <a:lstStyle/>
          <a:p>
            <a:r>
              <a:rPr lang="pl-PL" sz="3600" dirty="0"/>
              <a:t>Uzyskiwanie uprawnień do korzystania z </a:t>
            </a:r>
            <a:br>
              <a:rPr lang="pl-PL" sz="3600" dirty="0"/>
            </a:br>
            <a:r>
              <a:rPr lang="pl-PL" sz="3600" dirty="0"/>
              <a:t>kamery, GPS, mikrofonu, dysku w systemie Android (Android Studio, kotlin) </a:t>
            </a:r>
            <a:endParaRPr lang="pl-PL" sz="7200" dirty="0"/>
          </a:p>
        </p:txBody>
      </p:sp>
      <p:sp>
        <p:nvSpPr>
          <p:cNvPr id="3" name="Podtytuł 2"/>
          <p:cNvSpPr>
            <a:spLocks noGrp="1"/>
          </p:cNvSpPr>
          <p:nvPr>
            <p:ph type="subTitle" idx="1"/>
          </p:nvPr>
        </p:nvSpPr>
        <p:spPr>
          <a:xfrm>
            <a:off x="565150" y="4283239"/>
            <a:ext cx="8791501" cy="1475177"/>
          </a:xfrm>
        </p:spPr>
        <p:txBody>
          <a:bodyPr>
            <a:normAutofit/>
          </a:bodyPr>
          <a:lstStyle/>
          <a:p>
            <a:r>
              <a:rPr lang="pl-PL" dirty="0"/>
              <a:t>Nicholas Fajer 2pr </a:t>
            </a:r>
          </a:p>
        </p:txBody>
      </p:sp>
      <p:cxnSp>
        <p:nvCxnSpPr>
          <p:cNvPr id="10" name="Straight Connector 9">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63AF7E2-A240-C246-AFB8-2AD8FF4621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3">
              <a:extLst>
                <a:ext uri="{FF2B5EF4-FFF2-40B4-BE49-F238E27FC236}">
                  <a16:creationId xmlns:a16="http://schemas.microsoft.com/office/drawing/2014/main" id="{760799C4-90B2-C44F-B45C-4128C830B4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4">
              <a:extLst>
                <a:ext uri="{FF2B5EF4-FFF2-40B4-BE49-F238E27FC236}">
                  <a16:creationId xmlns:a16="http://schemas.microsoft.com/office/drawing/2014/main" id="{8117A5FF-BE82-D049-80D2-F42CEB9E7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0BDBD55C-A498-F545-BABF-ACA34A20E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6">
              <a:extLst>
                <a:ext uri="{FF2B5EF4-FFF2-40B4-BE49-F238E27FC236}">
                  <a16:creationId xmlns:a16="http://schemas.microsoft.com/office/drawing/2014/main" id="{FC6DFD41-F3C6-7747-98B3-A47594E7B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7">
              <a:extLst>
                <a:ext uri="{FF2B5EF4-FFF2-40B4-BE49-F238E27FC236}">
                  <a16:creationId xmlns:a16="http://schemas.microsoft.com/office/drawing/2014/main" id="{FA2D6C8B-5842-3443-BC3B-700D61C56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8">
              <a:extLst>
                <a:ext uri="{FF2B5EF4-FFF2-40B4-BE49-F238E27FC236}">
                  <a16:creationId xmlns:a16="http://schemas.microsoft.com/office/drawing/2014/main" id="{C7442654-B5C0-1847-A829-082D07974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9">
              <a:extLst>
                <a:ext uri="{FF2B5EF4-FFF2-40B4-BE49-F238E27FC236}">
                  <a16:creationId xmlns:a16="http://schemas.microsoft.com/office/drawing/2014/main" id="{42B39F10-6841-E54C-8D10-69B571EE1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65031716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23F384C4-5E7A-4833-A61D-D5EE2E67E46A}"/>
              </a:ext>
            </a:extLst>
          </p:cNvPr>
          <p:cNvSpPr>
            <a:spLocks noGrp="1"/>
          </p:cNvSpPr>
          <p:nvPr>
            <p:ph type="title"/>
          </p:nvPr>
        </p:nvSpPr>
        <p:spPr>
          <a:xfrm>
            <a:off x="565150" y="770890"/>
            <a:ext cx="9198761" cy="1268984"/>
          </a:xfrm>
        </p:spPr>
        <p:txBody>
          <a:bodyPr>
            <a:normAutofit/>
          </a:bodyPr>
          <a:lstStyle/>
          <a:p>
            <a:r>
              <a:rPr lang="pl-PL" dirty="0"/>
              <a:t>Uprawnienia do kamery</a:t>
            </a:r>
          </a:p>
        </p:txBody>
      </p:sp>
      <p:sp>
        <p:nvSpPr>
          <p:cNvPr id="3" name="Symbol zastępczy zawartości 2">
            <a:extLst>
              <a:ext uri="{FF2B5EF4-FFF2-40B4-BE49-F238E27FC236}">
                <a16:creationId xmlns:a16="http://schemas.microsoft.com/office/drawing/2014/main" id="{30B37EB1-041E-4FA9-B93E-03AB79074155}"/>
              </a:ext>
            </a:extLst>
          </p:cNvPr>
          <p:cNvSpPr>
            <a:spLocks noGrp="1"/>
          </p:cNvSpPr>
          <p:nvPr>
            <p:ph idx="1"/>
          </p:nvPr>
        </p:nvSpPr>
        <p:spPr>
          <a:xfrm>
            <a:off x="565150" y="2160016"/>
            <a:ext cx="9198761" cy="3601212"/>
          </a:xfrm>
        </p:spPr>
        <p:txBody>
          <a:bodyPr vert="horz" lIns="91440" tIns="45720" rIns="91440" bIns="45720" rtlCol="0" anchor="t">
            <a:normAutofit/>
          </a:bodyPr>
          <a:lstStyle/>
          <a:p>
            <a:r>
              <a:rPr lang="pl-PL" dirty="0"/>
              <a:t>Aby uzyskać dostęp do kamery należy zadeklarować permisję w Android Manifest. Pamiętaj również by zawrzeć </a:t>
            </a:r>
            <a:r>
              <a:rPr lang="pl-PL" dirty="0">
                <a:ea typeface="+mn-lt"/>
                <a:cs typeface="+mn-lt"/>
              </a:rPr>
              <a:t>&lt;</a:t>
            </a:r>
            <a:r>
              <a:rPr lang="pl-PL" dirty="0" err="1">
                <a:ea typeface="+mn-lt"/>
                <a:cs typeface="+mn-lt"/>
              </a:rPr>
              <a:t>uses-feature</a:t>
            </a:r>
            <a:r>
              <a:rPr lang="pl-PL" dirty="0">
                <a:ea typeface="+mn-lt"/>
                <a:cs typeface="+mn-lt"/>
              </a:rPr>
              <a:t>&gt; do korzystania z dodatków kamery używanych przez twoją aplikację. Np.: możesz auto-</a:t>
            </a:r>
            <a:r>
              <a:rPr lang="pl-PL" dirty="0" err="1">
                <a:ea typeface="+mn-lt"/>
                <a:cs typeface="+mn-lt"/>
              </a:rPr>
              <a:t>focus</a:t>
            </a:r>
            <a:r>
              <a:rPr lang="pl-PL" dirty="0">
                <a:ea typeface="+mn-lt"/>
                <a:cs typeface="+mn-lt"/>
              </a:rPr>
              <a:t>, który w twoim Manifest  powinien wyglądać tak :</a:t>
            </a:r>
            <a:endParaRPr lang="pl-PL" sz="1200" dirty="0">
              <a:ea typeface="+mn-lt"/>
              <a:cs typeface="+mn-lt"/>
            </a:endParaRPr>
          </a:p>
          <a:p>
            <a:r>
              <a:rPr lang="pl-PL" sz="1200" dirty="0">
                <a:latin typeface="Consolas"/>
                <a:ea typeface="+mn-lt"/>
                <a:cs typeface="+mn-lt"/>
              </a:rPr>
              <a:t>&lt;</a:t>
            </a:r>
            <a:r>
              <a:rPr lang="pl-PL" sz="1200" dirty="0" err="1">
                <a:latin typeface="Consolas"/>
                <a:ea typeface="+mn-lt"/>
                <a:cs typeface="+mn-lt"/>
              </a:rPr>
              <a:t>uses-permission</a:t>
            </a:r>
            <a:r>
              <a:rPr lang="pl-PL" sz="1200" dirty="0">
                <a:latin typeface="Consolas"/>
                <a:ea typeface="+mn-lt"/>
                <a:cs typeface="+mn-lt"/>
              </a:rPr>
              <a:t> </a:t>
            </a:r>
            <a:r>
              <a:rPr lang="pl-PL" sz="1200" dirty="0" err="1">
                <a:latin typeface="Consolas"/>
                <a:ea typeface="+mn-lt"/>
                <a:cs typeface="+mn-lt"/>
              </a:rPr>
              <a:t>android:name</a:t>
            </a:r>
            <a:r>
              <a:rPr lang="pl-PL" sz="1200" dirty="0">
                <a:latin typeface="Consolas"/>
                <a:ea typeface="+mn-lt"/>
                <a:cs typeface="+mn-lt"/>
              </a:rPr>
              <a:t>="</a:t>
            </a:r>
            <a:r>
              <a:rPr lang="pl-PL" sz="1200" dirty="0" err="1">
                <a:latin typeface="Consolas"/>
                <a:ea typeface="+mn-lt"/>
                <a:cs typeface="+mn-lt"/>
              </a:rPr>
              <a:t>android.permission.CAMERA</a:t>
            </a:r>
            <a:r>
              <a:rPr lang="pl-PL" sz="1200" dirty="0">
                <a:latin typeface="Consolas"/>
                <a:ea typeface="+mn-lt"/>
                <a:cs typeface="+mn-lt"/>
              </a:rPr>
              <a:t>" /&gt;</a:t>
            </a:r>
            <a:br>
              <a:rPr lang="pl-PL" sz="1200" dirty="0">
                <a:latin typeface="Consolas"/>
                <a:ea typeface="+mn-lt"/>
                <a:cs typeface="+mn-lt"/>
              </a:rPr>
            </a:br>
            <a:r>
              <a:rPr lang="pl-PL" sz="1200" dirty="0">
                <a:latin typeface="Consolas"/>
                <a:ea typeface="+mn-lt"/>
                <a:cs typeface="+mn-lt"/>
              </a:rPr>
              <a:t>  &lt;</a:t>
            </a:r>
            <a:r>
              <a:rPr lang="pl-PL" sz="1200" dirty="0" err="1">
                <a:latin typeface="Consolas"/>
                <a:ea typeface="+mn-lt"/>
                <a:cs typeface="+mn-lt"/>
              </a:rPr>
              <a:t>uses-feature</a:t>
            </a:r>
            <a:r>
              <a:rPr lang="pl-PL" sz="1200" dirty="0">
                <a:latin typeface="Consolas"/>
                <a:ea typeface="+mn-lt"/>
                <a:cs typeface="+mn-lt"/>
              </a:rPr>
              <a:t> </a:t>
            </a:r>
            <a:r>
              <a:rPr lang="pl-PL" sz="1200" dirty="0" err="1">
                <a:latin typeface="Consolas"/>
                <a:ea typeface="+mn-lt"/>
                <a:cs typeface="+mn-lt"/>
              </a:rPr>
              <a:t>android:name</a:t>
            </a:r>
            <a:r>
              <a:rPr lang="pl-PL" sz="1200" dirty="0">
                <a:latin typeface="Consolas"/>
                <a:ea typeface="+mn-lt"/>
                <a:cs typeface="+mn-lt"/>
              </a:rPr>
              <a:t>="</a:t>
            </a:r>
            <a:r>
              <a:rPr lang="pl-PL" sz="1200" dirty="0" err="1">
                <a:latin typeface="Consolas"/>
                <a:ea typeface="+mn-lt"/>
                <a:cs typeface="+mn-lt"/>
              </a:rPr>
              <a:t>android.hardware.camera</a:t>
            </a:r>
            <a:r>
              <a:rPr lang="pl-PL" sz="1200" dirty="0">
                <a:latin typeface="Consolas"/>
                <a:ea typeface="+mn-lt"/>
                <a:cs typeface="+mn-lt"/>
              </a:rPr>
              <a:t>" /&gt;</a:t>
            </a:r>
            <a:br>
              <a:rPr lang="pl-PL" sz="1200" dirty="0">
                <a:latin typeface="Consolas"/>
                <a:ea typeface="+mn-lt"/>
                <a:cs typeface="+mn-lt"/>
              </a:rPr>
            </a:br>
            <a:r>
              <a:rPr lang="pl-PL" sz="1200" dirty="0">
                <a:latin typeface="Consolas"/>
                <a:ea typeface="+mn-lt"/>
                <a:cs typeface="+mn-lt"/>
              </a:rPr>
              <a:t>  &lt;</a:t>
            </a:r>
            <a:r>
              <a:rPr lang="pl-PL" sz="1200" dirty="0" err="1">
                <a:latin typeface="Consolas"/>
                <a:ea typeface="+mn-lt"/>
                <a:cs typeface="+mn-lt"/>
              </a:rPr>
              <a:t>uses-feature</a:t>
            </a:r>
            <a:r>
              <a:rPr lang="pl-PL" sz="1200" dirty="0">
                <a:latin typeface="Consolas"/>
                <a:ea typeface="+mn-lt"/>
                <a:cs typeface="+mn-lt"/>
              </a:rPr>
              <a:t> </a:t>
            </a:r>
            <a:r>
              <a:rPr lang="pl-PL" sz="1200" dirty="0" err="1">
                <a:latin typeface="Consolas"/>
                <a:ea typeface="+mn-lt"/>
                <a:cs typeface="+mn-lt"/>
              </a:rPr>
              <a:t>android:name</a:t>
            </a:r>
            <a:r>
              <a:rPr lang="pl-PL" sz="1200" dirty="0">
                <a:latin typeface="Consolas"/>
                <a:ea typeface="+mn-lt"/>
                <a:cs typeface="+mn-lt"/>
              </a:rPr>
              <a:t>="</a:t>
            </a:r>
            <a:r>
              <a:rPr lang="pl-PL" sz="1200" dirty="0" err="1">
                <a:latin typeface="Consolas"/>
                <a:ea typeface="+mn-lt"/>
                <a:cs typeface="+mn-lt"/>
              </a:rPr>
              <a:t>android.hardware.camera.autofocus</a:t>
            </a:r>
            <a:r>
              <a:rPr lang="pl-PL" sz="1200" dirty="0">
                <a:latin typeface="Consolas"/>
                <a:ea typeface="+mn-lt"/>
                <a:cs typeface="+mn-lt"/>
              </a:rPr>
              <a:t>" /&gt;</a:t>
            </a:r>
          </a:p>
          <a:p>
            <a:endParaRPr lang="pl-PL" dirty="0">
              <a:latin typeface="Consolas"/>
            </a:endParaRPr>
          </a:p>
          <a:p>
            <a:endParaRPr lang="pl-PL" sz="1200" dirty="0">
              <a:latin typeface="Consolas"/>
            </a:endParaRPr>
          </a:p>
        </p:txBody>
      </p:sp>
      <p:cxnSp>
        <p:nvCxnSpPr>
          <p:cNvPr id="10" name="Straight Connector 9">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26822583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5B78E65C-C5C6-438F-BFC3-CFA8115455A6}"/>
              </a:ext>
            </a:extLst>
          </p:cNvPr>
          <p:cNvSpPr>
            <a:spLocks noGrp="1"/>
          </p:cNvSpPr>
          <p:nvPr>
            <p:ph type="title"/>
          </p:nvPr>
        </p:nvSpPr>
        <p:spPr>
          <a:xfrm>
            <a:off x="565150" y="770890"/>
            <a:ext cx="9198761" cy="1268984"/>
          </a:xfrm>
        </p:spPr>
        <p:txBody>
          <a:bodyPr>
            <a:normAutofit/>
          </a:bodyPr>
          <a:lstStyle/>
          <a:p>
            <a:r>
              <a:rPr lang="pl-PL" dirty="0"/>
              <a:t>Uprawnienia do GPS</a:t>
            </a:r>
          </a:p>
        </p:txBody>
      </p:sp>
      <p:sp>
        <p:nvSpPr>
          <p:cNvPr id="3" name="Symbol zastępczy zawartości 2">
            <a:extLst>
              <a:ext uri="{FF2B5EF4-FFF2-40B4-BE49-F238E27FC236}">
                <a16:creationId xmlns:a16="http://schemas.microsoft.com/office/drawing/2014/main" id="{9EDF5749-1411-404A-A29C-07C963CAF6A1}"/>
              </a:ext>
            </a:extLst>
          </p:cNvPr>
          <p:cNvSpPr>
            <a:spLocks noGrp="1"/>
          </p:cNvSpPr>
          <p:nvPr>
            <p:ph idx="1"/>
          </p:nvPr>
        </p:nvSpPr>
        <p:spPr>
          <a:xfrm>
            <a:off x="565150" y="2160016"/>
            <a:ext cx="9198761" cy="3601212"/>
          </a:xfrm>
        </p:spPr>
        <p:txBody>
          <a:bodyPr vert="horz" lIns="91440" tIns="45720" rIns="91440" bIns="45720" rtlCol="0" anchor="t">
            <a:normAutofit/>
          </a:bodyPr>
          <a:lstStyle/>
          <a:p>
            <a:r>
              <a:rPr lang="pl-PL" dirty="0"/>
              <a:t>Aby ochronić prywatność użytkownika przed wykorzystaniem lokalizacji należy spytać go o permisję.</a:t>
            </a:r>
          </a:p>
          <a:p>
            <a:r>
              <a:rPr lang="pl-PL" dirty="0"/>
              <a:t>Są dwa typy uprawnień do lokalizacji:</a:t>
            </a:r>
          </a:p>
          <a:p>
            <a:pPr marL="0" indent="0">
              <a:buNone/>
            </a:pPr>
            <a:r>
              <a:rPr lang="pl-PL" dirty="0"/>
              <a:t>   -Kategoria: pierwszoplanowa oraz działając w tle lokalizacja</a:t>
            </a:r>
          </a:p>
          <a:p>
            <a:pPr marL="0" indent="0">
              <a:buNone/>
            </a:pPr>
            <a:r>
              <a:rPr lang="pl-PL" dirty="0"/>
              <a:t>   -Dokładna: precyzyjna lokalizacja lub szacowana</a:t>
            </a:r>
          </a:p>
          <a:p>
            <a:pPr marL="0" indent="0">
              <a:buNone/>
            </a:pPr>
            <a:r>
              <a:rPr lang="pl-PL" dirty="0"/>
              <a:t>   </a:t>
            </a:r>
          </a:p>
          <a:p>
            <a:endParaRPr lang="pl-PL" dirty="0"/>
          </a:p>
        </p:txBody>
      </p:sp>
      <p:cxnSp>
        <p:nvCxnSpPr>
          <p:cNvPr id="10" name="Straight Connector 9">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0514715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F9E8D2D-A884-4E99-97D5-2401B310B1B7}"/>
              </a:ext>
            </a:extLst>
          </p:cNvPr>
          <p:cNvSpPr>
            <a:spLocks noGrp="1"/>
          </p:cNvSpPr>
          <p:nvPr>
            <p:ph type="title"/>
          </p:nvPr>
        </p:nvSpPr>
        <p:spPr>
          <a:xfrm>
            <a:off x="565150" y="770890"/>
            <a:ext cx="9198761" cy="1268984"/>
          </a:xfrm>
        </p:spPr>
        <p:txBody>
          <a:bodyPr>
            <a:normAutofit/>
          </a:bodyPr>
          <a:lstStyle/>
          <a:p>
            <a:r>
              <a:rPr lang="pl-PL" dirty="0"/>
              <a:t>Uprawnienia do mikrofonu</a:t>
            </a:r>
          </a:p>
        </p:txBody>
      </p:sp>
      <p:sp>
        <p:nvSpPr>
          <p:cNvPr id="3" name="Symbol zastępczy zawartości 2">
            <a:extLst>
              <a:ext uri="{FF2B5EF4-FFF2-40B4-BE49-F238E27FC236}">
                <a16:creationId xmlns:a16="http://schemas.microsoft.com/office/drawing/2014/main" id="{2F12595D-D5AA-4803-A314-425EC6FB9DAA}"/>
              </a:ext>
            </a:extLst>
          </p:cNvPr>
          <p:cNvSpPr>
            <a:spLocks noGrp="1"/>
          </p:cNvSpPr>
          <p:nvPr>
            <p:ph idx="1"/>
          </p:nvPr>
        </p:nvSpPr>
        <p:spPr>
          <a:xfrm>
            <a:off x="565150" y="2160016"/>
            <a:ext cx="9198761" cy="3601212"/>
          </a:xfrm>
        </p:spPr>
        <p:txBody>
          <a:bodyPr vert="horz" lIns="91440" tIns="45720" rIns="91440" bIns="45720" rtlCol="0" anchor="t">
            <a:normAutofit fontScale="92500" lnSpcReduction="20000"/>
          </a:bodyPr>
          <a:lstStyle/>
          <a:p>
            <a:r>
              <a:rPr lang="pl" sz="1600" dirty="0">
                <a:latin typeface="Consolas"/>
              </a:rPr>
              <a:t>Wejście audio zwykle pochodzi z wbudowanego mikrofonu, mikrofonu zewnętrznego lub interfejsu audio podłączonego do urządzenia. Wejście audio może również pochodzić z rozmowy telefonicznej.</a:t>
            </a:r>
          </a:p>
          <a:p>
            <a:r>
              <a:rPr lang="pl" sz="1600" dirty="0">
                <a:latin typeface="Consolas"/>
              </a:rPr>
              <a:t>Czasami dwie lub więcej aplikacji może chcieć „przechwycić” to samo wejście audio. Mogą wykonywać różne zadania. Na przykład niektóre aplikacje odbierające dźwięk mogą „nagrywać”, jak zwykły dyktafon, podczas gdy inne aplikacje mogą „nasłuchiwać”, jak Asystent Google lub usługa ułatwień dostępu reagująca na polecenia głosowe.</a:t>
            </a:r>
          </a:p>
          <a:p>
            <a:r>
              <a:rPr lang="pl" sz="1600" dirty="0">
                <a:latin typeface="Consolas"/>
              </a:rPr>
              <a:t>W obu przypadkach te aplikacje chcą odbierać sygnał dźwiękowy. Na tej stronie używamy terminu „przechwytywanie” niezależnie od tego, czy aplikacja nagrywa, czy tylko słucha.</a:t>
            </a:r>
          </a:p>
          <a:p>
            <a:r>
              <a:rPr lang="pl" sz="1600" dirty="0">
                <a:latin typeface="Consolas"/>
              </a:rPr>
              <a:t>Na potrzeby przechwytywania dźwięku system Android rozróżnia dwa rodzaje aplikacji:</a:t>
            </a:r>
          </a:p>
          <a:p>
            <a:pPr marL="0" indent="0">
              <a:buNone/>
            </a:pPr>
            <a:r>
              <a:rPr lang="pl" sz="1600" dirty="0">
                <a:latin typeface="Consolas"/>
              </a:rPr>
              <a:t>  -Zwykłe” aplikacje są instalowane przez użytkownika.</a:t>
            </a:r>
          </a:p>
          <a:p>
            <a:pPr marL="0" indent="0">
              <a:buNone/>
            </a:pPr>
            <a:r>
              <a:rPr lang="pl" sz="1600" dirty="0">
                <a:latin typeface="Consolas"/>
              </a:rPr>
              <a:t>  -„Uprzywilejowane” aplikacje są fabrycznie zainstalowane na urządzeniu. Należą do nich Asystent Google i wszystkie usługi ułatwień dostępu.</a:t>
            </a:r>
          </a:p>
          <a:p>
            <a:endParaRPr lang="pl" sz="1600" dirty="0">
              <a:latin typeface="Consolas"/>
            </a:endParaRPr>
          </a:p>
        </p:txBody>
      </p:sp>
      <p:cxnSp>
        <p:nvCxnSpPr>
          <p:cNvPr id="10" name="Straight Connector 9">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91897142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5D1E31D-F321-4B0B-8E81-16D06B7326C6}"/>
              </a:ext>
            </a:extLst>
          </p:cNvPr>
          <p:cNvSpPr>
            <a:spLocks noGrp="1"/>
          </p:cNvSpPr>
          <p:nvPr>
            <p:ph type="title"/>
          </p:nvPr>
        </p:nvSpPr>
        <p:spPr>
          <a:xfrm>
            <a:off x="565150" y="770890"/>
            <a:ext cx="9198761" cy="1268984"/>
          </a:xfrm>
        </p:spPr>
        <p:txBody>
          <a:bodyPr>
            <a:normAutofit/>
          </a:bodyPr>
          <a:lstStyle/>
          <a:p>
            <a:r>
              <a:rPr lang="pl-PL" dirty="0"/>
              <a:t>Uprawnienia do dysku</a:t>
            </a:r>
          </a:p>
        </p:txBody>
      </p:sp>
      <p:sp>
        <p:nvSpPr>
          <p:cNvPr id="3" name="Symbol zastępczy zawartości 2">
            <a:extLst>
              <a:ext uri="{FF2B5EF4-FFF2-40B4-BE49-F238E27FC236}">
                <a16:creationId xmlns:a16="http://schemas.microsoft.com/office/drawing/2014/main" id="{3F293CD2-5697-45D6-831C-FC29BC04492A}"/>
              </a:ext>
            </a:extLst>
          </p:cNvPr>
          <p:cNvSpPr>
            <a:spLocks noGrp="1"/>
          </p:cNvSpPr>
          <p:nvPr>
            <p:ph idx="1"/>
          </p:nvPr>
        </p:nvSpPr>
        <p:spPr>
          <a:xfrm>
            <a:off x="565150" y="2160016"/>
            <a:ext cx="9198761" cy="3601212"/>
          </a:xfrm>
        </p:spPr>
        <p:txBody>
          <a:bodyPr vert="horz" lIns="91440" tIns="45720" rIns="91440" bIns="45720" rtlCol="0" anchor="t">
            <a:normAutofit lnSpcReduction="10000"/>
          </a:bodyPr>
          <a:lstStyle/>
          <a:p>
            <a:r>
              <a:rPr lang="pl" sz="1600" dirty="0">
                <a:latin typeface="Consolas"/>
              </a:rPr>
              <a:t>Android używa systemu plików podobnego do systemów plików opartych na dyskach na innych platformach. System udostępnia kilka opcji zapisywania danych aplikacji:</a:t>
            </a:r>
          </a:p>
          <a:p>
            <a:r>
              <a:rPr lang="pl" sz="1600" dirty="0">
                <a:latin typeface="Consolas"/>
              </a:rPr>
              <a:t>Magazyn specyficzny dla aplikacji: przechowuj pliki, które są przeznaczone tylko do użytku Twojej aplikacji, w dedykowanych katalogach w wewnętrznym woluminie pamięci masowej lub w różnych dedykowanych katalogach w zewnętrznej pamięci masowej. Użyj katalogów w pamięci wewnętrznej, aby zapisać poufne informacje, do których inne aplikacje nie powinny mieć dostępu.</a:t>
            </a:r>
          </a:p>
          <a:p>
            <a:r>
              <a:rPr lang="pl" sz="1600" dirty="0">
                <a:latin typeface="Consolas"/>
              </a:rPr>
              <a:t>Pamięć współdzielona: przechowuj pliki, które Twoja aplikacja zamierza udostępniać innym aplikacjom, w tym multimedia, dokumenty i inne pliki.</a:t>
            </a:r>
          </a:p>
          <a:p>
            <a:r>
              <a:rPr lang="pl" sz="1600" dirty="0">
                <a:latin typeface="Consolas"/>
              </a:rPr>
              <a:t>Preferencje: przechowuj prywatne, pierwotne dane w parach klucz-wartość.</a:t>
            </a:r>
          </a:p>
          <a:p>
            <a:r>
              <a:rPr lang="pl" sz="1600" dirty="0">
                <a:latin typeface="Consolas"/>
              </a:rPr>
              <a:t>Bazy danych: Przechowuj uporządkowane dane w prywatnej bazie danych, korzystając z biblioteki trwałości pomieszczenia.</a:t>
            </a:r>
          </a:p>
          <a:p>
            <a:endParaRPr lang="pl" sz="1600" dirty="0">
              <a:latin typeface="Consolas"/>
            </a:endParaRPr>
          </a:p>
          <a:p>
            <a:endParaRPr lang="pl" sz="1600" dirty="0">
              <a:latin typeface="Consolas"/>
            </a:endParaRPr>
          </a:p>
        </p:txBody>
      </p:sp>
      <p:cxnSp>
        <p:nvCxnSpPr>
          <p:cNvPr id="10" name="Straight Connector 9">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37072827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C1E15E4-F070-4448-869F-EEF11D752567}"/>
              </a:ext>
            </a:extLst>
          </p:cNvPr>
          <p:cNvSpPr>
            <a:spLocks noGrp="1"/>
          </p:cNvSpPr>
          <p:nvPr>
            <p:ph type="title"/>
          </p:nvPr>
        </p:nvSpPr>
        <p:spPr>
          <a:xfrm>
            <a:off x="565150" y="770890"/>
            <a:ext cx="9198761" cy="1268984"/>
          </a:xfrm>
        </p:spPr>
        <p:txBody>
          <a:bodyPr>
            <a:normAutofit/>
          </a:bodyPr>
          <a:lstStyle/>
          <a:p>
            <a:r>
              <a:rPr lang="pl-PL" dirty="0">
                <a:ea typeface="+mj-lt"/>
                <a:cs typeface="+mj-lt"/>
              </a:rPr>
              <a:t>Uprawnienia do dysku (c.d.)</a:t>
            </a:r>
          </a:p>
        </p:txBody>
      </p:sp>
      <p:sp>
        <p:nvSpPr>
          <p:cNvPr id="3" name="Symbol zastępczy zawartości 2">
            <a:extLst>
              <a:ext uri="{FF2B5EF4-FFF2-40B4-BE49-F238E27FC236}">
                <a16:creationId xmlns:a16="http://schemas.microsoft.com/office/drawing/2014/main" id="{299E605D-68D9-499A-A453-2D265FB1DA49}"/>
              </a:ext>
            </a:extLst>
          </p:cNvPr>
          <p:cNvSpPr>
            <a:spLocks noGrp="1"/>
          </p:cNvSpPr>
          <p:nvPr>
            <p:ph idx="1"/>
          </p:nvPr>
        </p:nvSpPr>
        <p:spPr>
          <a:xfrm>
            <a:off x="565150" y="2160016"/>
            <a:ext cx="9198761" cy="3601212"/>
          </a:xfrm>
        </p:spPr>
        <p:txBody>
          <a:bodyPr vert="horz" lIns="91440" tIns="45720" rIns="91440" bIns="45720" rtlCol="0" anchor="t">
            <a:normAutofit/>
          </a:bodyPr>
          <a:lstStyle/>
          <a:p>
            <a:r>
              <a:rPr lang="pl" sz="1600" dirty="0">
                <a:latin typeface="Consolas"/>
              </a:rPr>
              <a:t>We wcześniejszych wersjach systemu Android aplikacje musiały zadeklarować uprawnienie READ_EXTERNAL_STORAGE, aby uzyskać dostęp do dowolnego pliku poza katalogami specyficznymi dla aplikacji w pamięci zewnętrznej. Ponadto aplikacje musiały zadeklarować uprawnienie WRITE_EXTERNAL_STORAGE do zapisu w dowolnym pliku poza katalogiem specyficznym dla aplikacji.</a:t>
            </a:r>
          </a:p>
          <a:p>
            <a:r>
              <a:rPr lang="pl" sz="1600" dirty="0">
                <a:latin typeface="Consolas"/>
              </a:rPr>
              <a:t>Nowsze wersje Androida bardziej opierają się na celu pliku niż jego lokalizacji przy określaniu możliwości aplikacji do uzyskiwania dostępu do danego pliku i zapisywania w nim. W szczególności, jeśli Twoja aplikacja jest przeznaczona na system Android 11 (poziom interfejsu API 30) lub nowszy, uprawnienie WRITE_EXTERNAL_STORAGE nie ma żadnego wpływu na dostęp aplikacji do pamięci. Ten celowy model przechowywania poprawia prywatność użytkowników, ponieważ aplikacje uzyskują dostęp tylko do tych obszarów systemu plików urządzenia, z których faktycznie korzystają.</a:t>
            </a:r>
          </a:p>
        </p:txBody>
      </p:sp>
      <p:cxnSp>
        <p:nvCxnSpPr>
          <p:cNvPr id="10" name="Straight Connector 9">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446201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EAC709E0-7741-40E4-ACAF-CBA044AE270F}"/>
              </a:ext>
            </a:extLst>
          </p:cNvPr>
          <p:cNvSpPr>
            <a:spLocks noGrp="1"/>
          </p:cNvSpPr>
          <p:nvPr>
            <p:ph type="title"/>
          </p:nvPr>
        </p:nvSpPr>
        <p:spPr>
          <a:xfrm>
            <a:off x="565150" y="770890"/>
            <a:ext cx="9198761" cy="1268984"/>
          </a:xfrm>
        </p:spPr>
        <p:txBody>
          <a:bodyPr>
            <a:normAutofit/>
          </a:bodyPr>
          <a:lstStyle/>
          <a:p>
            <a:r>
              <a:rPr lang="pl-PL" dirty="0"/>
              <a:t>Źródła</a:t>
            </a:r>
          </a:p>
        </p:txBody>
      </p:sp>
      <p:sp>
        <p:nvSpPr>
          <p:cNvPr id="3" name="Symbol zastępczy zawartości 2">
            <a:extLst>
              <a:ext uri="{FF2B5EF4-FFF2-40B4-BE49-F238E27FC236}">
                <a16:creationId xmlns:a16="http://schemas.microsoft.com/office/drawing/2014/main" id="{71E6F330-1AC7-4EBD-85AA-C85C6AE4E82E}"/>
              </a:ext>
            </a:extLst>
          </p:cNvPr>
          <p:cNvSpPr>
            <a:spLocks noGrp="1"/>
          </p:cNvSpPr>
          <p:nvPr>
            <p:ph idx="1"/>
          </p:nvPr>
        </p:nvSpPr>
        <p:spPr>
          <a:xfrm>
            <a:off x="565150" y="2160016"/>
            <a:ext cx="9198761" cy="3601212"/>
          </a:xfrm>
        </p:spPr>
        <p:txBody>
          <a:bodyPr vert="horz" lIns="91440" tIns="45720" rIns="91440" bIns="45720" rtlCol="0" anchor="t">
            <a:normAutofit/>
          </a:bodyPr>
          <a:lstStyle/>
          <a:p>
            <a:r>
              <a:rPr lang="pl-PL" dirty="0">
                <a:ea typeface="+mn-lt"/>
                <a:cs typeface="+mn-lt"/>
                <a:hlinkClick r:id="rId2"/>
              </a:rPr>
              <a:t>https://developer.android.com/</a:t>
            </a:r>
            <a:r>
              <a:rPr lang="pl-PL" dirty="0">
                <a:ea typeface="+mn-lt"/>
                <a:cs typeface="+mn-lt"/>
              </a:rPr>
              <a:t> </a:t>
            </a:r>
            <a:endParaRPr lang="pl-PL"/>
          </a:p>
        </p:txBody>
      </p:sp>
      <p:cxnSp>
        <p:nvCxnSpPr>
          <p:cNvPr id="10" name="Straight Connector 9">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0413542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Panoramiczny</PresentationFormat>
  <Paragraphs>0</Paragraphs>
  <Slides>7</Slides>
  <Notes>0</Notes>
  <HiddenSlides>0</HiddenSlides>
  <MMClips>0</MMClips>
  <ScaleCrop>false</ScaleCrop>
  <HeadingPairs>
    <vt:vector size="4" baseType="variant">
      <vt:variant>
        <vt:lpstr>Motyw</vt:lpstr>
      </vt:variant>
      <vt:variant>
        <vt:i4>1</vt:i4>
      </vt:variant>
      <vt:variant>
        <vt:lpstr>Tytuły slajdów</vt:lpstr>
      </vt:variant>
      <vt:variant>
        <vt:i4>7</vt:i4>
      </vt:variant>
    </vt:vector>
  </HeadingPairs>
  <TitlesOfParts>
    <vt:vector size="8" baseType="lpstr">
      <vt:lpstr>PunchcardVTI</vt:lpstr>
      <vt:lpstr>Uzyskiwanie uprawnień do korzystania z  kamery, GPS, mikrofonu, dysku w systemie Android (Android Studio, kotlin) </vt:lpstr>
      <vt:lpstr>Uprawnienia do kamery</vt:lpstr>
      <vt:lpstr>Uprawnienia do GPS</vt:lpstr>
      <vt:lpstr>Uprawnienia do mikrofonu</vt:lpstr>
      <vt:lpstr>Uprawnienia do dysku</vt:lpstr>
      <vt:lpstr>Uprawnienia do dysku (c.d.)</vt:lpstr>
      <vt:lpstr>Źródła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
  <cp:lastModifiedBy/>
  <cp:revision>163</cp:revision>
  <dcterms:created xsi:type="dcterms:W3CDTF">2022-01-20T11:25:23Z</dcterms:created>
  <dcterms:modified xsi:type="dcterms:W3CDTF">2022-01-20T13:21:39Z</dcterms:modified>
</cp:coreProperties>
</file>