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344" r:id="rId6"/>
    <p:sldId id="262" r:id="rId7"/>
    <p:sldId id="336" r:id="rId8"/>
    <p:sldId id="289" r:id="rId9"/>
    <p:sldId id="304" r:id="rId10"/>
    <p:sldId id="305" r:id="rId11"/>
    <p:sldId id="270" r:id="rId12"/>
    <p:sldId id="345" r:id="rId13"/>
    <p:sldId id="346" r:id="rId14"/>
    <p:sldId id="309" r:id="rId15"/>
    <p:sldId id="296" r:id="rId16"/>
    <p:sldId id="347" r:id="rId17"/>
    <p:sldId id="301" r:id="rId18"/>
    <p:sldId id="348" r:id="rId19"/>
    <p:sldId id="311" r:id="rId20"/>
    <p:sldId id="349" r:id="rId21"/>
    <p:sldId id="275"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F21"/>
    <a:srgbClr val="69FB69"/>
    <a:srgbClr val="0C5D5A"/>
    <a:srgbClr val="C5EAFB"/>
    <a:srgbClr val="1883FC"/>
    <a:srgbClr val="FF0000"/>
    <a:srgbClr val="FB69FB"/>
    <a:srgbClr val="C2E9FB"/>
    <a:srgbClr val="F3F1F2"/>
    <a:srgbClr val="FF05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175" autoAdjust="0"/>
  </p:normalViewPr>
  <p:slideViewPr>
    <p:cSldViewPr snapToGrid="0">
      <p:cViewPr varScale="1">
        <p:scale>
          <a:sx n="63" d="100"/>
          <a:sy n="63" d="100"/>
        </p:scale>
        <p:origin x="78" y="104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42EAE-1F0C-4899-AEDB-494C7B6F2971}" type="datetimeFigureOut">
              <a:rPr lang="fr-FR" smtClean="0"/>
              <a:t>28/06/2024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2EACF-32D1-451E-A357-679D852D4F19}" type="slidenum">
              <a:rPr lang="fr-FR" smtClean="0"/>
              <a:t>‹N°›</a:t>
            </a:fld>
            <a:endParaRPr lang="fr-FR"/>
          </a:p>
        </p:txBody>
      </p:sp>
    </p:spTree>
    <p:extLst>
      <p:ext uri="{BB962C8B-B14F-4D97-AF65-F5344CB8AC3E}">
        <p14:creationId xmlns:p14="http://schemas.microsoft.com/office/powerpoint/2010/main" val="95528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E200BA7-AD05-410E-A6EF-E9E807AB16E7}" type="slidenum">
              <a:rPr lang="fr-FR" smtClean="0"/>
              <a:t>1</a:t>
            </a:fld>
            <a:endParaRPr lang="fr-FR"/>
          </a:p>
        </p:txBody>
      </p:sp>
    </p:spTree>
    <p:extLst>
      <p:ext uri="{BB962C8B-B14F-4D97-AF65-F5344CB8AC3E}">
        <p14:creationId xmlns:p14="http://schemas.microsoft.com/office/powerpoint/2010/main" val="281386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132EACF-32D1-451E-A357-679D852D4F19}" type="slidenum">
              <a:rPr lang="fr-FR" smtClean="0"/>
              <a:t>3</a:t>
            </a:fld>
            <a:endParaRPr lang="fr-FR"/>
          </a:p>
        </p:txBody>
      </p:sp>
    </p:spTree>
    <p:extLst>
      <p:ext uri="{BB962C8B-B14F-4D97-AF65-F5344CB8AC3E}">
        <p14:creationId xmlns:p14="http://schemas.microsoft.com/office/powerpoint/2010/main" val="958424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132EACF-32D1-451E-A357-679D852D4F19}" type="slidenum">
              <a:rPr lang="fr-FR" smtClean="0"/>
              <a:t>4</a:t>
            </a:fld>
            <a:endParaRPr lang="fr-FR"/>
          </a:p>
        </p:txBody>
      </p:sp>
    </p:spTree>
    <p:extLst>
      <p:ext uri="{BB962C8B-B14F-4D97-AF65-F5344CB8AC3E}">
        <p14:creationId xmlns:p14="http://schemas.microsoft.com/office/powerpoint/2010/main" val="245137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32EACF-32D1-451E-A357-679D852D4F19}" type="slidenum">
              <a:rPr kumimoji="0" lang="fr-F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47780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132EACF-32D1-451E-A357-679D852D4F19}" type="slidenum">
              <a:rPr lang="fr-FR" smtClean="0"/>
              <a:t>6</a:t>
            </a:fld>
            <a:endParaRPr lang="fr-FR"/>
          </a:p>
        </p:txBody>
      </p:sp>
    </p:spTree>
    <p:extLst>
      <p:ext uri="{BB962C8B-B14F-4D97-AF65-F5344CB8AC3E}">
        <p14:creationId xmlns:p14="http://schemas.microsoft.com/office/powerpoint/2010/main" val="120130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132EACF-32D1-451E-A357-679D852D4F19}" type="slidenum">
              <a:rPr lang="fr-FR" smtClean="0"/>
              <a:t>7</a:t>
            </a:fld>
            <a:endParaRPr lang="fr-FR"/>
          </a:p>
        </p:txBody>
      </p:sp>
    </p:spTree>
    <p:extLst>
      <p:ext uri="{BB962C8B-B14F-4D97-AF65-F5344CB8AC3E}">
        <p14:creationId xmlns:p14="http://schemas.microsoft.com/office/powerpoint/2010/main" val="247880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21F89A-5789-FB32-9D9A-3385D14349F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B174D5F-3444-19C5-4D63-370AE4475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53195E4-CD70-64E4-72F4-D9EE0AC04451}"/>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5" name="Espace réservé du pied de page 4">
            <a:extLst>
              <a:ext uri="{FF2B5EF4-FFF2-40B4-BE49-F238E27FC236}">
                <a16:creationId xmlns:a16="http://schemas.microsoft.com/office/drawing/2014/main" id="{BBC70C49-BAB2-1705-4226-76DB64B36B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6B7597-9A24-95E0-A4EB-41BC91C10570}"/>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16461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147450-0F03-CACA-6242-63277FB6EBB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BBC256D-FA19-F2AA-85FD-03E112331B5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1ED381-58D4-4765-EDE8-B82E0175EC42}"/>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5" name="Espace réservé du pied de page 4">
            <a:extLst>
              <a:ext uri="{FF2B5EF4-FFF2-40B4-BE49-F238E27FC236}">
                <a16:creationId xmlns:a16="http://schemas.microsoft.com/office/drawing/2014/main" id="{EAA5D175-620D-31B0-F194-3F3860B9AB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E73317-4224-99D0-253D-1AC5B2C582F4}"/>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38596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5FA6787-4282-ADF8-9713-A8D58910D26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1561DA7-4144-6F35-BED9-8BE16C305EF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2E10BF-D825-E255-EA98-F8B628FCA9D6}"/>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5" name="Espace réservé du pied de page 4">
            <a:extLst>
              <a:ext uri="{FF2B5EF4-FFF2-40B4-BE49-F238E27FC236}">
                <a16:creationId xmlns:a16="http://schemas.microsoft.com/office/drawing/2014/main" id="{DC30D7A3-5697-9278-4F3C-8D8FF4EBDE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D9C4C0-8D46-5396-C15D-BA6E624D1E86}"/>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224060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B905F-2A31-0134-D67B-D62D9BDD2E5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7418906-F080-5AB7-AF9D-ABAA409E628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6C362C-331B-E6AF-1BED-2821420D2E52}"/>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5" name="Espace réservé du pied de page 4">
            <a:extLst>
              <a:ext uri="{FF2B5EF4-FFF2-40B4-BE49-F238E27FC236}">
                <a16:creationId xmlns:a16="http://schemas.microsoft.com/office/drawing/2014/main" id="{388860F9-581D-3772-036E-D16F6B0D5B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228822-2E3D-8D89-08E6-C09A9E414CAB}"/>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400717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E2C9E-FC74-FE79-EA4A-EDCDCCFC0F8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F6C0FEC-2F86-1C47-C1CD-BF64B690F2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406B233-5C18-6499-C56A-72D216DA2591}"/>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5" name="Espace réservé du pied de page 4">
            <a:extLst>
              <a:ext uri="{FF2B5EF4-FFF2-40B4-BE49-F238E27FC236}">
                <a16:creationId xmlns:a16="http://schemas.microsoft.com/office/drawing/2014/main" id="{3EBBB8EE-7DFB-52E0-6AE3-8182C86E81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569913-08AA-BA62-4847-D1EA5BB6F085}"/>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179161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37A317-E85D-83A7-F0FE-4BC540F6B5A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FE95684-64CF-4C84-61D3-C31B937B646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5348A3B-442D-8929-6AD1-DDA3F7C821A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3735016-0207-800D-0FB2-9E7831325E8E}"/>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6" name="Espace réservé du pied de page 5">
            <a:extLst>
              <a:ext uri="{FF2B5EF4-FFF2-40B4-BE49-F238E27FC236}">
                <a16:creationId xmlns:a16="http://schemas.microsoft.com/office/drawing/2014/main" id="{A8EBA844-09D1-8F10-A0D3-426B5B59A1A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CBB5941-3B8C-3BB0-DAF9-FDDBC9379C9F}"/>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124969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F1EDA-1831-4DF9-7719-6ABFF44E41A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E2B323B-59B8-7C59-2557-2DCF33D27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91EDE01-33DC-12EE-9780-8113E53BEC2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CBE94CC-A2A2-D7B2-0636-220B9797B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1D12C8F-5D14-A329-E684-5FA35B471AD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66BBEFE-4C85-37A3-412E-658FADF2E45E}"/>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8" name="Espace réservé du pied de page 7">
            <a:extLst>
              <a:ext uri="{FF2B5EF4-FFF2-40B4-BE49-F238E27FC236}">
                <a16:creationId xmlns:a16="http://schemas.microsoft.com/office/drawing/2014/main" id="{8449BA2D-B651-8CAE-E6A7-FEC7F9A6894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EF1576A-D304-34A4-4D99-083E3CEB4050}"/>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87103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2D491-013F-CC6F-5EAB-F9F0533EC85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DE5DBC1-F989-85A9-3BF4-ECE81489ED39}"/>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4" name="Espace réservé du pied de page 3">
            <a:extLst>
              <a:ext uri="{FF2B5EF4-FFF2-40B4-BE49-F238E27FC236}">
                <a16:creationId xmlns:a16="http://schemas.microsoft.com/office/drawing/2014/main" id="{D6043CEF-ABD7-BAF6-D104-453C454E619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EA25DDA-E258-7339-420D-915F82F1A636}"/>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10765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6350E1C-1237-64C1-D547-99993038C0F1}"/>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3" name="Espace réservé du pied de page 2">
            <a:extLst>
              <a:ext uri="{FF2B5EF4-FFF2-40B4-BE49-F238E27FC236}">
                <a16:creationId xmlns:a16="http://schemas.microsoft.com/office/drawing/2014/main" id="{72E27443-24DF-753E-37F7-BE188380B44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6D954D3-4B8E-3CAC-1290-DF2E0577205B}"/>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326728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91675-3E10-EF17-9567-9AA42D9117A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6470E8-F052-0BAF-1882-5CD68CE98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E35FCD0-A31A-5668-8F3B-48513F429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B51B577-8BF5-D663-6795-09EDD3ADC82E}"/>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6" name="Espace réservé du pied de page 5">
            <a:extLst>
              <a:ext uri="{FF2B5EF4-FFF2-40B4-BE49-F238E27FC236}">
                <a16:creationId xmlns:a16="http://schemas.microsoft.com/office/drawing/2014/main" id="{5860F5AE-E4E0-7C2E-6CDB-94183170F8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4DAF5D2-5160-18C4-35C6-E9A2F92B1A55}"/>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406384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64577D-A74E-8349-04DB-F85D20707D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8FBA324-6613-B4F2-3929-D189E7AC4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FCFAD7C-71D9-5C3E-29CF-76C60550E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781B5C4-E703-F67D-471C-1038FB6D4A76}"/>
              </a:ext>
            </a:extLst>
          </p:cNvPr>
          <p:cNvSpPr>
            <a:spLocks noGrp="1"/>
          </p:cNvSpPr>
          <p:nvPr>
            <p:ph type="dt" sz="half" idx="10"/>
          </p:nvPr>
        </p:nvSpPr>
        <p:spPr/>
        <p:txBody>
          <a:bodyPr/>
          <a:lstStyle/>
          <a:p>
            <a:fld id="{9A6FFF25-5DAE-4842-A32C-5E8B9FDDA010}" type="datetimeFigureOut">
              <a:rPr lang="fr-FR" smtClean="0"/>
              <a:t>28/06/2024</a:t>
            </a:fld>
            <a:endParaRPr lang="fr-FR"/>
          </a:p>
        </p:txBody>
      </p:sp>
      <p:sp>
        <p:nvSpPr>
          <p:cNvPr id="6" name="Espace réservé du pied de page 5">
            <a:extLst>
              <a:ext uri="{FF2B5EF4-FFF2-40B4-BE49-F238E27FC236}">
                <a16:creationId xmlns:a16="http://schemas.microsoft.com/office/drawing/2014/main" id="{FA8DFDB9-F4E6-8E91-1AF0-C68A44C3980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D69F42-7DB4-6B47-74D7-75B83B0605A7}"/>
              </a:ext>
            </a:extLst>
          </p:cNvPr>
          <p:cNvSpPr>
            <a:spLocks noGrp="1"/>
          </p:cNvSpPr>
          <p:nvPr>
            <p:ph type="sldNum" sz="quarter" idx="12"/>
          </p:nvPr>
        </p:nvSpPr>
        <p:spPr/>
        <p:txBody>
          <a:bodyPr/>
          <a:lstStyle/>
          <a:p>
            <a:fld id="{F557674E-B1BC-44AF-8ACE-183A235D11C8}" type="slidenum">
              <a:rPr lang="fr-FR" smtClean="0"/>
              <a:t>‹N°›</a:t>
            </a:fld>
            <a:endParaRPr lang="fr-FR"/>
          </a:p>
        </p:txBody>
      </p:sp>
    </p:spTree>
    <p:extLst>
      <p:ext uri="{BB962C8B-B14F-4D97-AF65-F5344CB8AC3E}">
        <p14:creationId xmlns:p14="http://schemas.microsoft.com/office/powerpoint/2010/main" val="337712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A0BEFD5-8330-63D4-DD7C-CB89B0E3A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4DA2BC3-5BFE-0DF2-4566-C8F11FFA3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B64CCF9-0610-D548-493F-CF986AE95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6FFF25-5DAE-4842-A32C-5E8B9FDDA010}" type="datetimeFigureOut">
              <a:rPr lang="fr-FR" smtClean="0"/>
              <a:t>28/06/2024</a:t>
            </a:fld>
            <a:endParaRPr lang="fr-FR"/>
          </a:p>
        </p:txBody>
      </p:sp>
      <p:sp>
        <p:nvSpPr>
          <p:cNvPr id="5" name="Espace réservé du pied de page 4">
            <a:extLst>
              <a:ext uri="{FF2B5EF4-FFF2-40B4-BE49-F238E27FC236}">
                <a16:creationId xmlns:a16="http://schemas.microsoft.com/office/drawing/2014/main" id="{13FC52DD-1850-18B0-16EE-166F10D3E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875F908-8AF2-D937-F27F-639733F69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57674E-B1BC-44AF-8ACE-183A235D11C8}" type="slidenum">
              <a:rPr lang="fr-FR" smtClean="0"/>
              <a:t>‹N°›</a:t>
            </a:fld>
            <a:endParaRPr lang="fr-FR"/>
          </a:p>
        </p:txBody>
      </p:sp>
    </p:spTree>
    <p:extLst>
      <p:ext uri="{BB962C8B-B14F-4D97-AF65-F5344CB8AC3E}">
        <p14:creationId xmlns:p14="http://schemas.microsoft.com/office/powerpoint/2010/main" val="3169124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3" Type="http://schemas.openxmlformats.org/officeDocument/2006/relationships/hyperlink" Target="mailto:watchfloor@crfimmadagascar.org" TargetMode="Externa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crfimmadagascar.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g"/><Relationship Id="rId5" Type="http://schemas.openxmlformats.org/officeDocument/2006/relationships/image" Target="../media/image9.png"/><Relationship Id="rId10" Type="http://schemas.openxmlformats.org/officeDocument/2006/relationships/image" Target="../media/image14.jpg"/><Relationship Id="rId4" Type="http://schemas.openxmlformats.org/officeDocument/2006/relationships/image" Target="../media/image8.png"/><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712464"/>
            <a:ext cx="9144000" cy="2387600"/>
          </a:xfrm>
          <a:effectLst/>
        </p:spPr>
        <p:txBody>
          <a:bodyPr/>
          <a:lstStyle/>
          <a:p>
            <a:r>
              <a:rPr lang="fr-FR" b="1" dirty="0">
                <a:solidFill>
                  <a:schemeClr val="accent1">
                    <a:lumMod val="50000"/>
                  </a:schemeClr>
                </a:solidFill>
                <a:latin typeface="Calibri Light" panose="020F0302020204030204" pitchFamily="34" charset="0"/>
                <a:ea typeface="Calibri Light" panose="020F0302020204030204" pitchFamily="34" charset="0"/>
                <a:cs typeface="Calibri Light" panose="020F0302020204030204" pitchFamily="34" charset="0"/>
              </a:rPr>
              <a:t>Briefing Journalier du </a:t>
            </a:r>
            <a:br>
              <a:rPr lang="fr-FR" b="1" dirty="0">
                <a:solidFill>
                  <a:schemeClr val="accent1">
                    <a:lumMod val="50000"/>
                  </a:schemeClr>
                </a:solidFill>
                <a:latin typeface="Calibri Light" panose="020F0302020204030204" pitchFamily="34" charset="0"/>
                <a:ea typeface="Calibri Light" panose="020F0302020204030204" pitchFamily="34" charset="0"/>
                <a:cs typeface="Calibri Light" panose="020F0302020204030204" pitchFamily="34" charset="0"/>
              </a:rPr>
            </a:br>
            <a:r>
              <a:rPr lang="fr-FR" b="1" dirty="0">
                <a:solidFill>
                  <a:schemeClr val="accent1">
                    <a:lumMod val="50000"/>
                  </a:schemeClr>
                </a:solidFill>
                <a:latin typeface="Calibri Light" panose="020F0302020204030204" pitchFamily="34" charset="0"/>
                <a:ea typeface="Calibri Light" panose="020F0302020204030204" pitchFamily="34" charset="0"/>
                <a:cs typeface="Calibri Light" panose="020F0302020204030204" pitchFamily="34" charset="0"/>
              </a:rPr>
              <a:t>CRFIM</a:t>
            </a:r>
          </a:p>
        </p:txBody>
      </p:sp>
      <p:sp>
        <p:nvSpPr>
          <p:cNvPr id="3" name="Sous-titre 2"/>
          <p:cNvSpPr>
            <a:spLocks noGrp="1"/>
          </p:cNvSpPr>
          <p:nvPr>
            <p:ph type="subTitle" idx="1"/>
          </p:nvPr>
        </p:nvSpPr>
        <p:spPr>
          <a:xfrm>
            <a:off x="1524000" y="3318260"/>
            <a:ext cx="9144000" cy="2574827"/>
          </a:xfrm>
        </p:spPr>
        <p:txBody>
          <a:bodyPr>
            <a:normAutofit/>
          </a:bodyPr>
          <a:lstStyle/>
          <a:p>
            <a:r>
              <a:rPr lang="fr-FR" dirty="0">
                <a:latin typeface="Calibri Light" panose="020F0302020204030204" pitchFamily="34" charset="0"/>
                <a:ea typeface="Calibri Light" panose="020F0302020204030204" pitchFamily="34" charset="0"/>
                <a:cs typeface="Calibri Light" panose="020F0302020204030204" pitchFamily="34" charset="0"/>
              </a:rPr>
              <a:t>(Antananarivo - Madagascar)</a:t>
            </a:r>
          </a:p>
          <a:p>
            <a:r>
              <a:rPr lang="fr-FR" dirty="0">
                <a:latin typeface="Calibri Light" panose="020F0302020204030204" pitchFamily="34" charset="0"/>
                <a:ea typeface="Calibri Light" panose="020F0302020204030204" pitchFamily="34" charset="0"/>
                <a:cs typeface="Calibri Light" panose="020F0302020204030204" pitchFamily="34" charset="0"/>
              </a:rPr>
              <a:t>28 juin 2024</a:t>
            </a:r>
          </a:p>
          <a:p>
            <a:endParaRPr lang="fr-FR"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1400" b="1" i="1" u="none" strike="noStrike" kern="1200" cap="none" spc="0" normalizeH="0" baseline="0" noProof="0" dirty="0">
                <a:ln>
                  <a:noFill/>
                </a:ln>
                <a:solidFill>
                  <a:srgbClr val="00B0F0"/>
                </a:solidFill>
                <a:effectLst/>
                <a:uLnTx/>
                <a:uFillTx/>
                <a:latin typeface="Calibri" panose="020F0502020204030204"/>
                <a:ea typeface="+mn-ea"/>
                <a:cs typeface="+mn-cs"/>
              </a:rPr>
              <a:t>« Même la gloire du fleuve s’achève à la mer », proverbe russe.</a:t>
            </a:r>
          </a:p>
        </p:txBody>
      </p:sp>
    </p:spTree>
    <p:extLst>
      <p:ext uri="{BB962C8B-B14F-4D97-AF65-F5344CB8AC3E}">
        <p14:creationId xmlns:p14="http://schemas.microsoft.com/office/powerpoint/2010/main" val="354621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C254B-C494-E62E-9F4B-735505877BBB}"/>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6A186E3C-C797-B337-D360-F9F8B31C3DD8}"/>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Trafic &amp; Contrebande</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Par Voie Maritime</a:t>
            </a:r>
          </a:p>
        </p:txBody>
      </p:sp>
      <p:sp>
        <p:nvSpPr>
          <p:cNvPr id="5" name="Flèche : virage 4">
            <a:extLst>
              <a:ext uri="{FF2B5EF4-FFF2-40B4-BE49-F238E27FC236}">
                <a16:creationId xmlns:a16="http://schemas.microsoft.com/office/drawing/2014/main" id="{EEBD98B0-ED2F-C945-7137-1E79AAD16122}"/>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ZoneTexte 10">
            <a:extLst>
              <a:ext uri="{FF2B5EF4-FFF2-40B4-BE49-F238E27FC236}">
                <a16:creationId xmlns:a16="http://schemas.microsoft.com/office/drawing/2014/main" id="{E6C24CD4-7579-3F6F-35B0-FFB3E00655F6}"/>
              </a:ext>
            </a:extLst>
          </p:cNvPr>
          <p:cNvSpPr txBox="1"/>
          <p:nvPr/>
        </p:nvSpPr>
        <p:spPr>
          <a:xfrm>
            <a:off x="5762491" y="1386314"/>
            <a:ext cx="5343525" cy="4031873"/>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(Info) MONDE -</a:t>
            </a:r>
            <a:r>
              <a:rPr lang="fr-FR" sz="1400" b="1" kern="0" dirty="0">
                <a:effectLst/>
                <a:latin typeface="Times New Roman" panose="02020603050405020304" pitchFamily="18" charset="0"/>
                <a:ea typeface="Calibri" panose="020F0502020204030204" pitchFamily="34" charset="0"/>
              </a:rPr>
              <a:t> Journée mondiale de la drogue : Renforcer la sécurité maritime</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28.06.2024, source : UNODC</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Les routes maritimes sont depuis longtemps exploitées par les trafiquants de drogue en raison des vastes étendues de mer ouverte et de la complexité des lois et des juridictions maritimes. Le commerce illicite de drogues par voie maritime constitue une menace sérieuse, non seulement en termes de prolifération des drogues, mais aussi en raison de ses liens avec la criminalité organisée, le terrorisme et la traite des êtres humains. Pour relever ces défis, il faut une réponse internationale coordonnée, dans laquelle le programme mondial de lutte contre la criminalité maritime de l'Office des Nations unies contre la drogue et le crime (UNODC GMCP) joue un rôle essentiel.</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 name="Image 1">
            <a:extLst>
              <a:ext uri="{FF2B5EF4-FFF2-40B4-BE49-F238E27FC236}">
                <a16:creationId xmlns:a16="http://schemas.microsoft.com/office/drawing/2014/main" id="{46053894-308D-AE53-3C5D-43F04945DE9E}"/>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593EA334-3B87-329B-4510-4E1DBD793D11}"/>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Connecteur droit 7">
            <a:extLst>
              <a:ext uri="{FF2B5EF4-FFF2-40B4-BE49-F238E27FC236}">
                <a16:creationId xmlns:a16="http://schemas.microsoft.com/office/drawing/2014/main" id="{743AA013-DA3E-1001-70DD-5D1D778DE736}"/>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Image 5" descr="Une image contenant habits, personne, plein air, ciel&#10;&#10;Description générée automatiquement">
            <a:extLst>
              <a:ext uri="{FF2B5EF4-FFF2-40B4-BE49-F238E27FC236}">
                <a16:creationId xmlns:a16="http://schemas.microsoft.com/office/drawing/2014/main" id="{DF7A70EB-CE0D-23E2-8F9A-7E4A84B73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053" y="4019550"/>
            <a:ext cx="1676400" cy="1257300"/>
          </a:xfrm>
          <a:prstGeom prst="rect">
            <a:avLst/>
          </a:prstGeom>
        </p:spPr>
      </p:pic>
    </p:spTree>
    <p:extLst>
      <p:ext uri="{BB962C8B-B14F-4D97-AF65-F5344CB8AC3E}">
        <p14:creationId xmlns:p14="http://schemas.microsoft.com/office/powerpoint/2010/main" val="85872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C601336-1871-CFB8-5A20-4CF8749945E8}"/>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Incidents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Maritimes (*)</a:t>
            </a:r>
          </a:p>
        </p:txBody>
      </p:sp>
      <p:sp>
        <p:nvSpPr>
          <p:cNvPr id="5" name="Flèche : virage 4">
            <a:extLst>
              <a:ext uri="{FF2B5EF4-FFF2-40B4-BE49-F238E27FC236}">
                <a16:creationId xmlns:a16="http://schemas.microsoft.com/office/drawing/2014/main" id="{78E8034D-1AFC-6E00-1068-77EEDB5B9A73}"/>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3FEE9049-9F1C-0F15-4BC0-245AF353BCA5}"/>
              </a:ext>
            </a:extLst>
          </p:cNvPr>
          <p:cNvSpPr>
            <a:spLocks noChangeArrowheads="1"/>
          </p:cNvSpPr>
          <p:nvPr/>
        </p:nvSpPr>
        <p:spPr bwMode="auto">
          <a:xfrm>
            <a:off x="5762490" y="5668385"/>
            <a:ext cx="6083113" cy="415498"/>
          </a:xfrm>
          <a:prstGeom prst="rect">
            <a:avLst/>
          </a:prstGeom>
          <a:noFill/>
          <a:ln w="3175">
            <a:solidFill>
              <a:schemeClr val="tx1"/>
            </a:solidFill>
            <a:prstDash val="lgDash"/>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Incidents maritimes : Incidents de sécurité civile en mer (Recherche et sauvetage, Pollution maritime et Assistance maritime)</a:t>
            </a:r>
          </a:p>
        </p:txBody>
      </p:sp>
      <p:pic>
        <p:nvPicPr>
          <p:cNvPr id="12" name="Image 11" descr="Une image contenant capture d’écran, cadre photo, cadre&#10;&#10;Description générée automatiquement">
            <a:extLst>
              <a:ext uri="{FF2B5EF4-FFF2-40B4-BE49-F238E27FC236}">
                <a16:creationId xmlns:a16="http://schemas.microsoft.com/office/drawing/2014/main" id="{0C55489F-C351-A08E-621F-A6686F607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168" y="5292254"/>
            <a:ext cx="800212" cy="552527"/>
          </a:xfrm>
          <a:prstGeom prst="rect">
            <a:avLst/>
          </a:prstGeom>
        </p:spPr>
      </p:pic>
      <p:sp>
        <p:nvSpPr>
          <p:cNvPr id="7" name="ZoneTexte 6">
            <a:extLst>
              <a:ext uri="{FF2B5EF4-FFF2-40B4-BE49-F238E27FC236}">
                <a16:creationId xmlns:a16="http://schemas.microsoft.com/office/drawing/2014/main" id="{BDE411DC-C20B-3A74-20EE-2FDD26E9A629}"/>
              </a:ext>
            </a:extLst>
          </p:cNvPr>
          <p:cNvSpPr txBox="1"/>
          <p:nvPr/>
        </p:nvSpPr>
        <p:spPr>
          <a:xfrm>
            <a:off x="5762491" y="1386314"/>
            <a:ext cx="5343525" cy="4216539"/>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(Ops) AFRIQUE DU SUD -</a:t>
            </a:r>
            <a:r>
              <a:rPr lang="fr-FR" sz="1400" b="1" kern="0" dirty="0">
                <a:effectLst/>
                <a:latin typeface="Times New Roman" panose="02020603050405020304" pitchFamily="18" charset="0"/>
                <a:ea typeface="Calibri" panose="020F0502020204030204" pitchFamily="34" charset="0"/>
              </a:rPr>
              <a:t> Sauvetage d'un homme emporté par la mer</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NSRI</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 23 juin, deux pêcheurs locaux ont héroïquement sauvé un homme emporté par une vague massive depuis le mur du port de St Francis. Leurs actions rapides, soutenues par le NSRI, ont permis d'éviter une tragédie. À 13 h 28, l'équipe de service de la baie de Francis de la NSRI a été activée à la suite d'informations faisant état d'un homme d'une quarantaine d'années emporté par la vague depuis le mur du port jusqu'à l'intérieur de celui-ci. Les conditions météorologiques de plus en plus difficiles et la marée de printemps ont rendu la mer particulièrement dangereuse. Les pêcheurs locaux, qui préparaient leur bateau de pêche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Chokka</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pour la saison, ont immédiatement remarqué le péril de l'homme et sont entrés en action. L'homme secouru a été soigné pour des symptômes de noyade non mortelle et d'hypothermie. Après avoir été examiné par les ambulanciers, il a refusé d'être transporté à l'hôpital.</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br>
              <a:rPr lang="fr-FR" sz="1200" dirty="0">
                <a:solidFill>
                  <a:prstClr val="black"/>
                </a:solidFill>
                <a:latin typeface="Times New Roman" panose="02020603050405020304" pitchFamily="18" charset="0"/>
                <a:cs typeface="Times New Roman" panose="02020603050405020304" pitchFamily="18" charset="0"/>
              </a:rPr>
            </a:b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Image 7">
            <a:extLst>
              <a:ext uri="{FF2B5EF4-FFF2-40B4-BE49-F238E27FC236}">
                <a16:creationId xmlns:a16="http://schemas.microsoft.com/office/drawing/2014/main" id="{944631AF-64FC-0940-0AB1-FF4C50AF52EE}"/>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10" name="Image 9">
            <a:extLst>
              <a:ext uri="{FF2B5EF4-FFF2-40B4-BE49-F238E27FC236}">
                <a16:creationId xmlns:a16="http://schemas.microsoft.com/office/drawing/2014/main" id="{12D6F27F-BE96-BFE1-9330-9D29D7766F6F}"/>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 name="Connecteur droit 10">
            <a:extLst>
              <a:ext uri="{FF2B5EF4-FFF2-40B4-BE49-F238E27FC236}">
                <a16:creationId xmlns:a16="http://schemas.microsoft.com/office/drawing/2014/main" id="{67EB4742-7D25-09F5-5B82-BE482975D3F6}"/>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Connecteur en angle 21">
            <a:extLst>
              <a:ext uri="{FF2B5EF4-FFF2-40B4-BE49-F238E27FC236}">
                <a16:creationId xmlns:a16="http://schemas.microsoft.com/office/drawing/2014/main" id="{96029603-CDD5-4241-DF1B-E8D14E1523D8}"/>
              </a:ext>
            </a:extLst>
          </p:cNvPr>
          <p:cNvCxnSpPr>
            <a:cxnSpLocks/>
            <a:endCxn id="7" idx="1"/>
          </p:cNvCxnSpPr>
          <p:nvPr/>
        </p:nvCxnSpPr>
        <p:spPr>
          <a:xfrm flipV="1">
            <a:off x="1607820" y="3494584"/>
            <a:ext cx="4154671" cy="2479496"/>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Image 8" descr="Une image contenant eau, bateau, plein air, texte&#10;&#10;Description générée automatiquement">
            <a:extLst>
              <a:ext uri="{FF2B5EF4-FFF2-40B4-BE49-F238E27FC236}">
                <a16:creationId xmlns:a16="http://schemas.microsoft.com/office/drawing/2014/main" id="{3C7CFE2E-CCE3-6CAA-C056-755B9437E5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5090" y="4324269"/>
            <a:ext cx="1838325" cy="1257300"/>
          </a:xfrm>
          <a:prstGeom prst="rect">
            <a:avLst/>
          </a:prstGeom>
        </p:spPr>
      </p:pic>
    </p:spTree>
    <p:extLst>
      <p:ext uri="{BB962C8B-B14F-4D97-AF65-F5344CB8AC3E}">
        <p14:creationId xmlns:p14="http://schemas.microsoft.com/office/powerpoint/2010/main" val="389635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C601336-1871-CFB8-5A20-4CF8749945E8}"/>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Incidents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Maritimes (*)</a:t>
            </a:r>
          </a:p>
        </p:txBody>
      </p:sp>
      <p:sp>
        <p:nvSpPr>
          <p:cNvPr id="5" name="Flèche : virage 4">
            <a:extLst>
              <a:ext uri="{FF2B5EF4-FFF2-40B4-BE49-F238E27FC236}">
                <a16:creationId xmlns:a16="http://schemas.microsoft.com/office/drawing/2014/main" id="{78E8034D-1AFC-6E00-1068-77EEDB5B9A73}"/>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3FEE9049-9F1C-0F15-4BC0-245AF353BCA5}"/>
              </a:ext>
            </a:extLst>
          </p:cNvPr>
          <p:cNvSpPr>
            <a:spLocks noChangeArrowheads="1"/>
          </p:cNvSpPr>
          <p:nvPr/>
        </p:nvSpPr>
        <p:spPr bwMode="auto">
          <a:xfrm>
            <a:off x="5762490" y="5668385"/>
            <a:ext cx="6083113" cy="415498"/>
          </a:xfrm>
          <a:prstGeom prst="rect">
            <a:avLst/>
          </a:prstGeom>
          <a:noFill/>
          <a:ln w="3175">
            <a:solidFill>
              <a:schemeClr val="tx1"/>
            </a:solidFill>
            <a:prstDash val="lgDash"/>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Incidents maritimes : Incidents de sécurité civile en mer (Recherche et sauvetage, Pollution maritime et Assistance maritime)</a:t>
            </a:r>
          </a:p>
        </p:txBody>
      </p:sp>
      <p:pic>
        <p:nvPicPr>
          <p:cNvPr id="12" name="Image 11" descr="Une image contenant capture d’écran, cadre photo, cadre&#10;&#10;Description générée automatiquement">
            <a:extLst>
              <a:ext uri="{FF2B5EF4-FFF2-40B4-BE49-F238E27FC236}">
                <a16:creationId xmlns:a16="http://schemas.microsoft.com/office/drawing/2014/main" id="{0C55489F-C351-A08E-621F-A6686F607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168" y="5292254"/>
            <a:ext cx="800212" cy="552527"/>
          </a:xfrm>
          <a:prstGeom prst="rect">
            <a:avLst/>
          </a:prstGeom>
        </p:spPr>
      </p:pic>
      <p:sp>
        <p:nvSpPr>
          <p:cNvPr id="7" name="ZoneTexte 6">
            <a:extLst>
              <a:ext uri="{FF2B5EF4-FFF2-40B4-BE49-F238E27FC236}">
                <a16:creationId xmlns:a16="http://schemas.microsoft.com/office/drawing/2014/main" id="{BDE411DC-C20B-3A74-20EE-2FDD26E9A629}"/>
              </a:ext>
            </a:extLst>
          </p:cNvPr>
          <p:cNvSpPr txBox="1"/>
          <p:nvPr/>
        </p:nvSpPr>
        <p:spPr>
          <a:xfrm>
            <a:off x="5762491" y="1386314"/>
            <a:ext cx="5343525" cy="2923877"/>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(Ops) AFRIQUE DU SUD -</a:t>
            </a:r>
            <a:r>
              <a:rPr lang="fr-FR" sz="1400" b="1" kern="0" dirty="0">
                <a:effectLst/>
                <a:latin typeface="Times New Roman" panose="02020603050405020304" pitchFamily="18" charset="0"/>
                <a:ea typeface="Calibri" panose="020F0502020204030204" pitchFamily="34" charset="0"/>
              </a:rPr>
              <a:t> Noyade non mortelle à </a:t>
            </a:r>
            <a:r>
              <a:rPr lang="fr-FR" sz="1400" b="1" kern="0" dirty="0" err="1">
                <a:effectLst/>
                <a:latin typeface="Times New Roman" panose="02020603050405020304" pitchFamily="18" charset="0"/>
                <a:ea typeface="Calibri" panose="020F0502020204030204" pitchFamily="34" charset="0"/>
              </a:rPr>
              <a:t>Wilderness</a:t>
            </a:r>
            <a:r>
              <a:rPr lang="fr-FR" sz="1400" b="1" kern="0" dirty="0">
                <a:effectLst/>
                <a:latin typeface="Times New Roman" panose="02020603050405020304" pitchFamily="18" charset="0"/>
                <a:ea typeface="Calibri" panose="020F0502020204030204" pitchFamily="34" charset="0"/>
              </a:rPr>
              <a:t> Beach</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NSRI</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13h35, mercredi 26 juin, l'équipe de permanence de NSRI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Wilderness</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 été activée suite au rapport d'un témoin oculaire d'un résident local signalant une noyade en cours à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Wilderness</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Beach près de l'embouchure de la lagune de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Touw</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River. En se rendant sur les lieux, le témoin oculaire a confirmé que deux hommes se trouvaient dans l'eau et semblaient pris dans des courants d'arrachement. À l'arrivée sur les lieux, l'un des blessés était hors de l'eau, sur la plage et avait besoin de soins médicaux, et l'autre était toujours dans l'eau, mais près du rivage, et il est sorti de l'eau sans aide. La victime nécessitant des soins médicaux, un jeune homme de 19 ans, a été traité par les médecins du NSRI, les ambulanciers du EMS et les ambulanciers du ER24, pour hypothermie et pour des symptômes de noyade non mortels. Son cousin, âgé de 17 ans, n'a pas été blessé.</a:t>
            </a:r>
            <a:endParaRPr lang="fr-FR" sz="1200" dirty="0">
              <a:solidFill>
                <a:prstClr val="black"/>
              </a:solidFill>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944631AF-64FC-0940-0AB1-FF4C50AF52EE}"/>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10" name="Image 9">
            <a:extLst>
              <a:ext uri="{FF2B5EF4-FFF2-40B4-BE49-F238E27FC236}">
                <a16:creationId xmlns:a16="http://schemas.microsoft.com/office/drawing/2014/main" id="{12D6F27F-BE96-BFE1-9330-9D29D7766F6F}"/>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 name="Connecteur droit 10">
            <a:extLst>
              <a:ext uri="{FF2B5EF4-FFF2-40B4-BE49-F238E27FC236}">
                <a16:creationId xmlns:a16="http://schemas.microsoft.com/office/drawing/2014/main" id="{67EB4742-7D25-09F5-5B82-BE482975D3F6}"/>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Connecteur en angle 21">
            <a:extLst>
              <a:ext uri="{FF2B5EF4-FFF2-40B4-BE49-F238E27FC236}">
                <a16:creationId xmlns:a16="http://schemas.microsoft.com/office/drawing/2014/main" id="{96029603-CDD5-4241-DF1B-E8D14E1523D8}"/>
              </a:ext>
            </a:extLst>
          </p:cNvPr>
          <p:cNvCxnSpPr>
            <a:cxnSpLocks/>
            <a:endCxn id="7" idx="1"/>
          </p:cNvCxnSpPr>
          <p:nvPr/>
        </p:nvCxnSpPr>
        <p:spPr>
          <a:xfrm flipV="1">
            <a:off x="1447800" y="2848253"/>
            <a:ext cx="4314691" cy="3110587"/>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3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C601336-1871-CFB8-5A20-4CF8749945E8}"/>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Incidents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Maritimes (*)</a:t>
            </a:r>
          </a:p>
        </p:txBody>
      </p:sp>
      <p:sp>
        <p:nvSpPr>
          <p:cNvPr id="5" name="Flèche : virage 4">
            <a:extLst>
              <a:ext uri="{FF2B5EF4-FFF2-40B4-BE49-F238E27FC236}">
                <a16:creationId xmlns:a16="http://schemas.microsoft.com/office/drawing/2014/main" id="{78E8034D-1AFC-6E00-1068-77EEDB5B9A73}"/>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3FEE9049-9F1C-0F15-4BC0-245AF353BCA5}"/>
              </a:ext>
            </a:extLst>
          </p:cNvPr>
          <p:cNvSpPr>
            <a:spLocks noChangeArrowheads="1"/>
          </p:cNvSpPr>
          <p:nvPr/>
        </p:nvSpPr>
        <p:spPr bwMode="auto">
          <a:xfrm>
            <a:off x="5762490" y="5668385"/>
            <a:ext cx="6083113" cy="415498"/>
          </a:xfrm>
          <a:prstGeom prst="rect">
            <a:avLst/>
          </a:prstGeom>
          <a:noFill/>
          <a:ln w="3175">
            <a:solidFill>
              <a:schemeClr val="tx1"/>
            </a:solidFill>
            <a:prstDash val="lgDash"/>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Incidents maritimes : Incidents de sécurité civile en mer (Recherche et sauvetage, Pollution maritime et Assistance maritime)</a:t>
            </a:r>
          </a:p>
        </p:txBody>
      </p:sp>
      <p:pic>
        <p:nvPicPr>
          <p:cNvPr id="12" name="Image 11" descr="Une image contenant capture d’écran, cadre photo, cadre&#10;&#10;Description générée automatiquement">
            <a:extLst>
              <a:ext uri="{FF2B5EF4-FFF2-40B4-BE49-F238E27FC236}">
                <a16:creationId xmlns:a16="http://schemas.microsoft.com/office/drawing/2014/main" id="{0C55489F-C351-A08E-621F-A6686F607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168" y="5292254"/>
            <a:ext cx="800212" cy="552527"/>
          </a:xfrm>
          <a:prstGeom prst="rect">
            <a:avLst/>
          </a:prstGeom>
        </p:spPr>
      </p:pic>
      <p:sp>
        <p:nvSpPr>
          <p:cNvPr id="7" name="ZoneTexte 6">
            <a:extLst>
              <a:ext uri="{FF2B5EF4-FFF2-40B4-BE49-F238E27FC236}">
                <a16:creationId xmlns:a16="http://schemas.microsoft.com/office/drawing/2014/main" id="{BDE411DC-C20B-3A74-20EE-2FDD26E9A629}"/>
              </a:ext>
            </a:extLst>
          </p:cNvPr>
          <p:cNvSpPr txBox="1"/>
          <p:nvPr/>
        </p:nvSpPr>
        <p:spPr>
          <a:xfrm>
            <a:off x="5762491" y="1386314"/>
            <a:ext cx="5343525" cy="2739211"/>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(Ops) AFRIQUE DU SUD - </a:t>
            </a:r>
            <a:r>
              <a:rPr lang="fr-FR" sz="1400" b="1" kern="0" dirty="0">
                <a:effectLst/>
                <a:latin typeface="Times New Roman" panose="02020603050405020304" pitchFamily="18" charset="0"/>
                <a:ea typeface="Calibri" panose="020F0502020204030204" pitchFamily="34" charset="0"/>
              </a:rPr>
              <a:t>Un bateau prend l'eau après avoir été frappé par une vague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NSRI</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 dimanche 23 juin à 08h30, l'équipe de permanence du NSRI Port Alfred a été activée suite à des rapports de 2 équipiers signalant un bateau prenant l'eau après avoir été frappé par une vague dans l'embouchure de la rivière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Kowie</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alors qu'il sortait de la rivière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Kowie</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pour prendre la mer, et dérivant en détresse avec une défaillance mécanique du moteur. A leur arrivée sur les lieux, les deux hommes avaient abandonné leur bateau qui était en train de s'échouer vers la jetée. Le bateau en détresse avait dérivé hors de l'embouchure de la rivière où il a été équipé d'un câble de remorquage et remorqué plus loin de l'embouchure de la rivière jusqu'à une distance de sécurité d'environ un mille nautique en mer, où il a été ancré en toute sécurité.</a:t>
            </a:r>
            <a:endParaRPr lang="fr-FR" sz="1200" dirty="0">
              <a:solidFill>
                <a:prstClr val="black"/>
              </a:solidFill>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944631AF-64FC-0940-0AB1-FF4C50AF52EE}"/>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10" name="Image 9">
            <a:extLst>
              <a:ext uri="{FF2B5EF4-FFF2-40B4-BE49-F238E27FC236}">
                <a16:creationId xmlns:a16="http://schemas.microsoft.com/office/drawing/2014/main" id="{12D6F27F-BE96-BFE1-9330-9D29D7766F6F}"/>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 name="Connecteur droit 10">
            <a:extLst>
              <a:ext uri="{FF2B5EF4-FFF2-40B4-BE49-F238E27FC236}">
                <a16:creationId xmlns:a16="http://schemas.microsoft.com/office/drawing/2014/main" id="{67EB4742-7D25-09F5-5B82-BE482975D3F6}"/>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Connecteur en angle 21">
            <a:extLst>
              <a:ext uri="{FF2B5EF4-FFF2-40B4-BE49-F238E27FC236}">
                <a16:creationId xmlns:a16="http://schemas.microsoft.com/office/drawing/2014/main" id="{96029603-CDD5-4241-DF1B-E8D14E1523D8}"/>
              </a:ext>
            </a:extLst>
          </p:cNvPr>
          <p:cNvCxnSpPr>
            <a:cxnSpLocks/>
            <a:endCxn id="7" idx="1"/>
          </p:cNvCxnSpPr>
          <p:nvPr/>
        </p:nvCxnSpPr>
        <p:spPr>
          <a:xfrm flipV="1">
            <a:off x="1783080" y="2755920"/>
            <a:ext cx="3979411" cy="3111480"/>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16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0D4B6-AD2E-283B-638D-A331A6EA8434}"/>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5B00E171-5770-20C9-D33A-3EBC8890C5ED}"/>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Evènement Naturel</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Maritime</a:t>
            </a:r>
          </a:p>
        </p:txBody>
      </p:sp>
      <p:sp>
        <p:nvSpPr>
          <p:cNvPr id="5" name="Flèche : virage 4">
            <a:extLst>
              <a:ext uri="{FF2B5EF4-FFF2-40B4-BE49-F238E27FC236}">
                <a16:creationId xmlns:a16="http://schemas.microsoft.com/office/drawing/2014/main" id="{873797C2-ADEC-B058-1508-9717CBA954CC}"/>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366FBFE8-9C2B-6E34-C40B-D5DAFB22AB09}"/>
              </a:ext>
            </a:extLst>
          </p:cNvPr>
          <p:cNvSpPr txBox="1"/>
          <p:nvPr/>
        </p:nvSpPr>
        <p:spPr>
          <a:xfrm>
            <a:off x="5762491" y="1386314"/>
            <a:ext cx="5343525" cy="3400931"/>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a:t>
            </a:r>
            <a:r>
              <a:rPr lang="fr-FR" sz="1400" b="1" kern="0" dirty="0" err="1">
                <a:solidFill>
                  <a:srgbClr val="FF0000"/>
                </a:solidFill>
                <a:effectLst/>
                <a:latin typeface="Times New Roman" panose="02020603050405020304" pitchFamily="18" charset="0"/>
                <a:ea typeface="Calibri" panose="020F0502020204030204" pitchFamily="34" charset="0"/>
              </a:rPr>
              <a:t>Act</a:t>
            </a:r>
            <a:r>
              <a:rPr lang="fr-FR" sz="1400" b="1" kern="0" dirty="0">
                <a:solidFill>
                  <a:srgbClr val="FF0000"/>
                </a:solidFill>
                <a:effectLst/>
                <a:latin typeface="Times New Roman" panose="02020603050405020304" pitchFamily="18" charset="0"/>
                <a:ea typeface="Calibri" panose="020F0502020204030204" pitchFamily="34" charset="0"/>
              </a:rPr>
              <a:t>) OCEAN INDIEN </a:t>
            </a:r>
            <a:r>
              <a:rPr lang="fr-FR" sz="1400" b="1" kern="0" dirty="0">
                <a:effectLst/>
                <a:latin typeface="Times New Roman" panose="02020603050405020304" pitchFamily="18" charset="0"/>
                <a:ea typeface="Calibri" panose="020F0502020204030204" pitchFamily="34" charset="0"/>
              </a:rPr>
              <a:t>- Séisme </a:t>
            </a:r>
            <a:r>
              <a:rPr lang="fr-FR" sz="1400" b="1" kern="0" dirty="0" err="1">
                <a:effectLst/>
                <a:latin typeface="Times New Roman" panose="02020603050405020304" pitchFamily="18" charset="0"/>
                <a:ea typeface="Calibri" panose="020F0502020204030204" pitchFamily="34" charset="0"/>
              </a:rPr>
              <a:t>mag</a:t>
            </a:r>
            <a:r>
              <a:rPr lang="fr-FR" sz="1400" b="1" kern="0" dirty="0">
                <a:effectLst/>
                <a:latin typeface="Times New Roman" panose="02020603050405020304" pitchFamily="18" charset="0"/>
                <a:ea typeface="Calibri" panose="020F0502020204030204" pitchFamily="34" charset="0"/>
              </a:rPr>
              <a:t>. 4.7 dans l’Océan Indien</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Volcanodiscovery</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 fort séisme de magnitude 4,7 s'est produit dans l’océan Indien en fin d'après-midi du jeudi 27 juin 2024 à 19h02 heure locale (GMT +4). Le tremblement de terre a eu une profondeur très faible de 10 km et n'a pas été ressenti (ou du moins n'a pas été signalé comme tel). La grande ville la plus proche où le séisme a pu être ressenti est Port Mathurin, une ville de 6 000 habitants située à l'île Maurice, à 400 km (248 mi) à l'ouest de l'épicentre. Les habitants ont probablement ressenti de très faibles secousses à cet endroit.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Image 7">
            <a:extLst>
              <a:ext uri="{FF2B5EF4-FFF2-40B4-BE49-F238E27FC236}">
                <a16:creationId xmlns:a16="http://schemas.microsoft.com/office/drawing/2014/main" id="{F2AE2731-D609-3EC8-F3DC-F1E1968DF818}"/>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9" name="Image 8">
            <a:extLst>
              <a:ext uri="{FF2B5EF4-FFF2-40B4-BE49-F238E27FC236}">
                <a16:creationId xmlns:a16="http://schemas.microsoft.com/office/drawing/2014/main" id="{B9213646-77EE-E1FF-C463-D3C529A44F30}"/>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Connecteur droit 9">
            <a:extLst>
              <a:ext uri="{FF2B5EF4-FFF2-40B4-BE49-F238E27FC236}">
                <a16:creationId xmlns:a16="http://schemas.microsoft.com/office/drawing/2014/main" id="{41E420F1-8537-880A-16E6-1BFD9106462D}"/>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Image 5" descr="Une image contenant texte, Monde, Terre, carte&#10;&#10;Description générée automatiquement">
            <a:extLst>
              <a:ext uri="{FF2B5EF4-FFF2-40B4-BE49-F238E27FC236}">
                <a16:creationId xmlns:a16="http://schemas.microsoft.com/office/drawing/2014/main" id="{335379CB-E3DC-9774-956C-C8B1FDFAAE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528" y="3345279"/>
            <a:ext cx="2457450" cy="1257300"/>
          </a:xfrm>
          <a:prstGeom prst="rect">
            <a:avLst/>
          </a:prstGeom>
        </p:spPr>
      </p:pic>
    </p:spTree>
    <p:extLst>
      <p:ext uri="{BB962C8B-B14F-4D97-AF65-F5344CB8AC3E}">
        <p14:creationId xmlns:p14="http://schemas.microsoft.com/office/powerpoint/2010/main" val="131499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197EE-F6E4-D640-80A9-032E241C4B2C}"/>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270DE7DE-C9B3-22E6-7BE8-D15BD8928899}"/>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Infrastructure</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Critiques</a:t>
            </a:r>
          </a:p>
        </p:txBody>
      </p:sp>
      <p:sp>
        <p:nvSpPr>
          <p:cNvPr id="5" name="Flèche : virage 4">
            <a:extLst>
              <a:ext uri="{FF2B5EF4-FFF2-40B4-BE49-F238E27FC236}">
                <a16:creationId xmlns:a16="http://schemas.microsoft.com/office/drawing/2014/main" id="{519BA09A-AE29-56C5-AB1C-630A9E593221}"/>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ZoneTexte 8">
            <a:extLst>
              <a:ext uri="{FF2B5EF4-FFF2-40B4-BE49-F238E27FC236}">
                <a16:creationId xmlns:a16="http://schemas.microsoft.com/office/drawing/2014/main" id="{A24F931C-5914-FAAD-188B-A798417CF76C}"/>
              </a:ext>
            </a:extLst>
          </p:cNvPr>
          <p:cNvSpPr txBox="1"/>
          <p:nvPr/>
        </p:nvSpPr>
        <p:spPr>
          <a:xfrm>
            <a:off x="5762491" y="1386314"/>
            <a:ext cx="5343525" cy="3662541"/>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(Info) MOZAMBIQUE </a:t>
            </a:r>
            <a:r>
              <a:rPr lang="fr-FR" sz="1400" b="1" kern="0" dirty="0">
                <a:effectLst/>
                <a:latin typeface="Times New Roman" panose="02020603050405020304" pitchFamily="18" charset="0"/>
                <a:ea typeface="Calibri" panose="020F0502020204030204" pitchFamily="34" charset="0"/>
              </a:rPr>
              <a:t>- Mozambique : Le port de Beira atteint des chiffres records en matière de manutention de marchandises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Presse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mozambicaine</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 consortium privé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Cornelder</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Moçambique</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responsable de la gestion du port de Beira, dans le centre du Mozambique, a annoncé qu’au cours des cinq derniers mois, il avait atteint des chiffres records dans la manutention des marchandises. Selon le directeur général de la société, Jan De Vries, de janvier à mai de cette année, 161 000 conteneurs ont été traités au port de Beira, contre 102 000 à la même période l’année dernière. Dans le terminal de marchandises générales, 1,6 million de tonnes ont été traitées, contre 1,4 million au premier semestre de l’année dernière.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 name="Image 1">
            <a:extLst>
              <a:ext uri="{FF2B5EF4-FFF2-40B4-BE49-F238E27FC236}">
                <a16:creationId xmlns:a16="http://schemas.microsoft.com/office/drawing/2014/main" id="{111E6427-37C9-BDB2-8BD8-721EE9938B43}"/>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CAAF2E25-7992-E4FD-A7B2-977119C71594}"/>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Connecteur droit 7">
            <a:extLst>
              <a:ext uri="{FF2B5EF4-FFF2-40B4-BE49-F238E27FC236}">
                <a16:creationId xmlns:a16="http://schemas.microsoft.com/office/drawing/2014/main" id="{564D2FBA-B418-4241-C15F-C32C9D0D9BE5}"/>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Connecteur en angle 21">
            <a:extLst>
              <a:ext uri="{FF2B5EF4-FFF2-40B4-BE49-F238E27FC236}">
                <a16:creationId xmlns:a16="http://schemas.microsoft.com/office/drawing/2014/main" id="{5B7A2034-85D9-3D62-4C31-3071669096FC}"/>
              </a:ext>
            </a:extLst>
          </p:cNvPr>
          <p:cNvCxnSpPr>
            <a:cxnSpLocks/>
            <a:endCxn id="9" idx="1"/>
          </p:cNvCxnSpPr>
          <p:nvPr/>
        </p:nvCxnSpPr>
        <p:spPr>
          <a:xfrm flipV="1">
            <a:off x="2352675" y="3217585"/>
            <a:ext cx="3409816" cy="1525865"/>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 name="Image 5" descr="Une image contenant bateau, ciel, embarcation, conteneur maritime&#10;&#10;Description générée automatiquement">
            <a:extLst>
              <a:ext uri="{FF2B5EF4-FFF2-40B4-BE49-F238E27FC236}">
                <a16:creationId xmlns:a16="http://schemas.microsoft.com/office/drawing/2014/main" id="{46FB07FB-6C97-4ACE-ECC5-94BC5134D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465" y="3713569"/>
            <a:ext cx="1933575" cy="1257300"/>
          </a:xfrm>
          <a:prstGeom prst="rect">
            <a:avLst/>
          </a:prstGeom>
        </p:spPr>
      </p:pic>
    </p:spTree>
    <p:extLst>
      <p:ext uri="{BB962C8B-B14F-4D97-AF65-F5344CB8AC3E}">
        <p14:creationId xmlns:p14="http://schemas.microsoft.com/office/powerpoint/2010/main" val="173352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197EE-F6E4-D640-80A9-032E241C4B2C}"/>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270DE7DE-C9B3-22E6-7BE8-D15BD8928899}"/>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Infrastructure</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Critiques</a:t>
            </a:r>
          </a:p>
        </p:txBody>
      </p:sp>
      <p:sp>
        <p:nvSpPr>
          <p:cNvPr id="5" name="Flèche : virage 4">
            <a:extLst>
              <a:ext uri="{FF2B5EF4-FFF2-40B4-BE49-F238E27FC236}">
                <a16:creationId xmlns:a16="http://schemas.microsoft.com/office/drawing/2014/main" id="{519BA09A-AE29-56C5-AB1C-630A9E593221}"/>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ZoneTexte 8">
            <a:extLst>
              <a:ext uri="{FF2B5EF4-FFF2-40B4-BE49-F238E27FC236}">
                <a16:creationId xmlns:a16="http://schemas.microsoft.com/office/drawing/2014/main" id="{A24F931C-5914-FAAD-188B-A798417CF76C}"/>
              </a:ext>
            </a:extLst>
          </p:cNvPr>
          <p:cNvSpPr txBox="1"/>
          <p:nvPr/>
        </p:nvSpPr>
        <p:spPr>
          <a:xfrm>
            <a:off x="5762491" y="1386314"/>
            <a:ext cx="5343525" cy="3108543"/>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(Info) TANZANIE </a:t>
            </a:r>
            <a:r>
              <a:rPr lang="fr-FR" sz="1400" b="1" kern="0" dirty="0">
                <a:effectLst/>
                <a:latin typeface="Times New Roman" panose="02020603050405020304" pitchFamily="18" charset="0"/>
                <a:ea typeface="Calibri" panose="020F0502020204030204" pitchFamily="34" charset="0"/>
              </a:rPr>
              <a:t>- Inauguration du premier terminal de gaz de pétrole liquéfié (GPL)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Ippmedia</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Célébrant l’inauguration du premier terminal de gaz de pétrole liquéfié (GPL) au port de la région d’</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Unguja</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Nord, le président a exhorté les entreprises à contribuer et à construire davantage d’infrastructures de soutien, notamment des dépôts pétroliers et gaziers dans le port. </a:t>
            </a: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 name="Image 1">
            <a:extLst>
              <a:ext uri="{FF2B5EF4-FFF2-40B4-BE49-F238E27FC236}">
                <a16:creationId xmlns:a16="http://schemas.microsoft.com/office/drawing/2014/main" id="{111E6427-37C9-BDB2-8BD8-721EE9938B43}"/>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CAAF2E25-7992-E4FD-A7B2-977119C71594}"/>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Connecteur droit 7">
            <a:extLst>
              <a:ext uri="{FF2B5EF4-FFF2-40B4-BE49-F238E27FC236}">
                <a16:creationId xmlns:a16="http://schemas.microsoft.com/office/drawing/2014/main" id="{564D2FBA-B418-4241-C15F-C32C9D0D9BE5}"/>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Connecteur en angle 21">
            <a:extLst>
              <a:ext uri="{FF2B5EF4-FFF2-40B4-BE49-F238E27FC236}">
                <a16:creationId xmlns:a16="http://schemas.microsoft.com/office/drawing/2014/main" id="{5B7A2034-85D9-3D62-4C31-3071669096FC}"/>
              </a:ext>
            </a:extLst>
          </p:cNvPr>
          <p:cNvCxnSpPr>
            <a:cxnSpLocks/>
            <a:endCxn id="9" idx="1"/>
          </p:cNvCxnSpPr>
          <p:nvPr/>
        </p:nvCxnSpPr>
        <p:spPr>
          <a:xfrm flipV="1">
            <a:off x="2711450" y="2940586"/>
            <a:ext cx="3051041" cy="723434"/>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Image 10" descr="Une image contenant habits, personne, homme, costume&#10;&#10;Description générée automatiquement">
            <a:extLst>
              <a:ext uri="{FF2B5EF4-FFF2-40B4-BE49-F238E27FC236}">
                <a16:creationId xmlns:a16="http://schemas.microsoft.com/office/drawing/2014/main" id="{B54547C3-FEF7-72E2-803E-11E6BE26F0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2703" y="3107001"/>
            <a:ext cx="1943100" cy="1257300"/>
          </a:xfrm>
          <a:prstGeom prst="rect">
            <a:avLst/>
          </a:prstGeom>
        </p:spPr>
      </p:pic>
    </p:spTree>
    <p:extLst>
      <p:ext uri="{BB962C8B-B14F-4D97-AF65-F5344CB8AC3E}">
        <p14:creationId xmlns:p14="http://schemas.microsoft.com/office/powerpoint/2010/main" val="275301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C701A-DBC6-3015-782D-EDEE062A3F08}"/>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26E98BFD-BE03-FD6D-B102-5FD3B40F46F6}"/>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Environnement</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Marin</a:t>
            </a:r>
          </a:p>
        </p:txBody>
      </p:sp>
      <p:sp>
        <p:nvSpPr>
          <p:cNvPr id="5" name="Flèche : virage 4">
            <a:extLst>
              <a:ext uri="{FF2B5EF4-FFF2-40B4-BE49-F238E27FC236}">
                <a16:creationId xmlns:a16="http://schemas.microsoft.com/office/drawing/2014/main" id="{6B8A6D34-2C85-380C-E6B4-FF991E5935BD}"/>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E341E322-6FD2-15D1-8550-BB2D8E5015E6}"/>
              </a:ext>
            </a:extLst>
          </p:cNvPr>
          <p:cNvSpPr txBox="1"/>
          <p:nvPr/>
        </p:nvSpPr>
        <p:spPr>
          <a:xfrm>
            <a:off x="5762491" y="1386314"/>
            <a:ext cx="5343525" cy="4016484"/>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(Info) INDE </a:t>
            </a:r>
            <a:r>
              <a:rPr lang="fr-FR" sz="1400" b="1" kern="0" dirty="0">
                <a:effectLst/>
                <a:latin typeface="Times New Roman" panose="02020603050405020304" pitchFamily="18" charset="0"/>
                <a:ea typeface="Calibri" panose="020F0502020204030204" pitchFamily="34" charset="0"/>
              </a:rPr>
              <a:t>- Les sauveteurs d'animaux sauvages demandent l'aide du public après une vague d'urgences concernant des animaux marins</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28.06.2024, source : Presse indienne</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Les défenseurs de la faune et de la flore de Goa lancent un appel urgent au public après une série d'incidents impliquant des animaux marins blessés le long du littoral de l'État. Ils invitent les baigneurs à informer immédiatement les autorités s'ils sont confrontés à de tels cas, soulignant l'importance d'une intervention rapide pour la protection de ces animaux vulnérables. Les plages de Goa ont récemment été le théâtre de dizaines d'échouages : rien que mercredi, un dauphin à bosse de l'océan Indien a été retrouvé mort sur la plage de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Calangute</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et une tortue verte a été sauvée vivante sur la même plage.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6" name="Image 5">
            <a:extLst>
              <a:ext uri="{FF2B5EF4-FFF2-40B4-BE49-F238E27FC236}">
                <a16:creationId xmlns:a16="http://schemas.microsoft.com/office/drawing/2014/main" id="{34314B46-C505-138C-156C-CD7B81A0DCE2}"/>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8" name="Image 7">
            <a:extLst>
              <a:ext uri="{FF2B5EF4-FFF2-40B4-BE49-F238E27FC236}">
                <a16:creationId xmlns:a16="http://schemas.microsoft.com/office/drawing/2014/main" id="{C885285A-9745-3AF7-BB7E-42B87B19AFD2}"/>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Connecteur droit 9">
            <a:extLst>
              <a:ext uri="{FF2B5EF4-FFF2-40B4-BE49-F238E27FC236}">
                <a16:creationId xmlns:a16="http://schemas.microsoft.com/office/drawing/2014/main" id="{D7F4CD10-8676-5E75-D08E-A9ECAECC7CD4}"/>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Connecteur en angle 21">
            <a:extLst>
              <a:ext uri="{FF2B5EF4-FFF2-40B4-BE49-F238E27FC236}">
                <a16:creationId xmlns:a16="http://schemas.microsoft.com/office/drawing/2014/main" id="{FB32C8EB-9A8F-146F-5BAF-C5A0895D89DC}"/>
              </a:ext>
            </a:extLst>
          </p:cNvPr>
          <p:cNvCxnSpPr>
            <a:cxnSpLocks/>
            <a:endCxn id="7" idx="1"/>
          </p:cNvCxnSpPr>
          <p:nvPr/>
        </p:nvCxnSpPr>
        <p:spPr>
          <a:xfrm rot="16200000" flipH="1">
            <a:off x="5178247" y="2810312"/>
            <a:ext cx="829838" cy="338649"/>
          </a:xfrm>
          <a:prstGeom prst="bentConnector2">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 name="Image 2" descr="Une image contenant poisson, sol&#10;&#10;Description générée automatiquement">
            <a:extLst>
              <a:ext uri="{FF2B5EF4-FFF2-40B4-BE49-F238E27FC236}">
                <a16:creationId xmlns:a16="http://schemas.microsoft.com/office/drawing/2014/main" id="{7D7A069E-710D-CBD1-577C-EE949A6C2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7440" y="4032531"/>
            <a:ext cx="2333625" cy="1257300"/>
          </a:xfrm>
          <a:prstGeom prst="rect">
            <a:avLst/>
          </a:prstGeom>
        </p:spPr>
      </p:pic>
    </p:spTree>
    <p:extLst>
      <p:ext uri="{BB962C8B-B14F-4D97-AF65-F5344CB8AC3E}">
        <p14:creationId xmlns:p14="http://schemas.microsoft.com/office/powerpoint/2010/main" val="409140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C701A-DBC6-3015-782D-EDEE062A3F08}"/>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26E98BFD-BE03-FD6D-B102-5FD3B40F46F6}"/>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Environnement</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Marin</a:t>
            </a:r>
          </a:p>
        </p:txBody>
      </p:sp>
      <p:sp>
        <p:nvSpPr>
          <p:cNvPr id="5" name="Flèche : virage 4">
            <a:extLst>
              <a:ext uri="{FF2B5EF4-FFF2-40B4-BE49-F238E27FC236}">
                <a16:creationId xmlns:a16="http://schemas.microsoft.com/office/drawing/2014/main" id="{6B8A6D34-2C85-380C-E6B4-FF991E5935BD}"/>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E341E322-6FD2-15D1-8550-BB2D8E5015E6}"/>
              </a:ext>
            </a:extLst>
          </p:cNvPr>
          <p:cNvSpPr txBox="1"/>
          <p:nvPr/>
        </p:nvSpPr>
        <p:spPr>
          <a:xfrm>
            <a:off x="5762491" y="1386314"/>
            <a:ext cx="5343525" cy="3277820"/>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(Info) TANZANIE </a:t>
            </a:r>
            <a:r>
              <a:rPr lang="fr-FR" sz="1400" b="1" kern="0" dirty="0">
                <a:effectLst/>
                <a:latin typeface="Times New Roman" panose="02020603050405020304" pitchFamily="18" charset="0"/>
                <a:ea typeface="Calibri" panose="020F0502020204030204" pitchFamily="34" charset="0"/>
              </a:rPr>
              <a:t>- Actions visant à renforcer la conservation des tortues marines convenues lors d’une réunion des Nations Unies en Tanzanie</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Presse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nigérienne</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 gouvernements, des experts scientifiques et des parties prenantes se sont réunis pendant quatre jours lors d’une réunion internationale qui s’est achevée le jeudi 27 juin 2024 pour discuter des problèmes urgents de conservation des tortues marines dans la région de l’océan Indien et de l’Asie du Sud-Est.</a:t>
            </a: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6" name="Image 5">
            <a:extLst>
              <a:ext uri="{FF2B5EF4-FFF2-40B4-BE49-F238E27FC236}">
                <a16:creationId xmlns:a16="http://schemas.microsoft.com/office/drawing/2014/main" id="{34314B46-C505-138C-156C-CD7B81A0DCE2}"/>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8" name="Image 7">
            <a:extLst>
              <a:ext uri="{FF2B5EF4-FFF2-40B4-BE49-F238E27FC236}">
                <a16:creationId xmlns:a16="http://schemas.microsoft.com/office/drawing/2014/main" id="{C885285A-9745-3AF7-BB7E-42B87B19AFD2}"/>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Connecteur droit 9">
            <a:extLst>
              <a:ext uri="{FF2B5EF4-FFF2-40B4-BE49-F238E27FC236}">
                <a16:creationId xmlns:a16="http://schemas.microsoft.com/office/drawing/2014/main" id="{D7F4CD10-8676-5E75-D08E-A9ECAECC7CD4}"/>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Connecteur en angle 21">
            <a:extLst>
              <a:ext uri="{FF2B5EF4-FFF2-40B4-BE49-F238E27FC236}">
                <a16:creationId xmlns:a16="http://schemas.microsoft.com/office/drawing/2014/main" id="{FB32C8EB-9A8F-146F-5BAF-C5A0895D89DC}"/>
              </a:ext>
            </a:extLst>
          </p:cNvPr>
          <p:cNvCxnSpPr>
            <a:cxnSpLocks/>
            <a:endCxn id="7" idx="1"/>
          </p:cNvCxnSpPr>
          <p:nvPr/>
        </p:nvCxnSpPr>
        <p:spPr>
          <a:xfrm flipV="1">
            <a:off x="2689860" y="3025224"/>
            <a:ext cx="3072631" cy="708576"/>
          </a:xfrm>
          <a:prstGeom prst="bentConnector3">
            <a:avLst>
              <a:gd name="adj1" fmla="val 50000"/>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Image 8" descr="Une image contenant mammifère, reptile, tortue, Tortue marine&#10;&#10;Description générée automatiquement">
            <a:extLst>
              <a:ext uri="{FF2B5EF4-FFF2-40B4-BE49-F238E27FC236}">
                <a16:creationId xmlns:a16="http://schemas.microsoft.com/office/drawing/2014/main" id="{7331C94F-3BAC-2CA2-85DF-AA8CCB5AC1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4603" y="3333781"/>
            <a:ext cx="2019300" cy="1257300"/>
          </a:xfrm>
          <a:prstGeom prst="rect">
            <a:avLst/>
          </a:prstGeom>
        </p:spPr>
      </p:pic>
    </p:spTree>
    <p:extLst>
      <p:ext uri="{BB962C8B-B14F-4D97-AF65-F5344CB8AC3E}">
        <p14:creationId xmlns:p14="http://schemas.microsoft.com/office/powerpoint/2010/main" val="280818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3D1BE-E754-D061-46E6-BD6AE49087CD}"/>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C7596603-B084-F7F9-705C-601F6ACACD04}"/>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Autres</a:t>
            </a:r>
            <a:b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endPar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5" name="Flèche : virage 4">
            <a:extLst>
              <a:ext uri="{FF2B5EF4-FFF2-40B4-BE49-F238E27FC236}">
                <a16:creationId xmlns:a16="http://schemas.microsoft.com/office/drawing/2014/main" id="{E8E904AF-9BA2-5BC3-5E18-B8BE2993D8D3}"/>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5DC59B98-8887-DDBC-07BA-49F3061B13C3}"/>
              </a:ext>
            </a:extLst>
          </p:cNvPr>
          <p:cNvSpPr txBox="1"/>
          <p:nvPr/>
        </p:nvSpPr>
        <p:spPr>
          <a:xfrm>
            <a:off x="5762491" y="1386314"/>
            <a:ext cx="5343525" cy="3985706"/>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(Info) TANZANIE </a:t>
            </a:r>
            <a:r>
              <a:rPr lang="fr-FR" sz="1400" b="1" kern="0" dirty="0">
                <a:effectLst/>
                <a:latin typeface="Times New Roman" panose="02020603050405020304" pitchFamily="18" charset="0"/>
                <a:ea typeface="Calibri" panose="020F0502020204030204" pitchFamily="34" charset="0"/>
              </a:rPr>
              <a:t>- Un nouvel accord de pêche promet des avancées significatives</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Senego.com</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Tanzanie, la pêche constitue plus de 80 % de l’approvisionnement en poissons. Pour augmenter les recettes d’exportation du secteur, le gouvernement investit davantage dans les infrastructures de pêche. À cet effet, le ministre de l’Économie bleue et de la pêche de Zanzibar,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Shaaban</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Ali Othman, a signé le mercredi 26 juin 2024 un accord de coopération avec la Corée du Sud. Cet accord prévoit une étude de faisabilité pour la construction d’un port de pêche dans l’archipel. L’étude se concentrera sur les zones de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Mangapwani</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et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Mkokotoni</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à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Unguja</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ainsi que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Micheweni</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et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Shumba</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Viamboni</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à Pemba, pour déterminer les sites appropriés sur chaque île principale pour le projet.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6" name="Image 5">
            <a:extLst>
              <a:ext uri="{FF2B5EF4-FFF2-40B4-BE49-F238E27FC236}">
                <a16:creationId xmlns:a16="http://schemas.microsoft.com/office/drawing/2014/main" id="{8AEA4BF7-4B01-826F-5672-00ADB1CAA55E}"/>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8" name="Image 7">
            <a:extLst>
              <a:ext uri="{FF2B5EF4-FFF2-40B4-BE49-F238E27FC236}">
                <a16:creationId xmlns:a16="http://schemas.microsoft.com/office/drawing/2014/main" id="{AB22B5B8-D2F0-A9BA-9DEC-E3B67864649E}"/>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Connecteur droit 9">
            <a:extLst>
              <a:ext uri="{FF2B5EF4-FFF2-40B4-BE49-F238E27FC236}">
                <a16:creationId xmlns:a16="http://schemas.microsoft.com/office/drawing/2014/main" id="{47010460-4747-EB34-5A3B-700C9188BD80}"/>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Connecteur en angle 21">
            <a:extLst>
              <a:ext uri="{FF2B5EF4-FFF2-40B4-BE49-F238E27FC236}">
                <a16:creationId xmlns:a16="http://schemas.microsoft.com/office/drawing/2014/main" id="{2FD7D6D7-1DD5-CBC1-D7FF-3CB14715E80E}"/>
              </a:ext>
            </a:extLst>
          </p:cNvPr>
          <p:cNvCxnSpPr>
            <a:cxnSpLocks/>
            <a:endCxn id="7" idx="1"/>
          </p:cNvCxnSpPr>
          <p:nvPr/>
        </p:nvCxnSpPr>
        <p:spPr>
          <a:xfrm flipV="1">
            <a:off x="2712720" y="3379167"/>
            <a:ext cx="3049771" cy="255573"/>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Image 8" descr="Une image contenant eau, plein air, Ressources d’eau, Photographie aérienne&#10;&#10;Description générée automatiquement">
            <a:extLst>
              <a:ext uri="{FF2B5EF4-FFF2-40B4-BE49-F238E27FC236}">
                <a16:creationId xmlns:a16="http://schemas.microsoft.com/office/drawing/2014/main" id="{4D23B3A8-142D-8BC8-9E0E-6D2483300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753" y="4006255"/>
            <a:ext cx="1905000" cy="1257300"/>
          </a:xfrm>
          <a:prstGeom prst="rect">
            <a:avLst/>
          </a:prstGeom>
        </p:spPr>
      </p:pic>
    </p:spTree>
    <p:extLst>
      <p:ext uri="{BB962C8B-B14F-4D97-AF65-F5344CB8AC3E}">
        <p14:creationId xmlns:p14="http://schemas.microsoft.com/office/powerpoint/2010/main" val="186305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D4B0A6-5F86-968B-103D-3938D2763E13}"/>
              </a:ext>
            </a:extLst>
          </p:cNvPr>
          <p:cNvSpPr>
            <a:spLocks noGrp="1"/>
          </p:cNvSpPr>
          <p:nvPr>
            <p:ph type="title"/>
          </p:nvPr>
        </p:nvSpPr>
        <p:spPr>
          <a:xfrm>
            <a:off x="876300" y="0"/>
            <a:ext cx="10515600" cy="1325563"/>
          </a:xfrm>
        </p:spPr>
        <p:txBody>
          <a:bodyPr/>
          <a:lstStyle/>
          <a:p>
            <a:r>
              <a:rPr lang="fr-FR" dirty="0">
                <a:solidFill>
                  <a:schemeClr val="tx2">
                    <a:lumMod val="90000"/>
                    <a:lumOff val="10000"/>
                  </a:schemeClr>
                </a:solidFill>
                <a:latin typeface="Bahnschrift Light SemiCondensed" panose="020B0502040204020203" pitchFamily="34" charset="0"/>
              </a:rPr>
              <a:t>ACTIVITES</a:t>
            </a:r>
          </a:p>
        </p:txBody>
      </p:sp>
      <p:pic>
        <p:nvPicPr>
          <p:cNvPr id="5" name="Espace réservé du contenu 4">
            <a:extLst>
              <a:ext uri="{FF2B5EF4-FFF2-40B4-BE49-F238E27FC236}">
                <a16:creationId xmlns:a16="http://schemas.microsoft.com/office/drawing/2014/main" id="{151D71BA-E14D-D1C9-F56B-8C611D989EF4}"/>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96711"/>
            <a:ext cx="10515600" cy="6361289"/>
          </a:xfrm>
        </p:spPr>
      </p:pic>
      <p:grpSp>
        <p:nvGrpSpPr>
          <p:cNvPr id="6" name="Groupe 5">
            <a:extLst>
              <a:ext uri="{FF2B5EF4-FFF2-40B4-BE49-F238E27FC236}">
                <a16:creationId xmlns:a16="http://schemas.microsoft.com/office/drawing/2014/main" id="{E2096FF3-8DD7-9C86-CACD-D6DA16EEFE0C}"/>
              </a:ext>
            </a:extLst>
          </p:cNvPr>
          <p:cNvGrpSpPr/>
          <p:nvPr/>
        </p:nvGrpSpPr>
        <p:grpSpPr>
          <a:xfrm>
            <a:off x="876300" y="1018076"/>
            <a:ext cx="10041467" cy="142238"/>
            <a:chOff x="762000" y="1018076"/>
            <a:chExt cx="10041467" cy="142238"/>
          </a:xfrm>
        </p:grpSpPr>
        <p:cxnSp>
          <p:nvCxnSpPr>
            <p:cNvPr id="7" name="Connecteur droit 6">
              <a:extLst>
                <a:ext uri="{FF2B5EF4-FFF2-40B4-BE49-F238E27FC236}">
                  <a16:creationId xmlns:a16="http://schemas.microsoft.com/office/drawing/2014/main" id="{5F69FA4F-40A7-47F6-04CB-746287040BE0}"/>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5E7BD00A-94B1-07D0-4BA8-17BF153E65CC}"/>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B833CD4F-A0C2-2A98-C90F-458428470AF8}"/>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 name="Espace réservé du contenu 2">
            <a:extLst>
              <a:ext uri="{FF2B5EF4-FFF2-40B4-BE49-F238E27FC236}">
                <a16:creationId xmlns:a16="http://schemas.microsoft.com/office/drawing/2014/main" id="{0CC2F5D1-671F-242D-E23A-DDD3914482DD}"/>
              </a:ext>
            </a:extLst>
          </p:cNvPr>
          <p:cNvSpPr txBox="1">
            <a:spLocks/>
          </p:cNvSpPr>
          <p:nvPr/>
        </p:nvSpPr>
        <p:spPr>
          <a:xfrm>
            <a:off x="7304990" y="5536041"/>
            <a:ext cx="3612777" cy="618066"/>
          </a:xfrm>
          <a:prstGeom prst="rect">
            <a:avLst/>
          </a:prstGeom>
          <a:solidFill>
            <a:srgbClr val="00B0F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488" lvl="1" indent="0">
              <a:buNone/>
            </a:pPr>
            <a:r>
              <a:rPr lang="fr-FR" sz="1600" dirty="0">
                <a:solidFill>
                  <a:schemeClr val="bg1"/>
                </a:solidFill>
                <a:latin typeface="Bahnschrift Light SemiCondensed" panose="020B0502040204020203" pitchFamily="34" charset="0"/>
              </a:rPr>
              <a:t>Duty Officer: OLI France</a:t>
            </a:r>
          </a:p>
          <a:p>
            <a:pPr marL="90488" lvl="1" indent="0">
              <a:buNone/>
            </a:pPr>
            <a:r>
              <a:rPr lang="fr-FR" sz="1600" dirty="0">
                <a:solidFill>
                  <a:schemeClr val="bg1"/>
                </a:solidFill>
                <a:latin typeface="Bahnschrift Light SemiCondensed" panose="020B0502040204020203" pitchFamily="34" charset="0"/>
              </a:rPr>
              <a:t>oli.france@crfimmadagascar.org</a:t>
            </a:r>
          </a:p>
          <a:p>
            <a:pPr marL="457200" lvl="1" indent="0">
              <a:buNone/>
            </a:pPr>
            <a:endParaRPr lang="fr-FR" sz="1600" dirty="0">
              <a:latin typeface="Bahnschrift Light SemiCondensed" panose="020B0502040204020203" pitchFamily="34" charset="0"/>
            </a:endParaRPr>
          </a:p>
          <a:p>
            <a:pPr lvl="1">
              <a:buFont typeface="Wingdings" panose="05000000000000000000" pitchFamily="2" charset="2"/>
              <a:buChar char="Ø"/>
            </a:pPr>
            <a:endParaRPr lang="fr-FR" sz="1600" dirty="0">
              <a:latin typeface="Bahnschrift Light SemiCondensed" panose="020B0502040204020203" pitchFamily="34" charset="0"/>
            </a:endParaRPr>
          </a:p>
        </p:txBody>
      </p:sp>
      <p:sp>
        <p:nvSpPr>
          <p:cNvPr id="4" name="Espace réservé du contenu 2">
            <a:extLst>
              <a:ext uri="{FF2B5EF4-FFF2-40B4-BE49-F238E27FC236}">
                <a16:creationId xmlns:a16="http://schemas.microsoft.com/office/drawing/2014/main" id="{2BBA3DC1-FC75-BAED-7D53-BE38ABD03F7E}"/>
              </a:ext>
            </a:extLst>
          </p:cNvPr>
          <p:cNvSpPr txBox="1">
            <a:spLocks/>
          </p:cNvSpPr>
          <p:nvPr/>
        </p:nvSpPr>
        <p:spPr>
          <a:xfrm>
            <a:off x="5523887" y="3517287"/>
            <a:ext cx="4124129" cy="73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fr-FR" sz="1600" dirty="0">
                <a:latin typeface="Bahnschrift Light SemiCondensed" panose="020B0502040204020203" pitchFamily="34" charset="0"/>
              </a:rPr>
              <a:t>Exercice </a:t>
            </a:r>
            <a:r>
              <a:rPr lang="fr-FR" sz="1600" dirty="0" err="1">
                <a:latin typeface="Bahnschrift Light SemiCondensed" panose="020B0502040204020203" pitchFamily="34" charset="0"/>
              </a:rPr>
              <a:t>Bellbuoy</a:t>
            </a:r>
            <a:r>
              <a:rPr lang="fr-FR" sz="1600" dirty="0">
                <a:latin typeface="Bahnschrift Light SemiCondensed" panose="020B0502040204020203" pitchFamily="34" charset="0"/>
              </a:rPr>
              <a:t> 24</a:t>
            </a:r>
          </a:p>
          <a:p>
            <a:pPr marL="457200" lvl="1" indent="0">
              <a:buNone/>
            </a:pPr>
            <a:endParaRPr lang="fr-FR" sz="1600" dirty="0">
              <a:latin typeface="Bahnschrift Light SemiCondensed" panose="020B0502040204020203" pitchFamily="34" charset="0"/>
            </a:endParaRPr>
          </a:p>
        </p:txBody>
      </p:sp>
      <p:sp>
        <p:nvSpPr>
          <p:cNvPr id="10" name="Espace réservé du contenu 2">
            <a:extLst>
              <a:ext uri="{FF2B5EF4-FFF2-40B4-BE49-F238E27FC236}">
                <a16:creationId xmlns:a16="http://schemas.microsoft.com/office/drawing/2014/main" id="{AAEF41D5-2839-FB14-A48F-20B7E74F0C73}"/>
              </a:ext>
            </a:extLst>
          </p:cNvPr>
          <p:cNvSpPr txBox="1">
            <a:spLocks/>
          </p:cNvSpPr>
          <p:nvPr/>
        </p:nvSpPr>
        <p:spPr>
          <a:xfrm>
            <a:off x="3181773" y="5109733"/>
            <a:ext cx="3970867" cy="71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fr-FR" sz="1600" dirty="0">
                <a:latin typeface="Bahnschrift Light SemiCondensed" panose="020B0502040204020203" pitchFamily="34" charset="0"/>
              </a:rPr>
              <a:t>Néant</a:t>
            </a:r>
          </a:p>
          <a:p>
            <a:pPr lvl="1">
              <a:buFont typeface="Wingdings" panose="05000000000000000000" pitchFamily="2" charset="2"/>
              <a:buChar char="Ø"/>
            </a:pPr>
            <a:endParaRPr lang="fr-FR" sz="1600" dirty="0">
              <a:latin typeface="Bahnschrift Light SemiCondensed" panose="020B0502040204020203" pitchFamily="34" charset="0"/>
            </a:endParaRPr>
          </a:p>
          <a:p>
            <a:pPr lvl="1">
              <a:buFont typeface="Wingdings" panose="05000000000000000000" pitchFamily="2" charset="2"/>
              <a:buChar char="Ø"/>
            </a:pPr>
            <a:endParaRPr lang="fr-FR" sz="1600" dirty="0">
              <a:latin typeface="Bahnschrift Light SemiCondensed" panose="020B0502040204020203" pitchFamily="34" charset="0"/>
            </a:endParaRPr>
          </a:p>
        </p:txBody>
      </p:sp>
      <p:sp>
        <p:nvSpPr>
          <p:cNvPr id="11" name="Rectangle 10">
            <a:extLst>
              <a:ext uri="{FF2B5EF4-FFF2-40B4-BE49-F238E27FC236}">
                <a16:creationId xmlns:a16="http://schemas.microsoft.com/office/drawing/2014/main" id="{54F7D634-AF2B-9490-D301-E2D82FF46971}"/>
              </a:ext>
            </a:extLst>
          </p:cNvPr>
          <p:cNvSpPr/>
          <p:nvPr/>
        </p:nvSpPr>
        <p:spPr>
          <a:xfrm>
            <a:off x="3333314" y="1718510"/>
            <a:ext cx="1199367" cy="369332"/>
          </a:xfrm>
          <a:prstGeom prst="rect">
            <a:avLst/>
          </a:prstGeom>
        </p:spPr>
        <p:txBody>
          <a:bodyPr wrap="none">
            <a:spAutoFit/>
          </a:bodyPr>
          <a:lstStyle/>
          <a:p>
            <a:r>
              <a:rPr lang="fr-FR" b="1" u="sng" dirty="0">
                <a:latin typeface="Bahnschrift Light SemiCondensed" panose="020B0502040204020203" pitchFamily="34" charset="0"/>
              </a:rPr>
              <a:t>Aujourd’hui</a:t>
            </a:r>
          </a:p>
        </p:txBody>
      </p:sp>
      <p:sp>
        <p:nvSpPr>
          <p:cNvPr id="12" name="Rectangle 11">
            <a:extLst>
              <a:ext uri="{FF2B5EF4-FFF2-40B4-BE49-F238E27FC236}">
                <a16:creationId xmlns:a16="http://schemas.microsoft.com/office/drawing/2014/main" id="{728F00E4-FF07-7079-B8FD-15F3C312EDFB}"/>
              </a:ext>
            </a:extLst>
          </p:cNvPr>
          <p:cNvSpPr/>
          <p:nvPr/>
        </p:nvSpPr>
        <p:spPr>
          <a:xfrm>
            <a:off x="5943140" y="3130963"/>
            <a:ext cx="2113079" cy="369332"/>
          </a:xfrm>
          <a:prstGeom prst="rect">
            <a:avLst/>
          </a:prstGeom>
        </p:spPr>
        <p:txBody>
          <a:bodyPr wrap="none">
            <a:spAutoFit/>
          </a:bodyPr>
          <a:lstStyle/>
          <a:p>
            <a:r>
              <a:rPr lang="fr-FR" b="1" u="sng" dirty="0">
                <a:latin typeface="Bahnschrift Light SemiCondensed" panose="020B0502040204020203" pitchFamily="34" charset="0"/>
              </a:rPr>
              <a:t>Evénements en cours</a:t>
            </a:r>
          </a:p>
        </p:txBody>
      </p:sp>
      <p:sp>
        <p:nvSpPr>
          <p:cNvPr id="13" name="Rectangle 12">
            <a:extLst>
              <a:ext uri="{FF2B5EF4-FFF2-40B4-BE49-F238E27FC236}">
                <a16:creationId xmlns:a16="http://schemas.microsoft.com/office/drawing/2014/main" id="{A7BAD921-C375-1C6F-4C00-5712F3C8A355}"/>
              </a:ext>
            </a:extLst>
          </p:cNvPr>
          <p:cNvSpPr/>
          <p:nvPr/>
        </p:nvSpPr>
        <p:spPr>
          <a:xfrm>
            <a:off x="3257077" y="4624162"/>
            <a:ext cx="1959191" cy="369332"/>
          </a:xfrm>
          <a:prstGeom prst="rect">
            <a:avLst/>
          </a:prstGeom>
        </p:spPr>
        <p:txBody>
          <a:bodyPr wrap="none">
            <a:spAutoFit/>
          </a:bodyPr>
          <a:lstStyle/>
          <a:p>
            <a:r>
              <a:rPr lang="fr-FR" b="1" u="sng" dirty="0">
                <a:latin typeface="Bahnschrift Light SemiCondensed" panose="020B0502040204020203" pitchFamily="34" charset="0"/>
              </a:rPr>
              <a:t>Evénements à venir</a:t>
            </a:r>
          </a:p>
        </p:txBody>
      </p:sp>
    </p:spTree>
    <p:extLst>
      <p:ext uri="{BB962C8B-B14F-4D97-AF65-F5344CB8AC3E}">
        <p14:creationId xmlns:p14="http://schemas.microsoft.com/office/powerpoint/2010/main" val="189099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3D1BE-E754-D061-46E6-BD6AE49087CD}"/>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C7596603-B084-F7F9-705C-601F6ACACD04}"/>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Autres</a:t>
            </a:r>
            <a:b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endPar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5" name="Flèche : virage 4">
            <a:extLst>
              <a:ext uri="{FF2B5EF4-FFF2-40B4-BE49-F238E27FC236}">
                <a16:creationId xmlns:a16="http://schemas.microsoft.com/office/drawing/2014/main" id="{E8E904AF-9BA2-5BC3-5E18-B8BE2993D8D3}"/>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5DC59B98-8887-DDBC-07BA-49F3061B13C3}"/>
              </a:ext>
            </a:extLst>
          </p:cNvPr>
          <p:cNvSpPr txBox="1"/>
          <p:nvPr/>
        </p:nvSpPr>
        <p:spPr>
          <a:xfrm>
            <a:off x="5762491" y="1386314"/>
            <a:ext cx="5343525" cy="3247043"/>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(Info) KENYA </a:t>
            </a:r>
            <a:r>
              <a:rPr lang="fr-FR" sz="1400" b="1" kern="0" dirty="0">
                <a:effectLst/>
                <a:latin typeface="Times New Roman" panose="02020603050405020304" pitchFamily="18" charset="0"/>
                <a:ea typeface="Calibri" panose="020F0502020204030204" pitchFamily="34" charset="0"/>
              </a:rPr>
              <a:t>– Appel pour une coopération régionale dans l'exploitation des ressources maritimes</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Presse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kenyane</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 ministre des Mines, de l'économie bleue et des affaires maritimes, Salim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Mvurya</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 lancé un appel à la coopération régionale pour l'exploitation des ressources maritimes. Il a souligné que le voyage vers un avenir maritime durable est une entreprise collective. "La réalisation d'un avenir maritime durable nécessite une coopération et une innovation régionales sans précédent", a déclaré M.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Mvurya</a:t>
            </a: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6" name="Image 5">
            <a:extLst>
              <a:ext uri="{FF2B5EF4-FFF2-40B4-BE49-F238E27FC236}">
                <a16:creationId xmlns:a16="http://schemas.microsoft.com/office/drawing/2014/main" id="{8AEA4BF7-4B01-826F-5672-00ADB1CAA55E}"/>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8" name="Image 7">
            <a:extLst>
              <a:ext uri="{FF2B5EF4-FFF2-40B4-BE49-F238E27FC236}">
                <a16:creationId xmlns:a16="http://schemas.microsoft.com/office/drawing/2014/main" id="{AB22B5B8-D2F0-A9BA-9DEC-E3B67864649E}"/>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Connecteur droit 9">
            <a:extLst>
              <a:ext uri="{FF2B5EF4-FFF2-40B4-BE49-F238E27FC236}">
                <a16:creationId xmlns:a16="http://schemas.microsoft.com/office/drawing/2014/main" id="{47010460-4747-EB34-5A3B-700C9188BD80}"/>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Connecteur en angle 21">
            <a:extLst>
              <a:ext uri="{FF2B5EF4-FFF2-40B4-BE49-F238E27FC236}">
                <a16:creationId xmlns:a16="http://schemas.microsoft.com/office/drawing/2014/main" id="{2FD7D6D7-1DD5-CBC1-D7FF-3CB14715E80E}"/>
              </a:ext>
            </a:extLst>
          </p:cNvPr>
          <p:cNvCxnSpPr>
            <a:cxnSpLocks/>
            <a:endCxn id="7" idx="1"/>
          </p:cNvCxnSpPr>
          <p:nvPr/>
        </p:nvCxnSpPr>
        <p:spPr>
          <a:xfrm flipV="1">
            <a:off x="2697480" y="3009836"/>
            <a:ext cx="3065011" cy="525844"/>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 name="Image 2" descr="Une image contenant personne, costume, Visage humain, habits&#10;&#10;Description générée automatiquement">
            <a:extLst>
              <a:ext uri="{FF2B5EF4-FFF2-40B4-BE49-F238E27FC236}">
                <a16:creationId xmlns:a16="http://schemas.microsoft.com/office/drawing/2014/main" id="{9CD00F90-0FE5-4C90-4D20-1C3FC49CE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8903" y="3291361"/>
            <a:ext cx="1790700" cy="1257300"/>
          </a:xfrm>
          <a:prstGeom prst="rect">
            <a:avLst/>
          </a:prstGeom>
        </p:spPr>
      </p:pic>
    </p:spTree>
    <p:extLst>
      <p:ext uri="{BB962C8B-B14F-4D97-AF65-F5344CB8AC3E}">
        <p14:creationId xmlns:p14="http://schemas.microsoft.com/office/powerpoint/2010/main" val="73868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A5B301-BC8A-BADD-50B8-F2D9E429A745}"/>
              </a:ext>
            </a:extLst>
          </p:cNvPr>
          <p:cNvSpPr/>
          <p:nvPr/>
        </p:nvSpPr>
        <p:spPr>
          <a:xfrm>
            <a:off x="4179276" y="2161424"/>
            <a:ext cx="4099199" cy="923330"/>
          </a:xfrm>
          <a:prstGeom prst="rect">
            <a:avLst/>
          </a:prstGeom>
          <a:effectLst>
            <a:outerShdw blurRad="50800" dist="114300" dir="2400000" algn="t" rotWithShape="0">
              <a:prstClr val="black">
                <a:alpha val="40000"/>
              </a:prstClr>
            </a:outerShdw>
          </a:effectLst>
        </p:spPr>
        <p:txBody>
          <a:bodyPr wrap="none">
            <a:spAutoFit/>
          </a:bodyPr>
          <a:lstStyle/>
          <a:p>
            <a:r>
              <a:rPr lang="fr-FR" sz="5400" dirty="0">
                <a:solidFill>
                  <a:schemeClr val="bg1"/>
                </a:solidFill>
                <a:latin typeface="Bahnschrift Light SemiCondensed" panose="020B0502040204020203" pitchFamily="34" charset="0"/>
              </a:rPr>
              <a:t>Fin du Briefing</a:t>
            </a:r>
          </a:p>
        </p:txBody>
      </p:sp>
      <p:sp>
        <p:nvSpPr>
          <p:cNvPr id="5" name="ZoneTexte 4">
            <a:extLst>
              <a:ext uri="{FF2B5EF4-FFF2-40B4-BE49-F238E27FC236}">
                <a16:creationId xmlns:a16="http://schemas.microsoft.com/office/drawing/2014/main" id="{D8B440A7-80A7-9B87-9D82-224EC0930DC9}"/>
              </a:ext>
            </a:extLst>
          </p:cNvPr>
          <p:cNvSpPr txBox="1"/>
          <p:nvPr/>
        </p:nvSpPr>
        <p:spPr>
          <a:xfrm>
            <a:off x="540889" y="347860"/>
            <a:ext cx="9392315" cy="584775"/>
          </a:xfrm>
          <a:prstGeom prst="rect">
            <a:avLst/>
          </a:prstGeom>
          <a:noFill/>
        </p:spPr>
        <p:txBody>
          <a:bodyPr wrap="none" rtlCol="0">
            <a:spAutoFit/>
          </a:bodyPr>
          <a:lstStyle/>
          <a:p>
            <a:r>
              <a:rPr lang="fr-FR" sz="3200" dirty="0">
                <a:solidFill>
                  <a:srgbClr val="66B9D3"/>
                </a:solidFill>
                <a:latin typeface="Bahnschrift Light SemiCondensed" panose="020B0502040204020203" pitchFamily="34" charset="0"/>
              </a:rPr>
              <a:t>CENTRE REGIONAL DE FUSION D’INFORMATIONS MARITIME</a:t>
            </a:r>
          </a:p>
        </p:txBody>
      </p:sp>
      <p:sp>
        <p:nvSpPr>
          <p:cNvPr id="6" name="ZoneTexte 5">
            <a:extLst>
              <a:ext uri="{FF2B5EF4-FFF2-40B4-BE49-F238E27FC236}">
                <a16:creationId xmlns:a16="http://schemas.microsoft.com/office/drawing/2014/main" id="{B58EC70E-7BF1-4161-A645-5F14A5CACCD7}"/>
              </a:ext>
            </a:extLst>
          </p:cNvPr>
          <p:cNvSpPr txBox="1"/>
          <p:nvPr/>
        </p:nvSpPr>
        <p:spPr>
          <a:xfrm>
            <a:off x="4349033" y="3824931"/>
            <a:ext cx="3869970" cy="1477328"/>
          </a:xfrm>
          <a:prstGeom prst="rect">
            <a:avLst/>
          </a:prstGeom>
          <a:noFill/>
        </p:spPr>
        <p:txBody>
          <a:bodyPr wrap="none" rtlCol="0">
            <a:spAutoFit/>
          </a:bodyPr>
          <a:lstStyle/>
          <a:p>
            <a:pPr algn="ctr"/>
            <a:r>
              <a:rPr lang="fr-FR" dirty="0">
                <a:solidFill>
                  <a:schemeClr val="bg1"/>
                </a:solidFill>
                <a:latin typeface="Bahnschrift Light SemiCondensed" panose="020B0502040204020203" pitchFamily="34" charset="0"/>
              </a:rPr>
              <a:t>PDC –Salle de veille</a:t>
            </a:r>
          </a:p>
          <a:p>
            <a:pPr algn="ctr"/>
            <a:r>
              <a:rPr lang="fr-FR" dirty="0">
                <a:solidFill>
                  <a:schemeClr val="bg1"/>
                </a:solidFill>
                <a:latin typeface="Bahnschrift Light SemiCondensed" panose="020B0502040204020203" pitchFamily="34" charset="0"/>
              </a:rPr>
              <a:t>Email: </a:t>
            </a:r>
            <a:r>
              <a:rPr lang="fr-FR" dirty="0">
                <a:solidFill>
                  <a:schemeClr val="bg1"/>
                </a:solidFill>
                <a:latin typeface="Bahnschrift Light SemiCondensed" panose="020B0502040204020203" pitchFamily="34" charset="0"/>
                <a:hlinkClick r:id="rId3"/>
              </a:rPr>
              <a:t>watchfloor@crfimmadagascar.org</a:t>
            </a:r>
            <a:endParaRPr lang="fr-FR" dirty="0">
              <a:solidFill>
                <a:schemeClr val="bg1"/>
              </a:solidFill>
              <a:latin typeface="Bahnschrift Light SemiCondensed" panose="020B0502040204020203" pitchFamily="34" charset="0"/>
            </a:endParaRPr>
          </a:p>
          <a:p>
            <a:pPr algn="ctr"/>
            <a:r>
              <a:rPr lang="fr-FR" dirty="0">
                <a:solidFill>
                  <a:schemeClr val="bg1"/>
                </a:solidFill>
                <a:latin typeface="Bahnschrift Light SemiCondensed" panose="020B0502040204020203" pitchFamily="34" charset="0"/>
              </a:rPr>
              <a:t>Mobile: +261 38 09 301 22</a:t>
            </a:r>
          </a:p>
          <a:p>
            <a:pPr algn="ctr"/>
            <a:r>
              <a:rPr lang="fr-FR" dirty="0">
                <a:solidFill>
                  <a:schemeClr val="bg1"/>
                </a:solidFill>
                <a:latin typeface="Bahnschrift Light SemiCondensed" panose="020B0502040204020203" pitchFamily="34" charset="0"/>
              </a:rPr>
              <a:t>Identification sur MERCURY: RMIFC</a:t>
            </a:r>
          </a:p>
          <a:p>
            <a:pPr algn="ctr"/>
            <a:r>
              <a:rPr lang="fr-FR" dirty="0" err="1">
                <a:solidFill>
                  <a:schemeClr val="bg1"/>
                </a:solidFill>
                <a:latin typeface="Bahnschrift Light SemiCondensed" panose="020B0502040204020203" pitchFamily="34" charset="0"/>
              </a:rPr>
              <a:t>Siteweb</a:t>
            </a:r>
            <a:r>
              <a:rPr lang="fr-FR" dirty="0">
                <a:solidFill>
                  <a:schemeClr val="bg1"/>
                </a:solidFill>
                <a:latin typeface="Bahnschrift Light SemiCondensed" panose="020B0502040204020203" pitchFamily="34" charset="0"/>
              </a:rPr>
              <a:t>: </a:t>
            </a:r>
            <a:r>
              <a:rPr lang="fr-FR" dirty="0">
                <a:solidFill>
                  <a:schemeClr val="bg1"/>
                </a:solidFill>
                <a:latin typeface="Bahnschrift Light SemiCondensed" panose="020B0502040204020203" pitchFamily="34" charset="0"/>
                <a:hlinkClick r:id="rId4"/>
              </a:rPr>
              <a:t>https://crfimmadagascar.org</a:t>
            </a:r>
            <a:r>
              <a:rPr lang="fr-FR" dirty="0">
                <a:solidFill>
                  <a:schemeClr val="bg1"/>
                </a:solidFill>
                <a:latin typeface="Bahnschrift Light SemiCondensed" panose="020B0502040204020203" pitchFamily="34" charset="0"/>
              </a:rPr>
              <a:t> </a:t>
            </a:r>
          </a:p>
        </p:txBody>
      </p:sp>
      <p:cxnSp>
        <p:nvCxnSpPr>
          <p:cNvPr id="7" name="Connecteur droit 6">
            <a:extLst>
              <a:ext uri="{FF2B5EF4-FFF2-40B4-BE49-F238E27FC236}">
                <a16:creationId xmlns:a16="http://schemas.microsoft.com/office/drawing/2014/main" id="{6CA6C4F2-EC9B-98B2-A866-AC41D1170518}"/>
              </a:ext>
            </a:extLst>
          </p:cNvPr>
          <p:cNvCxnSpPr/>
          <p:nvPr/>
        </p:nvCxnSpPr>
        <p:spPr>
          <a:xfrm>
            <a:off x="4051845" y="3251739"/>
            <a:ext cx="4572000" cy="0"/>
          </a:xfrm>
          <a:prstGeom prst="line">
            <a:avLst/>
          </a:prstGeom>
          <a:ln w="38100">
            <a:solidFill>
              <a:schemeClr val="bg1"/>
            </a:solidFill>
          </a:ln>
          <a:effectLst>
            <a:outerShdw blurRad="50800" dist="114300" dir="2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a16="http://schemas.microsoft.com/office/drawing/2014/main" id="{A60E1CAD-83AA-1DBF-015D-CB9B5B90BE3D}"/>
              </a:ext>
            </a:extLst>
          </p:cNvPr>
          <p:cNvGrpSpPr/>
          <p:nvPr/>
        </p:nvGrpSpPr>
        <p:grpSpPr>
          <a:xfrm>
            <a:off x="704321" y="932635"/>
            <a:ext cx="9635067" cy="101598"/>
            <a:chOff x="762000" y="1018076"/>
            <a:chExt cx="9635067" cy="101598"/>
          </a:xfrm>
        </p:grpSpPr>
        <p:cxnSp>
          <p:nvCxnSpPr>
            <p:cNvPr id="9" name="Connecteur droit 8">
              <a:extLst>
                <a:ext uri="{FF2B5EF4-FFF2-40B4-BE49-F238E27FC236}">
                  <a16:creationId xmlns:a16="http://schemas.microsoft.com/office/drawing/2014/main" id="{26BD6DBB-0077-B177-CB65-D94415C88F4A}"/>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F46CF29E-2314-0B34-31D7-9ED04C48553A}"/>
                </a:ext>
              </a:extLst>
            </p:cNvPr>
            <p:cNvCxnSpPr/>
            <p:nvPr/>
          </p:nvCxnSpPr>
          <p:spPr>
            <a:xfrm>
              <a:off x="1166509" y="1070950"/>
              <a:ext cx="4438424"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4415EAFE-137C-70B1-0B41-4282F91D538F}"/>
                </a:ext>
              </a:extLst>
            </p:cNvPr>
            <p:cNvCxnSpPr/>
            <p:nvPr/>
          </p:nvCxnSpPr>
          <p:spPr>
            <a:xfrm>
              <a:off x="1329267" y="111967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0D28E3E1-2C4E-F125-B421-84BBA92366F0}"/>
              </a:ext>
            </a:extLst>
          </p:cNvPr>
          <p:cNvSpPr/>
          <p:nvPr/>
        </p:nvSpPr>
        <p:spPr>
          <a:xfrm>
            <a:off x="2146208" y="6364949"/>
            <a:ext cx="8165334" cy="400110"/>
          </a:xfrm>
          <a:prstGeom prst="rect">
            <a:avLst/>
          </a:prstGeom>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5"/>
          </a:lnRef>
          <a:fillRef idx="1">
            <a:schemeClr val="lt1"/>
          </a:fillRef>
          <a:effectRef idx="0">
            <a:schemeClr val="accent5"/>
          </a:effectRef>
          <a:fontRef idx="minor">
            <a:schemeClr val="dk1"/>
          </a:fontRef>
        </p:style>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fr-FR" sz="10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rPr>
              <a:t>Le texte des différentes sources d'information citées peut avoir été modifié/combiné/collé dans les produits du Centre. Pour obtenir le texte exact, veuillez-vous référer au lien correspondant. Le CRFIM n'est pas responsable de l'exactitude des informations provenant de sources ouvertes.</a:t>
            </a:r>
          </a:p>
        </p:txBody>
      </p:sp>
    </p:spTree>
    <p:extLst>
      <p:ext uri="{BB962C8B-B14F-4D97-AF65-F5344CB8AC3E}">
        <p14:creationId xmlns:p14="http://schemas.microsoft.com/office/powerpoint/2010/main" val="51693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B43ADBDF-0457-2392-1970-AF073BDDC483}"/>
              </a:ext>
            </a:extLst>
          </p:cNvPr>
          <p:cNvGraphicFramePr>
            <a:graphicFrameLocks noGrp="1"/>
          </p:cNvGraphicFramePr>
          <p:nvPr/>
        </p:nvGraphicFramePr>
        <p:xfrm>
          <a:off x="868910" y="1223980"/>
          <a:ext cx="10128390" cy="5022379"/>
        </p:xfrm>
        <a:graphic>
          <a:graphicData uri="http://schemas.openxmlformats.org/drawingml/2006/table">
            <a:tbl>
              <a:tblPr firstRow="1" bandRow="1">
                <a:tableStyleId>{5C22544A-7EE6-4342-B048-85BDC9FD1C3A}</a:tableStyleId>
              </a:tblPr>
              <a:tblGrid>
                <a:gridCol w="3509924">
                  <a:extLst>
                    <a:ext uri="{9D8B030D-6E8A-4147-A177-3AD203B41FA5}">
                      <a16:colId xmlns:a16="http://schemas.microsoft.com/office/drawing/2014/main" val="2323731827"/>
                    </a:ext>
                  </a:extLst>
                </a:gridCol>
                <a:gridCol w="6618466">
                  <a:extLst>
                    <a:ext uri="{9D8B030D-6E8A-4147-A177-3AD203B41FA5}">
                      <a16:colId xmlns:a16="http://schemas.microsoft.com/office/drawing/2014/main" val="246578718"/>
                    </a:ext>
                  </a:extLst>
                </a:gridCol>
              </a:tblGrid>
              <a:tr h="2551075">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rowSpan="2">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3650304"/>
                  </a:ext>
                </a:extLst>
              </a:tr>
              <a:tr h="2471304">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964318283"/>
                  </a:ext>
                </a:extLst>
              </a:tr>
            </a:tbl>
          </a:graphicData>
        </a:graphic>
      </p:graphicFrame>
      <p:sp>
        <p:nvSpPr>
          <p:cNvPr id="4" name="Titre 1">
            <a:extLst>
              <a:ext uri="{FF2B5EF4-FFF2-40B4-BE49-F238E27FC236}">
                <a16:creationId xmlns:a16="http://schemas.microsoft.com/office/drawing/2014/main" id="{A888FD56-4581-DB42-17F4-C15E56E3F7FB}"/>
              </a:ext>
            </a:extLst>
          </p:cNvPr>
          <p:cNvSpPr>
            <a:spLocks noGrp="1"/>
          </p:cNvSpPr>
          <p:nvPr>
            <p:ph type="title"/>
          </p:nvPr>
        </p:nvSpPr>
        <p:spPr>
          <a:xfrm>
            <a:off x="896307" y="390065"/>
            <a:ext cx="6655876" cy="642581"/>
          </a:xfrm>
        </p:spPr>
        <p:txBody>
          <a:bodyPr>
            <a:normAutofit/>
          </a:bodyPr>
          <a:lstStyle/>
          <a:p>
            <a:r>
              <a:rPr lang="en-GB" sz="3900" dirty="0">
                <a:solidFill>
                  <a:srgbClr val="002060"/>
                </a:solidFill>
                <a:latin typeface="Bahnschrift Light SemiCondensed" panose="020B0502040204020203" pitchFamily="34" charset="0"/>
                <a:cs typeface="Arial" panose="020B0604020202020204" pitchFamily="34" charset="0"/>
              </a:rPr>
              <a:t>PRÉVISIONS MÉTÉOROLOGIQUES</a:t>
            </a:r>
            <a:endParaRPr lang="fr-FR" sz="3900" dirty="0">
              <a:solidFill>
                <a:srgbClr val="002060"/>
              </a:solidFill>
            </a:endParaRPr>
          </a:p>
        </p:txBody>
      </p:sp>
      <p:grpSp>
        <p:nvGrpSpPr>
          <p:cNvPr id="5" name="Groupe 4">
            <a:extLst>
              <a:ext uri="{FF2B5EF4-FFF2-40B4-BE49-F238E27FC236}">
                <a16:creationId xmlns:a16="http://schemas.microsoft.com/office/drawing/2014/main" id="{BD077280-DF49-52C8-C00C-3A9EEB160D02}"/>
              </a:ext>
            </a:extLst>
          </p:cNvPr>
          <p:cNvGrpSpPr/>
          <p:nvPr/>
        </p:nvGrpSpPr>
        <p:grpSpPr>
          <a:xfrm>
            <a:off x="988594" y="1018076"/>
            <a:ext cx="10041467" cy="142238"/>
            <a:chOff x="762000" y="1018076"/>
            <a:chExt cx="10041467" cy="142238"/>
          </a:xfrm>
        </p:grpSpPr>
        <p:cxnSp>
          <p:nvCxnSpPr>
            <p:cNvPr id="6" name="Connecteur droit 5">
              <a:extLst>
                <a:ext uri="{FF2B5EF4-FFF2-40B4-BE49-F238E27FC236}">
                  <a16:creationId xmlns:a16="http://schemas.microsoft.com/office/drawing/2014/main" id="{5C820D0B-BD18-4D9A-DBE3-29F9DC9AC86C}"/>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4F3C51DF-DF74-8A25-48F6-5D0BB683F914}"/>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3E703029-3D6A-7F2E-F05A-725EB9974DAC}"/>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1" name="Connecteur droit 10">
            <a:extLst>
              <a:ext uri="{FF2B5EF4-FFF2-40B4-BE49-F238E27FC236}">
                <a16:creationId xmlns:a16="http://schemas.microsoft.com/office/drawing/2014/main" id="{8AA40B01-F3D4-B431-8917-5A2DC503026F}"/>
              </a:ext>
            </a:extLst>
          </p:cNvPr>
          <p:cNvCxnSpPr/>
          <p:nvPr/>
        </p:nvCxnSpPr>
        <p:spPr>
          <a:xfrm>
            <a:off x="4412365" y="1267522"/>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459248EA-E25B-AB8C-C975-0EB8F4897906}"/>
              </a:ext>
            </a:extLst>
          </p:cNvPr>
          <p:cNvSpPr txBox="1"/>
          <p:nvPr/>
        </p:nvSpPr>
        <p:spPr>
          <a:xfrm>
            <a:off x="4421893" y="1226232"/>
            <a:ext cx="6618284" cy="519988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fr-FR" sz="10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BULLETIN DE PREVISION MARINE HAUTE MER ETABLI PAR METEO MADAGASCAR LE 28/06/24 A 09TU</a:t>
            </a:r>
            <a:endParaRPr lang="en-US" sz="10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a:p>
            <a:pPr algn="ctr"/>
            <a:endParaRPr lang="fr-FR" sz="790" dirty="0">
              <a:solidFill>
                <a:schemeClr val="accent1">
                  <a:lumMod val="50000"/>
                </a:schemeClr>
              </a:solidFill>
            </a:endParaRPr>
          </a:p>
          <a:p>
            <a:r>
              <a:rPr lang="fr-FR" sz="870" b="1" dirty="0">
                <a:solidFill>
                  <a:schemeClr val="accent1"/>
                </a:solidFill>
              </a:rPr>
              <a:t>1. AVIS : </a:t>
            </a:r>
            <a:r>
              <a:rPr lang="fr-FR" sz="870" dirty="0">
                <a:solidFill>
                  <a:schemeClr val="tx1"/>
                </a:solidFill>
              </a:rPr>
              <a:t>GRAND FRAIS PRES DU CAP D’AMBRE.</a:t>
            </a:r>
          </a:p>
          <a:p>
            <a:endParaRPr lang="fr-FR" sz="870" b="1" dirty="0">
              <a:solidFill>
                <a:schemeClr val="accent1"/>
              </a:solidFill>
            </a:endParaRPr>
          </a:p>
          <a:p>
            <a:r>
              <a:rPr lang="fr-FR" sz="870" b="1" dirty="0">
                <a:solidFill>
                  <a:schemeClr val="accent1"/>
                </a:solidFill>
              </a:rPr>
              <a:t>2. SITUATION GENERALE A 06TU :</a:t>
            </a:r>
          </a:p>
          <a:p>
            <a:pPr lvl="1"/>
            <a:r>
              <a:rPr lang="fr-FR" sz="870" dirty="0">
                <a:solidFill>
                  <a:schemeClr val="tx1"/>
                </a:solidFill>
              </a:rPr>
              <a:t>- BASSE PRESSION AU NORD DE 10S ; </a:t>
            </a:r>
          </a:p>
          <a:p>
            <a:pPr lvl="1"/>
            <a:r>
              <a:rPr lang="fr-FR" sz="870" dirty="0">
                <a:solidFill>
                  <a:schemeClr val="tx1"/>
                </a:solidFill>
              </a:rPr>
              <a:t>- ANTICYCLONE 1030 HPA CENTRE PAR 32S/34E, PROLONGE PAR UNE DORSALE AU SUD DES ILES MASCAREIGNES.</a:t>
            </a:r>
          </a:p>
          <a:p>
            <a:pPr lvl="1"/>
            <a:endParaRPr lang="fr-FR" sz="870" dirty="0">
              <a:solidFill>
                <a:schemeClr val="tx1"/>
              </a:solidFill>
            </a:endParaRPr>
          </a:p>
          <a:p>
            <a:endParaRPr lang="fr-FR" sz="870" b="1" dirty="0">
              <a:solidFill>
                <a:schemeClr val="accent1"/>
              </a:solidFill>
            </a:endParaRPr>
          </a:p>
          <a:p>
            <a:r>
              <a:rPr lang="fr-FR" sz="870" b="1" dirty="0">
                <a:solidFill>
                  <a:schemeClr val="accent1"/>
                </a:solidFill>
              </a:rPr>
              <a:t>A.3 PREVISION VALABLE DU 28/06/2024 A 10 TU JUSQU'AU 29/06/2024 A 10 TU (24HEURES). </a:t>
            </a:r>
          </a:p>
          <a:p>
            <a:r>
              <a:rPr lang="fr-FR" sz="870" b="1" dirty="0">
                <a:solidFill>
                  <a:schemeClr val="accent1"/>
                </a:solidFill>
              </a:rPr>
              <a:t>3.1 DURBAN EST (32.5S/25S, EAST COAST/55E):</a:t>
            </a:r>
          </a:p>
          <a:p>
            <a:pPr lvl="1"/>
            <a:r>
              <a:rPr lang="fr-FR" sz="870" dirty="0">
                <a:solidFill>
                  <a:schemeClr val="tx1"/>
                </a:solidFill>
              </a:rPr>
              <a:t>VENT : SUD-OUEST 05/15 KT AU SUD-EST, AILLEURS EST A SUD-EST 10/15 KT ATTEIGNANT 20/25 KT DANS LE CENTRE-NORD MAIS NORD-EST 10/20 KT AU SUD-OUEST.</a:t>
            </a:r>
          </a:p>
          <a:p>
            <a:pPr lvl="1"/>
            <a:r>
              <a:rPr lang="fr-FR" sz="870" dirty="0">
                <a:solidFill>
                  <a:schemeClr val="tx1"/>
                </a:solidFill>
              </a:rPr>
              <a:t>VISI : MODÉRÉE EN AVERSES PAR PLACES.</a:t>
            </a:r>
          </a:p>
          <a:p>
            <a:pPr lvl="1"/>
            <a:r>
              <a:rPr lang="fr-FR" sz="870" dirty="0">
                <a:solidFill>
                  <a:schemeClr val="tx1"/>
                </a:solidFill>
              </a:rPr>
              <a:t>ETAT DE LA MER : 3,0 A 3,5M AU SUD-EST, HOULE DU SUD-OUEST.</a:t>
            </a:r>
          </a:p>
          <a:p>
            <a:pPr lvl="1"/>
            <a:endParaRPr lang="fr-FR" sz="870" dirty="0">
              <a:solidFill>
                <a:schemeClr val="tx1"/>
              </a:solidFill>
            </a:endParaRPr>
          </a:p>
          <a:p>
            <a:r>
              <a:rPr lang="fr-FR" sz="870" b="1" dirty="0">
                <a:solidFill>
                  <a:schemeClr val="accent1"/>
                </a:solidFill>
              </a:rPr>
              <a:t> 3. OCEAN INDIEN : </a:t>
            </a:r>
          </a:p>
          <a:p>
            <a:r>
              <a:rPr lang="fr-FR" sz="870" b="1" dirty="0">
                <a:solidFill>
                  <a:schemeClr val="accent1"/>
                </a:solidFill>
              </a:rPr>
              <a:t>05S/20S : </a:t>
            </a:r>
          </a:p>
          <a:p>
            <a:pPr lvl="1"/>
            <a:r>
              <a:rPr lang="fr-FR" sz="870" dirty="0">
                <a:solidFill>
                  <a:schemeClr val="tx1"/>
                </a:solidFill>
              </a:rPr>
              <a:t>VENT : SUD-EST 20/25 KT, ATTEIGNANT 30 KT SUR L’EXTREME NORD-OUEST ZONE.</a:t>
            </a:r>
          </a:p>
          <a:p>
            <a:pPr lvl="1"/>
            <a:r>
              <a:rPr lang="fr-FR" sz="870" dirty="0">
                <a:solidFill>
                  <a:schemeClr val="tx1"/>
                </a:solidFill>
              </a:rPr>
              <a:t>ÉTAT DE LA MER : FORTE A TRES FORTE. HOULE MODEREE DU SUD-EST.</a:t>
            </a:r>
          </a:p>
          <a:p>
            <a:pPr lvl="1"/>
            <a:r>
              <a:rPr lang="fr-FR" sz="870" dirty="0">
                <a:solidFill>
                  <a:schemeClr val="tx1"/>
                </a:solidFill>
              </a:rPr>
              <a:t>TEMPS : AVERSES ISOLEES AU NORD DE 10S. PARTIELLEMENT NUAGEUX AILLEURS.</a:t>
            </a:r>
          </a:p>
          <a:p>
            <a:pPr lvl="1"/>
            <a:endParaRPr lang="fr-FR" sz="870" dirty="0">
              <a:solidFill>
                <a:schemeClr val="tx1"/>
              </a:solidFill>
            </a:endParaRPr>
          </a:p>
          <a:p>
            <a:r>
              <a:rPr lang="fr-FR" sz="870" b="1" dirty="0">
                <a:solidFill>
                  <a:schemeClr val="accent1"/>
                </a:solidFill>
              </a:rPr>
              <a:t>20S/30S : </a:t>
            </a:r>
          </a:p>
          <a:p>
            <a:pPr lvl="1"/>
            <a:r>
              <a:rPr lang="fr-FR" sz="870" dirty="0">
                <a:solidFill>
                  <a:schemeClr val="tx1"/>
                </a:solidFill>
              </a:rPr>
              <a:t>VENT :  SUD A SUD-OUEST 10/15 KT DEVENANT SUD-EST 05/15 KT AU NORD DE 25S.</a:t>
            </a:r>
          </a:p>
          <a:p>
            <a:pPr lvl="1"/>
            <a:r>
              <a:rPr lang="fr-FR" sz="870" dirty="0">
                <a:solidFill>
                  <a:schemeClr val="tx1"/>
                </a:solidFill>
              </a:rPr>
              <a:t>ÉTAT DE LA MER : AGITEE A FORTE. HOULE DU SUD A SUD-OUEST. </a:t>
            </a:r>
          </a:p>
          <a:p>
            <a:pPr lvl="1"/>
            <a:r>
              <a:rPr lang="fr-FR" sz="870" dirty="0">
                <a:solidFill>
                  <a:schemeClr val="tx1"/>
                </a:solidFill>
              </a:rPr>
              <a:t>TEMPS : PLUIES FAIBLES LOCALES.</a:t>
            </a:r>
          </a:p>
          <a:p>
            <a:pPr lvl="1"/>
            <a:endParaRPr lang="fr-FR" sz="870" dirty="0">
              <a:solidFill>
                <a:schemeClr val="tx1"/>
              </a:solidFill>
            </a:endParaRPr>
          </a:p>
          <a:p>
            <a:r>
              <a:rPr lang="fr-FR" sz="870" b="1" dirty="0">
                <a:solidFill>
                  <a:schemeClr val="accent1"/>
                </a:solidFill>
              </a:rPr>
              <a:t>4. CANAL DE MOZAMBIQUE : </a:t>
            </a:r>
          </a:p>
          <a:p>
            <a:r>
              <a:rPr lang="fr-FR" sz="870" b="1" dirty="0">
                <a:solidFill>
                  <a:schemeClr val="accent1"/>
                </a:solidFill>
              </a:rPr>
              <a:t>10S/20S : </a:t>
            </a:r>
          </a:p>
          <a:p>
            <a:pPr lvl="1"/>
            <a:r>
              <a:rPr lang="fr-FR" sz="870" dirty="0">
                <a:solidFill>
                  <a:schemeClr val="tx1"/>
                </a:solidFill>
              </a:rPr>
              <a:t>VENT : SUD A SUD-EST 10/15 KT, LOCALEMENT 20 KT, ATTEIGNANT 25/30 KT SUR L’EXTREME NORD-EST ZONE. </a:t>
            </a:r>
          </a:p>
          <a:p>
            <a:pPr lvl="1"/>
            <a:r>
              <a:rPr lang="fr-FR" sz="870" dirty="0">
                <a:solidFill>
                  <a:schemeClr val="tx1"/>
                </a:solidFill>
              </a:rPr>
              <a:t>ÉTAT DE LA MER : PEU AGITÉE A AGITEE.</a:t>
            </a:r>
          </a:p>
          <a:p>
            <a:pPr lvl="1"/>
            <a:r>
              <a:rPr lang="fr-FR" sz="870" dirty="0">
                <a:solidFill>
                  <a:schemeClr val="tx1"/>
                </a:solidFill>
              </a:rPr>
              <a:t>TEMPS : RARES AVERSES PRES DES COTES AFRICAINES.  PARTIELLEMENT NUAGEUX A ENSOLEILLE AILLEURS.  </a:t>
            </a:r>
          </a:p>
          <a:p>
            <a:pPr lvl="1"/>
            <a:r>
              <a:rPr lang="fr-FR" sz="870" dirty="0">
                <a:solidFill>
                  <a:schemeClr val="tx1"/>
                </a:solidFill>
              </a:rPr>
              <a:t> </a:t>
            </a:r>
          </a:p>
          <a:p>
            <a:r>
              <a:rPr lang="fr-FR" sz="870" b="1" dirty="0">
                <a:solidFill>
                  <a:schemeClr val="accent1"/>
                </a:solidFill>
              </a:rPr>
              <a:t>20S/30S : </a:t>
            </a:r>
          </a:p>
          <a:p>
            <a:pPr lvl="1"/>
            <a:r>
              <a:rPr lang="fr-FR" sz="870" dirty="0">
                <a:solidFill>
                  <a:schemeClr val="tx1"/>
                </a:solidFill>
              </a:rPr>
              <a:t>VENT : SUD-EST 15/25 KT TOURNANT NORD-EST 15/20 KT SUR L’EXTREME SUD-OUEST ZONE.</a:t>
            </a:r>
          </a:p>
          <a:p>
            <a:pPr lvl="1"/>
            <a:r>
              <a:rPr lang="fr-FR" sz="870" dirty="0">
                <a:solidFill>
                  <a:schemeClr val="tx1"/>
                </a:solidFill>
              </a:rPr>
              <a:t>ÉTAT DE LA MER : AGITEE A FORTE. HOULE DU SUD-OUEST.  </a:t>
            </a:r>
          </a:p>
          <a:p>
            <a:pPr lvl="1"/>
            <a:r>
              <a:rPr lang="fr-FR" sz="870" dirty="0">
                <a:solidFill>
                  <a:schemeClr val="tx1"/>
                </a:solidFill>
              </a:rPr>
              <a:t>TEMPS : PARTIELLEMENT NUAGEUX A ENSOLEILLE.  </a:t>
            </a:r>
          </a:p>
          <a:p>
            <a:endParaRPr lang="fr-FR" sz="950" b="1" dirty="0">
              <a:solidFill>
                <a:schemeClr val="accent1"/>
              </a:solidFill>
            </a:endParaRPr>
          </a:p>
        </p:txBody>
      </p:sp>
      <p:pic>
        <p:nvPicPr>
          <p:cNvPr id="14" name="Image 13" descr="Une image contenant texte, carte, diagramme&#10;&#10;Description générée automatiquement">
            <a:extLst>
              <a:ext uri="{FF2B5EF4-FFF2-40B4-BE49-F238E27FC236}">
                <a16:creationId xmlns:a16="http://schemas.microsoft.com/office/drawing/2014/main" id="{64696B03-39CE-D51E-32F8-4481D407F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591" y="1302672"/>
            <a:ext cx="3171825" cy="2381250"/>
          </a:xfrm>
          <a:prstGeom prst="rect">
            <a:avLst/>
          </a:prstGeom>
        </p:spPr>
      </p:pic>
      <p:pic>
        <p:nvPicPr>
          <p:cNvPr id="15" name="Image 14" descr="Une image contenant carte, texte, capture d’écran, ligne&#10;&#10;Description générée automatiquement">
            <a:extLst>
              <a:ext uri="{FF2B5EF4-FFF2-40B4-BE49-F238E27FC236}">
                <a16:creationId xmlns:a16="http://schemas.microsoft.com/office/drawing/2014/main" id="{443727A7-CADB-F368-90DF-0DE4E75E2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591" y="3820139"/>
            <a:ext cx="3171824" cy="2381250"/>
          </a:xfrm>
          <a:prstGeom prst="rect">
            <a:avLst/>
          </a:prstGeom>
        </p:spPr>
      </p:pic>
    </p:spTree>
    <p:extLst>
      <p:ext uri="{BB962C8B-B14F-4D97-AF65-F5344CB8AC3E}">
        <p14:creationId xmlns:p14="http://schemas.microsoft.com/office/powerpoint/2010/main" val="115938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3859F9B0-2941-CFF1-90AA-DD7A984AB470}"/>
              </a:ext>
            </a:extLst>
          </p:cNvPr>
          <p:cNvSpPr>
            <a:spLocks noGrp="1"/>
          </p:cNvSpPr>
          <p:nvPr>
            <p:ph type="title"/>
          </p:nvPr>
        </p:nvSpPr>
        <p:spPr>
          <a:xfrm>
            <a:off x="1072769" y="390065"/>
            <a:ext cx="6655876" cy="642581"/>
          </a:xfrm>
        </p:spPr>
        <p:txBody>
          <a:bodyPr>
            <a:normAutofit/>
          </a:bodyPr>
          <a:lstStyle/>
          <a:p>
            <a:r>
              <a:rPr lang="en-GB" sz="3900" dirty="0">
                <a:solidFill>
                  <a:srgbClr val="002060"/>
                </a:solidFill>
                <a:latin typeface="Bahnschrift Light SemiCondensed" panose="020B0502040204020203" pitchFamily="34" charset="0"/>
                <a:cs typeface="Arial" panose="020B0604020202020204" pitchFamily="34" charset="0"/>
              </a:rPr>
              <a:t>PRÉVISIONS MÉTÉOROLOGIQUES</a:t>
            </a:r>
            <a:endParaRPr lang="fr-FR" sz="3900" dirty="0">
              <a:solidFill>
                <a:srgbClr val="002060"/>
              </a:solidFill>
            </a:endParaRPr>
          </a:p>
        </p:txBody>
      </p:sp>
      <p:grpSp>
        <p:nvGrpSpPr>
          <p:cNvPr id="5" name="Groupe 4">
            <a:extLst>
              <a:ext uri="{FF2B5EF4-FFF2-40B4-BE49-F238E27FC236}">
                <a16:creationId xmlns:a16="http://schemas.microsoft.com/office/drawing/2014/main" id="{54A34EF4-13E4-5A1E-5422-A881A55AC678}"/>
              </a:ext>
            </a:extLst>
          </p:cNvPr>
          <p:cNvGrpSpPr/>
          <p:nvPr/>
        </p:nvGrpSpPr>
        <p:grpSpPr>
          <a:xfrm>
            <a:off x="1165056" y="1018076"/>
            <a:ext cx="10041467" cy="142238"/>
            <a:chOff x="762000" y="1018076"/>
            <a:chExt cx="10041467" cy="142238"/>
          </a:xfrm>
        </p:grpSpPr>
        <p:cxnSp>
          <p:nvCxnSpPr>
            <p:cNvPr id="6" name="Connecteur droit 5">
              <a:extLst>
                <a:ext uri="{FF2B5EF4-FFF2-40B4-BE49-F238E27FC236}">
                  <a16:creationId xmlns:a16="http://schemas.microsoft.com/office/drawing/2014/main" id="{7A161129-CB89-9ACD-4FA1-5AACFB3574C5}"/>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B441770-F194-ED5C-2DD9-229E1F0CD104}"/>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9C38D8EB-F482-78DB-6F78-49A97B86DC27}"/>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aphicFrame>
        <p:nvGraphicFramePr>
          <p:cNvPr id="9" name="Tableau 8">
            <a:extLst>
              <a:ext uri="{FF2B5EF4-FFF2-40B4-BE49-F238E27FC236}">
                <a16:creationId xmlns:a16="http://schemas.microsoft.com/office/drawing/2014/main" id="{60CD3B5B-B2EF-C925-12B9-0ABFBDD2FCA2}"/>
              </a:ext>
            </a:extLst>
          </p:cNvPr>
          <p:cNvGraphicFramePr>
            <a:graphicFrameLocks noGrp="1"/>
          </p:cNvGraphicFramePr>
          <p:nvPr/>
        </p:nvGraphicFramePr>
        <p:xfrm>
          <a:off x="844412" y="1220657"/>
          <a:ext cx="10195765" cy="5022379"/>
        </p:xfrm>
        <a:graphic>
          <a:graphicData uri="http://schemas.openxmlformats.org/drawingml/2006/table">
            <a:tbl>
              <a:tblPr firstRow="1" bandRow="1">
                <a:tableStyleId>{5C22544A-7EE6-4342-B048-85BDC9FD1C3A}</a:tableStyleId>
              </a:tblPr>
              <a:tblGrid>
                <a:gridCol w="3533272">
                  <a:extLst>
                    <a:ext uri="{9D8B030D-6E8A-4147-A177-3AD203B41FA5}">
                      <a16:colId xmlns:a16="http://schemas.microsoft.com/office/drawing/2014/main" val="2323731827"/>
                    </a:ext>
                  </a:extLst>
                </a:gridCol>
                <a:gridCol w="6662493">
                  <a:extLst>
                    <a:ext uri="{9D8B030D-6E8A-4147-A177-3AD203B41FA5}">
                      <a16:colId xmlns:a16="http://schemas.microsoft.com/office/drawing/2014/main" val="246578718"/>
                    </a:ext>
                  </a:extLst>
                </a:gridCol>
              </a:tblGrid>
              <a:tr h="2551075">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rowSpan="2">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3650304"/>
                  </a:ext>
                </a:extLst>
              </a:tr>
              <a:tr h="2471304">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964318283"/>
                  </a:ext>
                </a:extLst>
              </a:tr>
            </a:tbl>
          </a:graphicData>
        </a:graphic>
      </p:graphicFrame>
      <p:sp>
        <p:nvSpPr>
          <p:cNvPr id="10" name="ZoneTexte 9">
            <a:extLst>
              <a:ext uri="{FF2B5EF4-FFF2-40B4-BE49-F238E27FC236}">
                <a16:creationId xmlns:a16="http://schemas.microsoft.com/office/drawing/2014/main" id="{A2006EE8-AF1A-E540-382E-AFF88793EBD0}"/>
              </a:ext>
            </a:extLst>
          </p:cNvPr>
          <p:cNvSpPr txBox="1"/>
          <p:nvPr/>
        </p:nvSpPr>
        <p:spPr>
          <a:xfrm>
            <a:off x="4479631" y="1279282"/>
            <a:ext cx="6551303" cy="3717941"/>
          </a:xfrm>
          <a:prstGeom prst="rect">
            <a:avLst/>
          </a:prstGeom>
          <a:noFill/>
          <a:ln w="3175">
            <a:noFill/>
            <a:prstDash val="lgDash"/>
          </a:ln>
          <a:effectLst/>
        </p:spPr>
        <p:txBody>
          <a:bodyPr wrap="square" rtlCol="0">
            <a:spAutoFit/>
          </a:bodyPr>
          <a:lstStyle/>
          <a:p>
            <a:pPr algn="ctr"/>
            <a:r>
              <a:rPr lang="fr-FR" sz="12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PREVISION POUR LES ILES ET TERRES AUSTRALES (Zone de Responsabilité Météo-France) VALABLE DU 28062025 A 06 TU AU 29062026 A 06TU (24 HEURES)</a:t>
            </a:r>
          </a:p>
          <a:p>
            <a:pPr algn="ctr"/>
            <a:endParaRPr lang="fr-FR" sz="1000" dirty="0">
              <a:solidFill>
                <a:schemeClr val="accent1">
                  <a:lumMod val="50000"/>
                </a:schemeClr>
              </a:solidFill>
            </a:endParaRPr>
          </a:p>
          <a:p>
            <a:r>
              <a:rPr lang="fr-FR" sz="112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WAM (30S/40S,50E/65E) :  </a:t>
            </a:r>
          </a:p>
          <a:p>
            <a:endParaRPr lang="fr-FR" sz="112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1"/>
            <a:r>
              <a:rPr lang="fr-FR" sz="1120" dirty="0">
                <a:latin typeface="Calibri" panose="020F0502020204030204" pitchFamily="34" charset="0"/>
                <a:ea typeface="Calibri" panose="020F0502020204030204" pitchFamily="34" charset="0"/>
                <a:cs typeface="Calibri" panose="020F0502020204030204" pitchFamily="34" charset="0"/>
              </a:rPr>
              <a:t>RARES AVERSES DEVENANT PLUS NOMBREUSES SUR SUD ZONE PLUS TARD.</a:t>
            </a:r>
          </a:p>
          <a:p>
            <a:pPr lvl="1"/>
            <a:r>
              <a:rPr lang="fr-FR" sz="1120" dirty="0">
                <a:latin typeface="Calibri" panose="020F0502020204030204" pitchFamily="34" charset="0"/>
                <a:ea typeface="Calibri" panose="020F0502020204030204" pitchFamily="34" charset="0"/>
                <a:cs typeface="Calibri" panose="020F0502020204030204" pitchFamily="34" charset="0"/>
              </a:rPr>
              <a:t>VENT : OUEST A SUD-OUEST 6/7 AU SUD, LOCALEMENT 8 SUR EXTREME SUD PLUS TARD. FORTES RAFALES. SUD-OUEST 4/5 AU NORD, MOLLISSANT 3/4 SUR NORD-OUEST ZONE A LA FIN.</a:t>
            </a:r>
          </a:p>
          <a:p>
            <a:pPr lvl="1"/>
            <a:r>
              <a:rPr lang="fr-FR" sz="1120" dirty="0">
                <a:latin typeface="Calibri" panose="020F0502020204030204" pitchFamily="34" charset="0"/>
                <a:ea typeface="Calibri" panose="020F0502020204030204" pitchFamily="34" charset="0"/>
                <a:cs typeface="Calibri" panose="020F0502020204030204" pitchFamily="34" charset="0"/>
              </a:rPr>
              <a:t>MER : FORTE A TRES FORTE DU NORD AU SUD, LOCALEMENTGROSSE SUR EXTREME SUD. LONGUE HOULE DE SUD-OUEST 3 A 5M.</a:t>
            </a:r>
          </a:p>
          <a:p>
            <a:pPr lvl="1"/>
            <a:r>
              <a:rPr lang="fr-FR" sz="1120" dirty="0">
                <a:latin typeface="Calibri" panose="020F0502020204030204" pitchFamily="34" charset="0"/>
                <a:ea typeface="Calibri" panose="020F0502020204030204" pitchFamily="34" charset="0"/>
                <a:cs typeface="Calibri" panose="020F0502020204030204" pitchFamily="34" charset="0"/>
              </a:rPr>
              <a:t>VISI : MAUVAISE SOUS PRECIPITATIONS.  </a:t>
            </a:r>
          </a:p>
          <a:p>
            <a:r>
              <a:rPr lang="fr-FR" sz="112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p>
          <a:p>
            <a:r>
              <a:rPr lang="fr-FR" sz="112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AMS (30S/40S,65E/80E) :    </a:t>
            </a:r>
          </a:p>
          <a:p>
            <a:endParaRPr lang="fr-FR" sz="112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1"/>
            <a:r>
              <a:rPr lang="fr-FR" sz="1120" dirty="0">
                <a:latin typeface="Calibri" panose="020F0502020204030204" pitchFamily="34" charset="0"/>
                <a:ea typeface="Calibri" panose="020F0502020204030204" pitchFamily="34" charset="0"/>
                <a:cs typeface="Calibri" panose="020F0502020204030204" pitchFamily="34" charset="0"/>
              </a:rPr>
              <a:t>PLUIE, AVERSES FRONTALES S'EVACUANT VERS L'EST AU DEBUT AVEC CH PUIS REVENANT SUR SUD ZONE A LA FIN AVEC CF.</a:t>
            </a:r>
          </a:p>
          <a:p>
            <a:pPr lvl="1"/>
            <a:r>
              <a:rPr lang="fr-FR" sz="1120" dirty="0">
                <a:latin typeface="Calibri" panose="020F0502020204030204" pitchFamily="34" charset="0"/>
                <a:ea typeface="Calibri" panose="020F0502020204030204" pitchFamily="34" charset="0"/>
                <a:cs typeface="Calibri" panose="020F0502020204030204" pitchFamily="34" charset="0"/>
              </a:rPr>
              <a:t>VENT :  OUEST 5 A 7 DU NORD AU SUD LOCALEMENT 8 A LA FIN SUR SUD ZONE AVEC FORTES RAFALES.</a:t>
            </a:r>
          </a:p>
          <a:p>
            <a:pPr lvl="1"/>
            <a:r>
              <a:rPr lang="fr-FR" sz="1120" dirty="0">
                <a:latin typeface="Calibri" panose="020F0502020204030204" pitchFamily="34" charset="0"/>
                <a:ea typeface="Calibri" panose="020F0502020204030204" pitchFamily="34" charset="0"/>
                <a:cs typeface="Calibri" panose="020F0502020204030204" pitchFamily="34" charset="0"/>
              </a:rPr>
              <a:t>MER : FORTE A TRES FORTE, LOCALEMENT GROSSE PAR SUD-OUEST ZONE. LONGUE HOULE DE SUD-OUEST 3 A 5M PAR L'OUEST.</a:t>
            </a:r>
          </a:p>
          <a:p>
            <a:pPr lvl="1"/>
            <a:r>
              <a:rPr lang="fr-FR" sz="1120" dirty="0">
                <a:latin typeface="Calibri" panose="020F0502020204030204" pitchFamily="34" charset="0"/>
                <a:ea typeface="Calibri" panose="020F0502020204030204" pitchFamily="34" charset="0"/>
                <a:cs typeface="Calibri" panose="020F0502020204030204" pitchFamily="34" charset="0"/>
              </a:rPr>
              <a:t>VISI : MAUVAISE SOUS PRECIPITATIONS.</a:t>
            </a:r>
          </a:p>
        </p:txBody>
      </p:sp>
      <p:sp>
        <p:nvSpPr>
          <p:cNvPr id="2" name="Rectangle 1">
            <a:extLst>
              <a:ext uri="{FF2B5EF4-FFF2-40B4-BE49-F238E27FC236}">
                <a16:creationId xmlns:a16="http://schemas.microsoft.com/office/drawing/2014/main" id="{56E40A2D-62C7-4EA4-3B78-50D628F473C5}"/>
              </a:ext>
            </a:extLst>
          </p:cNvPr>
          <p:cNvSpPr/>
          <p:nvPr/>
        </p:nvSpPr>
        <p:spPr>
          <a:xfrm>
            <a:off x="4819649" y="4913365"/>
            <a:ext cx="6195587" cy="1177245"/>
          </a:xfrm>
          <a:prstGeom prst="rect">
            <a:avLst/>
          </a:prstGeom>
          <a:ln w="28575">
            <a:solidFill>
              <a:schemeClr val="bg1"/>
            </a:solidFill>
            <a:prstDash val="sysDot"/>
          </a:ln>
          <a:effectLst>
            <a:outerShdw blurRad="266700" sx="99000" sy="99000" algn="ctr" rotWithShape="0">
              <a:schemeClr val="accent5">
                <a:lumMod val="75000"/>
              </a:schemeClr>
            </a:outerShdw>
          </a:effectLst>
        </p:spPr>
        <p:txBody>
          <a:bodyPr wrap="square">
            <a:spAutoFit/>
          </a:bodyPr>
          <a:lstStyle/>
          <a:p>
            <a:pPr algn="just"/>
            <a:r>
              <a:rPr lang="fr-FR" sz="1600" b="1" u="sng" dirty="0">
                <a:effectLst>
                  <a:outerShdw blurRad="38100" dist="38100" dir="2700000" algn="tl">
                    <a:srgbClr val="000000">
                      <a:alpha val="43137"/>
                    </a:srgbClr>
                  </a:outerShdw>
                </a:effectLst>
              </a:rPr>
              <a:t>Evaluation</a:t>
            </a:r>
            <a:r>
              <a:rPr lang="fr-FR" b="1" u="sng" dirty="0">
                <a:effectLst>
                  <a:outerShdw blurRad="38100" dist="38100" dir="2700000" algn="tl">
                    <a:srgbClr val="000000">
                      <a:alpha val="43137"/>
                    </a:srgbClr>
                  </a:outerShdw>
                </a:effectLst>
              </a:rPr>
              <a:t> </a:t>
            </a:r>
          </a:p>
          <a:p>
            <a:pPr algn="just"/>
            <a:r>
              <a:rPr lang="fr-FR" sz="1050" b="1" dirty="0">
                <a:latin typeface="+mj-lt"/>
              </a:rPr>
              <a:t>1. Canal de Mozambique Localement Favorable pour les activités illicites (Pêche illégale et contrebande) </a:t>
            </a:r>
          </a:p>
          <a:p>
            <a:pPr algn="just"/>
            <a:r>
              <a:rPr lang="fr-FR" sz="1050" dirty="0">
                <a:solidFill>
                  <a:srgbClr val="FF0000"/>
                </a:solidFill>
                <a:latin typeface="+mj-lt"/>
              </a:rPr>
              <a:t>Secteur 1 –  Etat de la Mer : </a:t>
            </a:r>
            <a:r>
              <a:rPr lang="fr-FR" sz="1050" b="1" dirty="0">
                <a:solidFill>
                  <a:srgbClr val="FF0000"/>
                </a:solidFill>
                <a:latin typeface="+mj-lt"/>
              </a:rPr>
              <a:t>Forte</a:t>
            </a:r>
            <a:r>
              <a:rPr lang="fr-FR" sz="1050" dirty="0">
                <a:solidFill>
                  <a:srgbClr val="FF0000"/>
                </a:solidFill>
                <a:latin typeface="+mj-lt"/>
              </a:rPr>
              <a:t> à </a:t>
            </a:r>
            <a:r>
              <a:rPr lang="fr-FR" sz="1050" b="1" dirty="0">
                <a:solidFill>
                  <a:srgbClr val="FF0000"/>
                </a:solidFill>
                <a:latin typeface="+mj-lt"/>
              </a:rPr>
              <a:t>Très</a:t>
            </a:r>
            <a:r>
              <a:rPr lang="fr-FR" sz="1050" dirty="0">
                <a:solidFill>
                  <a:srgbClr val="FF0000"/>
                </a:solidFill>
                <a:latin typeface="+mj-lt"/>
              </a:rPr>
              <a:t> </a:t>
            </a:r>
            <a:r>
              <a:rPr lang="fr-FR" sz="1050" b="1" dirty="0">
                <a:solidFill>
                  <a:srgbClr val="FF0000"/>
                </a:solidFill>
                <a:latin typeface="+mj-lt"/>
              </a:rPr>
              <a:t>Forte</a:t>
            </a:r>
            <a:r>
              <a:rPr lang="fr-FR" sz="1050" dirty="0">
                <a:solidFill>
                  <a:srgbClr val="FF0000"/>
                </a:solidFill>
                <a:latin typeface="+mj-lt"/>
              </a:rPr>
              <a:t>. (3 m &lt; VAGUES &lt;5 m).</a:t>
            </a:r>
          </a:p>
          <a:p>
            <a:pPr algn="just"/>
            <a:endParaRPr lang="fr-FR" sz="1050" dirty="0">
              <a:latin typeface="+mj-lt"/>
            </a:endParaRPr>
          </a:p>
          <a:p>
            <a:pPr algn="just"/>
            <a:r>
              <a:rPr lang="fr-FR" sz="1050" b="1" dirty="0">
                <a:latin typeface="+mj-lt"/>
              </a:rPr>
              <a:t>2. Côte Est, Localement Favorable pour les activités illicites </a:t>
            </a:r>
          </a:p>
          <a:p>
            <a:pPr algn="just"/>
            <a:r>
              <a:rPr lang="fr-FR" sz="1050" dirty="0">
                <a:solidFill>
                  <a:srgbClr val="FF0000"/>
                </a:solidFill>
                <a:latin typeface="+mj-lt"/>
              </a:rPr>
              <a:t>Secteur 3 –  Etat de la Mer : </a:t>
            </a:r>
            <a:r>
              <a:rPr lang="fr-FR" sz="1050" b="1" dirty="0">
                <a:solidFill>
                  <a:srgbClr val="FF0000"/>
                </a:solidFill>
                <a:latin typeface="+mj-lt"/>
              </a:rPr>
              <a:t>Forte</a:t>
            </a:r>
            <a:r>
              <a:rPr lang="fr-FR" sz="1050" dirty="0">
                <a:solidFill>
                  <a:srgbClr val="FF0000"/>
                </a:solidFill>
                <a:latin typeface="+mj-lt"/>
              </a:rPr>
              <a:t> à </a:t>
            </a:r>
            <a:r>
              <a:rPr lang="fr-FR" sz="1050" b="1" dirty="0">
                <a:solidFill>
                  <a:srgbClr val="FF0000"/>
                </a:solidFill>
                <a:latin typeface="+mj-lt"/>
              </a:rPr>
              <a:t>Très</a:t>
            </a:r>
            <a:r>
              <a:rPr lang="fr-FR" sz="1050" dirty="0">
                <a:solidFill>
                  <a:srgbClr val="FF0000"/>
                </a:solidFill>
                <a:latin typeface="+mj-lt"/>
              </a:rPr>
              <a:t> </a:t>
            </a:r>
            <a:r>
              <a:rPr lang="fr-FR" sz="1050" b="1" dirty="0">
                <a:solidFill>
                  <a:srgbClr val="FF0000"/>
                </a:solidFill>
                <a:latin typeface="+mj-lt"/>
              </a:rPr>
              <a:t>Forte</a:t>
            </a:r>
            <a:r>
              <a:rPr lang="fr-FR" sz="1050" dirty="0">
                <a:solidFill>
                  <a:srgbClr val="FF0000"/>
                </a:solidFill>
                <a:latin typeface="+mj-lt"/>
              </a:rPr>
              <a:t>. (3 m &lt; VAGUES &lt;5 m).</a:t>
            </a:r>
          </a:p>
        </p:txBody>
      </p:sp>
      <p:cxnSp>
        <p:nvCxnSpPr>
          <p:cNvPr id="12" name="Connecteur droit 11">
            <a:extLst>
              <a:ext uri="{FF2B5EF4-FFF2-40B4-BE49-F238E27FC236}">
                <a16:creationId xmlns:a16="http://schemas.microsoft.com/office/drawing/2014/main" id="{34ABC67D-9F68-68A4-9EC9-4CAB32F759AE}"/>
              </a:ext>
            </a:extLst>
          </p:cNvPr>
          <p:cNvCxnSpPr/>
          <p:nvPr/>
        </p:nvCxnSpPr>
        <p:spPr>
          <a:xfrm>
            <a:off x="4412365" y="1267522"/>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1" name="Image 10" descr="Une image contenant texte, diagramme, ligne, Tracé&#10;&#10;Description générée automatiquement">
            <a:extLst>
              <a:ext uri="{FF2B5EF4-FFF2-40B4-BE49-F238E27FC236}">
                <a16:creationId xmlns:a16="http://schemas.microsoft.com/office/drawing/2014/main" id="{FE913220-08F3-05C6-CEC5-BDC108A48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101" y="3829839"/>
            <a:ext cx="3076575" cy="2381250"/>
          </a:xfrm>
          <a:prstGeom prst="rect">
            <a:avLst/>
          </a:prstGeom>
        </p:spPr>
      </p:pic>
      <p:pic>
        <p:nvPicPr>
          <p:cNvPr id="14" name="Image 13" descr="Une image contenant carte, Terre, eau, nature&#10;&#10;Description générée automatiquement">
            <a:extLst>
              <a:ext uri="{FF2B5EF4-FFF2-40B4-BE49-F238E27FC236}">
                <a16:creationId xmlns:a16="http://schemas.microsoft.com/office/drawing/2014/main" id="{1415B236-CF8C-842D-ADAF-D1D8BF54F7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101" y="1319203"/>
            <a:ext cx="3076575" cy="2381250"/>
          </a:xfrm>
          <a:prstGeom prst="rect">
            <a:avLst/>
          </a:prstGeom>
        </p:spPr>
      </p:pic>
    </p:spTree>
    <p:extLst>
      <p:ext uri="{BB962C8B-B14F-4D97-AF65-F5344CB8AC3E}">
        <p14:creationId xmlns:p14="http://schemas.microsoft.com/office/powerpoint/2010/main" val="253567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C8D886C-A370-4907-DF4C-2C0AFAC8BC5C}"/>
              </a:ext>
            </a:extLst>
          </p:cNvPr>
          <p:cNvSpPr txBox="1">
            <a:spLocks/>
          </p:cNvSpPr>
          <p:nvPr/>
        </p:nvSpPr>
        <p:spPr>
          <a:xfrm>
            <a:off x="1155909" y="387757"/>
            <a:ext cx="6137602" cy="6425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3900" b="0" i="0" u="none" strike="noStrike" kern="1200" cap="none" spc="0" normalizeH="0" baseline="0" noProof="0" dirty="0">
                <a:ln>
                  <a:noFill/>
                </a:ln>
                <a:solidFill>
                  <a:srgbClr val="002060"/>
                </a:solidFill>
                <a:effectLst/>
                <a:uLnTx/>
                <a:uFillTx/>
                <a:latin typeface="Bahnschrift Light SemiCondensed" panose="020B0502040204020203" pitchFamily="34" charset="0"/>
                <a:ea typeface="+mj-ea"/>
                <a:cs typeface="Arial" panose="020B0604020202020204" pitchFamily="34" charset="0"/>
              </a:rPr>
              <a:t>PÉRIODE D'OBSCURITÉ (PDO)</a:t>
            </a:r>
            <a:endParaRPr kumimoji="0" lang="fr-FR" sz="3900" b="0" i="0" u="none" strike="noStrike" kern="1200" cap="none" spc="0" normalizeH="0" baseline="0" noProof="0" dirty="0">
              <a:ln>
                <a:noFill/>
              </a:ln>
              <a:solidFill>
                <a:srgbClr val="002060"/>
              </a:solidFill>
              <a:effectLst/>
              <a:uLnTx/>
              <a:uFillTx/>
              <a:latin typeface="Calibri Light" panose="020F0302020204030204"/>
              <a:ea typeface="+mj-ea"/>
              <a:cs typeface="+mj-cs"/>
            </a:endParaRPr>
          </a:p>
        </p:txBody>
      </p:sp>
      <p:graphicFrame>
        <p:nvGraphicFramePr>
          <p:cNvPr id="5" name="Tableau 4">
            <a:extLst>
              <a:ext uri="{FF2B5EF4-FFF2-40B4-BE49-F238E27FC236}">
                <a16:creationId xmlns:a16="http://schemas.microsoft.com/office/drawing/2014/main" id="{31539F63-6495-1C85-229C-E30CCB5D53FE}"/>
              </a:ext>
            </a:extLst>
          </p:cNvPr>
          <p:cNvGraphicFramePr>
            <a:graphicFrameLocks noGrp="1"/>
          </p:cNvGraphicFramePr>
          <p:nvPr>
            <p:extLst>
              <p:ext uri="{D42A27DB-BD31-4B8C-83A1-F6EECF244321}">
                <p14:modId xmlns:p14="http://schemas.microsoft.com/office/powerpoint/2010/main" val="1295114710"/>
              </p:ext>
            </p:extLst>
          </p:nvPr>
        </p:nvGraphicFramePr>
        <p:xfrm>
          <a:off x="6598409" y="4878814"/>
          <a:ext cx="5237018" cy="762000"/>
        </p:xfrm>
        <a:graphic>
          <a:graphicData uri="http://schemas.openxmlformats.org/drawingml/2006/table">
            <a:tbl>
              <a:tblPr firstRow="1" bandRow="1">
                <a:effectLst/>
                <a:tableStyleId>{5940675A-B579-460E-94D1-54222C63F5DA}</a:tableStyleId>
              </a:tblPr>
              <a:tblGrid>
                <a:gridCol w="2618509">
                  <a:extLst>
                    <a:ext uri="{9D8B030D-6E8A-4147-A177-3AD203B41FA5}">
                      <a16:colId xmlns:a16="http://schemas.microsoft.com/office/drawing/2014/main" val="3883749468"/>
                    </a:ext>
                  </a:extLst>
                </a:gridCol>
                <a:gridCol w="2618509">
                  <a:extLst>
                    <a:ext uri="{9D8B030D-6E8A-4147-A177-3AD203B41FA5}">
                      <a16:colId xmlns:a16="http://schemas.microsoft.com/office/drawing/2014/main" val="544228874"/>
                    </a:ext>
                  </a:extLst>
                </a:gridCol>
              </a:tblGrid>
              <a:tr h="750174">
                <a:tc>
                  <a:txBody>
                    <a:bodyPr/>
                    <a:lstStyle/>
                    <a:p>
                      <a:pPr algn="ctr"/>
                      <a:r>
                        <a:rPr lang="fr-FR" sz="1600" u="sng" dirty="0">
                          <a:solidFill>
                            <a:srgbClr val="FF0000"/>
                          </a:solidFill>
                          <a:latin typeface="Bahnschrift Light SemiCondensed" panose="020B0502040204020203" pitchFamily="34" charset="0"/>
                        </a:rPr>
                        <a:t>Canal du Mozambique</a:t>
                      </a:r>
                    </a:p>
                    <a:p>
                      <a:pPr algn="ctr"/>
                      <a:r>
                        <a:rPr lang="pt-BR" sz="1400" u="none" dirty="0">
                          <a:solidFill>
                            <a:schemeClr val="accent1"/>
                          </a:solidFill>
                          <a:latin typeface="Bahnschrift Light SemiCondensed" panose="020B0502040204020203" pitchFamily="34" charset="0"/>
                        </a:rPr>
                        <a:t>Période d'obscurité : </a:t>
                      </a:r>
                      <a:r>
                        <a:rPr lang="pt-BR" sz="1400" b="1" u="none" dirty="0">
                          <a:solidFill>
                            <a:schemeClr val="accent1"/>
                          </a:solidFill>
                          <a:latin typeface="Bahnschrift Light SemiCondensed" panose="020B0502040204020203" pitchFamily="34" charset="0"/>
                        </a:rPr>
                        <a:t>07h10</a:t>
                      </a:r>
                    </a:p>
                    <a:p>
                      <a:pPr algn="ctr"/>
                      <a:r>
                        <a:rPr lang="pt-BR" sz="1400" b="1" u="none" dirty="0">
                          <a:solidFill>
                            <a:schemeClr val="accent1"/>
                          </a:solidFill>
                          <a:latin typeface="Bahnschrift Light SemiCondensed" panose="020B0502040204020203" pitchFamily="34" charset="0"/>
                        </a:rPr>
                        <a:t>18h30 </a:t>
                      </a:r>
                      <a:r>
                        <a:rPr lang="pt-BR" sz="1400" b="0" u="none" dirty="0">
                          <a:solidFill>
                            <a:schemeClr val="accent1"/>
                          </a:solidFill>
                          <a:latin typeface="Bahnschrift Light SemiCondensed" panose="020B0502040204020203" pitchFamily="34" charset="0"/>
                        </a:rPr>
                        <a:t>après-midi</a:t>
                      </a:r>
                      <a:r>
                        <a:rPr lang="pt-BR" sz="1400" b="1" u="none" dirty="0">
                          <a:solidFill>
                            <a:schemeClr val="accent1"/>
                          </a:solidFill>
                          <a:latin typeface="Bahnschrift Light SemiCondensed" panose="020B0502040204020203" pitchFamily="34" charset="0"/>
                        </a:rPr>
                        <a:t> à 01h40 </a:t>
                      </a:r>
                      <a:r>
                        <a:rPr lang="pt-BR" sz="1400" b="0" u="none" dirty="0">
                          <a:solidFill>
                            <a:schemeClr val="accent1"/>
                          </a:solidFill>
                          <a:latin typeface="Bahnschrift Light SemiCondensed" panose="020B0502040204020203" pitchFamily="34" charset="0"/>
                        </a:rPr>
                        <a:t>matin</a:t>
                      </a: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u="sng" kern="1200" dirty="0">
                          <a:solidFill>
                            <a:srgbClr val="FF0000"/>
                          </a:solidFill>
                          <a:latin typeface="Bahnschrift Light SemiCondensed" panose="020B0502040204020203" pitchFamily="34" charset="0"/>
                          <a:ea typeface="+mn-ea"/>
                          <a:cs typeface="+mn-cs"/>
                        </a:rPr>
                        <a:t>Océan Indien</a:t>
                      </a:r>
                    </a:p>
                    <a:p>
                      <a:pPr marL="0" marR="0" indent="0" algn="ctr" defTabSz="914400" rtl="0" eaLnBrk="1" fontAlgn="auto" latinLnBrk="0" hangingPunct="1">
                        <a:lnSpc>
                          <a:spcPct val="100000"/>
                        </a:lnSpc>
                        <a:spcBef>
                          <a:spcPts val="0"/>
                        </a:spcBef>
                        <a:spcAft>
                          <a:spcPts val="0"/>
                        </a:spcAft>
                        <a:buClrTx/>
                        <a:buSzTx/>
                        <a:buFontTx/>
                        <a:buNone/>
                        <a:tabLst/>
                        <a:defRPr/>
                      </a:pPr>
                      <a:r>
                        <a:rPr lang="pt-BR" sz="1400" u="none" kern="1200" dirty="0">
                          <a:solidFill>
                            <a:schemeClr val="accent1"/>
                          </a:solidFill>
                          <a:latin typeface="Bahnschrift Light SemiCondensed" panose="020B0502040204020203" pitchFamily="34" charset="0"/>
                          <a:ea typeface="+mn-ea"/>
                          <a:cs typeface="+mn-cs"/>
                        </a:rPr>
                        <a:t>Période d'obscurité : </a:t>
                      </a:r>
                      <a:r>
                        <a:rPr lang="pt-BR" sz="1400" b="1" u="none" kern="1200" dirty="0">
                          <a:solidFill>
                            <a:schemeClr val="accent1"/>
                          </a:solidFill>
                          <a:latin typeface="Bahnschrift Light SemiCondensed" panose="020B0502040204020203" pitchFamily="34" charset="0"/>
                          <a:ea typeface="+mn-ea"/>
                          <a:cs typeface="+mn-cs"/>
                        </a:rPr>
                        <a:t>06h50</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b="1" u="none" kern="1200" dirty="0">
                          <a:solidFill>
                            <a:schemeClr val="accent1"/>
                          </a:solidFill>
                          <a:latin typeface="Bahnschrift Light SemiCondensed" panose="020B0502040204020203" pitchFamily="34" charset="0"/>
                          <a:ea typeface="+mn-ea"/>
                          <a:cs typeface="+mn-cs"/>
                        </a:rPr>
                        <a:t>19h00 </a:t>
                      </a:r>
                      <a:r>
                        <a:rPr lang="pt-BR" sz="1400" b="0" u="none" dirty="0">
                          <a:solidFill>
                            <a:schemeClr val="accent1"/>
                          </a:solidFill>
                          <a:latin typeface="Bahnschrift Light SemiCondensed" panose="020B0502040204020203" pitchFamily="34" charset="0"/>
                        </a:rPr>
                        <a:t>après-midi</a:t>
                      </a:r>
                      <a:r>
                        <a:rPr lang="pt-BR" sz="1400" b="1" u="none" kern="1200" dirty="0">
                          <a:solidFill>
                            <a:schemeClr val="accent1"/>
                          </a:solidFill>
                          <a:latin typeface="Bahnschrift Light SemiCondensed" panose="020B0502040204020203" pitchFamily="34" charset="0"/>
                          <a:ea typeface="+mn-ea"/>
                          <a:cs typeface="+mn-cs"/>
                        </a:rPr>
                        <a:t> à 01h50 </a:t>
                      </a:r>
                      <a:r>
                        <a:rPr lang="pt-BR" sz="1400" b="0" u="none" dirty="0">
                          <a:solidFill>
                            <a:schemeClr val="accent1"/>
                          </a:solidFill>
                          <a:latin typeface="Bahnschrift Light SemiCondensed" panose="020B0502040204020203" pitchFamily="34" charset="0"/>
                        </a:rPr>
                        <a:t>matin</a:t>
                      </a: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4848679"/>
                  </a:ext>
                </a:extLst>
              </a:tr>
            </a:tbl>
          </a:graphicData>
        </a:graphic>
      </p:graphicFrame>
      <p:grpSp>
        <p:nvGrpSpPr>
          <p:cNvPr id="6" name="Groupe 5">
            <a:extLst>
              <a:ext uri="{FF2B5EF4-FFF2-40B4-BE49-F238E27FC236}">
                <a16:creationId xmlns:a16="http://schemas.microsoft.com/office/drawing/2014/main" id="{F769E6C1-72E6-F8FA-AC98-C2A8A3E38F8B}"/>
              </a:ext>
            </a:extLst>
          </p:cNvPr>
          <p:cNvGrpSpPr/>
          <p:nvPr/>
        </p:nvGrpSpPr>
        <p:grpSpPr>
          <a:xfrm>
            <a:off x="1245266" y="1018076"/>
            <a:ext cx="10041467" cy="142238"/>
            <a:chOff x="762000" y="1018076"/>
            <a:chExt cx="10041467" cy="142238"/>
          </a:xfrm>
        </p:grpSpPr>
        <p:cxnSp>
          <p:nvCxnSpPr>
            <p:cNvPr id="7" name="Connecteur droit 6">
              <a:extLst>
                <a:ext uri="{FF2B5EF4-FFF2-40B4-BE49-F238E27FC236}">
                  <a16:creationId xmlns:a16="http://schemas.microsoft.com/office/drawing/2014/main" id="{AF35C5F6-85BB-F635-09CF-26CFF16DAADF}"/>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23DB7C74-831B-9582-B466-AFD80B2B9299}"/>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333E6AB9-385C-C1EF-5F44-595EBC77269D}"/>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 name="Groupe 9">
            <a:extLst>
              <a:ext uri="{FF2B5EF4-FFF2-40B4-BE49-F238E27FC236}">
                <a16:creationId xmlns:a16="http://schemas.microsoft.com/office/drawing/2014/main" id="{9729072E-ECBF-10A0-0562-F20E2A393B33}"/>
              </a:ext>
            </a:extLst>
          </p:cNvPr>
          <p:cNvGrpSpPr/>
          <p:nvPr/>
        </p:nvGrpSpPr>
        <p:grpSpPr>
          <a:xfrm>
            <a:off x="963405" y="1446453"/>
            <a:ext cx="1764691" cy="3965093"/>
            <a:chOff x="753689" y="1241456"/>
            <a:chExt cx="1764691" cy="3965093"/>
          </a:xfrm>
        </p:grpSpPr>
        <p:sp>
          <p:nvSpPr>
            <p:cNvPr id="11" name="ZoneTexte 10">
              <a:extLst>
                <a:ext uri="{FF2B5EF4-FFF2-40B4-BE49-F238E27FC236}">
                  <a16:creationId xmlns:a16="http://schemas.microsoft.com/office/drawing/2014/main" id="{E7AE3920-6C55-85AA-451A-38F9880531E6}"/>
                </a:ext>
              </a:extLst>
            </p:cNvPr>
            <p:cNvSpPr txBox="1"/>
            <p:nvPr/>
          </p:nvSpPr>
          <p:spPr>
            <a:xfrm>
              <a:off x="762002" y="1241456"/>
              <a:ext cx="141519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7FF"/>
                  </a:solidFill>
                  <a:effectLst/>
                  <a:uLnTx/>
                  <a:uFillTx/>
                  <a:latin typeface="Calibri" panose="020F0502020204030204"/>
                  <a:ea typeface="+mn-ea"/>
                  <a:cs typeface="+mn-cs"/>
                </a:rPr>
                <a:t>Victoria (UTC +4)</a:t>
              </a:r>
            </a:p>
          </p:txBody>
        </p:sp>
        <p:sp>
          <p:nvSpPr>
            <p:cNvPr id="12" name="ZoneTexte 11">
              <a:extLst>
                <a:ext uri="{FF2B5EF4-FFF2-40B4-BE49-F238E27FC236}">
                  <a16:creationId xmlns:a16="http://schemas.microsoft.com/office/drawing/2014/main" id="{F6608C04-8593-0E6E-C090-C73B9153A005}"/>
                </a:ext>
              </a:extLst>
            </p:cNvPr>
            <p:cNvSpPr txBox="1"/>
            <p:nvPr/>
          </p:nvSpPr>
          <p:spPr>
            <a:xfrm>
              <a:off x="779816" y="2113479"/>
              <a:ext cx="15804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FE01DC"/>
                  </a:solidFill>
                  <a:effectLst/>
                  <a:uLnTx/>
                  <a:uFillTx/>
                  <a:latin typeface="Calibri" panose="020F0502020204030204"/>
                  <a:ea typeface="+mn-ea"/>
                  <a:cs typeface="+mn-cs"/>
                </a:rPr>
                <a:t>Mombasa (UTC +3)</a:t>
              </a:r>
            </a:p>
          </p:txBody>
        </p:sp>
        <p:sp>
          <p:nvSpPr>
            <p:cNvPr id="13" name="ZoneTexte 12">
              <a:extLst>
                <a:ext uri="{FF2B5EF4-FFF2-40B4-BE49-F238E27FC236}">
                  <a16:creationId xmlns:a16="http://schemas.microsoft.com/office/drawing/2014/main" id="{2133ACF6-9F67-3923-30F3-F29761DCE15C}"/>
                </a:ext>
              </a:extLst>
            </p:cNvPr>
            <p:cNvSpPr txBox="1"/>
            <p:nvPr/>
          </p:nvSpPr>
          <p:spPr>
            <a:xfrm>
              <a:off x="789381" y="3048922"/>
              <a:ext cx="17289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7F82"/>
                  </a:solidFill>
                  <a:effectLst/>
                  <a:uLnTx/>
                  <a:uFillTx/>
                  <a:latin typeface="Calibri" panose="020F0502020204030204"/>
                  <a:ea typeface="+mn-ea"/>
                  <a:cs typeface="+mn-cs"/>
                </a:rPr>
                <a:t>Antsiranana (UTC +3)</a:t>
              </a:r>
            </a:p>
          </p:txBody>
        </p:sp>
        <p:sp>
          <p:nvSpPr>
            <p:cNvPr id="14" name="ZoneTexte 13">
              <a:extLst>
                <a:ext uri="{FF2B5EF4-FFF2-40B4-BE49-F238E27FC236}">
                  <a16:creationId xmlns:a16="http://schemas.microsoft.com/office/drawing/2014/main" id="{E3ED68DC-6624-4EE1-9411-0332C0B30A92}"/>
                </a:ext>
              </a:extLst>
            </p:cNvPr>
            <p:cNvSpPr txBox="1"/>
            <p:nvPr/>
          </p:nvSpPr>
          <p:spPr>
            <a:xfrm>
              <a:off x="772755" y="3977415"/>
              <a:ext cx="14344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555555"/>
                  </a:solidFill>
                  <a:effectLst/>
                  <a:uLnTx/>
                  <a:uFillTx/>
                  <a:latin typeface="Calibri" panose="020F0502020204030204"/>
                  <a:ea typeface="+mn-ea"/>
                  <a:cs typeface="+mn-cs"/>
                </a:rPr>
                <a:t>Maputo (UTC +2)</a:t>
              </a:r>
            </a:p>
          </p:txBody>
        </p:sp>
        <p:sp>
          <p:nvSpPr>
            <p:cNvPr id="15" name="ZoneTexte 14">
              <a:extLst>
                <a:ext uri="{FF2B5EF4-FFF2-40B4-BE49-F238E27FC236}">
                  <a16:creationId xmlns:a16="http://schemas.microsoft.com/office/drawing/2014/main" id="{B8CA1997-89FD-5EB4-554A-0E2830F377F1}"/>
                </a:ext>
              </a:extLst>
            </p:cNvPr>
            <p:cNvSpPr txBox="1"/>
            <p:nvPr/>
          </p:nvSpPr>
          <p:spPr>
            <a:xfrm>
              <a:off x="753689" y="4898772"/>
              <a:ext cx="157523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Port Louis (UTC +4)</a:t>
              </a:r>
            </a:p>
          </p:txBody>
        </p:sp>
      </p:grpSp>
      <p:pic>
        <p:nvPicPr>
          <p:cNvPr id="25" name="Image 24" descr="Une image contenant carte, capture d’écran, diagramme, graphisme&#10;&#10;Description générée automatiquement">
            <a:extLst>
              <a:ext uri="{FF2B5EF4-FFF2-40B4-BE49-F238E27FC236}">
                <a16:creationId xmlns:a16="http://schemas.microsoft.com/office/drawing/2014/main" id="{4B04B803-12E2-B1EA-AB5F-CCB5FA6DC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346" y="1401482"/>
            <a:ext cx="4267241" cy="3244766"/>
          </a:xfrm>
          <a:prstGeom prst="rect">
            <a:avLst/>
          </a:prstGeom>
        </p:spPr>
      </p:pic>
      <p:grpSp>
        <p:nvGrpSpPr>
          <p:cNvPr id="24" name="Groupe 23">
            <a:extLst>
              <a:ext uri="{FF2B5EF4-FFF2-40B4-BE49-F238E27FC236}">
                <a16:creationId xmlns:a16="http://schemas.microsoft.com/office/drawing/2014/main" id="{FC8022D9-792D-4084-6C37-7B22E7964C0D}"/>
              </a:ext>
            </a:extLst>
          </p:cNvPr>
          <p:cNvGrpSpPr/>
          <p:nvPr/>
        </p:nvGrpSpPr>
        <p:grpSpPr>
          <a:xfrm>
            <a:off x="6343407" y="1622190"/>
            <a:ext cx="438191" cy="4283145"/>
            <a:chOff x="6181873" y="1487280"/>
            <a:chExt cx="438191" cy="4283145"/>
          </a:xfrm>
        </p:grpSpPr>
        <p:pic>
          <p:nvPicPr>
            <p:cNvPr id="26" name="Image 25">
              <a:extLst>
                <a:ext uri="{FF2B5EF4-FFF2-40B4-BE49-F238E27FC236}">
                  <a16:creationId xmlns:a16="http://schemas.microsoft.com/office/drawing/2014/main" id="{748DBA24-33A1-7AB8-1ECF-674151A8D229}"/>
                </a:ext>
              </a:extLst>
            </p:cNvPr>
            <p:cNvPicPr>
              <a:picLocks noChangeAspect="1"/>
            </p:cNvPicPr>
            <p:nvPr/>
          </p:nvPicPr>
          <p:blipFill>
            <a:blip r:embed="rId4"/>
            <a:stretch>
              <a:fillRect/>
            </a:stretch>
          </p:blipFill>
          <p:spPr>
            <a:xfrm>
              <a:off x="6200964" y="3327575"/>
              <a:ext cx="419100" cy="561975"/>
            </a:xfrm>
            <a:prstGeom prst="rect">
              <a:avLst/>
            </a:prstGeom>
          </p:spPr>
        </p:pic>
        <p:pic>
          <p:nvPicPr>
            <p:cNvPr id="27" name="Image 26">
              <a:extLst>
                <a:ext uri="{FF2B5EF4-FFF2-40B4-BE49-F238E27FC236}">
                  <a16:creationId xmlns:a16="http://schemas.microsoft.com/office/drawing/2014/main" id="{9AC8270B-C37F-59C5-067B-5AB367FFF3CE}"/>
                </a:ext>
              </a:extLst>
            </p:cNvPr>
            <p:cNvPicPr>
              <a:picLocks noChangeAspect="1"/>
            </p:cNvPicPr>
            <p:nvPr/>
          </p:nvPicPr>
          <p:blipFill>
            <a:blip r:embed="rId5"/>
            <a:stretch>
              <a:fillRect/>
            </a:stretch>
          </p:blipFill>
          <p:spPr>
            <a:xfrm>
              <a:off x="6191439" y="2409832"/>
              <a:ext cx="428625" cy="533400"/>
            </a:xfrm>
            <a:prstGeom prst="rect">
              <a:avLst/>
            </a:prstGeom>
          </p:spPr>
        </p:pic>
        <p:pic>
          <p:nvPicPr>
            <p:cNvPr id="28" name="Image 27">
              <a:extLst>
                <a:ext uri="{FF2B5EF4-FFF2-40B4-BE49-F238E27FC236}">
                  <a16:creationId xmlns:a16="http://schemas.microsoft.com/office/drawing/2014/main" id="{2F8FEBF4-7E74-778D-82E4-5B14463776D1}"/>
                </a:ext>
              </a:extLst>
            </p:cNvPr>
            <p:cNvPicPr>
              <a:picLocks noChangeAspect="1"/>
            </p:cNvPicPr>
            <p:nvPr/>
          </p:nvPicPr>
          <p:blipFill>
            <a:blip r:embed="rId6"/>
            <a:stretch>
              <a:fillRect/>
            </a:stretch>
          </p:blipFill>
          <p:spPr>
            <a:xfrm>
              <a:off x="6181873" y="5237025"/>
              <a:ext cx="428625" cy="533400"/>
            </a:xfrm>
            <a:prstGeom prst="rect">
              <a:avLst/>
            </a:prstGeom>
          </p:spPr>
        </p:pic>
        <p:pic>
          <p:nvPicPr>
            <p:cNvPr id="29" name="Image 28">
              <a:extLst>
                <a:ext uri="{FF2B5EF4-FFF2-40B4-BE49-F238E27FC236}">
                  <a16:creationId xmlns:a16="http://schemas.microsoft.com/office/drawing/2014/main" id="{0AC7AF4A-07E9-28B4-0D74-6707D28CC467}"/>
                </a:ext>
              </a:extLst>
            </p:cNvPr>
            <p:cNvPicPr>
              <a:picLocks noChangeAspect="1"/>
            </p:cNvPicPr>
            <p:nvPr/>
          </p:nvPicPr>
          <p:blipFill>
            <a:blip r:embed="rId7"/>
            <a:stretch>
              <a:fillRect/>
            </a:stretch>
          </p:blipFill>
          <p:spPr>
            <a:xfrm>
              <a:off x="6181873" y="4285885"/>
              <a:ext cx="428625" cy="523875"/>
            </a:xfrm>
            <a:prstGeom prst="rect">
              <a:avLst/>
            </a:prstGeom>
          </p:spPr>
        </p:pic>
        <p:pic>
          <p:nvPicPr>
            <p:cNvPr id="30" name="Image 29">
              <a:extLst>
                <a:ext uri="{FF2B5EF4-FFF2-40B4-BE49-F238E27FC236}">
                  <a16:creationId xmlns:a16="http://schemas.microsoft.com/office/drawing/2014/main" id="{EA7BB8D0-F0C3-0390-06C6-D5853A38397F}"/>
                </a:ext>
              </a:extLst>
            </p:cNvPr>
            <p:cNvPicPr>
              <a:picLocks noChangeAspect="1"/>
            </p:cNvPicPr>
            <p:nvPr/>
          </p:nvPicPr>
          <p:blipFill>
            <a:blip r:embed="rId8"/>
            <a:stretch>
              <a:fillRect/>
            </a:stretch>
          </p:blipFill>
          <p:spPr>
            <a:xfrm>
              <a:off x="6191439" y="1487280"/>
              <a:ext cx="428625" cy="571500"/>
            </a:xfrm>
            <a:prstGeom prst="rect">
              <a:avLst/>
            </a:prstGeom>
            <a:effectLst/>
          </p:spPr>
        </p:pic>
      </p:grpSp>
      <p:pic>
        <p:nvPicPr>
          <p:cNvPr id="2" name="Image 1">
            <a:extLst>
              <a:ext uri="{FF2B5EF4-FFF2-40B4-BE49-F238E27FC236}">
                <a16:creationId xmlns:a16="http://schemas.microsoft.com/office/drawing/2014/main" id="{CDBC020E-911D-C6B7-E530-F941AC69EF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8785" y="1730747"/>
            <a:ext cx="5238750" cy="485775"/>
          </a:xfrm>
          <a:prstGeom prst="rect">
            <a:avLst/>
          </a:prstGeom>
        </p:spPr>
      </p:pic>
      <p:pic>
        <p:nvPicPr>
          <p:cNvPr id="3" name="Image 2">
            <a:extLst>
              <a:ext uri="{FF2B5EF4-FFF2-40B4-BE49-F238E27FC236}">
                <a16:creationId xmlns:a16="http://schemas.microsoft.com/office/drawing/2014/main" id="{B840427C-D456-9532-10F8-CD96F8FDCE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8785" y="2615706"/>
            <a:ext cx="5238750" cy="542925"/>
          </a:xfrm>
          <a:prstGeom prst="rect">
            <a:avLst/>
          </a:prstGeom>
        </p:spPr>
      </p:pic>
      <p:pic>
        <p:nvPicPr>
          <p:cNvPr id="16" name="Image 15">
            <a:extLst>
              <a:ext uri="{FF2B5EF4-FFF2-40B4-BE49-F238E27FC236}">
                <a16:creationId xmlns:a16="http://schemas.microsoft.com/office/drawing/2014/main" id="{A9FAA8B7-9E68-28F0-FDB3-E8EF22DC2D6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8785" y="3557815"/>
            <a:ext cx="5238750" cy="542925"/>
          </a:xfrm>
          <a:prstGeom prst="rect">
            <a:avLst/>
          </a:prstGeom>
        </p:spPr>
      </p:pic>
      <p:pic>
        <p:nvPicPr>
          <p:cNvPr id="17" name="Image 16">
            <a:extLst>
              <a:ext uri="{FF2B5EF4-FFF2-40B4-BE49-F238E27FC236}">
                <a16:creationId xmlns:a16="http://schemas.microsoft.com/office/drawing/2014/main" id="{EDCDC11B-5B22-323E-2E6C-3FB41969CC4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8785" y="4499924"/>
            <a:ext cx="5238750" cy="523875"/>
          </a:xfrm>
          <a:prstGeom prst="rect">
            <a:avLst/>
          </a:prstGeom>
        </p:spPr>
      </p:pic>
      <p:pic>
        <p:nvPicPr>
          <p:cNvPr id="18" name="Image 17">
            <a:extLst>
              <a:ext uri="{FF2B5EF4-FFF2-40B4-BE49-F238E27FC236}">
                <a16:creationId xmlns:a16="http://schemas.microsoft.com/office/drawing/2014/main" id="{88A2C8DE-9ADB-3755-4AB1-34B404C653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8785" y="5422984"/>
            <a:ext cx="5238750" cy="571500"/>
          </a:xfrm>
          <a:prstGeom prst="rect">
            <a:avLst/>
          </a:prstGeom>
        </p:spPr>
      </p:pic>
    </p:spTree>
    <p:extLst>
      <p:ext uri="{BB962C8B-B14F-4D97-AF65-F5344CB8AC3E}">
        <p14:creationId xmlns:p14="http://schemas.microsoft.com/office/powerpoint/2010/main" val="77421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Une image contenant texte, carte, diagramme, atlas&#10;&#10;Description générée automatiquement">
            <a:extLst>
              <a:ext uri="{FF2B5EF4-FFF2-40B4-BE49-F238E27FC236}">
                <a16:creationId xmlns:a16="http://schemas.microsoft.com/office/drawing/2014/main" id="{E053BA88-96FC-CD6D-FAE7-86CFB1FA050E}"/>
              </a:ext>
            </a:extLst>
          </p:cNvPr>
          <p:cNvPicPr>
            <a:picLocks noChangeAspect="1"/>
          </p:cNvPicPr>
          <p:nvPr/>
        </p:nvPicPr>
        <p:blipFill rotWithShape="1">
          <a:blip r:embed="rId3">
            <a:extLst>
              <a:ext uri="{28A0092B-C50C-407E-A947-70E740481C1C}">
                <a14:useLocalDpi xmlns:a14="http://schemas.microsoft.com/office/drawing/2010/main" val="0"/>
              </a:ext>
            </a:extLst>
          </a:blip>
          <a:srcRect l="10738" r="16413"/>
          <a:stretch/>
        </p:blipFill>
        <p:spPr>
          <a:xfrm>
            <a:off x="1016198" y="1241554"/>
            <a:ext cx="4017600" cy="4171950"/>
          </a:xfrm>
          <a:prstGeom prst="rect">
            <a:avLst/>
          </a:prstGeom>
        </p:spPr>
      </p:pic>
      <p:graphicFrame>
        <p:nvGraphicFramePr>
          <p:cNvPr id="13" name="Tableau 12">
            <a:extLst>
              <a:ext uri="{FF2B5EF4-FFF2-40B4-BE49-F238E27FC236}">
                <a16:creationId xmlns:a16="http://schemas.microsoft.com/office/drawing/2014/main" id="{BB906E2A-C796-4607-E50F-97B7247F5C49}"/>
              </a:ext>
            </a:extLst>
          </p:cNvPr>
          <p:cNvGraphicFramePr>
            <a:graphicFrameLocks noGrp="1"/>
          </p:cNvGraphicFramePr>
          <p:nvPr>
            <p:extLst>
              <p:ext uri="{D42A27DB-BD31-4B8C-83A1-F6EECF244321}">
                <p14:modId xmlns:p14="http://schemas.microsoft.com/office/powerpoint/2010/main" val="2491209084"/>
              </p:ext>
            </p:extLst>
          </p:nvPr>
        </p:nvGraphicFramePr>
        <p:xfrm>
          <a:off x="1013448" y="5454824"/>
          <a:ext cx="8140378" cy="816946"/>
        </p:xfrm>
        <a:graphic>
          <a:graphicData uri="http://schemas.openxmlformats.org/drawingml/2006/table">
            <a:tbl>
              <a:tblPr firstRow="1" bandRow="1">
                <a:effectLst/>
                <a:tableStyleId>{5C22544A-7EE6-4342-B048-85BDC9FD1C3A}</a:tableStyleId>
              </a:tblPr>
              <a:tblGrid>
                <a:gridCol w="6451471">
                  <a:extLst>
                    <a:ext uri="{9D8B030D-6E8A-4147-A177-3AD203B41FA5}">
                      <a16:colId xmlns:a16="http://schemas.microsoft.com/office/drawing/2014/main" val="1010254982"/>
                    </a:ext>
                  </a:extLst>
                </a:gridCol>
                <a:gridCol w="1688907">
                  <a:extLst>
                    <a:ext uri="{9D8B030D-6E8A-4147-A177-3AD203B41FA5}">
                      <a16:colId xmlns:a16="http://schemas.microsoft.com/office/drawing/2014/main" val="2167089524"/>
                    </a:ext>
                  </a:extLst>
                </a:gridCol>
              </a:tblGrid>
              <a:tr h="2277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u="sng" dirty="0">
                          <a:solidFill>
                            <a:schemeClr val="accent1">
                              <a:lumMod val="50000"/>
                            </a:schemeClr>
                          </a:solidFill>
                          <a:effectLst/>
                          <a:latin typeface="Bahnschrift Light SemiCondensed" panose="020B0502040204020203" pitchFamily="34" charset="0"/>
                        </a:rPr>
                        <a:t>Source</a:t>
                      </a:r>
                      <a:r>
                        <a:rPr lang="fr-FR" sz="1000" u="sng" baseline="0" dirty="0">
                          <a:solidFill>
                            <a:schemeClr val="accent1">
                              <a:lumMod val="50000"/>
                            </a:schemeClr>
                          </a:solidFill>
                          <a:effectLst/>
                          <a:latin typeface="Bahnschrift Light SemiCondensed" panose="020B0502040204020203" pitchFamily="34" charset="0"/>
                        </a:rPr>
                        <a:t> AIS: </a:t>
                      </a:r>
                      <a:r>
                        <a:rPr lang="fr-FR" sz="1000" u="sng" baseline="0" dirty="0" err="1">
                          <a:solidFill>
                            <a:schemeClr val="accent1">
                              <a:lumMod val="50000"/>
                            </a:schemeClr>
                          </a:solidFill>
                          <a:effectLst/>
                          <a:latin typeface="Bahnschrift Light SemiCondensed" panose="020B0502040204020203" pitchFamily="34" charset="0"/>
                        </a:rPr>
                        <a:t>SeaVision</a:t>
                      </a:r>
                      <a:endParaRPr lang="fr-FR" sz="1000" u="sng" dirty="0">
                        <a:solidFill>
                          <a:schemeClr val="accent1">
                            <a:lumMod val="50000"/>
                          </a:schemeClr>
                        </a:solidFill>
                        <a:effectLst/>
                        <a:latin typeface="Bahnschrift Light SemiCondensed"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000" u="sng" dirty="0">
                        <a:solidFill>
                          <a:schemeClr val="accent1">
                            <a:lumMod val="50000"/>
                          </a:schemeClr>
                        </a:solidFill>
                        <a:effectLst/>
                        <a:latin typeface="Bahnschrift Light SemiCondensed"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0569415"/>
                  </a:ext>
                </a:extLst>
              </a:tr>
              <a:tr h="573106">
                <a:tc gridSpan="2">
                  <a:txBody>
                    <a:bodyPr/>
                    <a:lstStyle/>
                    <a:p>
                      <a:pPr algn="l"/>
                      <a:r>
                        <a:rPr lang="fr-FR" sz="1000" b="0" u="sng" dirty="0">
                          <a:solidFill>
                            <a:srgbClr val="7030A0"/>
                          </a:solidFill>
                          <a:latin typeface="Bahnschrift Light SemiCondensed" panose="020B0502040204020203" pitchFamily="34" charset="0"/>
                        </a:rPr>
                        <a:t>R :</a:t>
                      </a:r>
                      <a:r>
                        <a:rPr lang="fr-FR" sz="1000" b="0" u="sng" baseline="0" dirty="0">
                          <a:solidFill>
                            <a:srgbClr val="7030A0"/>
                          </a:solidFill>
                          <a:latin typeface="Bahnschrift Light SemiCondensed" panose="020B0502040204020203" pitchFamily="34" charset="0"/>
                        </a:rPr>
                        <a:t> </a:t>
                      </a:r>
                      <a:r>
                        <a:rPr lang="fr-FR" sz="1000" b="0" u="sng" dirty="0">
                          <a:solidFill>
                            <a:srgbClr val="7030A0"/>
                          </a:solidFill>
                          <a:latin typeface="Bahnschrift Light SemiCondensed" panose="020B0502040204020203" pitchFamily="34" charset="0"/>
                        </a:rPr>
                        <a:t>Zone d'intérêt restreinte</a:t>
                      </a:r>
                    </a:p>
                    <a:p>
                      <a:pPr algn="l"/>
                      <a:r>
                        <a:rPr lang="en-US" sz="1000" b="0" u="none" dirty="0">
                          <a:solidFill>
                            <a:schemeClr val="tx2"/>
                          </a:solidFill>
                          <a:latin typeface="Bahnschrift Light SemiCondensed" panose="020B0502040204020203" pitchFamily="34" charset="0"/>
                        </a:rPr>
                        <a:t>- </a:t>
                      </a:r>
                      <a:r>
                        <a:rPr lang="fr-FR" sz="1000" b="0" u="none" dirty="0">
                          <a:solidFill>
                            <a:schemeClr val="tx2"/>
                          </a:solidFill>
                          <a:latin typeface="Bahnschrift Light SemiCondensed" panose="020B0502040204020203" pitchFamily="34" charset="0"/>
                        </a:rPr>
                        <a:t>Ce domaine est défini comme celui dans lequel les moyens existants permettent d'intervenir.</a:t>
                      </a:r>
                      <a:endParaRPr lang="en-US" sz="1000" b="0" u="none" dirty="0">
                        <a:solidFill>
                          <a:schemeClr val="tx2"/>
                        </a:solidFill>
                        <a:latin typeface="Bahnschrift Light SemiCondensed" panose="020B0502040204020203" pitchFamily="34" charset="0"/>
                      </a:endParaRPr>
                    </a:p>
                    <a:p>
                      <a:pPr algn="l"/>
                      <a:r>
                        <a:rPr lang="en-US" sz="1000" b="0" u="sng" dirty="0">
                          <a:solidFill>
                            <a:srgbClr val="70AD47"/>
                          </a:solidFill>
                          <a:latin typeface="Bahnschrift Light SemiCondensed" panose="020B0502040204020203" pitchFamily="34" charset="0"/>
                        </a:rPr>
                        <a:t>G</a:t>
                      </a:r>
                      <a:r>
                        <a:rPr lang="en-US" sz="1000" b="0" u="sng" baseline="0" dirty="0">
                          <a:solidFill>
                            <a:srgbClr val="70AD47"/>
                          </a:solidFill>
                          <a:latin typeface="Bahnschrift Light SemiCondensed" panose="020B0502040204020203" pitchFamily="34" charset="0"/>
                        </a:rPr>
                        <a:t> : Domaine </a:t>
                      </a:r>
                      <a:r>
                        <a:rPr lang="en-US" sz="1000" b="0" u="sng" baseline="0" dirty="0" err="1">
                          <a:solidFill>
                            <a:srgbClr val="70AD47"/>
                          </a:solidFill>
                          <a:latin typeface="Bahnschrift Light SemiCondensed" panose="020B0502040204020203" pitchFamily="34" charset="0"/>
                        </a:rPr>
                        <a:t>d'intérêt</a:t>
                      </a:r>
                      <a:r>
                        <a:rPr lang="en-US" sz="1000" b="0" u="sng" baseline="0" dirty="0">
                          <a:solidFill>
                            <a:srgbClr val="70AD47"/>
                          </a:solidFill>
                          <a:latin typeface="Bahnschrift Light SemiCondensed" panose="020B0502040204020203" pitchFamily="34" charset="0"/>
                        </a:rPr>
                        <a:t> </a:t>
                      </a:r>
                      <a:r>
                        <a:rPr lang="en-US" sz="1000" b="0" u="sng" baseline="0" dirty="0" err="1">
                          <a:solidFill>
                            <a:srgbClr val="70AD47"/>
                          </a:solidFill>
                          <a:latin typeface="Bahnschrift Light SemiCondensed" panose="020B0502040204020203" pitchFamily="34" charset="0"/>
                        </a:rPr>
                        <a:t>général</a:t>
                      </a:r>
                      <a:endParaRPr lang="fr-FR" sz="1000" b="1" u="none" dirty="0">
                        <a:solidFill>
                          <a:srgbClr val="70AD47"/>
                        </a:solidFill>
                        <a:latin typeface="Bahnschrift Light SemiCondensed"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050" u="sng" dirty="0">
                        <a:solidFill>
                          <a:schemeClr val="accent1">
                            <a:lumMod val="50000"/>
                          </a:schemeClr>
                        </a:solidFill>
                        <a:effectLst>
                          <a:outerShdw blurRad="38100" dist="38100" dir="2700000" algn="tl">
                            <a:srgbClr val="000000">
                              <a:alpha val="43137"/>
                            </a:srgbClr>
                          </a:outerShdw>
                        </a:effectLst>
                        <a:latin typeface="Bahnschrift Light SemiCondensed"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620543291"/>
                  </a:ext>
                </a:extLst>
              </a:tr>
            </a:tbl>
          </a:graphicData>
        </a:graphic>
      </p:graphicFrame>
      <p:sp>
        <p:nvSpPr>
          <p:cNvPr id="4" name="Titre 1">
            <a:extLst>
              <a:ext uri="{FF2B5EF4-FFF2-40B4-BE49-F238E27FC236}">
                <a16:creationId xmlns:a16="http://schemas.microsoft.com/office/drawing/2014/main" id="{41DE7C66-DEF1-C784-5F6E-A89CA7E40869}"/>
              </a:ext>
            </a:extLst>
          </p:cNvPr>
          <p:cNvSpPr txBox="1">
            <a:spLocks/>
          </p:cNvSpPr>
          <p:nvPr/>
        </p:nvSpPr>
        <p:spPr>
          <a:xfrm>
            <a:off x="925482" y="311404"/>
            <a:ext cx="10515600" cy="64258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000" b="0" i="0" u="none" strike="noStrike" kern="1200" cap="none" spc="0" normalizeH="0" baseline="0" noProof="0" dirty="0">
                <a:ln>
                  <a:noFill/>
                </a:ln>
                <a:solidFill>
                  <a:srgbClr val="002060"/>
                </a:solidFill>
                <a:effectLst/>
                <a:uLnTx/>
                <a:uFillTx/>
                <a:latin typeface="Bahnschrift Light SemiCondensed" panose="020B0502040204020203" pitchFamily="34" charset="0"/>
                <a:ea typeface="+mj-ea"/>
                <a:cs typeface="Arial" panose="020B0604020202020204" pitchFamily="34" charset="0"/>
              </a:rPr>
              <a:t>CRFIM IMR (Image Maritime Reconnue)</a:t>
            </a:r>
            <a:endParaRPr kumimoji="0" lang="fr-FR" sz="4000" b="0" i="0" u="none" strike="noStrike" kern="1200" cap="none" spc="0" normalizeH="0" baseline="0" noProof="0" dirty="0">
              <a:ln>
                <a:noFill/>
              </a:ln>
              <a:solidFill>
                <a:srgbClr val="002060"/>
              </a:solidFill>
              <a:effectLst/>
              <a:uLnTx/>
              <a:uFillTx/>
              <a:latin typeface="Calibri Light" panose="020F0302020204030204"/>
              <a:ea typeface="+mj-ea"/>
              <a:cs typeface="+mj-cs"/>
            </a:endParaRPr>
          </a:p>
        </p:txBody>
      </p:sp>
      <p:grpSp>
        <p:nvGrpSpPr>
          <p:cNvPr id="5" name="Groupe 4">
            <a:extLst>
              <a:ext uri="{FF2B5EF4-FFF2-40B4-BE49-F238E27FC236}">
                <a16:creationId xmlns:a16="http://schemas.microsoft.com/office/drawing/2014/main" id="{8B62FDDD-DE32-0960-E05F-B70DDE67A868}"/>
              </a:ext>
            </a:extLst>
          </p:cNvPr>
          <p:cNvGrpSpPr/>
          <p:nvPr/>
        </p:nvGrpSpPr>
        <p:grpSpPr>
          <a:xfrm>
            <a:off x="1066798" y="1034118"/>
            <a:ext cx="10041467" cy="142238"/>
            <a:chOff x="762000" y="1018076"/>
            <a:chExt cx="10041467" cy="142238"/>
          </a:xfrm>
        </p:grpSpPr>
        <p:cxnSp>
          <p:nvCxnSpPr>
            <p:cNvPr id="6" name="Connecteur droit 5">
              <a:extLst>
                <a:ext uri="{FF2B5EF4-FFF2-40B4-BE49-F238E27FC236}">
                  <a16:creationId xmlns:a16="http://schemas.microsoft.com/office/drawing/2014/main" id="{704B3A51-68AB-A23B-23E1-CE26B6479427}"/>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5DDB7FD5-957E-B552-EA5F-D21AB2F39291}"/>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B4FB9BBB-C40F-25E6-7FC9-39608443F83F}"/>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1" name="ZoneTexte 10">
            <a:extLst>
              <a:ext uri="{FF2B5EF4-FFF2-40B4-BE49-F238E27FC236}">
                <a16:creationId xmlns:a16="http://schemas.microsoft.com/office/drawing/2014/main" id="{A159D073-B3C1-721C-A66E-A805AABF56CD}"/>
              </a:ext>
            </a:extLst>
          </p:cNvPr>
          <p:cNvSpPr txBox="1"/>
          <p:nvPr/>
        </p:nvSpPr>
        <p:spPr>
          <a:xfrm>
            <a:off x="9190228" y="1304030"/>
            <a:ext cx="2222061" cy="2554545"/>
          </a:xfrm>
          <a:prstGeom prst="rect">
            <a:avLst/>
          </a:prstGeom>
          <a:solidFill>
            <a:schemeClr val="bg2"/>
          </a:solid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err="1">
                <a:ln>
                  <a:noFill/>
                </a:ln>
                <a:solidFill>
                  <a:srgbClr val="FF0000"/>
                </a:solidFill>
                <a:effectLst/>
                <a:uLnTx/>
                <a:uFillTx/>
                <a:latin typeface="Calibri" panose="020F0502020204030204"/>
                <a:ea typeface="+mn-ea"/>
                <a:cs typeface="+mn-cs"/>
              </a:rPr>
              <a:t>Commentaire</a:t>
            </a:r>
            <a:r>
              <a:rPr kumimoji="0" lang="en-US" sz="1000" b="1" i="0" u="sng" strike="noStrike" kern="1200" cap="none" spc="0" normalizeH="0" baseline="0" noProof="0" dirty="0">
                <a:ln>
                  <a:noFill/>
                </a:ln>
                <a:solidFill>
                  <a:srgbClr val="FF0000"/>
                </a:solidFill>
                <a:effectLst/>
                <a:uLnTx/>
                <a:uFillTx/>
                <a:latin typeface="Calibri" panose="020F0502020204030204"/>
                <a:ea typeface="+mn-ea"/>
                <a:cs typeface="+mn-cs"/>
              </a:rPr>
              <a:t> du CRFIM :</a:t>
            </a:r>
            <a:r>
              <a:rPr kumimoji="0" lang="en-US" sz="1000" b="1" i="0" u="none" strike="noStrike" kern="1200" cap="none" spc="0" normalizeH="0" baseline="0" noProof="0" dirty="0">
                <a:ln>
                  <a:noFill/>
                </a:ln>
                <a:solidFill>
                  <a:srgbClr val="FF0000"/>
                </a:solidFill>
                <a:effectLst/>
                <a:uLnTx/>
                <a:uFillTx/>
                <a:latin typeface="Calibri" panose="020F0502020204030204"/>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fr-FR" sz="1000" b="1" i="0" u="none" strike="noStrike" kern="1200" cap="none" spc="0" normalizeH="0" baseline="0" noProof="0" dirty="0">
                <a:ln>
                  <a:noFill/>
                </a:ln>
                <a:solidFill>
                  <a:prstClr val="black"/>
                </a:solidFill>
                <a:effectLst/>
                <a:uLnTx/>
                <a:uFillTx/>
                <a:latin typeface="Calibri" panose="020F0502020204030204"/>
                <a:ea typeface="+mn-ea"/>
                <a:cs typeface="+mn-cs"/>
              </a:rPr>
              <a:t>Le CRFIM attire l'attention des navires transitant dans sa zone de responsabilité à être vigilants et à prendre les mesures nécessaires compte tenu des rares tentatives d'approche de navires par des pirates dans la zone à HR et des relatifs dérives et tensions politiques au Yémen.</a:t>
            </a:r>
            <a:endPar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1" i="0" u="none" strike="noStrike" kern="1200" cap="none" spc="0" normalizeH="0" baseline="0" noProof="0" dirty="0">
                <a:ln>
                  <a:noFill/>
                </a:ln>
                <a:solidFill>
                  <a:prstClr val="black"/>
                </a:solidFill>
                <a:effectLst/>
                <a:uLnTx/>
                <a:uFillTx/>
                <a:latin typeface="Calibri" panose="020F0502020204030204"/>
                <a:ea typeface="+mn-ea"/>
                <a:cs typeface="+mn-cs"/>
              </a:rPr>
              <a:t>L’IMR dynamique (Utilisation de </a:t>
            </a:r>
            <a:r>
              <a:rPr kumimoji="0" lang="fr-FR" sz="1000" b="1" i="0" u="none" strike="noStrike" kern="1200" cap="none" spc="0" normalizeH="0" baseline="0" noProof="0" dirty="0" err="1">
                <a:ln>
                  <a:noFill/>
                </a:ln>
                <a:solidFill>
                  <a:prstClr val="black"/>
                </a:solidFill>
                <a:effectLst/>
                <a:uLnTx/>
                <a:uFillTx/>
                <a:latin typeface="Calibri" panose="020F0502020204030204"/>
                <a:ea typeface="+mn-ea"/>
                <a:cs typeface="+mn-cs"/>
              </a:rPr>
              <a:t>google</a:t>
            </a:r>
            <a:r>
              <a:rPr kumimoji="0" lang="fr-FR" sz="1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fr-FR" sz="1000" b="1" i="0" u="none" strike="noStrike" kern="1200" cap="none" spc="0" normalizeH="0" baseline="0" noProof="0" dirty="0" err="1">
                <a:ln>
                  <a:noFill/>
                </a:ln>
                <a:solidFill>
                  <a:prstClr val="black"/>
                </a:solidFill>
                <a:effectLst/>
                <a:uLnTx/>
                <a:uFillTx/>
                <a:latin typeface="Calibri" panose="020F0502020204030204"/>
                <a:ea typeface="+mn-ea"/>
                <a:cs typeface="+mn-cs"/>
              </a:rPr>
              <a:t>earth</a:t>
            </a:r>
            <a:r>
              <a:rPr kumimoji="0" lang="fr-FR" sz="1000" b="1" i="0" u="none" strike="noStrike" kern="1200" cap="none" spc="0" normalizeH="0" baseline="0" noProof="0" dirty="0">
                <a:ln>
                  <a:noFill/>
                </a:ln>
                <a:solidFill>
                  <a:prstClr val="black"/>
                </a:solidFill>
                <a:effectLst/>
                <a:uLnTx/>
                <a:uFillTx/>
                <a:latin typeface="Calibri" panose="020F0502020204030204"/>
                <a:ea typeface="+mn-ea"/>
                <a:cs typeface="+mn-cs"/>
              </a:rPr>
              <a:t>) où toutes les informations peuvent être lues en cliquant sur les points bleus est envoyée en complément de ce briefing.</a:t>
            </a:r>
          </a:p>
        </p:txBody>
      </p:sp>
      <p:sp>
        <p:nvSpPr>
          <p:cNvPr id="12" name="ZoneTexte 11">
            <a:extLst>
              <a:ext uri="{FF2B5EF4-FFF2-40B4-BE49-F238E27FC236}">
                <a16:creationId xmlns:a16="http://schemas.microsoft.com/office/drawing/2014/main" id="{BE43BC2B-58EF-332E-5F8C-A06FD8835C0D}"/>
              </a:ext>
            </a:extLst>
          </p:cNvPr>
          <p:cNvSpPr txBox="1"/>
          <p:nvPr/>
        </p:nvSpPr>
        <p:spPr>
          <a:xfrm>
            <a:off x="9225468" y="4137725"/>
            <a:ext cx="2186821" cy="523220"/>
          </a:xfrm>
          <a:prstGeom prst="rect">
            <a:avLst/>
          </a:prstGeom>
          <a:solidFill>
            <a:schemeClr val="bg2"/>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400" b="1" i="0" u="sng" strike="noStrike" kern="1200" cap="none" spc="0" normalizeH="0" baseline="0" noProof="0" dirty="0">
                <a:ln>
                  <a:noFill/>
                </a:ln>
                <a:solidFill>
                  <a:srgbClr val="FF0000"/>
                </a:solidFill>
                <a:effectLst/>
                <a:uLnTx/>
                <a:uFillTx/>
                <a:latin typeface="Calibri" panose="020F0502020204030204"/>
                <a:ea typeface="+mn-ea"/>
                <a:cs typeface="+mn-cs"/>
              </a:rPr>
              <a:t>Nombre de navires de pêche:</a:t>
            </a:r>
            <a:r>
              <a:rPr kumimoji="0" lang="fr-FR" sz="14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fr-FR" sz="1400" b="1" i="0" u="none" strike="noStrike" kern="1200" cap="none" spc="0" normalizeH="0" baseline="0" noProof="0" dirty="0">
                <a:ln>
                  <a:noFill/>
                </a:ln>
                <a:solidFill>
                  <a:srgbClr val="FF0000"/>
                </a:solidFill>
                <a:effectLst/>
                <a:uLnTx/>
                <a:uFillTx/>
                <a:latin typeface="Calibri" panose="020F0502020204030204"/>
                <a:ea typeface="+mn-ea"/>
                <a:cs typeface="+mn-cs"/>
              </a:rPr>
              <a:t>  </a:t>
            </a:r>
            <a:r>
              <a:rPr lang="en-US" sz="1400" b="1" dirty="0">
                <a:solidFill>
                  <a:prstClr val="black"/>
                </a:solidFill>
                <a:latin typeface="Calibri" panose="020F0502020204030204"/>
              </a:rPr>
              <a:t>364</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5009FF03-9994-EEA5-35EC-E84F2066D047}"/>
              </a:ext>
            </a:extLst>
          </p:cNvPr>
          <p:cNvSpPr txBox="1"/>
          <p:nvPr/>
        </p:nvSpPr>
        <p:spPr>
          <a:xfrm>
            <a:off x="7427469" y="5427821"/>
            <a:ext cx="1726357"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solidFill>
                  <a:prstClr val="black"/>
                </a:solidFill>
                <a:latin typeface="Bahnschrift Light SemiCondensed" panose="020B0502040204020203" pitchFamily="34" charset="0"/>
              </a:rPr>
              <a:t>28 juin </a:t>
            </a:r>
            <a:r>
              <a:rPr kumimoji="0" lang="fr-FR" sz="14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2024 10:25</a:t>
            </a:r>
          </a:p>
        </p:txBody>
      </p:sp>
      <p:graphicFrame>
        <p:nvGraphicFramePr>
          <p:cNvPr id="19" name="Tableau 18">
            <a:extLst>
              <a:ext uri="{FF2B5EF4-FFF2-40B4-BE49-F238E27FC236}">
                <a16:creationId xmlns:a16="http://schemas.microsoft.com/office/drawing/2014/main" id="{B2ACDA31-ED4A-82CE-C180-AFE9CA565671}"/>
              </a:ext>
            </a:extLst>
          </p:cNvPr>
          <p:cNvGraphicFramePr>
            <a:graphicFrameLocks noGrp="1"/>
          </p:cNvGraphicFramePr>
          <p:nvPr>
            <p:extLst>
              <p:ext uri="{D42A27DB-BD31-4B8C-83A1-F6EECF244321}">
                <p14:modId xmlns:p14="http://schemas.microsoft.com/office/powerpoint/2010/main" val="1505265447"/>
              </p:ext>
            </p:extLst>
          </p:nvPr>
        </p:nvGraphicFramePr>
        <p:xfrm>
          <a:off x="5415195" y="1252061"/>
          <a:ext cx="3613302" cy="4181346"/>
        </p:xfrm>
        <a:graphic>
          <a:graphicData uri="http://schemas.openxmlformats.org/drawingml/2006/table">
            <a:tbl>
              <a:tblPr firstRow="1" bandRow="1">
                <a:effectLst>
                  <a:outerShdw blurRad="63500" sx="102000" sy="102000" algn="ctr" rotWithShape="0">
                    <a:prstClr val="black">
                      <a:alpha val="40000"/>
                    </a:prstClr>
                  </a:outerShdw>
                </a:effectLst>
                <a:tableStyleId>{125E5076-3810-47DD-B79F-674D7AD40C01}</a:tableStyleId>
              </a:tblPr>
              <a:tblGrid>
                <a:gridCol w="2612806">
                  <a:extLst>
                    <a:ext uri="{9D8B030D-6E8A-4147-A177-3AD203B41FA5}">
                      <a16:colId xmlns:a16="http://schemas.microsoft.com/office/drawing/2014/main" val="2685260114"/>
                    </a:ext>
                  </a:extLst>
                </a:gridCol>
                <a:gridCol w="500248">
                  <a:extLst>
                    <a:ext uri="{9D8B030D-6E8A-4147-A177-3AD203B41FA5}">
                      <a16:colId xmlns:a16="http://schemas.microsoft.com/office/drawing/2014/main" val="3198010307"/>
                    </a:ext>
                  </a:extLst>
                </a:gridCol>
                <a:gridCol w="500248">
                  <a:extLst>
                    <a:ext uri="{9D8B030D-6E8A-4147-A177-3AD203B41FA5}">
                      <a16:colId xmlns:a16="http://schemas.microsoft.com/office/drawing/2014/main" val="327448289"/>
                    </a:ext>
                  </a:extLst>
                </a:gridCol>
              </a:tblGrid>
              <a:tr h="249426">
                <a:tc>
                  <a:txBody>
                    <a:bodyPr/>
                    <a:lstStyle/>
                    <a:p>
                      <a:pPr marL="0" marR="0" indent="0" algn="l" defTabSz="521335" rtl="0" eaLnBrk="1" fontAlgn="auto" latinLnBrk="0" hangingPunct="1">
                        <a:lnSpc>
                          <a:spcPct val="100000"/>
                        </a:lnSpc>
                        <a:spcBef>
                          <a:spcPts val="0"/>
                        </a:spcBef>
                        <a:spcAft>
                          <a:spcPts val="0"/>
                        </a:spcAft>
                        <a:buClrTx/>
                        <a:buSzTx/>
                        <a:buFontTx/>
                        <a:buNone/>
                        <a:tabLst/>
                        <a:defRPr/>
                      </a:pP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noFill/>
                  </a:tcPr>
                </a:tc>
                <a:tc>
                  <a:txBody>
                    <a:bodyPr/>
                    <a:lstStyle/>
                    <a:p>
                      <a:pPr algn="ctr"/>
                      <a:r>
                        <a:rPr lang="fr-FR" sz="1000" dirty="0"/>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fr-FR" sz="10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027754113"/>
                  </a:ext>
                </a:extLst>
              </a:tr>
              <a:tr h="240377">
                <a:tc>
                  <a:txBody>
                    <a:bodyPr/>
                    <a:lstStyle/>
                    <a:p>
                      <a:pPr marL="0" marR="0" indent="0" algn="l" defTabSz="521335" rtl="0" eaLnBrk="1" fontAlgn="auto" latinLnBrk="0" hangingPunct="1">
                        <a:lnSpc>
                          <a:spcPct val="100000"/>
                        </a:lnSpc>
                        <a:spcBef>
                          <a:spcPts val="0"/>
                        </a:spcBef>
                        <a:spcAft>
                          <a:spcPts val="0"/>
                        </a:spcAft>
                        <a:buClrTx/>
                        <a:buSzTx/>
                        <a:buFontTx/>
                        <a:buNone/>
                        <a:tabLst/>
                        <a:defRPr/>
                      </a:pPr>
                      <a:r>
                        <a:rPr lang="fr-FR" sz="1000" b="0" dirty="0">
                          <a:solidFill>
                            <a:srgbClr val="FF0000"/>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Reserve, Autre, Inconnu</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dirty="0">
                          <a:solidFill>
                            <a:srgbClr val="FFFFFF"/>
                          </a:solidFill>
                          <a:effectLst/>
                          <a:highlight>
                            <a:srgbClr val="70AD47"/>
                          </a:highlight>
                          <a:latin typeface="Times New Roman" panose="02020603050405020304" pitchFamily="18" charset="0"/>
                        </a:rPr>
                        <a:t>1828</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866</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399512431"/>
                  </a:ext>
                </a:extLst>
              </a:tr>
              <a:tr h="240377">
                <a:tc>
                  <a:txBody>
                    <a:bodyPr/>
                    <a:lstStyle/>
                    <a:p>
                      <a:r>
                        <a:rPr lang="fr-FR" sz="1000" b="0" dirty="0">
                          <a:solidFill>
                            <a:srgbClr val="CCCCCC"/>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Hydroplane</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dirty="0">
                          <a:solidFill>
                            <a:srgbClr val="FFFFFF"/>
                          </a:solidFill>
                          <a:effectLst/>
                          <a:highlight>
                            <a:srgbClr val="70AD47"/>
                          </a:highlight>
                          <a:latin typeface="Times New Roman" panose="02020603050405020304" pitchFamily="18" charset="0"/>
                        </a:rPr>
                        <a:t>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1</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336626598"/>
                  </a:ext>
                </a:extLst>
              </a:tr>
              <a:tr h="240377">
                <a:tc>
                  <a:txBody>
                    <a:bodyPr/>
                    <a:lstStyle/>
                    <a:p>
                      <a:r>
                        <a:rPr lang="fr-FR" sz="1000" b="0" dirty="0">
                          <a:solidFill>
                            <a:srgbClr val="00FFFF"/>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Pêche</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dirty="0">
                          <a:solidFill>
                            <a:srgbClr val="FFFFFF"/>
                          </a:solidFill>
                          <a:effectLst/>
                          <a:highlight>
                            <a:srgbClr val="70AD47"/>
                          </a:highlight>
                          <a:latin typeface="Times New Roman" panose="02020603050405020304" pitchFamily="18" charset="0"/>
                        </a:rPr>
                        <a:t>507</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364</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898135356"/>
                  </a:ext>
                </a:extLst>
              </a:tr>
              <a:tr h="240377">
                <a:tc>
                  <a:txBody>
                    <a:bodyPr/>
                    <a:lstStyle/>
                    <a:p>
                      <a:r>
                        <a:rPr lang="fr-FR" sz="1000" b="0" dirty="0">
                          <a:solidFill>
                            <a:srgbClr val="008000"/>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Remorquage, Dragage, Militaire, Voilier</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dirty="0">
                          <a:solidFill>
                            <a:srgbClr val="FFFFFF"/>
                          </a:solidFill>
                          <a:effectLst/>
                          <a:highlight>
                            <a:srgbClr val="70AD47"/>
                          </a:highlight>
                          <a:latin typeface="Times New Roman" panose="02020603050405020304" pitchFamily="18" charset="0"/>
                        </a:rPr>
                        <a:t>158</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10</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493888617"/>
                  </a:ext>
                </a:extLst>
              </a:tr>
              <a:tr h="240377">
                <a:tc>
                  <a:txBody>
                    <a:bodyPr/>
                    <a:lstStyle/>
                    <a:p>
                      <a:r>
                        <a:rPr lang="fr-FR" sz="1000" b="0" dirty="0">
                          <a:solidFill>
                            <a:srgbClr val="FF8000"/>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Plongée</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25</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4180407130"/>
                  </a:ext>
                </a:extLst>
              </a:tr>
              <a:tr h="240377">
                <a:tc>
                  <a:txBody>
                    <a:bodyPr/>
                    <a:lstStyle/>
                    <a:p>
                      <a:r>
                        <a:rPr lang="fr-FR" sz="1000" b="0" dirty="0">
                          <a:solidFill>
                            <a:srgbClr val="808000"/>
                          </a:solidFill>
                          <a:latin typeface="Bahnschrift Light SemiCondensed" panose="020B0502040204020203" pitchFamily="34" charset="0"/>
                        </a:rPr>
                        <a:t>▲Loisirs</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400</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76</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925567809"/>
                  </a:ext>
                </a:extLst>
              </a:tr>
              <a:tr h="240377">
                <a:tc>
                  <a:txBody>
                    <a:bodyPr/>
                    <a:lstStyle/>
                    <a:p>
                      <a:r>
                        <a:rPr lang="fr-FR" sz="1000" b="0" dirty="0">
                          <a:solidFill>
                            <a:srgbClr val="810000"/>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Navire à grande vitesse</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75</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3</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34275894"/>
                  </a:ext>
                </a:extLst>
              </a:tr>
              <a:tr h="240377">
                <a:tc>
                  <a:txBody>
                    <a:bodyPr/>
                    <a:lstStyle/>
                    <a:p>
                      <a:r>
                        <a:rPr lang="fr-FR" sz="1000" b="0" dirty="0">
                          <a:solidFill>
                            <a:srgbClr val="FFFF00"/>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Pilote</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56</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12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524480693"/>
                  </a:ext>
                </a:extLst>
              </a:tr>
              <a:tr h="240377">
                <a:tc>
                  <a:txBody>
                    <a:bodyPr/>
                    <a:lstStyle/>
                    <a:p>
                      <a:r>
                        <a:rPr lang="fr-FR" sz="1000" b="0" dirty="0">
                          <a:solidFill>
                            <a:srgbClr val="FFFFFF"/>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Navire de recherche et de sauvetage</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325691897"/>
                  </a:ext>
                </a:extLst>
              </a:tr>
              <a:tr h="240377">
                <a:tc>
                  <a:txBody>
                    <a:bodyPr/>
                    <a:lstStyle/>
                    <a:p>
                      <a:r>
                        <a:rPr lang="fr-FR" sz="1000" b="0" dirty="0">
                          <a:solidFill>
                            <a:srgbClr val="008080"/>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Remorqueur</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722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62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479585826"/>
                  </a:ext>
                </a:extLst>
              </a:tr>
              <a:tr h="240377">
                <a:tc>
                  <a:txBody>
                    <a:bodyPr/>
                    <a:lstStyle/>
                    <a:p>
                      <a:r>
                        <a:rPr lang="fr-FR" sz="1000" b="0" dirty="0">
                          <a:solidFill>
                            <a:srgbClr val="840084"/>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Navire de travaux portuaire</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23</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099295432"/>
                  </a:ext>
                </a:extLst>
              </a:tr>
              <a:tr h="240377">
                <a:tc>
                  <a:txBody>
                    <a:bodyPr/>
                    <a:lstStyle/>
                    <a:p>
                      <a:r>
                        <a:rPr lang="fr-FR" sz="1000" b="0" dirty="0">
                          <a:solidFill>
                            <a:srgbClr val="000080"/>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Anti-Pollution</a:t>
                      </a:r>
                      <a:r>
                        <a:rPr lang="fr-FR" sz="1000" b="0" baseline="0" dirty="0">
                          <a:solidFill>
                            <a:schemeClr val="accent1">
                              <a:lumMod val="50000"/>
                            </a:schemeClr>
                          </a:solidFill>
                          <a:latin typeface="Bahnschrift Light SemiCondensed" panose="020B0502040204020203" pitchFamily="34" charset="0"/>
                        </a:rPr>
                        <a:t>, Médical</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22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3</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882548700"/>
                  </a:ext>
                </a:extLst>
              </a:tr>
              <a:tr h="240377">
                <a:tc>
                  <a:txBody>
                    <a:bodyPr/>
                    <a:lstStyle/>
                    <a:p>
                      <a:r>
                        <a:rPr lang="fr-FR" sz="1000" b="0" dirty="0">
                          <a:solidFill>
                            <a:srgbClr val="FF00FF"/>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Passagers</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129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25</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631985181"/>
                  </a:ext>
                </a:extLst>
              </a:tr>
              <a:tr h="240377">
                <a:tc>
                  <a:txBody>
                    <a:bodyPr/>
                    <a:lstStyle/>
                    <a:p>
                      <a:r>
                        <a:rPr lang="fr-FR" sz="1000" b="0" dirty="0">
                          <a:solidFill>
                            <a:srgbClr val="00FF00"/>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Cargo</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2443</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1220</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46256420"/>
                  </a:ext>
                </a:extLst>
              </a:tr>
              <a:tr h="240377">
                <a:tc>
                  <a:txBody>
                    <a:bodyPr/>
                    <a:lstStyle/>
                    <a:p>
                      <a:r>
                        <a:rPr lang="fr-FR" sz="1000" b="0" dirty="0">
                          <a:solidFill>
                            <a:srgbClr val="0000FF"/>
                          </a:solidFill>
                          <a:latin typeface="Bahnschrift Light SemiCondensed" panose="020B0502040204020203" pitchFamily="34" charset="0"/>
                        </a:rPr>
                        <a:t>▲</a:t>
                      </a:r>
                      <a:r>
                        <a:rPr lang="fr-FR" sz="1000" b="0" dirty="0">
                          <a:solidFill>
                            <a:schemeClr val="accent1">
                              <a:lumMod val="50000"/>
                            </a:schemeClr>
                          </a:solidFill>
                          <a:latin typeface="Bahnschrift Light SemiCondensed" panose="020B0502040204020203" pitchFamily="34" charset="0"/>
                        </a:rPr>
                        <a:t>Pétrolier</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1429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340</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926474132"/>
                  </a:ext>
                </a:extLst>
              </a:tr>
              <a:tr h="266291">
                <a:tc>
                  <a:txBody>
                    <a:bodyPr/>
                    <a:lstStyle/>
                    <a:p>
                      <a:r>
                        <a:rPr lang="fr-FR" sz="1200" b="1" dirty="0">
                          <a:solidFill>
                            <a:schemeClr val="accent1">
                              <a:lumMod val="50000"/>
                            </a:schemeClr>
                          </a:solidFill>
                          <a:latin typeface="Bahnschrift Light SemiCondensed" panose="020B0502040204020203" pitchFamily="34" charset="0"/>
                        </a:rPr>
                        <a:t>Total</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0070C0"/>
                          </a:highlight>
                          <a:latin typeface="Times New Roman" panose="02020603050405020304" pitchFamily="18" charset="0"/>
                        </a:rPr>
                        <a:t>7835</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r" fontAlgn="ctr"/>
                      <a:r>
                        <a:rPr lang="fr-FR" sz="1300" b="1" i="0" u="none" strike="noStrike" dirty="0">
                          <a:solidFill>
                            <a:srgbClr val="FFFFFF"/>
                          </a:solidFill>
                          <a:effectLst/>
                          <a:highlight>
                            <a:srgbClr val="0070C0"/>
                          </a:highlight>
                          <a:latin typeface="Times New Roman" panose="02020603050405020304" pitchFamily="18" charset="0"/>
                        </a:rPr>
                        <a:t>3002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25033682"/>
                  </a:ext>
                </a:extLst>
              </a:tr>
            </a:tbl>
          </a:graphicData>
        </a:graphic>
      </p:graphicFrame>
      <p:sp>
        <p:nvSpPr>
          <p:cNvPr id="9" name="Rectangle 8">
            <a:extLst>
              <a:ext uri="{FF2B5EF4-FFF2-40B4-BE49-F238E27FC236}">
                <a16:creationId xmlns:a16="http://schemas.microsoft.com/office/drawing/2014/main" id="{81D85D02-7997-E8E4-DF0E-9094551D0362}"/>
              </a:ext>
            </a:extLst>
          </p:cNvPr>
          <p:cNvSpPr/>
          <p:nvPr/>
        </p:nvSpPr>
        <p:spPr>
          <a:xfrm>
            <a:off x="1018673" y="1244868"/>
            <a:ext cx="4017786" cy="417576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992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F489B18E-D95D-CFB2-38D4-A96BCCBF9192}"/>
              </a:ext>
            </a:extLst>
          </p:cNvPr>
          <p:cNvSpPr txBox="1">
            <a:spLocks/>
          </p:cNvSpPr>
          <p:nvPr/>
        </p:nvSpPr>
        <p:spPr>
          <a:xfrm>
            <a:off x="925482" y="379444"/>
            <a:ext cx="10515600" cy="64258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002060"/>
                </a:solidFill>
                <a:effectLst/>
                <a:uLnTx/>
                <a:uFillTx/>
                <a:latin typeface="Bahnschrift Light SemiCondensed" panose="020B0502040204020203" pitchFamily="34" charset="0"/>
                <a:ea typeface="+mj-ea"/>
                <a:cs typeface="Arial" panose="020B0604020202020204" pitchFamily="34" charset="0"/>
              </a:rPr>
              <a:t>Rapports </a:t>
            </a:r>
            <a:r>
              <a:rPr kumimoji="0" lang="en-US" sz="4000" b="0" i="0" u="none" strike="noStrike" kern="1200" cap="none" spc="0" normalizeH="0" baseline="0" noProof="0" dirty="0" err="1">
                <a:ln>
                  <a:noFill/>
                </a:ln>
                <a:solidFill>
                  <a:srgbClr val="002060"/>
                </a:solidFill>
                <a:effectLst/>
                <a:uLnTx/>
                <a:uFillTx/>
                <a:latin typeface="Bahnschrift Light SemiCondensed" panose="020B0502040204020203" pitchFamily="34" charset="0"/>
                <a:ea typeface="+mj-ea"/>
                <a:cs typeface="Arial" panose="020B0604020202020204" pitchFamily="34" charset="0"/>
              </a:rPr>
              <a:t>d'événements</a:t>
            </a:r>
            <a:endParaRPr kumimoji="0" lang="fr-FR" sz="4000" b="0" i="0" u="none" strike="noStrike" kern="1200" cap="none" spc="0" normalizeH="0" baseline="0" noProof="0" dirty="0">
              <a:ln>
                <a:noFill/>
              </a:ln>
              <a:solidFill>
                <a:srgbClr val="002060"/>
              </a:solidFill>
              <a:effectLst/>
              <a:uLnTx/>
              <a:uFillTx/>
              <a:latin typeface="Calibri Light" panose="020F0302020204030204"/>
              <a:ea typeface="+mj-ea"/>
              <a:cs typeface="+mj-cs"/>
            </a:endParaRPr>
          </a:p>
        </p:txBody>
      </p:sp>
      <p:sp>
        <p:nvSpPr>
          <p:cNvPr id="18" name="Rectangle 17">
            <a:extLst>
              <a:ext uri="{FF2B5EF4-FFF2-40B4-BE49-F238E27FC236}">
                <a16:creationId xmlns:a16="http://schemas.microsoft.com/office/drawing/2014/main" id="{567DC968-06ED-7E35-E2BE-5E6325D4411E}"/>
              </a:ext>
            </a:extLst>
          </p:cNvPr>
          <p:cNvSpPr/>
          <p:nvPr/>
        </p:nvSpPr>
        <p:spPr>
          <a:xfrm>
            <a:off x="1001151" y="5469526"/>
            <a:ext cx="10106847" cy="646331"/>
          </a:xfrm>
          <a:prstGeom prst="rect">
            <a:avLst/>
          </a:prstGeom>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5"/>
          </a:lnRef>
          <a:fillRef idx="1">
            <a:schemeClr val="lt1"/>
          </a:fillRef>
          <a:effectRef idx="0">
            <a:schemeClr val="accent5"/>
          </a:effectRef>
          <a:fontRef idx="minor">
            <a:schemeClr val="dk1"/>
          </a:fontRef>
        </p:style>
        <p:txBody>
          <a:bodyPr wrap="square">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2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rPr>
              <a:t>Pour toute information maritime concernant l'Océan Indien Occidental = INFO (pour information)</a:t>
            </a:r>
            <a:endParaRPr kumimoji="0" lang="en-US" sz="12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2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rPr>
              <a:t>Pour toutes activités en mer sans intervention d'un moyen d'intervention = ACT (pour Activités)</a:t>
            </a:r>
            <a:endParaRPr kumimoji="0" lang="en-US" sz="12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2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rPr>
              <a:t>Pour toutes activités en mer avec intervention d'au moins un moyen d'intervention = OPS (pour Operations)</a:t>
            </a:r>
            <a:endParaRPr kumimoji="0" lang="fr-FR" sz="10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endParaRPr>
          </a:p>
        </p:txBody>
      </p:sp>
      <p:grpSp>
        <p:nvGrpSpPr>
          <p:cNvPr id="19" name="Groupe 18">
            <a:extLst>
              <a:ext uri="{FF2B5EF4-FFF2-40B4-BE49-F238E27FC236}">
                <a16:creationId xmlns:a16="http://schemas.microsoft.com/office/drawing/2014/main" id="{8608F84A-4B5C-524C-29F3-A96D5C767AAE}"/>
              </a:ext>
            </a:extLst>
          </p:cNvPr>
          <p:cNvGrpSpPr/>
          <p:nvPr/>
        </p:nvGrpSpPr>
        <p:grpSpPr>
          <a:xfrm>
            <a:off x="1082840" y="1018076"/>
            <a:ext cx="10041467" cy="142238"/>
            <a:chOff x="762000" y="1018076"/>
            <a:chExt cx="10041467" cy="142238"/>
          </a:xfrm>
        </p:grpSpPr>
        <p:cxnSp>
          <p:nvCxnSpPr>
            <p:cNvPr id="20" name="Connecteur droit 19">
              <a:extLst>
                <a:ext uri="{FF2B5EF4-FFF2-40B4-BE49-F238E27FC236}">
                  <a16:creationId xmlns:a16="http://schemas.microsoft.com/office/drawing/2014/main" id="{E052ABF6-B74A-4644-09A9-3BA6F3E04A6E}"/>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38D5BFE-B836-9F83-159F-C28F2CF5EDE0}"/>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7F269939-C2C0-806E-5D4D-EB913BC8EBE2}"/>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pic>
        <p:nvPicPr>
          <p:cNvPr id="24" name="Image 23" descr="Une image contenant texte, capture d’écran, Caractère coloré, Graphique&#10;&#10;Description générée automatiquement">
            <a:extLst>
              <a:ext uri="{FF2B5EF4-FFF2-40B4-BE49-F238E27FC236}">
                <a16:creationId xmlns:a16="http://schemas.microsoft.com/office/drawing/2014/main" id="{61E6511E-9A44-AA2C-5061-DCED143AB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504" y="1406383"/>
            <a:ext cx="5927260" cy="3824039"/>
          </a:xfrm>
          <a:prstGeom prst="rect">
            <a:avLst/>
          </a:prstGeom>
        </p:spPr>
      </p:pic>
      <p:sp>
        <p:nvSpPr>
          <p:cNvPr id="25" name="ZoneTexte 24">
            <a:extLst>
              <a:ext uri="{FF2B5EF4-FFF2-40B4-BE49-F238E27FC236}">
                <a16:creationId xmlns:a16="http://schemas.microsoft.com/office/drawing/2014/main" id="{DF7E4816-7F23-0528-6A77-F2F250E6925A}"/>
              </a:ext>
            </a:extLst>
          </p:cNvPr>
          <p:cNvSpPr txBox="1"/>
          <p:nvPr/>
        </p:nvSpPr>
        <p:spPr>
          <a:xfrm>
            <a:off x="2474029" y="2134566"/>
            <a:ext cx="1676868"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Pêche Illégal</a:t>
            </a:r>
            <a:r>
              <a:rPr lang="fr-FR" sz="1100" dirty="0">
                <a:solidFill>
                  <a:prstClr val="black"/>
                </a:solidFill>
                <a:latin typeface="Bahnschrift Light SemiCondensed" panose="020B0502040204020203" pitchFamily="34" charset="0"/>
              </a:rPr>
              <a:t>e</a:t>
            </a:r>
            <a:r>
              <a:rPr kumimoji="0" lang="fr-FR" sz="11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non déclarée et non réglementée (INN)</a:t>
            </a:r>
            <a:endParaRPr kumimoji="0" lang="fr-F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ZoneTexte 25">
            <a:extLst>
              <a:ext uri="{FF2B5EF4-FFF2-40B4-BE49-F238E27FC236}">
                <a16:creationId xmlns:a16="http://schemas.microsoft.com/office/drawing/2014/main" id="{012006BD-59A5-4560-F46C-E00F0EAAF67E}"/>
              </a:ext>
            </a:extLst>
          </p:cNvPr>
          <p:cNvSpPr txBox="1"/>
          <p:nvPr/>
        </p:nvSpPr>
        <p:spPr>
          <a:xfrm>
            <a:off x="2474029" y="2761915"/>
            <a:ext cx="17736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Trafic</a:t>
            </a:r>
            <a:r>
              <a:rPr kumimoji="0" lang="en-US"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et </a:t>
            </a:r>
            <a:r>
              <a:rPr kumimoji="0" lang="en-US"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contrebande</a:t>
            </a:r>
            <a:r>
              <a:rPr kumimoji="0" lang="en-US"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maritime</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27" name="ZoneTexte 26">
            <a:extLst>
              <a:ext uri="{FF2B5EF4-FFF2-40B4-BE49-F238E27FC236}">
                <a16:creationId xmlns:a16="http://schemas.microsoft.com/office/drawing/2014/main" id="{E648CB4B-859A-C420-34BE-507727DD8D55}"/>
              </a:ext>
            </a:extLst>
          </p:cNvPr>
          <p:cNvSpPr txBox="1"/>
          <p:nvPr/>
        </p:nvSpPr>
        <p:spPr>
          <a:xfrm>
            <a:off x="2473974" y="3371705"/>
            <a:ext cx="13731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Cybercriminalité maritime</a:t>
            </a:r>
          </a:p>
        </p:txBody>
      </p:sp>
      <p:sp>
        <p:nvSpPr>
          <p:cNvPr id="28" name="ZoneTexte 27">
            <a:extLst>
              <a:ext uri="{FF2B5EF4-FFF2-40B4-BE49-F238E27FC236}">
                <a16:creationId xmlns:a16="http://schemas.microsoft.com/office/drawing/2014/main" id="{D5B376C3-4BBA-069C-7BE6-3433D2C32076}"/>
              </a:ext>
            </a:extLst>
          </p:cNvPr>
          <p:cNvSpPr txBox="1"/>
          <p:nvPr/>
        </p:nvSpPr>
        <p:spPr>
          <a:xfrm>
            <a:off x="5415287" y="2778808"/>
            <a:ext cx="160024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Infrastructure maritime critique</a:t>
            </a:r>
          </a:p>
        </p:txBody>
      </p:sp>
      <p:sp>
        <p:nvSpPr>
          <p:cNvPr id="29" name="ZoneTexte 28">
            <a:extLst>
              <a:ext uri="{FF2B5EF4-FFF2-40B4-BE49-F238E27FC236}">
                <a16:creationId xmlns:a16="http://schemas.microsoft.com/office/drawing/2014/main" id="{1C6DFB1E-442C-7423-678D-3C97D318E89F}"/>
              </a:ext>
            </a:extLst>
          </p:cNvPr>
          <p:cNvSpPr txBox="1"/>
          <p:nvPr/>
        </p:nvSpPr>
        <p:spPr>
          <a:xfrm>
            <a:off x="2482772" y="4611133"/>
            <a:ext cx="16681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Migration irrégulière et trafic illicite de migrants par voie maritime</a:t>
            </a:r>
          </a:p>
        </p:txBody>
      </p:sp>
      <p:sp>
        <p:nvSpPr>
          <p:cNvPr id="30" name="ZoneTexte 29">
            <a:extLst>
              <a:ext uri="{FF2B5EF4-FFF2-40B4-BE49-F238E27FC236}">
                <a16:creationId xmlns:a16="http://schemas.microsoft.com/office/drawing/2014/main" id="{58F82EB8-862F-8604-9389-0C8F97358C11}"/>
              </a:ext>
            </a:extLst>
          </p:cNvPr>
          <p:cNvSpPr txBox="1"/>
          <p:nvPr/>
        </p:nvSpPr>
        <p:spPr>
          <a:xfrm>
            <a:off x="5427191" y="1576050"/>
            <a:ext cx="16585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Incidents maritimes</a:t>
            </a:r>
          </a:p>
        </p:txBody>
      </p:sp>
      <p:sp>
        <p:nvSpPr>
          <p:cNvPr id="31" name="ZoneTexte 30">
            <a:extLst>
              <a:ext uri="{FF2B5EF4-FFF2-40B4-BE49-F238E27FC236}">
                <a16:creationId xmlns:a16="http://schemas.microsoft.com/office/drawing/2014/main" id="{89F4F391-36EB-4505-E723-048FB465CB91}"/>
              </a:ext>
            </a:extLst>
          </p:cNvPr>
          <p:cNvSpPr txBox="1"/>
          <p:nvPr/>
        </p:nvSpPr>
        <p:spPr>
          <a:xfrm>
            <a:off x="5436135" y="4020489"/>
            <a:ext cx="119329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Environ</a:t>
            </a:r>
            <a:r>
              <a:rPr lang="fr-FR" sz="1200" dirty="0">
                <a:solidFill>
                  <a:prstClr val="black"/>
                </a:solidFill>
                <a:latin typeface="Bahnschrift Light SemiCondensed" panose="020B0502040204020203" pitchFamily="34" charset="0"/>
              </a:rPr>
              <a:t>n</a:t>
            </a: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ement</a:t>
            </a: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Marin</a:t>
            </a:r>
          </a:p>
        </p:txBody>
      </p:sp>
      <p:sp>
        <p:nvSpPr>
          <p:cNvPr id="32" name="ZoneTexte 31">
            <a:extLst>
              <a:ext uri="{FF2B5EF4-FFF2-40B4-BE49-F238E27FC236}">
                <a16:creationId xmlns:a16="http://schemas.microsoft.com/office/drawing/2014/main" id="{9F9D9EA8-856F-3266-31B4-CE8F569523FC}"/>
              </a:ext>
            </a:extLst>
          </p:cNvPr>
          <p:cNvSpPr txBox="1"/>
          <p:nvPr/>
        </p:nvSpPr>
        <p:spPr>
          <a:xfrm>
            <a:off x="5450267" y="4718978"/>
            <a:ext cx="11932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Autres</a:t>
            </a:r>
          </a:p>
        </p:txBody>
      </p:sp>
      <p:sp>
        <p:nvSpPr>
          <p:cNvPr id="33" name="ZoneTexte 32">
            <a:extLst>
              <a:ext uri="{FF2B5EF4-FFF2-40B4-BE49-F238E27FC236}">
                <a16:creationId xmlns:a16="http://schemas.microsoft.com/office/drawing/2014/main" id="{D71D04B6-F125-6F66-4543-B2962F4AB67E}"/>
              </a:ext>
            </a:extLst>
          </p:cNvPr>
          <p:cNvSpPr txBox="1"/>
          <p:nvPr/>
        </p:nvSpPr>
        <p:spPr>
          <a:xfrm>
            <a:off x="2523168" y="1483422"/>
            <a:ext cx="119329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Actes</a:t>
            </a:r>
            <a:r>
              <a:rPr kumimoji="0" lang="en-US"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a:t>
            </a:r>
            <a:r>
              <a:rPr kumimoji="0" lang="en-US"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violents</a:t>
            </a:r>
            <a:endParaRPr kumimoji="0" lang="en-US"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en</a:t>
            </a:r>
            <a:r>
              <a:rPr kumimoji="0" lang="en-US"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a:t>
            </a:r>
            <a:r>
              <a:rPr kumimoji="0" lang="en-US"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mer</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34" name="ZoneTexte 33">
            <a:extLst>
              <a:ext uri="{FF2B5EF4-FFF2-40B4-BE49-F238E27FC236}">
                <a16:creationId xmlns:a16="http://schemas.microsoft.com/office/drawing/2014/main" id="{CEC4D971-7CBA-1312-9F9D-FBD07872BDC8}"/>
              </a:ext>
            </a:extLst>
          </p:cNvPr>
          <p:cNvSpPr txBox="1"/>
          <p:nvPr/>
        </p:nvSpPr>
        <p:spPr>
          <a:xfrm>
            <a:off x="2485663" y="4037720"/>
            <a:ext cx="16652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Prolifération d’Arme &amp; Initiative de sécurité PSI</a:t>
            </a:r>
          </a:p>
        </p:txBody>
      </p:sp>
      <p:sp>
        <p:nvSpPr>
          <p:cNvPr id="38" name="ZoneTexte 37">
            <a:extLst>
              <a:ext uri="{FF2B5EF4-FFF2-40B4-BE49-F238E27FC236}">
                <a16:creationId xmlns:a16="http://schemas.microsoft.com/office/drawing/2014/main" id="{07E9C63B-EF7B-6EAD-6207-7E9E5D76C460}"/>
              </a:ext>
            </a:extLst>
          </p:cNvPr>
          <p:cNvSpPr txBox="1"/>
          <p:nvPr/>
        </p:nvSpPr>
        <p:spPr>
          <a:xfrm>
            <a:off x="4932545" y="1485507"/>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8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48" name="ZoneTexte 47">
            <a:extLst>
              <a:ext uri="{FF2B5EF4-FFF2-40B4-BE49-F238E27FC236}">
                <a16:creationId xmlns:a16="http://schemas.microsoft.com/office/drawing/2014/main" id="{3350AE1A-44DB-81A6-4134-FD6A551E482C}"/>
              </a:ext>
            </a:extLst>
          </p:cNvPr>
          <p:cNvSpPr txBox="1"/>
          <p:nvPr/>
        </p:nvSpPr>
        <p:spPr>
          <a:xfrm>
            <a:off x="5450363" y="2168844"/>
            <a:ext cx="18390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Événement naturel maritime / CSSA</a:t>
            </a:r>
          </a:p>
        </p:txBody>
      </p:sp>
      <p:sp>
        <p:nvSpPr>
          <p:cNvPr id="49" name="ZoneTexte 48">
            <a:extLst>
              <a:ext uri="{FF2B5EF4-FFF2-40B4-BE49-F238E27FC236}">
                <a16:creationId xmlns:a16="http://schemas.microsoft.com/office/drawing/2014/main" id="{2545DB92-56E1-1856-0537-FEA600DC36A0}"/>
              </a:ext>
            </a:extLst>
          </p:cNvPr>
          <p:cNvSpPr txBox="1"/>
          <p:nvPr/>
        </p:nvSpPr>
        <p:spPr>
          <a:xfrm>
            <a:off x="5456631" y="3496764"/>
            <a:ext cx="200333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Plaisance / Tourisme maritime</a:t>
            </a:r>
          </a:p>
        </p:txBody>
      </p:sp>
      <p:graphicFrame>
        <p:nvGraphicFramePr>
          <p:cNvPr id="50" name="Tableau 49">
            <a:extLst>
              <a:ext uri="{FF2B5EF4-FFF2-40B4-BE49-F238E27FC236}">
                <a16:creationId xmlns:a16="http://schemas.microsoft.com/office/drawing/2014/main" id="{4E07EE27-6EF5-DEBC-6049-02851F07492C}"/>
              </a:ext>
            </a:extLst>
          </p:cNvPr>
          <p:cNvGraphicFramePr>
            <a:graphicFrameLocks noGrp="1"/>
          </p:cNvGraphicFramePr>
          <p:nvPr/>
        </p:nvGraphicFramePr>
        <p:xfrm>
          <a:off x="7242596" y="1261129"/>
          <a:ext cx="4098042" cy="4062157"/>
        </p:xfrm>
        <a:graphic>
          <a:graphicData uri="http://schemas.openxmlformats.org/drawingml/2006/table">
            <a:tbl>
              <a:tblPr firstRow="1" bandRow="1">
                <a:tableStyleId>{5C22544A-7EE6-4342-B048-85BDC9FD1C3A}</a:tableStyleId>
              </a:tblPr>
              <a:tblGrid>
                <a:gridCol w="1096372">
                  <a:extLst>
                    <a:ext uri="{9D8B030D-6E8A-4147-A177-3AD203B41FA5}">
                      <a16:colId xmlns:a16="http://schemas.microsoft.com/office/drawing/2014/main" val="1010254982"/>
                    </a:ext>
                  </a:extLst>
                </a:gridCol>
                <a:gridCol w="3001670">
                  <a:extLst>
                    <a:ext uri="{9D8B030D-6E8A-4147-A177-3AD203B41FA5}">
                      <a16:colId xmlns:a16="http://schemas.microsoft.com/office/drawing/2014/main" val="2167089524"/>
                    </a:ext>
                  </a:extLst>
                </a:gridCol>
              </a:tblGrid>
              <a:tr h="274702">
                <a:tc>
                  <a:txBody>
                    <a:bodyPr/>
                    <a:lstStyle/>
                    <a:p>
                      <a:endParaRPr lang="fr-FR" sz="900" dirty="0">
                        <a:solidFill>
                          <a:schemeClr val="accent1">
                            <a:lumMod val="50000"/>
                          </a:schemeClr>
                        </a:solidFill>
                        <a:latin typeface="Bahnschrift Light SemiCondensed"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050" u="sng" dirty="0">
                          <a:solidFill>
                            <a:schemeClr val="accent1">
                              <a:lumMod val="50000"/>
                            </a:schemeClr>
                          </a:solidFill>
                          <a:effectLst/>
                          <a:latin typeface="Bahnschrift Light SemiCondensed" panose="020B0502040204020203" pitchFamily="34" charset="0"/>
                        </a:rPr>
                        <a:t>Domaine d'intérêt général et secteurs du CRFIM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569415"/>
                  </a:ext>
                </a:extLst>
              </a:tr>
              <a:tr h="3787455">
                <a:tc gridSpan="2">
                  <a:txBody>
                    <a:bodyPr/>
                    <a:lstStyle/>
                    <a:p>
                      <a:endParaRPr lang="fr-FR" sz="900" dirty="0">
                        <a:solidFill>
                          <a:schemeClr val="accent1">
                            <a:lumMod val="50000"/>
                          </a:schemeClr>
                        </a:solidFill>
                        <a:latin typeface="Bahnschrift Light SemiCondensed"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050" u="sng" dirty="0">
                        <a:solidFill>
                          <a:schemeClr val="accent1">
                            <a:lumMod val="50000"/>
                          </a:schemeClr>
                        </a:solidFill>
                        <a:effectLst>
                          <a:outerShdw blurRad="38100" dist="38100" dir="2700000" algn="tl">
                            <a:srgbClr val="000000">
                              <a:alpha val="43137"/>
                            </a:srgbClr>
                          </a:outerShdw>
                        </a:effectLst>
                        <a:latin typeface="Bahnschrift Light SemiCondensed"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620543291"/>
                  </a:ext>
                </a:extLst>
              </a:tr>
            </a:tbl>
          </a:graphicData>
        </a:graphic>
      </p:graphicFrame>
      <p:pic>
        <p:nvPicPr>
          <p:cNvPr id="4" name="Image 3">
            <a:extLst>
              <a:ext uri="{FF2B5EF4-FFF2-40B4-BE49-F238E27FC236}">
                <a16:creationId xmlns:a16="http://schemas.microsoft.com/office/drawing/2014/main" id="{A682EDD9-3539-9022-6AAD-F05CC16DF48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3270" y="1689063"/>
            <a:ext cx="3768264" cy="3561933"/>
          </a:xfrm>
          <a:prstGeom prst="rect">
            <a:avLst/>
          </a:prstGeom>
        </p:spPr>
      </p:pic>
      <p:pic>
        <p:nvPicPr>
          <p:cNvPr id="15" name="Image 14">
            <a:extLst>
              <a:ext uri="{FF2B5EF4-FFF2-40B4-BE49-F238E27FC236}">
                <a16:creationId xmlns:a16="http://schemas.microsoft.com/office/drawing/2014/main" id="{38A4F0C0-4FA3-1E41-C1B6-28D0F9C0ED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8439" y="4121578"/>
            <a:ext cx="225195" cy="225195"/>
          </a:xfrm>
          <a:prstGeom prst="rect">
            <a:avLst/>
          </a:prstGeom>
        </p:spPr>
      </p:pic>
      <p:sp>
        <p:nvSpPr>
          <p:cNvPr id="16" name="ZoneTexte 15">
            <a:extLst>
              <a:ext uri="{FF2B5EF4-FFF2-40B4-BE49-F238E27FC236}">
                <a16:creationId xmlns:a16="http://schemas.microsoft.com/office/drawing/2014/main" id="{42240296-9FCD-ACC6-C63E-97734DEECC67}"/>
              </a:ext>
            </a:extLst>
          </p:cNvPr>
          <p:cNvSpPr txBox="1"/>
          <p:nvPr/>
        </p:nvSpPr>
        <p:spPr>
          <a:xfrm>
            <a:off x="4947052" y="2706475"/>
            <a:ext cx="367408"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0C5D5A"/>
                </a:solidFill>
                <a:effectLst/>
                <a:uLnTx/>
                <a:uFillTx/>
                <a:latin typeface="Calibri" panose="020F0502020204030204"/>
                <a:ea typeface="+mn-ea"/>
                <a:cs typeface="+mn-cs"/>
              </a:rPr>
              <a:t>2</a:t>
            </a:r>
          </a:p>
        </p:txBody>
      </p:sp>
      <p:sp>
        <p:nvSpPr>
          <p:cNvPr id="23" name="ZoneTexte 22">
            <a:extLst>
              <a:ext uri="{FF2B5EF4-FFF2-40B4-BE49-F238E27FC236}">
                <a16:creationId xmlns:a16="http://schemas.microsoft.com/office/drawing/2014/main" id="{0C4CC408-4C61-3EAE-595D-1823BD15AB63}"/>
              </a:ext>
            </a:extLst>
          </p:cNvPr>
          <p:cNvSpPr txBox="1"/>
          <p:nvPr/>
        </p:nvSpPr>
        <p:spPr>
          <a:xfrm>
            <a:off x="4947052" y="3985073"/>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62FC64"/>
                </a:solidFill>
                <a:effectLst/>
                <a:uLnTx/>
                <a:uFillTx/>
                <a:latin typeface="Calibri" panose="020F0502020204030204"/>
                <a:ea typeface="+mn-ea"/>
                <a:cs typeface="+mn-cs"/>
              </a:rPr>
              <a:t>2</a:t>
            </a:r>
          </a:p>
        </p:txBody>
      </p:sp>
      <p:pic>
        <p:nvPicPr>
          <p:cNvPr id="35" name="Image 34">
            <a:extLst>
              <a:ext uri="{FF2B5EF4-FFF2-40B4-BE49-F238E27FC236}">
                <a16:creationId xmlns:a16="http://schemas.microsoft.com/office/drawing/2014/main" id="{707AE724-58F0-74D2-8B43-D7C6AD2669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8439" y="3498647"/>
            <a:ext cx="225195" cy="225195"/>
          </a:xfrm>
          <a:prstGeom prst="rect">
            <a:avLst/>
          </a:prstGeom>
        </p:spPr>
      </p:pic>
      <p:sp>
        <p:nvSpPr>
          <p:cNvPr id="36" name="ZoneTexte 35">
            <a:extLst>
              <a:ext uri="{FF2B5EF4-FFF2-40B4-BE49-F238E27FC236}">
                <a16:creationId xmlns:a16="http://schemas.microsoft.com/office/drawing/2014/main" id="{591FFDD9-BEEF-2B95-0D0C-ACB7B5152504}"/>
              </a:ext>
            </a:extLst>
          </p:cNvPr>
          <p:cNvSpPr txBox="1"/>
          <p:nvPr/>
        </p:nvSpPr>
        <p:spPr>
          <a:xfrm>
            <a:off x="4947052" y="1429087"/>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b="1" dirty="0">
                <a:solidFill>
                  <a:srgbClr val="FFFF00"/>
                </a:solidFill>
                <a:latin typeface="Calibri" panose="020F0502020204030204"/>
              </a:rPr>
              <a:t>3</a:t>
            </a:r>
            <a:endParaRPr kumimoji="0" lang="fr-FR" sz="28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37" name="ZoneTexte 36">
            <a:extLst>
              <a:ext uri="{FF2B5EF4-FFF2-40B4-BE49-F238E27FC236}">
                <a16:creationId xmlns:a16="http://schemas.microsoft.com/office/drawing/2014/main" id="{5720EB63-E1F0-0BBA-7E1F-D5F087D9AA44}"/>
              </a:ext>
            </a:extLst>
          </p:cNvPr>
          <p:cNvSpPr txBox="1"/>
          <p:nvPr/>
        </p:nvSpPr>
        <p:spPr>
          <a:xfrm>
            <a:off x="4947052" y="4620684"/>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effectLst/>
                <a:uLnTx/>
                <a:uFillTx/>
                <a:latin typeface="Calibri" panose="020F0502020204030204"/>
                <a:ea typeface="+mn-ea"/>
                <a:cs typeface="+mn-cs"/>
              </a:rPr>
              <a:t>2</a:t>
            </a:r>
          </a:p>
        </p:txBody>
      </p:sp>
      <p:pic>
        <p:nvPicPr>
          <p:cNvPr id="39" name="Image 38">
            <a:extLst>
              <a:ext uri="{FF2B5EF4-FFF2-40B4-BE49-F238E27FC236}">
                <a16:creationId xmlns:a16="http://schemas.microsoft.com/office/drawing/2014/main" id="{F6C72A9A-6EAD-CF8A-55D0-B52E8925F1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8439" y="4802298"/>
            <a:ext cx="225195" cy="225195"/>
          </a:xfrm>
          <a:prstGeom prst="rect">
            <a:avLst/>
          </a:prstGeom>
        </p:spPr>
      </p:pic>
      <p:sp>
        <p:nvSpPr>
          <p:cNvPr id="40" name="ZoneTexte 39">
            <a:extLst>
              <a:ext uri="{FF2B5EF4-FFF2-40B4-BE49-F238E27FC236}">
                <a16:creationId xmlns:a16="http://schemas.microsoft.com/office/drawing/2014/main" id="{99E7A291-D731-CB1A-FED5-20EEDBD58F14}"/>
              </a:ext>
            </a:extLst>
          </p:cNvPr>
          <p:cNvSpPr txBox="1"/>
          <p:nvPr/>
        </p:nvSpPr>
        <p:spPr>
          <a:xfrm>
            <a:off x="1997332" y="1459329"/>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41" name="ZoneTexte 40">
            <a:extLst>
              <a:ext uri="{FF2B5EF4-FFF2-40B4-BE49-F238E27FC236}">
                <a16:creationId xmlns:a16="http://schemas.microsoft.com/office/drawing/2014/main" id="{67B099C7-D5C7-81F7-00B2-9AE837B9F0E9}"/>
              </a:ext>
            </a:extLst>
          </p:cNvPr>
          <p:cNvSpPr txBox="1"/>
          <p:nvPr/>
        </p:nvSpPr>
        <p:spPr>
          <a:xfrm>
            <a:off x="1997332" y="2706475"/>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1884FD"/>
                </a:solidFill>
                <a:effectLst/>
                <a:uLnTx/>
                <a:uFillTx/>
                <a:latin typeface="Calibri" panose="020F0502020204030204"/>
                <a:ea typeface="+mn-ea"/>
                <a:cs typeface="+mn-cs"/>
              </a:rPr>
              <a:t>1</a:t>
            </a:r>
          </a:p>
        </p:txBody>
      </p:sp>
      <p:sp>
        <p:nvSpPr>
          <p:cNvPr id="42" name="ZoneTexte 41">
            <a:extLst>
              <a:ext uri="{FF2B5EF4-FFF2-40B4-BE49-F238E27FC236}">
                <a16:creationId xmlns:a16="http://schemas.microsoft.com/office/drawing/2014/main" id="{315EF00D-39D0-9CBD-CC23-D76515ACB523}"/>
              </a:ext>
            </a:extLst>
          </p:cNvPr>
          <p:cNvSpPr txBox="1"/>
          <p:nvPr/>
        </p:nvSpPr>
        <p:spPr>
          <a:xfrm>
            <a:off x="1997332" y="2120443"/>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FFA018"/>
                </a:solidFill>
                <a:effectLst/>
                <a:uLnTx/>
                <a:uFillTx/>
                <a:latin typeface="Calibri" panose="020F0502020204030204"/>
                <a:ea typeface="+mn-ea"/>
                <a:cs typeface="+mn-cs"/>
              </a:rPr>
              <a:t>1</a:t>
            </a:r>
          </a:p>
        </p:txBody>
      </p:sp>
      <p:sp>
        <p:nvSpPr>
          <p:cNvPr id="43" name="ZoneTexte 42">
            <a:extLst>
              <a:ext uri="{FF2B5EF4-FFF2-40B4-BE49-F238E27FC236}">
                <a16:creationId xmlns:a16="http://schemas.microsoft.com/office/drawing/2014/main" id="{E5E2276D-9C85-C806-5765-B7A4A7CA10C4}"/>
              </a:ext>
            </a:extLst>
          </p:cNvPr>
          <p:cNvSpPr txBox="1"/>
          <p:nvPr/>
        </p:nvSpPr>
        <p:spPr>
          <a:xfrm>
            <a:off x="4947052" y="2089792"/>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C5EAFB"/>
                </a:solidFill>
                <a:effectLst/>
                <a:uLnTx/>
                <a:uFillTx/>
                <a:latin typeface="Calibri" panose="020F0502020204030204"/>
                <a:ea typeface="+mn-ea"/>
                <a:cs typeface="+mn-cs"/>
              </a:rPr>
              <a:t>1</a:t>
            </a:r>
          </a:p>
        </p:txBody>
      </p:sp>
      <p:pic>
        <p:nvPicPr>
          <p:cNvPr id="44" name="Image 43">
            <a:extLst>
              <a:ext uri="{FF2B5EF4-FFF2-40B4-BE49-F238E27FC236}">
                <a16:creationId xmlns:a16="http://schemas.microsoft.com/office/drawing/2014/main" id="{05ECBE75-3E10-5C3F-3D8E-E0CEDE9A38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8159" y="3504808"/>
            <a:ext cx="225195" cy="225195"/>
          </a:xfrm>
          <a:prstGeom prst="rect">
            <a:avLst/>
          </a:prstGeom>
        </p:spPr>
      </p:pic>
      <p:sp>
        <p:nvSpPr>
          <p:cNvPr id="45" name="Ellipse 44">
            <a:extLst>
              <a:ext uri="{FF2B5EF4-FFF2-40B4-BE49-F238E27FC236}">
                <a16:creationId xmlns:a16="http://schemas.microsoft.com/office/drawing/2014/main" id="{4527F6CD-5D3A-BD4C-61BC-E42967E28394}"/>
              </a:ext>
            </a:extLst>
          </p:cNvPr>
          <p:cNvSpPr/>
          <p:nvPr/>
        </p:nvSpPr>
        <p:spPr>
          <a:xfrm>
            <a:off x="9083236" y="2427034"/>
            <a:ext cx="70428" cy="7346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46" name="Ellipse 45">
            <a:extLst>
              <a:ext uri="{FF2B5EF4-FFF2-40B4-BE49-F238E27FC236}">
                <a16:creationId xmlns:a16="http://schemas.microsoft.com/office/drawing/2014/main" id="{6CA6D556-19FD-3C29-2AB0-B03980239140}"/>
              </a:ext>
            </a:extLst>
          </p:cNvPr>
          <p:cNvSpPr/>
          <p:nvPr/>
        </p:nvSpPr>
        <p:spPr>
          <a:xfrm>
            <a:off x="10884058" y="2446384"/>
            <a:ext cx="70428" cy="73467"/>
          </a:xfrm>
          <a:prstGeom prst="ellipse">
            <a:avLst/>
          </a:prstGeom>
          <a:solidFill>
            <a:srgbClr val="62FC64"/>
          </a:solidFill>
          <a:ln>
            <a:solidFill>
              <a:srgbClr val="62FC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47" name="Ellipse 46">
            <a:extLst>
              <a:ext uri="{FF2B5EF4-FFF2-40B4-BE49-F238E27FC236}">
                <a16:creationId xmlns:a16="http://schemas.microsoft.com/office/drawing/2014/main" id="{39FE42EC-2DF5-D7F3-D87D-ACEBF7A2A3A3}"/>
              </a:ext>
            </a:extLst>
          </p:cNvPr>
          <p:cNvSpPr/>
          <p:nvPr/>
        </p:nvSpPr>
        <p:spPr>
          <a:xfrm>
            <a:off x="8851834" y="3471334"/>
            <a:ext cx="70428" cy="73467"/>
          </a:xfrm>
          <a:prstGeom prst="ellipse">
            <a:avLst/>
          </a:prstGeom>
          <a:solidFill>
            <a:srgbClr val="62FC64"/>
          </a:solidFill>
          <a:ln>
            <a:solidFill>
              <a:srgbClr val="62FC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1" name="Ellipse 50">
            <a:extLst>
              <a:ext uri="{FF2B5EF4-FFF2-40B4-BE49-F238E27FC236}">
                <a16:creationId xmlns:a16="http://schemas.microsoft.com/office/drawing/2014/main" id="{1FD1F5E5-6E95-F8B5-1F72-64FD4355F319}"/>
              </a:ext>
            </a:extLst>
          </p:cNvPr>
          <p:cNvSpPr/>
          <p:nvPr/>
        </p:nvSpPr>
        <p:spPr>
          <a:xfrm>
            <a:off x="9535592" y="1821019"/>
            <a:ext cx="70428" cy="73467"/>
          </a:xfrm>
          <a:prstGeom prst="ellipse">
            <a:avLst/>
          </a:prstGeom>
          <a:solidFill>
            <a:srgbClr val="FFA018"/>
          </a:solidFill>
          <a:ln>
            <a:solidFill>
              <a:srgbClr val="FFA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2" name="Ellipse 51">
            <a:extLst>
              <a:ext uri="{FF2B5EF4-FFF2-40B4-BE49-F238E27FC236}">
                <a16:creationId xmlns:a16="http://schemas.microsoft.com/office/drawing/2014/main" id="{4421466A-C0D4-0B2D-B044-A79531E2B293}"/>
              </a:ext>
            </a:extLst>
          </p:cNvPr>
          <p:cNvSpPr/>
          <p:nvPr/>
        </p:nvSpPr>
        <p:spPr>
          <a:xfrm>
            <a:off x="8197721" y="4852710"/>
            <a:ext cx="70428" cy="73467"/>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3" name="Ellipse 52">
            <a:extLst>
              <a:ext uri="{FF2B5EF4-FFF2-40B4-BE49-F238E27FC236}">
                <a16:creationId xmlns:a16="http://schemas.microsoft.com/office/drawing/2014/main" id="{F9024A2E-0C18-C254-ACF4-84A41344C882}"/>
              </a:ext>
            </a:extLst>
          </p:cNvPr>
          <p:cNvSpPr/>
          <p:nvPr/>
        </p:nvSpPr>
        <p:spPr>
          <a:xfrm>
            <a:off x="8613945" y="4145804"/>
            <a:ext cx="70428" cy="73467"/>
          </a:xfrm>
          <a:prstGeom prst="ellipse">
            <a:avLst/>
          </a:prstGeom>
          <a:solidFill>
            <a:srgbClr val="0C5D5A"/>
          </a:solidFill>
          <a:ln>
            <a:solidFill>
              <a:srgbClr val="0C5D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4" name="Ellipse 53">
            <a:extLst>
              <a:ext uri="{FF2B5EF4-FFF2-40B4-BE49-F238E27FC236}">
                <a16:creationId xmlns:a16="http://schemas.microsoft.com/office/drawing/2014/main" id="{091CA065-03ED-A8DE-9742-B67E71488F12}"/>
              </a:ext>
            </a:extLst>
          </p:cNvPr>
          <p:cNvSpPr/>
          <p:nvPr/>
        </p:nvSpPr>
        <p:spPr>
          <a:xfrm>
            <a:off x="8010641" y="4913219"/>
            <a:ext cx="70428" cy="73467"/>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5" name="Ellipse 54">
            <a:extLst>
              <a:ext uri="{FF2B5EF4-FFF2-40B4-BE49-F238E27FC236}">
                <a16:creationId xmlns:a16="http://schemas.microsoft.com/office/drawing/2014/main" id="{7773D7AC-2550-EE37-EC32-70DDAD1A9026}"/>
              </a:ext>
            </a:extLst>
          </p:cNvPr>
          <p:cNvSpPr/>
          <p:nvPr/>
        </p:nvSpPr>
        <p:spPr>
          <a:xfrm>
            <a:off x="7902921" y="4906520"/>
            <a:ext cx="70428" cy="73467"/>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6" name="Ellipse 55">
            <a:extLst>
              <a:ext uri="{FF2B5EF4-FFF2-40B4-BE49-F238E27FC236}">
                <a16:creationId xmlns:a16="http://schemas.microsoft.com/office/drawing/2014/main" id="{7789840F-7B0A-3B4E-AAD9-775F53838D4B}"/>
              </a:ext>
            </a:extLst>
          </p:cNvPr>
          <p:cNvSpPr/>
          <p:nvPr/>
        </p:nvSpPr>
        <p:spPr>
          <a:xfrm>
            <a:off x="8887048" y="3334457"/>
            <a:ext cx="70428" cy="7346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7" name="Ellipse 56">
            <a:extLst>
              <a:ext uri="{FF2B5EF4-FFF2-40B4-BE49-F238E27FC236}">
                <a16:creationId xmlns:a16="http://schemas.microsoft.com/office/drawing/2014/main" id="{220BB33D-F4C4-49FA-7C34-BC92987F4A84}"/>
              </a:ext>
            </a:extLst>
          </p:cNvPr>
          <p:cNvSpPr/>
          <p:nvPr/>
        </p:nvSpPr>
        <p:spPr>
          <a:xfrm>
            <a:off x="8844214" y="3417980"/>
            <a:ext cx="70428" cy="7346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8" name="Ellipse 57">
            <a:extLst>
              <a:ext uri="{FF2B5EF4-FFF2-40B4-BE49-F238E27FC236}">
                <a16:creationId xmlns:a16="http://schemas.microsoft.com/office/drawing/2014/main" id="{9EA1D0AE-EF32-E0C3-86E3-450483F5D93D}"/>
              </a:ext>
            </a:extLst>
          </p:cNvPr>
          <p:cNvSpPr/>
          <p:nvPr/>
        </p:nvSpPr>
        <p:spPr>
          <a:xfrm>
            <a:off x="8908812" y="3414341"/>
            <a:ext cx="70428" cy="73467"/>
          </a:xfrm>
          <a:prstGeom prst="ellipse">
            <a:avLst/>
          </a:prstGeom>
          <a:solidFill>
            <a:srgbClr val="0C5D5A"/>
          </a:solidFill>
          <a:ln>
            <a:solidFill>
              <a:srgbClr val="0C5D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74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5AF91-E6F4-50BF-307B-A93740C7B8BF}"/>
            </a:ext>
          </a:extLst>
        </p:cNvPr>
        <p:cNvGrpSpPr/>
        <p:nvPr/>
      </p:nvGrpSpPr>
      <p:grpSpPr>
        <a:xfrm>
          <a:off x="0" y="0"/>
          <a:ext cx="0" cy="0"/>
          <a:chOff x="0" y="0"/>
          <a:chExt cx="0" cy="0"/>
        </a:xfrm>
      </p:grpSpPr>
      <p:cxnSp>
        <p:nvCxnSpPr>
          <p:cNvPr id="10" name="Connecteur droit 9">
            <a:extLst>
              <a:ext uri="{FF2B5EF4-FFF2-40B4-BE49-F238E27FC236}">
                <a16:creationId xmlns:a16="http://schemas.microsoft.com/office/drawing/2014/main" id="{89FD5D6F-A5AC-A4DE-56A2-D30FDE6B389F}"/>
              </a:ext>
            </a:extLst>
          </p:cNvPr>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Titre 1">
            <a:extLst>
              <a:ext uri="{FF2B5EF4-FFF2-40B4-BE49-F238E27FC236}">
                <a16:creationId xmlns:a16="http://schemas.microsoft.com/office/drawing/2014/main" id="{A46B9208-CC1B-3E04-AC16-7BDCE10276E6}"/>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Actes violents en mer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(piraterie, terrorisme maritime, vols à main armée, extension maritime des conflits et représailles armées) (*)</a:t>
            </a:r>
          </a:p>
        </p:txBody>
      </p:sp>
      <p:sp>
        <p:nvSpPr>
          <p:cNvPr id="5" name="Flèche : virage 4">
            <a:extLst>
              <a:ext uri="{FF2B5EF4-FFF2-40B4-BE49-F238E27FC236}">
                <a16:creationId xmlns:a16="http://schemas.microsoft.com/office/drawing/2014/main" id="{7A0C0907-A137-4006-C4A2-D9940D1DE429}"/>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ZoneTexte 10">
            <a:extLst>
              <a:ext uri="{FF2B5EF4-FFF2-40B4-BE49-F238E27FC236}">
                <a16:creationId xmlns:a16="http://schemas.microsoft.com/office/drawing/2014/main" id="{BFF1F7ED-66AA-1294-E204-A81322561304}"/>
              </a:ext>
            </a:extLst>
          </p:cNvPr>
          <p:cNvSpPr txBox="1"/>
          <p:nvPr/>
        </p:nvSpPr>
        <p:spPr>
          <a:xfrm>
            <a:off x="5762491" y="1386314"/>
            <a:ext cx="5343525" cy="1815882"/>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(Ops) MER ROUGE -</a:t>
            </a:r>
            <a:r>
              <a:rPr lang="fr-FR" sz="1400" b="1" kern="0" dirty="0">
                <a:solidFill>
                  <a:srgbClr val="000000"/>
                </a:solidFill>
                <a:effectLst/>
                <a:latin typeface="Times New Roman" panose="02020603050405020304" pitchFamily="18" charset="0"/>
                <a:ea typeface="Calibri" panose="020F0502020204030204" pitchFamily="34" charset="0"/>
              </a:rPr>
              <a:t> Les Houthis prennent pour cible un navire marchand.</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OLI France</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 27 juin à 0645 UTC, une attaque a eu lieu à 83NM au sud-ouest d'Al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Hudaydah</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impliquant un engin explosif improvisé sur un navire identifié comme le vraquier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Panamax</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fr-F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Seajoy</a:t>
            </a: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appartenant à la Grèce et battant pavillon maltais.  Le navire et l'équipage ont été déclarés sains et saufs et le navire se dirige vers son prochain port d'escale.</a:t>
            </a:r>
          </a:p>
        </p:txBody>
      </p:sp>
      <p:sp>
        <p:nvSpPr>
          <p:cNvPr id="2" name="Rectangle 1">
            <a:extLst>
              <a:ext uri="{FF2B5EF4-FFF2-40B4-BE49-F238E27FC236}">
                <a16:creationId xmlns:a16="http://schemas.microsoft.com/office/drawing/2014/main" id="{65DB8989-50BB-D653-B2A3-55F839D9054D}"/>
              </a:ext>
            </a:extLst>
          </p:cNvPr>
          <p:cNvSpPr>
            <a:spLocks noChangeArrowheads="1"/>
          </p:cNvSpPr>
          <p:nvPr/>
        </p:nvSpPr>
        <p:spPr bwMode="auto">
          <a:xfrm>
            <a:off x="5762490" y="5076716"/>
            <a:ext cx="6083113" cy="1061829"/>
          </a:xfrm>
          <a:prstGeom prst="rect">
            <a:avLst/>
          </a:prstGeom>
          <a:noFill/>
          <a:ln w="3175">
            <a:solidFill>
              <a:schemeClr val="tx1"/>
            </a:solidFill>
            <a:prstDash val="lgDash"/>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Piraterie</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maritime :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Approche</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suspecte</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Approche</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avec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tir</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Attaque</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de pirates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Vol à mains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armées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à bord des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navires</a:t>
            </a:r>
            <a:endPar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Extension maritime de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conflits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les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pièges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aux mines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ou</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autres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actions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contre</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les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navires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marchands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dans le cadre du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conflit</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au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Yémen</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Représailles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armées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les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pêcheurs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ou</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autres</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qui se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tirent</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entre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eux</a:t>
            </a:r>
            <a:endPar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Terrorisme</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maritime</a:t>
            </a:r>
            <a:endPar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B47B8277-A742-F688-DD0F-57FB4A7A5855}"/>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8" name="Image 7">
            <a:extLst>
              <a:ext uri="{FF2B5EF4-FFF2-40B4-BE49-F238E27FC236}">
                <a16:creationId xmlns:a16="http://schemas.microsoft.com/office/drawing/2014/main" id="{5318B8EA-1884-E958-D5C3-C3EE9E2943FE}"/>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9" name="Connecteur en angle 21">
            <a:extLst>
              <a:ext uri="{FF2B5EF4-FFF2-40B4-BE49-F238E27FC236}">
                <a16:creationId xmlns:a16="http://schemas.microsoft.com/office/drawing/2014/main" id="{7D4D0602-318F-CD2F-04A4-34A7A3E86F51}"/>
              </a:ext>
            </a:extLst>
          </p:cNvPr>
          <p:cNvCxnSpPr>
            <a:cxnSpLocks/>
            <a:endCxn id="11" idx="1"/>
          </p:cNvCxnSpPr>
          <p:nvPr/>
        </p:nvCxnSpPr>
        <p:spPr>
          <a:xfrm>
            <a:off x="2948940" y="2171700"/>
            <a:ext cx="2813551" cy="122555"/>
          </a:xfrm>
          <a:prstGeom prst="bentConnector3">
            <a:avLst>
              <a:gd name="adj1" fmla="val 50000"/>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33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6D648-B093-53B3-C37D-C91DF4085DAA}"/>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E8BD1E4C-530F-D1D2-6B18-33A3CB51CAF7}"/>
              </a:ext>
            </a:extLst>
          </p:cNvPr>
          <p:cNvSpPr txBox="1">
            <a:spLocks/>
          </p:cNvSpPr>
          <p:nvPr/>
        </p:nvSpPr>
        <p:spPr>
          <a:xfrm>
            <a:off x="1046060" y="179284"/>
            <a:ext cx="9635067" cy="7085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Pêche Illégale, Non Reportée</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&amp; Non Règlementée (INN)</a:t>
            </a:r>
          </a:p>
        </p:txBody>
      </p:sp>
      <p:sp>
        <p:nvSpPr>
          <p:cNvPr id="5" name="Flèche : virage 4">
            <a:extLst>
              <a:ext uri="{FF2B5EF4-FFF2-40B4-BE49-F238E27FC236}">
                <a16:creationId xmlns:a16="http://schemas.microsoft.com/office/drawing/2014/main" id="{65924256-8FC1-8A95-BB67-5D28D8398403}"/>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ZoneTexte 10">
            <a:extLst>
              <a:ext uri="{FF2B5EF4-FFF2-40B4-BE49-F238E27FC236}">
                <a16:creationId xmlns:a16="http://schemas.microsoft.com/office/drawing/2014/main" id="{D8D43B3B-D3E8-52BE-13C0-591D3029DA5D}"/>
              </a:ext>
            </a:extLst>
          </p:cNvPr>
          <p:cNvSpPr txBox="1"/>
          <p:nvPr/>
        </p:nvSpPr>
        <p:spPr>
          <a:xfrm>
            <a:off x="5762491" y="1386314"/>
            <a:ext cx="5343525" cy="1446550"/>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400" b="1" kern="0" dirty="0">
                <a:solidFill>
                  <a:srgbClr val="FF0000"/>
                </a:solidFill>
                <a:effectLst/>
                <a:latin typeface="Times New Roman" panose="02020603050405020304" pitchFamily="18" charset="0"/>
                <a:ea typeface="Calibri" panose="020F0502020204030204" pitchFamily="34" charset="0"/>
              </a:rPr>
              <a:t>(Ops) BAHREÏN -</a:t>
            </a:r>
            <a:r>
              <a:rPr lang="fr-FR" sz="1400" b="1" kern="0" dirty="0">
                <a:effectLst/>
                <a:latin typeface="Times New Roman" panose="02020603050405020304" pitchFamily="18" charset="0"/>
                <a:ea typeface="Calibri" panose="020F0502020204030204" pitchFamily="34" charset="0"/>
              </a:rPr>
              <a:t> Un homme arrêté avec 300 kg de crevettes pêchées illégalement est emprisonné</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26.06.2024, source : Bahraini press</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 Bahreïni a été condamné à trois mois de prison pour avoir vendu et commercialisé des crevettes pendant la période d'interdiction. Il a été arrêté en possession d'environ 300 kg de crevettes pêchées illégalement, qui ont été saisies.</a:t>
            </a:r>
          </a:p>
        </p:txBody>
      </p:sp>
      <p:pic>
        <p:nvPicPr>
          <p:cNvPr id="8" name="Image 7">
            <a:extLst>
              <a:ext uri="{FF2B5EF4-FFF2-40B4-BE49-F238E27FC236}">
                <a16:creationId xmlns:a16="http://schemas.microsoft.com/office/drawing/2014/main" id="{76AB00EE-9C0D-7AF2-1EDC-E79A94871FC7}"/>
              </a:ext>
            </a:extLst>
          </p:cNvPr>
          <p:cNvPicPr>
            <a:picLocks noChangeAspect="1"/>
          </p:cNvPicPr>
          <p:nvPr/>
        </p:nvPicPr>
        <p:blipFill>
          <a:blip r:embed="rId2"/>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9" name="Image 8">
            <a:extLst>
              <a:ext uri="{FF2B5EF4-FFF2-40B4-BE49-F238E27FC236}">
                <a16:creationId xmlns:a16="http://schemas.microsoft.com/office/drawing/2014/main" id="{902718C4-C30A-1A85-1892-5D16F1E04D0C}"/>
              </a:ext>
            </a:extLst>
          </p:cNvPr>
          <p:cNvPicPr>
            <a:picLocks noChangeAspect="1"/>
          </p:cNvPicPr>
          <p:nvPr/>
        </p:nvPicPr>
        <p:blipFill>
          <a:blip r:embed="rId3"/>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Connecteur droit 6">
            <a:extLst>
              <a:ext uri="{FF2B5EF4-FFF2-40B4-BE49-F238E27FC236}">
                <a16:creationId xmlns:a16="http://schemas.microsoft.com/office/drawing/2014/main" id="{3FDAADE1-BE0F-1534-3F77-C39D2C0AB14E}"/>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Connecteur en angle 21">
            <a:extLst>
              <a:ext uri="{FF2B5EF4-FFF2-40B4-BE49-F238E27FC236}">
                <a16:creationId xmlns:a16="http://schemas.microsoft.com/office/drawing/2014/main" id="{7E4C6595-BEB0-CADE-8C8F-3B78CE3675A6}"/>
              </a:ext>
            </a:extLst>
          </p:cNvPr>
          <p:cNvCxnSpPr>
            <a:cxnSpLocks/>
            <a:endCxn id="11" idx="1"/>
          </p:cNvCxnSpPr>
          <p:nvPr/>
        </p:nvCxnSpPr>
        <p:spPr>
          <a:xfrm>
            <a:off x="3566160" y="1189495"/>
            <a:ext cx="2196331" cy="920094"/>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48657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6000</TotalTime>
  <Words>2938</Words>
  <Application>Microsoft Office PowerPoint</Application>
  <PresentationFormat>Grand écran</PresentationFormat>
  <Paragraphs>319</Paragraphs>
  <Slides>21</Slides>
  <Notes>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21</vt:i4>
      </vt:variant>
    </vt:vector>
  </HeadingPairs>
  <TitlesOfParts>
    <vt:vector size="31" baseType="lpstr">
      <vt:lpstr>Aptos</vt:lpstr>
      <vt:lpstr>Aptos Display</vt:lpstr>
      <vt:lpstr>Arial</vt:lpstr>
      <vt:lpstr>Bahnschrift Light SemiCondensed</vt:lpstr>
      <vt:lpstr>Bahnschrift SemiLight Condensed</vt:lpstr>
      <vt:lpstr>Calibri</vt:lpstr>
      <vt:lpstr>Calibri Light</vt:lpstr>
      <vt:lpstr>Times New Roman</vt:lpstr>
      <vt:lpstr>Wingdings</vt:lpstr>
      <vt:lpstr>Thème Office</vt:lpstr>
      <vt:lpstr>Briefing Journalier du  CRFIM</vt:lpstr>
      <vt:lpstr>ACTIVITES</vt:lpstr>
      <vt:lpstr>PRÉVISIONS MÉTÉOROLOGIQUES</vt:lpstr>
      <vt:lpstr>PRÉVISIONS MÉTÉOROLOGIQUES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Briefing Journalier du  CRFIM</dc:title>
  <dc:creator>CRFIM RMIFC</dc:creator>
  <cp:lastModifiedBy>Analyst</cp:lastModifiedBy>
  <cp:revision>1843</cp:revision>
  <dcterms:created xsi:type="dcterms:W3CDTF">2024-01-26T08:21:18Z</dcterms:created>
  <dcterms:modified xsi:type="dcterms:W3CDTF">2024-06-28T09:20:42Z</dcterms:modified>
</cp:coreProperties>
</file>