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handoutMasterIdLst>
    <p:handoutMasterId r:id="rId25"/>
  </p:handoutMasterIdLst>
  <p:sldIdLst>
    <p:sldId id="256" r:id="rId3"/>
    <p:sldId id="257" r:id="rId4"/>
    <p:sldId id="296" r:id="rId5"/>
    <p:sldId id="387" r:id="rId6"/>
    <p:sldId id="395" r:id="rId7"/>
    <p:sldId id="312" r:id="rId8"/>
    <p:sldId id="366" r:id="rId9"/>
    <p:sldId id="396" r:id="rId10"/>
    <p:sldId id="341" r:id="rId11"/>
    <p:sldId id="342" r:id="rId12"/>
    <p:sldId id="267" r:id="rId13"/>
    <p:sldId id="397" r:id="rId14"/>
    <p:sldId id="398" r:id="rId15"/>
    <p:sldId id="345" r:id="rId16"/>
    <p:sldId id="333" r:id="rId17"/>
    <p:sldId id="399" r:id="rId18"/>
    <p:sldId id="338" r:id="rId19"/>
    <p:sldId id="400" r:id="rId20"/>
    <p:sldId id="347" r:id="rId21"/>
    <p:sldId id="401" r:id="rId22"/>
    <p:sldId id="265"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AFB"/>
    <a:srgbClr val="FFA018"/>
    <a:srgbClr val="FF0000"/>
    <a:srgbClr val="FF0592"/>
    <a:srgbClr val="1884FD"/>
    <a:srgbClr val="F89F20"/>
    <a:srgbClr val="C4EAFB"/>
    <a:srgbClr val="FB69FB"/>
    <a:srgbClr val="FF0591"/>
    <a:srgbClr val="F89E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8" autoAdjust="0"/>
    <p:restoredTop sz="94660"/>
  </p:normalViewPr>
  <p:slideViewPr>
    <p:cSldViewPr snapToGrid="0">
      <p:cViewPr varScale="1">
        <p:scale>
          <a:sx n="64" d="100"/>
          <a:sy n="64" d="100"/>
        </p:scale>
        <p:origin x="96" y="1020"/>
      </p:cViewPr>
      <p:guideLst/>
    </p:cSldViewPr>
  </p:slideViewPr>
  <p:notesTextViewPr>
    <p:cViewPr>
      <p:scale>
        <a:sx n="3" d="2"/>
        <a:sy n="3" d="2"/>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F4A06B-AD94-4C1D-B51C-00ECBAD4AB22}" type="datetimeFigureOut">
              <a:rPr lang="en-US" smtClean="0"/>
              <a:t>6/28/2024</a:t>
            </a:fld>
            <a:endParaRPr lang="en-US"/>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D25CE2-779F-4F4F-B486-9718A20867EE}" type="slidenum">
              <a:rPr lang="en-US" smtClean="0"/>
              <a:t>‹N°›</a:t>
            </a:fld>
            <a:endParaRPr lang="en-US"/>
          </a:p>
        </p:txBody>
      </p:sp>
    </p:spTree>
    <p:extLst>
      <p:ext uri="{BB962C8B-B14F-4D97-AF65-F5344CB8AC3E}">
        <p14:creationId xmlns:p14="http://schemas.microsoft.com/office/powerpoint/2010/main" val="799304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3F440-BDA0-4014-9521-F4C1804C043C}" type="datetimeFigureOut">
              <a:rPr lang="fr-FR" smtClean="0"/>
              <a:t>28/06/2024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8328C-451B-4471-86D0-D2BB387ECF18}" type="slidenum">
              <a:rPr lang="fr-FR" smtClean="0"/>
              <a:t>‹N°›</a:t>
            </a:fld>
            <a:endParaRPr lang="fr-FR"/>
          </a:p>
        </p:txBody>
      </p:sp>
    </p:spTree>
    <p:extLst>
      <p:ext uri="{BB962C8B-B14F-4D97-AF65-F5344CB8AC3E}">
        <p14:creationId xmlns:p14="http://schemas.microsoft.com/office/powerpoint/2010/main" val="654614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A9D6A5CC-4A9D-4130-B8C4-8EC49ABDFA58}" type="datetimeFigureOut">
              <a:rPr lang="fr-FR" smtClean="0"/>
              <a:t>28/06/2024</a:t>
            </a:fld>
            <a:endParaRPr lang="fr-F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9268F139-223F-4562-A6BF-E6E71EE9D98E}" type="slidenum">
              <a:rPr lang="fr-FR" smtClean="0"/>
              <a:t>‹N°›</a:t>
            </a:fld>
            <a:endParaRPr lang="fr-FR"/>
          </a:p>
        </p:txBody>
      </p:sp>
    </p:spTree>
    <p:extLst>
      <p:ext uri="{BB962C8B-B14F-4D97-AF65-F5344CB8AC3E}">
        <p14:creationId xmlns:p14="http://schemas.microsoft.com/office/powerpoint/2010/main" val="3755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9D6A5CC-4A9D-4130-B8C4-8EC49ABDFA58}" type="datetimeFigureOut">
              <a:rPr lang="fr-FR" smtClean="0"/>
              <a:t>28/06/2024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68F139-223F-4562-A6BF-E6E71EE9D98E}" type="slidenum">
              <a:rPr lang="fr-FR" smtClean="0"/>
              <a:t>‹N°›</a:t>
            </a:fld>
            <a:endParaRPr lang="fr-FR"/>
          </a:p>
        </p:txBody>
      </p:sp>
    </p:spTree>
    <p:extLst>
      <p:ext uri="{BB962C8B-B14F-4D97-AF65-F5344CB8AC3E}">
        <p14:creationId xmlns:p14="http://schemas.microsoft.com/office/powerpoint/2010/main" val="97093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9D6A5CC-4A9D-4130-B8C4-8EC49ABDFA58}" type="datetimeFigureOut">
              <a:rPr lang="fr-FR" smtClean="0"/>
              <a:t>28/06/2024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68F139-223F-4562-A6BF-E6E71EE9D98E}" type="slidenum">
              <a:rPr lang="fr-FR" smtClean="0"/>
              <a:t>‹N°›</a:t>
            </a:fld>
            <a:endParaRPr lang="fr-FR"/>
          </a:p>
        </p:txBody>
      </p:sp>
    </p:spTree>
    <p:extLst>
      <p:ext uri="{BB962C8B-B14F-4D97-AF65-F5344CB8AC3E}">
        <p14:creationId xmlns:p14="http://schemas.microsoft.com/office/powerpoint/2010/main" val="3496257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A9D6A5CC-4A9D-4130-B8C4-8EC49ABDFA58}" type="datetimeFigureOut">
              <a:rPr lang="fr-FR" smtClean="0"/>
              <a:t>28/06/2024</a:t>
            </a:fld>
            <a:endParaRPr lang="fr-F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9268F139-223F-4562-A6BF-E6E71EE9D98E}" type="slidenum">
              <a:rPr lang="fr-FR" smtClean="0"/>
              <a:t>‹N°›</a:t>
            </a:fld>
            <a:endParaRPr lang="fr-FR"/>
          </a:p>
        </p:txBody>
      </p:sp>
    </p:spTree>
    <p:extLst>
      <p:ext uri="{BB962C8B-B14F-4D97-AF65-F5344CB8AC3E}">
        <p14:creationId xmlns:p14="http://schemas.microsoft.com/office/powerpoint/2010/main" val="2118003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9D6A5CC-4A9D-4130-B8C4-8EC49ABDFA58}" type="datetimeFigureOut">
              <a:rPr lang="fr-FR" smtClean="0"/>
              <a:t>28/06/2024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68F139-223F-4562-A6BF-E6E71EE9D98E}" type="slidenum">
              <a:rPr lang="fr-FR" smtClean="0"/>
              <a:t>‹N°›</a:t>
            </a:fld>
            <a:endParaRPr lang="fr-FR"/>
          </a:p>
        </p:txBody>
      </p:sp>
    </p:spTree>
    <p:extLst>
      <p:ext uri="{BB962C8B-B14F-4D97-AF65-F5344CB8AC3E}">
        <p14:creationId xmlns:p14="http://schemas.microsoft.com/office/powerpoint/2010/main" val="483208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A9D6A5CC-4A9D-4130-B8C4-8EC49ABDFA58}" type="datetimeFigureOut">
              <a:rPr lang="fr-FR" smtClean="0"/>
              <a:t>28/06/2024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68F139-223F-4562-A6BF-E6E71EE9D98E}" type="slidenum">
              <a:rPr lang="fr-FR" smtClean="0"/>
              <a:t>‹N°›</a:t>
            </a:fld>
            <a:endParaRPr lang="fr-FR"/>
          </a:p>
        </p:txBody>
      </p:sp>
    </p:spTree>
    <p:extLst>
      <p:ext uri="{BB962C8B-B14F-4D97-AF65-F5344CB8AC3E}">
        <p14:creationId xmlns:p14="http://schemas.microsoft.com/office/powerpoint/2010/main" val="2531649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A9D6A5CC-4A9D-4130-B8C4-8EC49ABDFA58}" type="datetimeFigureOut">
              <a:rPr lang="fr-FR" smtClean="0"/>
              <a:t>28/06/2024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268F139-223F-4562-A6BF-E6E71EE9D98E}" type="slidenum">
              <a:rPr lang="fr-FR" smtClean="0"/>
              <a:t>‹N°›</a:t>
            </a:fld>
            <a:endParaRPr lang="fr-FR"/>
          </a:p>
        </p:txBody>
      </p:sp>
    </p:spTree>
    <p:extLst>
      <p:ext uri="{BB962C8B-B14F-4D97-AF65-F5344CB8AC3E}">
        <p14:creationId xmlns:p14="http://schemas.microsoft.com/office/powerpoint/2010/main" val="1500176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A9D6A5CC-4A9D-4130-B8C4-8EC49ABDFA58}" type="datetimeFigureOut">
              <a:rPr lang="fr-FR" smtClean="0"/>
              <a:t>28/06/2024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268F139-223F-4562-A6BF-E6E71EE9D98E}" type="slidenum">
              <a:rPr lang="fr-FR" smtClean="0"/>
              <a:t>‹N°›</a:t>
            </a:fld>
            <a:endParaRPr lang="fr-FR"/>
          </a:p>
        </p:txBody>
      </p:sp>
    </p:spTree>
    <p:extLst>
      <p:ext uri="{BB962C8B-B14F-4D97-AF65-F5344CB8AC3E}">
        <p14:creationId xmlns:p14="http://schemas.microsoft.com/office/powerpoint/2010/main" val="1039492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A9D6A5CC-4A9D-4130-B8C4-8EC49ABDFA58}" type="datetimeFigureOut">
              <a:rPr lang="fr-FR" smtClean="0"/>
              <a:t>28/06/2024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268F139-223F-4562-A6BF-E6E71EE9D98E}" type="slidenum">
              <a:rPr lang="fr-FR" smtClean="0"/>
              <a:t>‹N°›</a:t>
            </a:fld>
            <a:endParaRPr lang="fr-FR"/>
          </a:p>
        </p:txBody>
      </p:sp>
      <p:sp>
        <p:nvSpPr>
          <p:cNvPr id="6" name="Titre 1"/>
          <p:cNvSpPr txBox="1">
            <a:spLocks/>
          </p:cNvSpPr>
          <p:nvPr userDrawn="1"/>
        </p:nvSpPr>
        <p:spPr>
          <a:xfrm>
            <a:off x="743239" y="331819"/>
            <a:ext cx="9635067" cy="64258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Bahnschrift SemiLight Condensed" panose="020B0502040204020203" pitchFamily="34" charset="0"/>
                <a:cs typeface="Calibri" panose="020F0502020204030204" pitchFamily="34" charset="0"/>
              </a:rPr>
              <a:t>Violent acts at sea (piracy, maritime terrorism, armed robbery, maritime extension of conflicts and armed reprisals)</a:t>
            </a:r>
            <a:endParaRPr lang="fr-FR" sz="4000" b="1" dirty="0">
              <a:solidFill>
                <a:schemeClr val="bg1"/>
              </a:solidFill>
              <a:latin typeface="Bahnschrift SemiLight Condensed" panose="020B0502040204020203" pitchFamily="34" charset="0"/>
              <a:cs typeface="Calibri" panose="020F0502020204030204" pitchFamily="34" charset="0"/>
            </a:endParaRPr>
          </a:p>
        </p:txBody>
      </p:sp>
    </p:spTree>
    <p:extLst>
      <p:ext uri="{BB962C8B-B14F-4D97-AF65-F5344CB8AC3E}">
        <p14:creationId xmlns:p14="http://schemas.microsoft.com/office/powerpoint/2010/main" val="14267619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9D6A5CC-4A9D-4130-B8C4-8EC49ABDFA58}" type="datetimeFigureOut">
              <a:rPr lang="fr-FR" smtClean="0"/>
              <a:t>28/06/2024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268F139-223F-4562-A6BF-E6E71EE9D98E}" type="slidenum">
              <a:rPr lang="fr-FR" smtClean="0"/>
              <a:t>‹N°›</a:t>
            </a:fld>
            <a:endParaRPr lang="fr-FR"/>
          </a:p>
        </p:txBody>
      </p:sp>
    </p:spTree>
    <p:extLst>
      <p:ext uri="{BB962C8B-B14F-4D97-AF65-F5344CB8AC3E}">
        <p14:creationId xmlns:p14="http://schemas.microsoft.com/office/powerpoint/2010/main" val="13808838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9D6A5CC-4A9D-4130-B8C4-8EC49ABDFA58}" type="datetimeFigureOut">
              <a:rPr lang="fr-FR" smtClean="0"/>
              <a:t>28/06/2024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268F139-223F-4562-A6BF-E6E71EE9D98E}" type="slidenum">
              <a:rPr lang="fr-FR" smtClean="0"/>
              <a:t>‹N°›</a:t>
            </a:fld>
            <a:endParaRPr lang="fr-FR"/>
          </a:p>
        </p:txBody>
      </p:sp>
      <p:sp>
        <p:nvSpPr>
          <p:cNvPr id="8" name="Titre 1"/>
          <p:cNvSpPr txBox="1">
            <a:spLocks/>
          </p:cNvSpPr>
          <p:nvPr userDrawn="1"/>
        </p:nvSpPr>
        <p:spPr>
          <a:xfrm>
            <a:off x="743239" y="331819"/>
            <a:ext cx="9635067" cy="64258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Bahnschrift SemiLight Condensed" panose="020B0502040204020203" pitchFamily="34" charset="0"/>
                <a:cs typeface="Calibri" panose="020F0502020204030204" pitchFamily="34" charset="0"/>
              </a:rPr>
              <a:t>Violent acts at sea (piracy, maritime terrorism, armed robbery, maritime extension of conflicts and armed reprisals)</a:t>
            </a:r>
            <a:endParaRPr lang="fr-FR" sz="4000" b="1" dirty="0">
              <a:solidFill>
                <a:schemeClr val="bg1"/>
              </a:solidFill>
              <a:latin typeface="Bahnschrift SemiLight Condensed" panose="020B0502040204020203" pitchFamily="34" charset="0"/>
              <a:cs typeface="Calibri" panose="020F0502020204030204" pitchFamily="34" charset="0"/>
            </a:endParaRPr>
          </a:p>
        </p:txBody>
      </p:sp>
    </p:spTree>
    <p:extLst>
      <p:ext uri="{BB962C8B-B14F-4D97-AF65-F5344CB8AC3E}">
        <p14:creationId xmlns:p14="http://schemas.microsoft.com/office/powerpoint/2010/main" val="214423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9D6A5CC-4A9D-4130-B8C4-8EC49ABDFA58}" type="datetimeFigureOut">
              <a:rPr lang="fr-FR" smtClean="0"/>
              <a:t>28/06/2024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68F139-223F-4562-A6BF-E6E71EE9D98E}" type="slidenum">
              <a:rPr lang="fr-FR" smtClean="0"/>
              <a:t>‹N°›</a:t>
            </a:fld>
            <a:endParaRPr lang="fr-FR"/>
          </a:p>
        </p:txBody>
      </p:sp>
    </p:spTree>
    <p:extLst>
      <p:ext uri="{BB962C8B-B14F-4D97-AF65-F5344CB8AC3E}">
        <p14:creationId xmlns:p14="http://schemas.microsoft.com/office/powerpoint/2010/main" val="4244673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9D6A5CC-4A9D-4130-B8C4-8EC49ABDFA58}" type="datetimeFigureOut">
              <a:rPr lang="fr-FR" smtClean="0"/>
              <a:t>28/06/2024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268F139-223F-4562-A6BF-E6E71EE9D98E}" type="slidenum">
              <a:rPr lang="fr-FR" smtClean="0"/>
              <a:t>‹N°›</a:t>
            </a:fld>
            <a:endParaRPr lang="fr-FR"/>
          </a:p>
        </p:txBody>
      </p:sp>
    </p:spTree>
    <p:extLst>
      <p:ext uri="{BB962C8B-B14F-4D97-AF65-F5344CB8AC3E}">
        <p14:creationId xmlns:p14="http://schemas.microsoft.com/office/powerpoint/2010/main" val="3734524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9D6A5CC-4A9D-4130-B8C4-8EC49ABDFA58}" type="datetimeFigureOut">
              <a:rPr lang="fr-FR" smtClean="0"/>
              <a:t>28/06/2024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68F139-223F-4562-A6BF-E6E71EE9D98E}" type="slidenum">
              <a:rPr lang="fr-FR" smtClean="0"/>
              <a:t>‹N°›</a:t>
            </a:fld>
            <a:endParaRPr lang="fr-FR"/>
          </a:p>
        </p:txBody>
      </p:sp>
    </p:spTree>
    <p:extLst>
      <p:ext uri="{BB962C8B-B14F-4D97-AF65-F5344CB8AC3E}">
        <p14:creationId xmlns:p14="http://schemas.microsoft.com/office/powerpoint/2010/main" val="23096916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9D6A5CC-4A9D-4130-B8C4-8EC49ABDFA58}" type="datetimeFigureOut">
              <a:rPr lang="fr-FR" smtClean="0"/>
              <a:t>28/06/2024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68F139-223F-4562-A6BF-E6E71EE9D98E}" type="slidenum">
              <a:rPr lang="fr-FR" smtClean="0"/>
              <a:t>‹N°›</a:t>
            </a:fld>
            <a:endParaRPr lang="fr-FR"/>
          </a:p>
        </p:txBody>
      </p:sp>
    </p:spTree>
    <p:extLst>
      <p:ext uri="{BB962C8B-B14F-4D97-AF65-F5344CB8AC3E}">
        <p14:creationId xmlns:p14="http://schemas.microsoft.com/office/powerpoint/2010/main" val="380600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A9D6A5CC-4A9D-4130-B8C4-8EC49ABDFA58}" type="datetimeFigureOut">
              <a:rPr lang="fr-FR" smtClean="0"/>
              <a:t>28/06/2024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68F139-223F-4562-A6BF-E6E71EE9D98E}" type="slidenum">
              <a:rPr lang="fr-FR" smtClean="0"/>
              <a:t>‹N°›</a:t>
            </a:fld>
            <a:endParaRPr lang="fr-FR"/>
          </a:p>
        </p:txBody>
      </p:sp>
    </p:spTree>
    <p:extLst>
      <p:ext uri="{BB962C8B-B14F-4D97-AF65-F5344CB8AC3E}">
        <p14:creationId xmlns:p14="http://schemas.microsoft.com/office/powerpoint/2010/main" val="231435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A9D6A5CC-4A9D-4130-B8C4-8EC49ABDFA58}" type="datetimeFigureOut">
              <a:rPr lang="fr-FR" smtClean="0"/>
              <a:t>28/06/2024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268F139-223F-4562-A6BF-E6E71EE9D98E}" type="slidenum">
              <a:rPr lang="fr-FR" smtClean="0"/>
              <a:t>‹N°›</a:t>
            </a:fld>
            <a:endParaRPr lang="fr-FR"/>
          </a:p>
        </p:txBody>
      </p:sp>
    </p:spTree>
    <p:extLst>
      <p:ext uri="{BB962C8B-B14F-4D97-AF65-F5344CB8AC3E}">
        <p14:creationId xmlns:p14="http://schemas.microsoft.com/office/powerpoint/2010/main" val="39972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A9D6A5CC-4A9D-4130-B8C4-8EC49ABDFA58}" type="datetimeFigureOut">
              <a:rPr lang="fr-FR" smtClean="0"/>
              <a:t>28/06/2024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268F139-223F-4562-A6BF-E6E71EE9D98E}" type="slidenum">
              <a:rPr lang="fr-FR" smtClean="0"/>
              <a:t>‹N°›</a:t>
            </a:fld>
            <a:endParaRPr lang="fr-FR"/>
          </a:p>
        </p:txBody>
      </p:sp>
    </p:spTree>
    <p:extLst>
      <p:ext uri="{BB962C8B-B14F-4D97-AF65-F5344CB8AC3E}">
        <p14:creationId xmlns:p14="http://schemas.microsoft.com/office/powerpoint/2010/main" val="248448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A9D6A5CC-4A9D-4130-B8C4-8EC49ABDFA58}" type="datetimeFigureOut">
              <a:rPr lang="fr-FR" smtClean="0"/>
              <a:t>28/06/2024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268F139-223F-4562-A6BF-E6E71EE9D98E}" type="slidenum">
              <a:rPr lang="fr-FR" smtClean="0"/>
              <a:t>‹N°›</a:t>
            </a:fld>
            <a:endParaRPr lang="fr-FR"/>
          </a:p>
        </p:txBody>
      </p:sp>
      <p:sp>
        <p:nvSpPr>
          <p:cNvPr id="6" name="Titre 1"/>
          <p:cNvSpPr txBox="1">
            <a:spLocks/>
          </p:cNvSpPr>
          <p:nvPr userDrawn="1"/>
        </p:nvSpPr>
        <p:spPr>
          <a:xfrm>
            <a:off x="743239" y="331819"/>
            <a:ext cx="9635067" cy="64258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Bahnschrift SemiLight Condensed" panose="020B0502040204020203" pitchFamily="34" charset="0"/>
                <a:cs typeface="Calibri" panose="020F0502020204030204" pitchFamily="34" charset="0"/>
              </a:rPr>
              <a:t>Violent acts at sea (piracy, maritime terrorism, armed robbery, maritime extension of conflicts and armed reprisals)</a:t>
            </a:r>
            <a:endParaRPr lang="fr-FR" sz="4000" b="1" dirty="0">
              <a:solidFill>
                <a:schemeClr val="bg1"/>
              </a:solidFill>
              <a:latin typeface="Bahnschrift SemiLight Condensed" panose="020B0502040204020203" pitchFamily="34" charset="0"/>
              <a:cs typeface="Calibri" panose="020F0502020204030204" pitchFamily="34" charset="0"/>
            </a:endParaRPr>
          </a:p>
        </p:txBody>
      </p:sp>
    </p:spTree>
    <p:extLst>
      <p:ext uri="{BB962C8B-B14F-4D97-AF65-F5344CB8AC3E}">
        <p14:creationId xmlns:p14="http://schemas.microsoft.com/office/powerpoint/2010/main" val="3942808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9D6A5CC-4A9D-4130-B8C4-8EC49ABDFA58}" type="datetimeFigureOut">
              <a:rPr lang="fr-FR" smtClean="0"/>
              <a:t>28/06/2024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268F139-223F-4562-A6BF-E6E71EE9D98E}" type="slidenum">
              <a:rPr lang="fr-FR" smtClean="0"/>
              <a:t>‹N°›</a:t>
            </a:fld>
            <a:endParaRPr lang="fr-FR"/>
          </a:p>
        </p:txBody>
      </p:sp>
    </p:spTree>
    <p:extLst>
      <p:ext uri="{BB962C8B-B14F-4D97-AF65-F5344CB8AC3E}">
        <p14:creationId xmlns:p14="http://schemas.microsoft.com/office/powerpoint/2010/main" val="2275140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9D6A5CC-4A9D-4130-B8C4-8EC49ABDFA58}" type="datetimeFigureOut">
              <a:rPr lang="fr-FR" smtClean="0"/>
              <a:t>28/06/2024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268F139-223F-4562-A6BF-E6E71EE9D98E}" type="slidenum">
              <a:rPr lang="fr-FR" smtClean="0"/>
              <a:t>‹N°›</a:t>
            </a:fld>
            <a:endParaRPr lang="fr-FR"/>
          </a:p>
        </p:txBody>
      </p:sp>
      <p:sp>
        <p:nvSpPr>
          <p:cNvPr id="8" name="Titre 1"/>
          <p:cNvSpPr txBox="1">
            <a:spLocks/>
          </p:cNvSpPr>
          <p:nvPr userDrawn="1"/>
        </p:nvSpPr>
        <p:spPr>
          <a:xfrm>
            <a:off x="743239" y="331819"/>
            <a:ext cx="9635067" cy="64258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Bahnschrift SemiLight Condensed" panose="020B0502040204020203" pitchFamily="34" charset="0"/>
                <a:cs typeface="Calibri" panose="020F0502020204030204" pitchFamily="34" charset="0"/>
              </a:rPr>
              <a:t>Violent acts at sea (piracy, maritime terrorism, armed robbery, maritime extension of conflicts and armed reprisals)</a:t>
            </a:r>
            <a:endParaRPr lang="fr-FR" sz="4000" b="1" dirty="0">
              <a:solidFill>
                <a:schemeClr val="bg1"/>
              </a:solidFill>
              <a:latin typeface="Bahnschrift SemiLight Condensed" panose="020B0502040204020203" pitchFamily="34" charset="0"/>
              <a:cs typeface="Calibri" panose="020F0502020204030204" pitchFamily="34" charset="0"/>
            </a:endParaRPr>
          </a:p>
        </p:txBody>
      </p:sp>
    </p:spTree>
    <p:extLst>
      <p:ext uri="{BB962C8B-B14F-4D97-AF65-F5344CB8AC3E}">
        <p14:creationId xmlns:p14="http://schemas.microsoft.com/office/powerpoint/2010/main" val="994655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9D6A5CC-4A9D-4130-B8C4-8EC49ABDFA58}" type="datetimeFigureOut">
              <a:rPr lang="fr-FR" smtClean="0"/>
              <a:t>28/06/2024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268F139-223F-4562-A6BF-E6E71EE9D98E}" type="slidenum">
              <a:rPr lang="fr-FR" smtClean="0"/>
              <a:t>‹N°›</a:t>
            </a:fld>
            <a:endParaRPr lang="fr-FR"/>
          </a:p>
        </p:txBody>
      </p:sp>
    </p:spTree>
    <p:extLst>
      <p:ext uri="{BB962C8B-B14F-4D97-AF65-F5344CB8AC3E}">
        <p14:creationId xmlns:p14="http://schemas.microsoft.com/office/powerpoint/2010/main" val="410432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6A5CC-4A9D-4130-B8C4-8EC49ABDFA58}" type="datetimeFigureOut">
              <a:rPr lang="fr-FR" smtClean="0"/>
              <a:t>28/06/2024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8F139-223F-4562-A6BF-E6E71EE9D98E}" type="slidenum">
              <a:rPr lang="fr-FR" smtClean="0"/>
              <a:t>‹N°›</a:t>
            </a:fld>
            <a:endParaRPr lang="fr-FR"/>
          </a:p>
        </p:txBody>
      </p:sp>
    </p:spTree>
    <p:extLst>
      <p:ext uri="{BB962C8B-B14F-4D97-AF65-F5344CB8AC3E}">
        <p14:creationId xmlns:p14="http://schemas.microsoft.com/office/powerpoint/2010/main" val="3497004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6A5CC-4A9D-4130-B8C4-8EC49ABDFA58}" type="datetimeFigureOut">
              <a:rPr lang="fr-FR" smtClean="0"/>
              <a:t>28/06/2024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8F139-223F-4562-A6BF-E6E71EE9D98E}" type="slidenum">
              <a:rPr lang="fr-FR" smtClean="0"/>
              <a:t>‹N°›</a:t>
            </a:fld>
            <a:endParaRPr lang="fr-FR"/>
          </a:p>
        </p:txBody>
      </p:sp>
    </p:spTree>
    <p:extLst>
      <p:ext uri="{BB962C8B-B14F-4D97-AF65-F5344CB8AC3E}">
        <p14:creationId xmlns:p14="http://schemas.microsoft.com/office/powerpoint/2010/main" val="411436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13.xml"/><Relationship Id="rId5" Type="http://schemas.openxmlformats.org/officeDocument/2006/relationships/image" Target="../media/image25.jp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13.xml"/><Relationship Id="rId5" Type="http://schemas.openxmlformats.org/officeDocument/2006/relationships/image" Target="../media/image26.jp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13.xml"/><Relationship Id="rId5" Type="http://schemas.openxmlformats.org/officeDocument/2006/relationships/image" Target="../media/image27.jp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13.xml"/><Relationship Id="rId5" Type="http://schemas.openxmlformats.org/officeDocument/2006/relationships/image" Target="../media/image28.jp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13.xml"/><Relationship Id="rId5" Type="http://schemas.openxmlformats.org/officeDocument/2006/relationships/image" Target="../media/image29.jp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13.xml"/><Relationship Id="rId5" Type="http://schemas.openxmlformats.org/officeDocument/2006/relationships/image" Target="../media/image30.jp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13.xml"/><Relationship Id="rId5" Type="http://schemas.openxmlformats.org/officeDocument/2006/relationships/image" Target="../media/image31.jp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13.xml"/><Relationship Id="rId5" Type="http://schemas.openxmlformats.org/officeDocument/2006/relationships/image" Target="../media/image32.jp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13.xml"/><Relationship Id="rId5" Type="http://schemas.openxmlformats.org/officeDocument/2006/relationships/image" Target="../media/image33.jp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hyperlink" Target="mailto:watchfloor@crfimmadagascar.org" TargetMode="Externa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hyperlink" Target="https://crfimmadagascar.or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jpg"/><Relationship Id="rId5" Type="http://schemas.openxmlformats.org/officeDocument/2006/relationships/image" Target="../media/image11.png"/><Relationship Id="rId10" Type="http://schemas.openxmlformats.org/officeDocument/2006/relationships/image" Target="../media/image16.jpg"/><Relationship Id="rId4" Type="http://schemas.openxmlformats.org/officeDocument/2006/relationships/image" Target="../media/image10.png"/><Relationship Id="rId9" Type="http://schemas.openxmlformats.org/officeDocument/2006/relationships/image" Target="../media/image15.jpg"/></Relationships>
</file>

<file path=ppt/slides/_rels/slide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13.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756602"/>
            <a:ext cx="9144000" cy="2387600"/>
          </a:xfrm>
          <a:effectLst/>
        </p:spPr>
        <p:txBody>
          <a:bodyPr/>
          <a:lstStyle/>
          <a:p>
            <a:r>
              <a:rPr lang="fr-FR" b="1" dirty="0">
                <a:solidFill>
                  <a:schemeClr val="accent1">
                    <a:lumMod val="50000"/>
                  </a:schemeClr>
                </a:solidFill>
              </a:rPr>
              <a:t>RMIFC Daily Brief</a:t>
            </a:r>
          </a:p>
        </p:txBody>
      </p:sp>
      <p:sp>
        <p:nvSpPr>
          <p:cNvPr id="3" name="Sous-titre 2"/>
          <p:cNvSpPr>
            <a:spLocks noGrp="1"/>
          </p:cNvSpPr>
          <p:nvPr>
            <p:ph type="subTitle" idx="1"/>
          </p:nvPr>
        </p:nvSpPr>
        <p:spPr>
          <a:xfrm>
            <a:off x="1524000" y="3284403"/>
            <a:ext cx="9144000" cy="2574827"/>
          </a:xfrm>
        </p:spPr>
        <p:txBody>
          <a:bodyPr>
            <a:normAutofit/>
          </a:bodyPr>
          <a:lstStyle/>
          <a:p>
            <a:r>
              <a:rPr lang="fr-FR" dirty="0"/>
              <a:t>(Antananarivo - Madagascar)</a:t>
            </a:r>
          </a:p>
          <a:p>
            <a:r>
              <a:rPr lang="en-US" kern="1800" dirty="0">
                <a:effectLst/>
                <a:ea typeface="Calibri" panose="020F0502020204030204" pitchFamily="34" charset="0"/>
                <a:cs typeface="Calibri" panose="020F0502020204030204" pitchFamily="34" charset="0"/>
              </a:rPr>
              <a:t>June 28</a:t>
            </a:r>
            <a:r>
              <a:rPr lang="en-US" kern="1800" baseline="30000" dirty="0">
                <a:effectLst/>
                <a:ea typeface="Calibri" panose="020F0502020204030204" pitchFamily="34" charset="0"/>
                <a:cs typeface="Calibri" panose="020F0502020204030204" pitchFamily="34" charset="0"/>
              </a:rPr>
              <a:t>th</a:t>
            </a:r>
            <a:r>
              <a:rPr lang="en-US" kern="1800" dirty="0">
                <a:effectLst/>
                <a:ea typeface="Calibri" panose="020F0502020204030204" pitchFamily="34" charset="0"/>
                <a:cs typeface="Calibri" panose="020F0502020204030204" pitchFamily="34" charset="0"/>
              </a:rPr>
              <a:t> </a:t>
            </a:r>
            <a:r>
              <a:rPr lang="fr-FR" dirty="0"/>
              <a:t>2024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fr-FR" sz="2400" b="0" i="0" u="none" strike="noStrike" kern="1200" cap="none" spc="0" normalizeH="0" baseline="0" noProof="0" dirty="0">
              <a:ln>
                <a:noFill/>
              </a:ln>
              <a:solidFill>
                <a:prstClr val="black"/>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1" u="none" strike="noStrike" kern="1200" cap="none" spc="0" normalizeH="0" baseline="0" noProof="0" dirty="0">
                <a:ln>
                  <a:noFill/>
                </a:ln>
                <a:solidFill>
                  <a:srgbClr val="00B0F0"/>
                </a:solidFill>
                <a:effectLst/>
                <a:uLnTx/>
                <a:uFillTx/>
                <a:latin typeface="Calibri Light" panose="020F0302020204030204" pitchFamily="34" charset="0"/>
                <a:ea typeface="Calibri Light" panose="020F0302020204030204" pitchFamily="34" charset="0"/>
                <a:cs typeface="Calibri Light" panose="020F0302020204030204" pitchFamily="34" charset="0"/>
              </a:rPr>
              <a:t>"Even the glory of the river ends at the sea", Russian proverb.</a:t>
            </a:r>
          </a:p>
        </p:txBody>
      </p:sp>
    </p:spTree>
    <p:extLst>
      <p:ext uri="{BB962C8B-B14F-4D97-AF65-F5344CB8AC3E}">
        <p14:creationId xmlns:p14="http://schemas.microsoft.com/office/powerpoint/2010/main" val="3546218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a:stretch>
        </a:blipFill>
        <a:effectLst/>
      </p:bgPr>
    </p:bg>
    <p:spTree>
      <p:nvGrpSpPr>
        <p:cNvPr id="1" name="">
          <a:extLst>
            <a:ext uri="{FF2B5EF4-FFF2-40B4-BE49-F238E27FC236}">
              <a16:creationId xmlns:a16="http://schemas.microsoft.com/office/drawing/2014/main" id="{7A42FD4A-E369-AB55-EC18-50E62BD8C9BE}"/>
            </a:ext>
          </a:extLst>
        </p:cNvPr>
        <p:cNvGrpSpPr/>
        <p:nvPr/>
      </p:nvGrpSpPr>
      <p:grpSpPr>
        <a:xfrm>
          <a:off x="0" y="0"/>
          <a:ext cx="0" cy="0"/>
          <a:chOff x="0" y="0"/>
          <a:chExt cx="0" cy="0"/>
        </a:xfrm>
      </p:grpSpPr>
      <p:sp>
        <p:nvSpPr>
          <p:cNvPr id="4" name="Flèche : virage 3">
            <a:extLst>
              <a:ext uri="{FF2B5EF4-FFF2-40B4-BE49-F238E27FC236}">
                <a16:creationId xmlns:a16="http://schemas.microsoft.com/office/drawing/2014/main" id="{A7C21B2B-B006-5432-4856-C425E5C5F335}"/>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itre 1">
            <a:extLst>
              <a:ext uri="{FF2B5EF4-FFF2-40B4-BE49-F238E27FC236}">
                <a16:creationId xmlns:a16="http://schemas.microsoft.com/office/drawing/2014/main" id="{B46DCD1A-CDB7-47FE-EB25-BCB4D377D86E}"/>
              </a:ext>
            </a:extLst>
          </p:cNvPr>
          <p:cNvSpPr txBox="1">
            <a:spLocks/>
          </p:cNvSpPr>
          <p:nvPr/>
        </p:nvSpPr>
        <p:spPr>
          <a:xfrm>
            <a:off x="1046060" y="181276"/>
            <a:ext cx="9635067" cy="7370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Trafficking &amp; Smuggling</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By Sea</a:t>
            </a:r>
          </a:p>
        </p:txBody>
      </p:sp>
      <p:sp>
        <p:nvSpPr>
          <p:cNvPr id="2" name="ZoneTexte 1">
            <a:extLst>
              <a:ext uri="{FF2B5EF4-FFF2-40B4-BE49-F238E27FC236}">
                <a16:creationId xmlns:a16="http://schemas.microsoft.com/office/drawing/2014/main" id="{0024816A-1B77-F8DB-31E0-15EC25B49CE7}"/>
              </a:ext>
            </a:extLst>
          </p:cNvPr>
          <p:cNvSpPr txBox="1"/>
          <p:nvPr/>
        </p:nvSpPr>
        <p:spPr>
          <a:xfrm>
            <a:off x="5762491" y="1386314"/>
            <a:ext cx="5343525" cy="3662541"/>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kern="0" dirty="0">
                <a:solidFill>
                  <a:srgbClr val="FF0000"/>
                </a:solidFill>
                <a:effectLst/>
                <a:latin typeface="Times New Roman" panose="02020603050405020304" pitchFamily="18" charset="0"/>
                <a:ea typeface="Times New Roman" panose="02020603050405020304" pitchFamily="18" charset="0"/>
              </a:rPr>
              <a:t>(News) WORLD -</a:t>
            </a:r>
            <a:r>
              <a:rPr lang="en-US" sz="1400" b="1" kern="0" dirty="0">
                <a:effectLst/>
                <a:latin typeface="Times New Roman" panose="02020603050405020304" pitchFamily="18" charset="0"/>
                <a:ea typeface="Times New Roman" panose="02020603050405020304" pitchFamily="18" charset="0"/>
              </a:rPr>
              <a:t> World Drug Day: Strengthening maritime security</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28.06.2024, source : UNODC</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Maritime routes have long been exploited by drug traffickers due to the vast expanses of open sea and the complexity of maritime laws and jurisdictions. The illicit drug trade via maritime channels poses severe threats, not only in terms of drug proliferation but also through its links to organized crime, terrorism, and human trafficking. Addressing these challenges requires a coordinated international response, where the United Nations Office on Drugs and Crime Global Maritime Crime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Programme</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(UNODC GMCP) plays a vital role.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Image 4">
            <a:extLst>
              <a:ext uri="{FF2B5EF4-FFF2-40B4-BE49-F238E27FC236}">
                <a16:creationId xmlns:a16="http://schemas.microsoft.com/office/drawing/2014/main" id="{D712382C-742A-198F-0200-D8BFC448F5B2}"/>
              </a:ext>
            </a:extLst>
          </p:cNvPr>
          <p:cNvPicPr>
            <a:picLocks noChangeAspect="1"/>
          </p:cNvPicPr>
          <p:nvPr/>
        </p:nvPicPr>
        <p:blipFill>
          <a:blip r:embed="rId3"/>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7" name="Image 6">
            <a:extLst>
              <a:ext uri="{FF2B5EF4-FFF2-40B4-BE49-F238E27FC236}">
                <a16:creationId xmlns:a16="http://schemas.microsoft.com/office/drawing/2014/main" id="{830A3347-6276-3756-86A6-99B9F4C736B1}"/>
              </a:ext>
            </a:extLst>
          </p:cNvPr>
          <p:cNvPicPr>
            <a:picLocks noChangeAspect="1"/>
          </p:cNvPicPr>
          <p:nvPr/>
        </p:nvPicPr>
        <p:blipFill>
          <a:blip r:embed="rId4"/>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Connecteur droit 7">
            <a:extLst>
              <a:ext uri="{FF2B5EF4-FFF2-40B4-BE49-F238E27FC236}">
                <a16:creationId xmlns:a16="http://schemas.microsoft.com/office/drawing/2014/main" id="{676C5A67-4843-A0F3-9F39-80B692D2A22D}"/>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 name="Image 2" descr="Une image contenant habits, personne, plein air, ciel&#10;&#10;Description générée automatiquement">
            <a:extLst>
              <a:ext uri="{FF2B5EF4-FFF2-40B4-BE49-F238E27FC236}">
                <a16:creationId xmlns:a16="http://schemas.microsoft.com/office/drawing/2014/main" id="{42C5B48A-289E-F376-70FD-6D5A08426F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6053" y="3674779"/>
            <a:ext cx="1676400" cy="1257300"/>
          </a:xfrm>
          <a:prstGeom prst="rect">
            <a:avLst/>
          </a:prstGeom>
        </p:spPr>
      </p:pic>
    </p:spTree>
    <p:extLst>
      <p:ext uri="{BB962C8B-B14F-4D97-AF65-F5344CB8AC3E}">
        <p14:creationId xmlns:p14="http://schemas.microsoft.com/office/powerpoint/2010/main" val="24737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a:stretch>
        </a:blipFill>
        <a:effectLst/>
      </p:bgPr>
    </p:bg>
    <p:spTree>
      <p:nvGrpSpPr>
        <p:cNvPr id="1" name=""/>
        <p:cNvGrpSpPr/>
        <p:nvPr/>
      </p:nvGrpSpPr>
      <p:grpSpPr>
        <a:xfrm>
          <a:off x="0" y="0"/>
          <a:ext cx="0" cy="0"/>
          <a:chOff x="0" y="0"/>
          <a:chExt cx="0" cy="0"/>
        </a:xfrm>
      </p:grpSpPr>
      <p:sp>
        <p:nvSpPr>
          <p:cNvPr id="4" name="Flèche : virage 3">
            <a:extLst>
              <a:ext uri="{FF2B5EF4-FFF2-40B4-BE49-F238E27FC236}">
                <a16:creationId xmlns:a16="http://schemas.microsoft.com/office/drawing/2014/main" id="{3A8BD288-6061-F5C6-9342-9E0AB4F159D2}"/>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itre 1"/>
          <p:cNvSpPr txBox="1">
            <a:spLocks/>
          </p:cNvSpPr>
          <p:nvPr/>
        </p:nvSpPr>
        <p:spPr>
          <a:xfrm>
            <a:off x="1046060" y="181276"/>
            <a:ext cx="9635067" cy="7370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Maritime</a:t>
            </a:r>
            <a:b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br>
            <a: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Incidents (*) </a:t>
            </a:r>
            <a:endParaRPr kumimoji="0" lang="en-US"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endParaRPr>
          </a:p>
        </p:txBody>
      </p:sp>
      <p:sp>
        <p:nvSpPr>
          <p:cNvPr id="3" name="Rectangle 2">
            <a:extLst>
              <a:ext uri="{FF2B5EF4-FFF2-40B4-BE49-F238E27FC236}">
                <a16:creationId xmlns:a16="http://schemas.microsoft.com/office/drawing/2014/main" id="{04CD0653-3320-459F-D15B-2D8DC935DB24}"/>
              </a:ext>
            </a:extLst>
          </p:cNvPr>
          <p:cNvSpPr>
            <a:spLocks noChangeArrowheads="1"/>
          </p:cNvSpPr>
          <p:nvPr/>
        </p:nvSpPr>
        <p:spPr bwMode="auto">
          <a:xfrm>
            <a:off x="5762490" y="5668385"/>
            <a:ext cx="6083113" cy="415498"/>
          </a:xfrm>
          <a:prstGeom prst="rect">
            <a:avLst/>
          </a:prstGeom>
          <a:noFill/>
          <a:ln w="3175">
            <a:solidFill>
              <a:schemeClr val="tx1"/>
            </a:solidFill>
            <a:prstDash val="lgDash"/>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Maritime Incidents : Incidents of </a:t>
            </a:r>
            <a:r>
              <a:rPr kumimoji="0" lang="fr-FR"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Civilian</a:t>
            </a:r>
            <a:r>
              <a:rPr kumimoji="0" lang="fr-FR"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Security at </a:t>
            </a:r>
            <a:r>
              <a:rPr kumimoji="0" lang="fr-FR"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Sea</a:t>
            </a:r>
            <a:r>
              <a:rPr kumimoji="0" lang="fr-FR"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fr-FR"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Search</a:t>
            </a:r>
            <a:r>
              <a:rPr kumimoji="0" lang="fr-FR"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and Rescue, Marine Pollution and Maritime Assistance)</a:t>
            </a:r>
          </a:p>
        </p:txBody>
      </p:sp>
      <p:sp>
        <p:nvSpPr>
          <p:cNvPr id="2" name="ZoneTexte 1">
            <a:extLst>
              <a:ext uri="{FF2B5EF4-FFF2-40B4-BE49-F238E27FC236}">
                <a16:creationId xmlns:a16="http://schemas.microsoft.com/office/drawing/2014/main" id="{C13554A6-9F4E-8EFC-0C19-BBFDA3DC20F4}"/>
              </a:ext>
            </a:extLst>
          </p:cNvPr>
          <p:cNvSpPr txBox="1"/>
          <p:nvPr/>
        </p:nvSpPr>
        <p:spPr>
          <a:xfrm>
            <a:off x="5762491" y="1386314"/>
            <a:ext cx="5343525" cy="3816429"/>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kern="0" dirty="0">
                <a:solidFill>
                  <a:srgbClr val="FF0000"/>
                </a:solidFill>
                <a:effectLst/>
                <a:latin typeface="Times New Roman" panose="02020603050405020304" pitchFamily="18" charset="0"/>
                <a:ea typeface="Times New Roman" panose="02020603050405020304" pitchFamily="18" charset="0"/>
              </a:rPr>
              <a:t>(Ops) SOUTH AFRICA -</a:t>
            </a:r>
            <a:r>
              <a:rPr lang="en-US" sz="1400" b="1" kern="0" dirty="0">
                <a:effectLst/>
                <a:latin typeface="Times New Roman" panose="02020603050405020304" pitchFamily="18" charset="0"/>
                <a:ea typeface="Times New Roman" panose="02020603050405020304" pitchFamily="18" charset="0"/>
              </a:rPr>
              <a:t> Rescue of a man swept out to sea</a:t>
            </a: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Calibri" panose="020F0502020204030204" pitchFamily="34" charset="0"/>
              </a:rPr>
              <a:t> </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NSRI</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 June 23rd, 02 local fishermen heroically saved a man swept off the St Francis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harbour</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wall by a massive wave. Their quick actions, supported by the NSRI, prevented a tragedy. At 1:28 PM, the NSRI Francis Bay duty crew was activated following reports of a man in his 40s being washed off the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harbour</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wall and into the port. The escalating weather conditions and the Spring Tide had made the sea particularly treacherous. Local fishermen, who were preparing their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Chokka</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fishing boat for the season, immediately noticed the man's peril and sprang into action. The rescued man was treated for non-fatal drowning symptoms and hypothermia. After being checked by paramedics, he declined transportation to the hospital.</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Image 4">
            <a:extLst>
              <a:ext uri="{FF2B5EF4-FFF2-40B4-BE49-F238E27FC236}">
                <a16:creationId xmlns:a16="http://schemas.microsoft.com/office/drawing/2014/main" id="{7D9C7043-F769-7C45-CEB1-DE83EAE4ADBB}"/>
              </a:ext>
            </a:extLst>
          </p:cNvPr>
          <p:cNvPicPr>
            <a:picLocks noChangeAspect="1"/>
          </p:cNvPicPr>
          <p:nvPr/>
        </p:nvPicPr>
        <p:blipFill>
          <a:blip r:embed="rId3"/>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7" name="Image 6">
            <a:extLst>
              <a:ext uri="{FF2B5EF4-FFF2-40B4-BE49-F238E27FC236}">
                <a16:creationId xmlns:a16="http://schemas.microsoft.com/office/drawing/2014/main" id="{91064CE8-3773-AB89-D38A-FD17F9B41FC1}"/>
              </a:ext>
            </a:extLst>
          </p:cNvPr>
          <p:cNvPicPr>
            <a:picLocks noChangeAspect="1"/>
          </p:cNvPicPr>
          <p:nvPr/>
        </p:nvPicPr>
        <p:blipFill>
          <a:blip r:embed="rId4"/>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Connecteur droit 7">
            <a:extLst>
              <a:ext uri="{FF2B5EF4-FFF2-40B4-BE49-F238E27FC236}">
                <a16:creationId xmlns:a16="http://schemas.microsoft.com/office/drawing/2014/main" id="{1C904AA3-95EC-C10A-6817-CC3DA33AEBD7}"/>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Connecteur en angle 21">
            <a:extLst>
              <a:ext uri="{FF2B5EF4-FFF2-40B4-BE49-F238E27FC236}">
                <a16:creationId xmlns:a16="http://schemas.microsoft.com/office/drawing/2014/main" id="{D2112E0B-61CC-956D-388B-2155764E747F}"/>
              </a:ext>
            </a:extLst>
          </p:cNvPr>
          <p:cNvCxnSpPr>
            <a:cxnSpLocks/>
            <a:endCxn id="2" idx="1"/>
          </p:cNvCxnSpPr>
          <p:nvPr/>
        </p:nvCxnSpPr>
        <p:spPr>
          <a:xfrm flipV="1">
            <a:off x="1607820" y="3294529"/>
            <a:ext cx="4154671" cy="2679551"/>
          </a:xfrm>
          <a:prstGeom prst="bentConnector3">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0" name="Image 9" descr="Une image contenant eau, bateau, plein air, texte&#10;&#10;Description générée automatiquement">
            <a:extLst>
              <a:ext uri="{FF2B5EF4-FFF2-40B4-BE49-F238E27FC236}">
                <a16:creationId xmlns:a16="http://schemas.microsoft.com/office/drawing/2014/main" id="{D24699D3-7F28-95CC-DD0B-6F048493AD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5090" y="3829599"/>
            <a:ext cx="1838325" cy="1257300"/>
          </a:xfrm>
          <a:prstGeom prst="rect">
            <a:avLst/>
          </a:prstGeom>
        </p:spPr>
      </p:pic>
    </p:spTree>
    <p:extLst>
      <p:ext uri="{BB962C8B-B14F-4D97-AF65-F5344CB8AC3E}">
        <p14:creationId xmlns:p14="http://schemas.microsoft.com/office/powerpoint/2010/main" val="158413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a:stretch>
        </a:blipFill>
        <a:effectLst/>
      </p:bgPr>
    </p:bg>
    <p:spTree>
      <p:nvGrpSpPr>
        <p:cNvPr id="1" name=""/>
        <p:cNvGrpSpPr/>
        <p:nvPr/>
      </p:nvGrpSpPr>
      <p:grpSpPr>
        <a:xfrm>
          <a:off x="0" y="0"/>
          <a:ext cx="0" cy="0"/>
          <a:chOff x="0" y="0"/>
          <a:chExt cx="0" cy="0"/>
        </a:xfrm>
      </p:grpSpPr>
      <p:sp>
        <p:nvSpPr>
          <p:cNvPr id="4" name="Flèche : virage 3">
            <a:extLst>
              <a:ext uri="{FF2B5EF4-FFF2-40B4-BE49-F238E27FC236}">
                <a16:creationId xmlns:a16="http://schemas.microsoft.com/office/drawing/2014/main" id="{3A8BD288-6061-F5C6-9342-9E0AB4F159D2}"/>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itre 1"/>
          <p:cNvSpPr txBox="1">
            <a:spLocks/>
          </p:cNvSpPr>
          <p:nvPr/>
        </p:nvSpPr>
        <p:spPr>
          <a:xfrm>
            <a:off x="1046060" y="181276"/>
            <a:ext cx="9635067" cy="7370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Maritime</a:t>
            </a:r>
            <a:b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br>
            <a: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Incidents (*) </a:t>
            </a:r>
            <a:endParaRPr kumimoji="0" lang="en-US"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endParaRPr>
          </a:p>
        </p:txBody>
      </p:sp>
      <p:sp>
        <p:nvSpPr>
          <p:cNvPr id="3" name="Rectangle 2">
            <a:extLst>
              <a:ext uri="{FF2B5EF4-FFF2-40B4-BE49-F238E27FC236}">
                <a16:creationId xmlns:a16="http://schemas.microsoft.com/office/drawing/2014/main" id="{04CD0653-3320-459F-D15B-2D8DC935DB24}"/>
              </a:ext>
            </a:extLst>
          </p:cNvPr>
          <p:cNvSpPr>
            <a:spLocks noChangeArrowheads="1"/>
          </p:cNvSpPr>
          <p:nvPr/>
        </p:nvSpPr>
        <p:spPr bwMode="auto">
          <a:xfrm>
            <a:off x="5762490" y="5668385"/>
            <a:ext cx="6083113" cy="415498"/>
          </a:xfrm>
          <a:prstGeom prst="rect">
            <a:avLst/>
          </a:prstGeom>
          <a:noFill/>
          <a:ln w="3175">
            <a:solidFill>
              <a:schemeClr val="tx1"/>
            </a:solidFill>
            <a:prstDash val="lgDash"/>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Maritime Incidents : Incidents of </a:t>
            </a:r>
            <a:r>
              <a:rPr kumimoji="0" lang="fr-FR"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Civilian</a:t>
            </a:r>
            <a:r>
              <a:rPr kumimoji="0" lang="fr-FR"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Security at </a:t>
            </a:r>
            <a:r>
              <a:rPr kumimoji="0" lang="fr-FR"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Sea</a:t>
            </a:r>
            <a:r>
              <a:rPr kumimoji="0" lang="fr-FR"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fr-FR"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Search</a:t>
            </a:r>
            <a:r>
              <a:rPr kumimoji="0" lang="fr-FR"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and Rescue, Marine Pollution and Maritime Assistance)</a:t>
            </a:r>
          </a:p>
        </p:txBody>
      </p:sp>
      <p:sp>
        <p:nvSpPr>
          <p:cNvPr id="2" name="ZoneTexte 1">
            <a:extLst>
              <a:ext uri="{FF2B5EF4-FFF2-40B4-BE49-F238E27FC236}">
                <a16:creationId xmlns:a16="http://schemas.microsoft.com/office/drawing/2014/main" id="{C13554A6-9F4E-8EFC-0C19-BBFDA3DC20F4}"/>
              </a:ext>
            </a:extLst>
          </p:cNvPr>
          <p:cNvSpPr txBox="1"/>
          <p:nvPr/>
        </p:nvSpPr>
        <p:spPr>
          <a:xfrm>
            <a:off x="5762491" y="1386314"/>
            <a:ext cx="5343525" cy="2523768"/>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kern="0" dirty="0">
                <a:solidFill>
                  <a:srgbClr val="FF0000"/>
                </a:solidFill>
                <a:effectLst/>
                <a:latin typeface="Times New Roman" panose="02020603050405020304" pitchFamily="18" charset="0"/>
                <a:ea typeface="Times New Roman" panose="02020603050405020304" pitchFamily="18" charset="0"/>
              </a:rPr>
              <a:t>(Ops) SOUTH AFRICA -</a:t>
            </a:r>
            <a:r>
              <a:rPr lang="en-US" sz="1400" b="1" kern="0" dirty="0">
                <a:effectLst/>
                <a:latin typeface="Times New Roman" panose="02020603050405020304" pitchFamily="18" charset="0"/>
                <a:ea typeface="Times New Roman" panose="02020603050405020304" pitchFamily="18" charset="0"/>
              </a:rPr>
              <a:t> Non-fatal drowning at Wilderness Beach</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NSRI</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13h35, Wednesday, 26 June, NSRI Wilderness duty crew were activated following an eyewitness report from a local resident reporting a drowning in progress at Wilderness Beach near to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Touw</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River Lagoon Mouth. While responding to the scene it was confirmed by the eyewitness that 2 males were in the water appearing to be caught in rip currents. On arrival on the scene 1 of the casualties was out of the water, on the beach and in need of medical care, and 1 of the casualties was still in the water but close to shore and he exited the water without assistance. The casualty requiring medical care, a 19-year-old male, was treated by NSRI medics, EMS paramedics and ER24 paramedics, for hypothermia and for non-fatal drowning symptoms. His cousin, age 17, was not injured.</a:t>
            </a:r>
          </a:p>
        </p:txBody>
      </p:sp>
      <p:pic>
        <p:nvPicPr>
          <p:cNvPr id="5" name="Image 4">
            <a:extLst>
              <a:ext uri="{FF2B5EF4-FFF2-40B4-BE49-F238E27FC236}">
                <a16:creationId xmlns:a16="http://schemas.microsoft.com/office/drawing/2014/main" id="{7D9C7043-F769-7C45-CEB1-DE83EAE4ADBB}"/>
              </a:ext>
            </a:extLst>
          </p:cNvPr>
          <p:cNvPicPr>
            <a:picLocks noChangeAspect="1"/>
          </p:cNvPicPr>
          <p:nvPr/>
        </p:nvPicPr>
        <p:blipFill>
          <a:blip r:embed="rId3"/>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7" name="Image 6">
            <a:extLst>
              <a:ext uri="{FF2B5EF4-FFF2-40B4-BE49-F238E27FC236}">
                <a16:creationId xmlns:a16="http://schemas.microsoft.com/office/drawing/2014/main" id="{91064CE8-3773-AB89-D38A-FD17F9B41FC1}"/>
              </a:ext>
            </a:extLst>
          </p:cNvPr>
          <p:cNvPicPr>
            <a:picLocks noChangeAspect="1"/>
          </p:cNvPicPr>
          <p:nvPr/>
        </p:nvPicPr>
        <p:blipFill>
          <a:blip r:embed="rId4"/>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Connecteur droit 7">
            <a:extLst>
              <a:ext uri="{FF2B5EF4-FFF2-40B4-BE49-F238E27FC236}">
                <a16:creationId xmlns:a16="http://schemas.microsoft.com/office/drawing/2014/main" id="{1C904AA3-95EC-C10A-6817-CC3DA33AEBD7}"/>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Connecteur en angle 21">
            <a:extLst>
              <a:ext uri="{FF2B5EF4-FFF2-40B4-BE49-F238E27FC236}">
                <a16:creationId xmlns:a16="http://schemas.microsoft.com/office/drawing/2014/main" id="{CE73A8F2-7581-EC18-B26B-7CC322D48513}"/>
              </a:ext>
            </a:extLst>
          </p:cNvPr>
          <p:cNvCxnSpPr>
            <a:cxnSpLocks/>
            <a:endCxn id="2" idx="1"/>
          </p:cNvCxnSpPr>
          <p:nvPr/>
        </p:nvCxnSpPr>
        <p:spPr>
          <a:xfrm flipV="1">
            <a:off x="1447800" y="2648198"/>
            <a:ext cx="4314691" cy="3310642"/>
          </a:xfrm>
          <a:prstGeom prst="bentConnector3">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566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a:stretch>
        </a:blipFill>
        <a:effectLst/>
      </p:bgPr>
    </p:bg>
    <p:spTree>
      <p:nvGrpSpPr>
        <p:cNvPr id="1" name=""/>
        <p:cNvGrpSpPr/>
        <p:nvPr/>
      </p:nvGrpSpPr>
      <p:grpSpPr>
        <a:xfrm>
          <a:off x="0" y="0"/>
          <a:ext cx="0" cy="0"/>
          <a:chOff x="0" y="0"/>
          <a:chExt cx="0" cy="0"/>
        </a:xfrm>
      </p:grpSpPr>
      <p:sp>
        <p:nvSpPr>
          <p:cNvPr id="4" name="Flèche : virage 3">
            <a:extLst>
              <a:ext uri="{FF2B5EF4-FFF2-40B4-BE49-F238E27FC236}">
                <a16:creationId xmlns:a16="http://schemas.microsoft.com/office/drawing/2014/main" id="{3A8BD288-6061-F5C6-9342-9E0AB4F159D2}"/>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itre 1"/>
          <p:cNvSpPr txBox="1">
            <a:spLocks/>
          </p:cNvSpPr>
          <p:nvPr/>
        </p:nvSpPr>
        <p:spPr>
          <a:xfrm>
            <a:off x="1046060" y="181276"/>
            <a:ext cx="9635067" cy="7370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Maritime</a:t>
            </a:r>
            <a:b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br>
            <a: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Incidents (*) </a:t>
            </a:r>
            <a:endParaRPr kumimoji="0" lang="en-US"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endParaRPr>
          </a:p>
        </p:txBody>
      </p:sp>
      <p:sp>
        <p:nvSpPr>
          <p:cNvPr id="3" name="Rectangle 2">
            <a:extLst>
              <a:ext uri="{FF2B5EF4-FFF2-40B4-BE49-F238E27FC236}">
                <a16:creationId xmlns:a16="http://schemas.microsoft.com/office/drawing/2014/main" id="{04CD0653-3320-459F-D15B-2D8DC935DB24}"/>
              </a:ext>
            </a:extLst>
          </p:cNvPr>
          <p:cNvSpPr>
            <a:spLocks noChangeArrowheads="1"/>
          </p:cNvSpPr>
          <p:nvPr/>
        </p:nvSpPr>
        <p:spPr bwMode="auto">
          <a:xfrm>
            <a:off x="5762490" y="5668385"/>
            <a:ext cx="6083113" cy="415498"/>
          </a:xfrm>
          <a:prstGeom prst="rect">
            <a:avLst/>
          </a:prstGeom>
          <a:noFill/>
          <a:ln w="3175">
            <a:solidFill>
              <a:schemeClr val="tx1"/>
            </a:solidFill>
            <a:prstDash val="lgDash"/>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Maritime Incidents : Incidents of </a:t>
            </a:r>
            <a:r>
              <a:rPr kumimoji="0" lang="fr-FR"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Civilian</a:t>
            </a:r>
            <a:r>
              <a:rPr kumimoji="0" lang="fr-FR"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Security at </a:t>
            </a:r>
            <a:r>
              <a:rPr kumimoji="0" lang="fr-FR"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Sea</a:t>
            </a:r>
            <a:r>
              <a:rPr kumimoji="0" lang="fr-FR"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fr-FR" sz="1050" b="1" i="0" u="none" strike="noStrike" kern="1200" cap="none" spc="0" normalizeH="0" baseline="0" noProof="0" dirty="0" err="1">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Search</a:t>
            </a:r>
            <a:r>
              <a:rPr kumimoji="0" lang="fr-FR"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and Rescue, Marine Pollution and Maritime Assistance)</a:t>
            </a:r>
          </a:p>
        </p:txBody>
      </p:sp>
      <p:sp>
        <p:nvSpPr>
          <p:cNvPr id="2" name="ZoneTexte 1">
            <a:extLst>
              <a:ext uri="{FF2B5EF4-FFF2-40B4-BE49-F238E27FC236}">
                <a16:creationId xmlns:a16="http://schemas.microsoft.com/office/drawing/2014/main" id="{C13554A6-9F4E-8EFC-0C19-BBFDA3DC20F4}"/>
              </a:ext>
            </a:extLst>
          </p:cNvPr>
          <p:cNvSpPr txBox="1"/>
          <p:nvPr/>
        </p:nvSpPr>
        <p:spPr>
          <a:xfrm>
            <a:off x="5762491" y="1386314"/>
            <a:ext cx="5343525" cy="2369880"/>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kern="0" dirty="0">
                <a:solidFill>
                  <a:srgbClr val="FF0000"/>
                </a:solidFill>
                <a:effectLst/>
                <a:latin typeface="Times New Roman" panose="02020603050405020304" pitchFamily="18" charset="0"/>
                <a:ea typeface="Times New Roman" panose="02020603050405020304" pitchFamily="18" charset="0"/>
              </a:rPr>
              <a:t>(Ops) SOUTH AFRICA -</a:t>
            </a:r>
            <a:r>
              <a:rPr lang="en-US" sz="1400" b="1" kern="0" dirty="0">
                <a:effectLst/>
                <a:latin typeface="Times New Roman" panose="02020603050405020304" pitchFamily="18" charset="0"/>
                <a:ea typeface="Times New Roman" panose="02020603050405020304" pitchFamily="18" charset="0"/>
              </a:rPr>
              <a:t> A boat taking on water after being hit by a wave </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NSRI</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 Sunday, 23 June, at 08h30, NSRI Port Alfred duty crew were activated following reports from 2 crew of a boat taking on water after being hit by a wave in the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Kowie</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River Mouth, while exiting the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Kowie</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River to go to sea, and adrift in distress with motor mechanical failure. On arrival on the scene, both local men had abandoned their boat that was washing towards the Pier. Both rescued from the water onto our rescue craft. The stricken boat had drifted out of the river mouth where it was fitted with a towline and towed further away from the river mouth to a safe distance of about one nautical mile out to sea, where it was safely anchored.</a:t>
            </a:r>
          </a:p>
        </p:txBody>
      </p:sp>
      <p:pic>
        <p:nvPicPr>
          <p:cNvPr id="5" name="Image 4">
            <a:extLst>
              <a:ext uri="{FF2B5EF4-FFF2-40B4-BE49-F238E27FC236}">
                <a16:creationId xmlns:a16="http://schemas.microsoft.com/office/drawing/2014/main" id="{7D9C7043-F769-7C45-CEB1-DE83EAE4ADBB}"/>
              </a:ext>
            </a:extLst>
          </p:cNvPr>
          <p:cNvPicPr>
            <a:picLocks noChangeAspect="1"/>
          </p:cNvPicPr>
          <p:nvPr/>
        </p:nvPicPr>
        <p:blipFill>
          <a:blip r:embed="rId3"/>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7" name="Image 6">
            <a:extLst>
              <a:ext uri="{FF2B5EF4-FFF2-40B4-BE49-F238E27FC236}">
                <a16:creationId xmlns:a16="http://schemas.microsoft.com/office/drawing/2014/main" id="{91064CE8-3773-AB89-D38A-FD17F9B41FC1}"/>
              </a:ext>
            </a:extLst>
          </p:cNvPr>
          <p:cNvPicPr>
            <a:picLocks noChangeAspect="1"/>
          </p:cNvPicPr>
          <p:nvPr/>
        </p:nvPicPr>
        <p:blipFill>
          <a:blip r:embed="rId4"/>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Connecteur droit 7">
            <a:extLst>
              <a:ext uri="{FF2B5EF4-FFF2-40B4-BE49-F238E27FC236}">
                <a16:creationId xmlns:a16="http://schemas.microsoft.com/office/drawing/2014/main" id="{1C904AA3-95EC-C10A-6817-CC3DA33AEBD7}"/>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Connecteur en angle 21">
            <a:extLst>
              <a:ext uri="{FF2B5EF4-FFF2-40B4-BE49-F238E27FC236}">
                <a16:creationId xmlns:a16="http://schemas.microsoft.com/office/drawing/2014/main" id="{6E464546-1B8C-9757-6974-ECAAA1B91015}"/>
              </a:ext>
            </a:extLst>
          </p:cNvPr>
          <p:cNvCxnSpPr>
            <a:cxnSpLocks/>
            <a:endCxn id="2" idx="1"/>
          </p:cNvCxnSpPr>
          <p:nvPr/>
        </p:nvCxnSpPr>
        <p:spPr>
          <a:xfrm flipV="1">
            <a:off x="1783080" y="2571254"/>
            <a:ext cx="3979411" cy="3296146"/>
          </a:xfrm>
          <a:prstGeom prst="bentConnector3">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364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a:stretch>
        </a:blipFill>
        <a:effectLst/>
      </p:bgPr>
    </p:bg>
    <p:spTree>
      <p:nvGrpSpPr>
        <p:cNvPr id="1" name="">
          <a:extLst>
            <a:ext uri="{FF2B5EF4-FFF2-40B4-BE49-F238E27FC236}">
              <a16:creationId xmlns:a16="http://schemas.microsoft.com/office/drawing/2014/main" id="{AB04F121-3597-0EB1-E352-ADC1B19D73CE}"/>
            </a:ext>
          </a:extLst>
        </p:cNvPr>
        <p:cNvGrpSpPr/>
        <p:nvPr/>
      </p:nvGrpSpPr>
      <p:grpSpPr>
        <a:xfrm>
          <a:off x="0" y="0"/>
          <a:ext cx="0" cy="0"/>
          <a:chOff x="0" y="0"/>
          <a:chExt cx="0" cy="0"/>
        </a:xfrm>
      </p:grpSpPr>
      <p:sp>
        <p:nvSpPr>
          <p:cNvPr id="4" name="Flèche : virage 3">
            <a:extLst>
              <a:ext uri="{FF2B5EF4-FFF2-40B4-BE49-F238E27FC236}">
                <a16:creationId xmlns:a16="http://schemas.microsoft.com/office/drawing/2014/main" id="{4E2D7F1F-853B-A324-EA44-445C5A3007D6}"/>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itre 1">
            <a:extLst>
              <a:ext uri="{FF2B5EF4-FFF2-40B4-BE49-F238E27FC236}">
                <a16:creationId xmlns:a16="http://schemas.microsoft.com/office/drawing/2014/main" id="{40BC527C-EB92-AAA1-CA6C-8FF10F85FD88}"/>
              </a:ext>
            </a:extLst>
          </p:cNvPr>
          <p:cNvSpPr txBox="1">
            <a:spLocks/>
          </p:cNvSpPr>
          <p:nvPr/>
        </p:nvSpPr>
        <p:spPr>
          <a:xfrm>
            <a:off x="1046060" y="181276"/>
            <a:ext cx="9635067" cy="7370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Natural Event</a:t>
            </a:r>
            <a:b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br>
            <a: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/HADR</a:t>
            </a:r>
            <a:endParaRPr kumimoji="0" lang="en-US"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endParaRPr>
          </a:p>
        </p:txBody>
      </p:sp>
      <p:sp>
        <p:nvSpPr>
          <p:cNvPr id="2" name="ZoneTexte 1">
            <a:extLst>
              <a:ext uri="{FF2B5EF4-FFF2-40B4-BE49-F238E27FC236}">
                <a16:creationId xmlns:a16="http://schemas.microsoft.com/office/drawing/2014/main" id="{4E353FEB-45DE-63C4-2DBB-C5FB02A55819}"/>
              </a:ext>
            </a:extLst>
          </p:cNvPr>
          <p:cNvSpPr txBox="1"/>
          <p:nvPr/>
        </p:nvSpPr>
        <p:spPr>
          <a:xfrm>
            <a:off x="5762491" y="1386314"/>
            <a:ext cx="5343525" cy="3262432"/>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kern="0" dirty="0">
                <a:solidFill>
                  <a:srgbClr val="FF0000"/>
                </a:solidFill>
                <a:effectLst/>
                <a:latin typeface="Times New Roman" panose="02020603050405020304" pitchFamily="18" charset="0"/>
                <a:ea typeface="Times New Roman" panose="02020603050405020304" pitchFamily="18" charset="0"/>
              </a:rPr>
              <a:t>(Act) INDIAN OCEAN - </a:t>
            </a:r>
            <a:r>
              <a:rPr lang="en-US" sz="1400" b="1" kern="0" dirty="0">
                <a:effectLst/>
                <a:latin typeface="Times New Roman" panose="02020603050405020304" pitchFamily="18" charset="0"/>
                <a:ea typeface="Times New Roman" panose="02020603050405020304" pitchFamily="18" charset="0"/>
              </a:rPr>
              <a:t>Earthquake</a:t>
            </a:r>
            <a:r>
              <a:rPr lang="en-US" sz="1400" b="1" kern="0" dirty="0">
                <a:solidFill>
                  <a:srgbClr val="FF0000"/>
                </a:solidFill>
                <a:effectLst/>
                <a:latin typeface="Times New Roman" panose="02020603050405020304" pitchFamily="18" charset="0"/>
                <a:ea typeface="Times New Roman" panose="02020603050405020304" pitchFamily="18" charset="0"/>
              </a:rPr>
              <a:t> </a:t>
            </a:r>
            <a:r>
              <a:rPr lang="en-US" sz="1400" b="1" kern="0" dirty="0">
                <a:effectLst/>
                <a:latin typeface="Times New Roman" panose="02020603050405020304" pitchFamily="18" charset="0"/>
                <a:ea typeface="Times New Roman" panose="02020603050405020304" pitchFamily="18" charset="0"/>
              </a:rPr>
              <a:t>mag. 4.7 in the Indian Ocean</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Volcanodiscovery</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strong earthquake of magnitude 4.7 occurred in the Indian Ocean in the late afternoon of Thursday June 27, 2024 at 7:02 pm local time (GMT +4). The earthquake had a very shallow depth of 10 km and was not felt (or at least not reported as such). The nearest large town where the quake could be felt is Port Mathurin, a town of 6,000 inhabitants located in Mauritius, 400 km (248 mi) west of the epicenter. Residents probably felt very weak tremors there.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Image 4">
            <a:extLst>
              <a:ext uri="{FF2B5EF4-FFF2-40B4-BE49-F238E27FC236}">
                <a16:creationId xmlns:a16="http://schemas.microsoft.com/office/drawing/2014/main" id="{BE18C261-F597-9FDF-D92D-4DC2E155D642}"/>
              </a:ext>
            </a:extLst>
          </p:cNvPr>
          <p:cNvPicPr>
            <a:picLocks noChangeAspect="1"/>
          </p:cNvPicPr>
          <p:nvPr/>
        </p:nvPicPr>
        <p:blipFill>
          <a:blip r:embed="rId3"/>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6" name="Image 5">
            <a:extLst>
              <a:ext uri="{FF2B5EF4-FFF2-40B4-BE49-F238E27FC236}">
                <a16:creationId xmlns:a16="http://schemas.microsoft.com/office/drawing/2014/main" id="{6C1B845D-DD6D-6BCA-5FA3-669E192F9660}"/>
              </a:ext>
            </a:extLst>
          </p:cNvPr>
          <p:cNvPicPr>
            <a:picLocks noChangeAspect="1"/>
          </p:cNvPicPr>
          <p:nvPr/>
        </p:nvPicPr>
        <p:blipFill>
          <a:blip r:embed="rId4"/>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Connecteur droit 6">
            <a:extLst>
              <a:ext uri="{FF2B5EF4-FFF2-40B4-BE49-F238E27FC236}">
                <a16:creationId xmlns:a16="http://schemas.microsoft.com/office/drawing/2014/main" id="{56AF588D-A898-29E6-E05F-1A95A9799492}"/>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 name="Image 2" descr="Une image contenant texte, Monde, Terre, carte&#10;&#10;Description générée automatiquement">
            <a:extLst>
              <a:ext uri="{FF2B5EF4-FFF2-40B4-BE49-F238E27FC236}">
                <a16:creationId xmlns:a16="http://schemas.microsoft.com/office/drawing/2014/main" id="{CCCD3A54-8FC8-3A26-0C7A-19220129BB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5528" y="3270329"/>
            <a:ext cx="2457450" cy="1257300"/>
          </a:xfrm>
          <a:prstGeom prst="rect">
            <a:avLst/>
          </a:prstGeom>
        </p:spPr>
      </p:pic>
    </p:spTree>
    <p:extLst>
      <p:ext uri="{BB962C8B-B14F-4D97-AF65-F5344CB8AC3E}">
        <p14:creationId xmlns:p14="http://schemas.microsoft.com/office/powerpoint/2010/main" val="33526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a:stretch>
        </a:blipFill>
        <a:effectLst/>
      </p:bgPr>
    </p:bg>
    <p:spTree>
      <p:nvGrpSpPr>
        <p:cNvPr id="1" name="">
          <a:extLst>
            <a:ext uri="{FF2B5EF4-FFF2-40B4-BE49-F238E27FC236}">
              <a16:creationId xmlns:a16="http://schemas.microsoft.com/office/drawing/2014/main" id="{3E067D94-7459-2014-B314-C1453AA68D08}"/>
            </a:ext>
          </a:extLst>
        </p:cNvPr>
        <p:cNvGrpSpPr/>
        <p:nvPr/>
      </p:nvGrpSpPr>
      <p:grpSpPr>
        <a:xfrm>
          <a:off x="0" y="0"/>
          <a:ext cx="0" cy="0"/>
          <a:chOff x="0" y="0"/>
          <a:chExt cx="0" cy="0"/>
        </a:xfrm>
      </p:grpSpPr>
      <p:sp>
        <p:nvSpPr>
          <p:cNvPr id="4" name="Flèche : virage 3">
            <a:extLst>
              <a:ext uri="{FF2B5EF4-FFF2-40B4-BE49-F238E27FC236}">
                <a16:creationId xmlns:a16="http://schemas.microsoft.com/office/drawing/2014/main" id="{B97F4255-40A0-245D-E7F1-CB6A40A0F2E1}"/>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itre 1">
            <a:extLst>
              <a:ext uri="{FF2B5EF4-FFF2-40B4-BE49-F238E27FC236}">
                <a16:creationId xmlns:a16="http://schemas.microsoft.com/office/drawing/2014/main" id="{B6C2EDEE-8176-44DE-56F5-25102A275D08}"/>
              </a:ext>
            </a:extLst>
          </p:cNvPr>
          <p:cNvSpPr txBox="1">
            <a:spLocks/>
          </p:cNvSpPr>
          <p:nvPr/>
        </p:nvSpPr>
        <p:spPr>
          <a:xfrm>
            <a:off x="1046060" y="181276"/>
            <a:ext cx="9635067" cy="7370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Critical</a:t>
            </a:r>
            <a:b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br>
            <a: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Infrastructure</a:t>
            </a:r>
            <a:endParaRPr kumimoji="0" lang="en-US"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endParaRPr>
          </a:p>
        </p:txBody>
      </p:sp>
      <p:sp>
        <p:nvSpPr>
          <p:cNvPr id="2" name="ZoneTexte 1">
            <a:extLst>
              <a:ext uri="{FF2B5EF4-FFF2-40B4-BE49-F238E27FC236}">
                <a16:creationId xmlns:a16="http://schemas.microsoft.com/office/drawing/2014/main" id="{0A354BA1-8240-0E07-22E1-A60A8BD30DBE}"/>
              </a:ext>
            </a:extLst>
          </p:cNvPr>
          <p:cNvSpPr txBox="1"/>
          <p:nvPr/>
        </p:nvSpPr>
        <p:spPr>
          <a:xfrm>
            <a:off x="5762491" y="1386314"/>
            <a:ext cx="5343525" cy="3662541"/>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kern="0" dirty="0">
                <a:solidFill>
                  <a:srgbClr val="FF0000"/>
                </a:solidFill>
                <a:effectLst/>
                <a:latin typeface="Times New Roman" panose="02020603050405020304" pitchFamily="18" charset="0"/>
                <a:ea typeface="Times New Roman" panose="02020603050405020304" pitchFamily="18" charset="0"/>
              </a:rPr>
              <a:t>(News MOZAMBIQUE </a:t>
            </a:r>
            <a:r>
              <a:rPr lang="en-US" sz="1400" b="1" kern="0" dirty="0">
                <a:effectLst/>
                <a:latin typeface="Times New Roman" panose="02020603050405020304" pitchFamily="18" charset="0"/>
                <a:ea typeface="Times New Roman" panose="02020603050405020304" pitchFamily="18" charset="0"/>
              </a:rPr>
              <a:t>- Mozambique: Port of Beira achieves record cargo handling figures </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Mozambican press</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private consortium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Cornelder</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de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Moçambique</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responsible for managing the port of Beira in central Mozambique, has announced that over the last five months it has achieved record figures in cargo handling. According to the company's Managing Director, Jan De Vries, from January to May this year, 161,000 containers were handled at the Port of Beira, compared with 102,000 during the same period last year. In the general cargo terminal, 1.6 million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tonnes</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were handled, compared with 1.4 million in the first half of last year.</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Image 4">
            <a:extLst>
              <a:ext uri="{FF2B5EF4-FFF2-40B4-BE49-F238E27FC236}">
                <a16:creationId xmlns:a16="http://schemas.microsoft.com/office/drawing/2014/main" id="{0BFEBE07-B713-610B-BE40-91B5E3B6A500}"/>
              </a:ext>
            </a:extLst>
          </p:cNvPr>
          <p:cNvPicPr>
            <a:picLocks noChangeAspect="1"/>
          </p:cNvPicPr>
          <p:nvPr/>
        </p:nvPicPr>
        <p:blipFill>
          <a:blip r:embed="rId3"/>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6" name="Image 5">
            <a:extLst>
              <a:ext uri="{FF2B5EF4-FFF2-40B4-BE49-F238E27FC236}">
                <a16:creationId xmlns:a16="http://schemas.microsoft.com/office/drawing/2014/main" id="{FFE637BF-D4DE-D956-65B8-53875266602F}"/>
              </a:ext>
            </a:extLst>
          </p:cNvPr>
          <p:cNvPicPr>
            <a:picLocks noChangeAspect="1"/>
          </p:cNvPicPr>
          <p:nvPr/>
        </p:nvPicPr>
        <p:blipFill>
          <a:blip r:embed="rId4"/>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Connecteur droit 6">
            <a:extLst>
              <a:ext uri="{FF2B5EF4-FFF2-40B4-BE49-F238E27FC236}">
                <a16:creationId xmlns:a16="http://schemas.microsoft.com/office/drawing/2014/main" id="{A9A78014-C1E6-9702-D819-03B03B77372E}"/>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 name="Connecteur en angle 21">
            <a:extLst>
              <a:ext uri="{FF2B5EF4-FFF2-40B4-BE49-F238E27FC236}">
                <a16:creationId xmlns:a16="http://schemas.microsoft.com/office/drawing/2014/main" id="{8D7FDC42-F457-09DC-4EC1-89A3DA794DC9}"/>
              </a:ext>
            </a:extLst>
          </p:cNvPr>
          <p:cNvCxnSpPr>
            <a:cxnSpLocks/>
            <a:endCxn id="2" idx="1"/>
          </p:cNvCxnSpPr>
          <p:nvPr/>
        </p:nvCxnSpPr>
        <p:spPr>
          <a:xfrm flipV="1">
            <a:off x="2352675" y="3217585"/>
            <a:ext cx="3409816" cy="1525865"/>
          </a:xfrm>
          <a:prstGeom prst="bentConnector3">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9" name="Image 8" descr="Une image contenant bateau, ciel, embarcation, conteneur maritime&#10;&#10;Description générée automatiquement">
            <a:extLst>
              <a:ext uri="{FF2B5EF4-FFF2-40B4-BE49-F238E27FC236}">
                <a16:creationId xmlns:a16="http://schemas.microsoft.com/office/drawing/2014/main" id="{668E7E41-2A8A-A492-7C33-8330171E18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465" y="3713569"/>
            <a:ext cx="1933575" cy="1257300"/>
          </a:xfrm>
          <a:prstGeom prst="rect">
            <a:avLst/>
          </a:prstGeom>
        </p:spPr>
      </p:pic>
    </p:spTree>
    <p:extLst>
      <p:ext uri="{BB962C8B-B14F-4D97-AF65-F5344CB8AC3E}">
        <p14:creationId xmlns:p14="http://schemas.microsoft.com/office/powerpoint/2010/main" val="2264096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a:stretch>
        </a:blipFill>
        <a:effectLst/>
      </p:bgPr>
    </p:bg>
    <p:spTree>
      <p:nvGrpSpPr>
        <p:cNvPr id="1" name="">
          <a:extLst>
            <a:ext uri="{FF2B5EF4-FFF2-40B4-BE49-F238E27FC236}">
              <a16:creationId xmlns:a16="http://schemas.microsoft.com/office/drawing/2014/main" id="{3E067D94-7459-2014-B314-C1453AA68D08}"/>
            </a:ext>
          </a:extLst>
        </p:cNvPr>
        <p:cNvGrpSpPr/>
        <p:nvPr/>
      </p:nvGrpSpPr>
      <p:grpSpPr>
        <a:xfrm>
          <a:off x="0" y="0"/>
          <a:ext cx="0" cy="0"/>
          <a:chOff x="0" y="0"/>
          <a:chExt cx="0" cy="0"/>
        </a:xfrm>
      </p:grpSpPr>
      <p:sp>
        <p:nvSpPr>
          <p:cNvPr id="4" name="Flèche : virage 3">
            <a:extLst>
              <a:ext uri="{FF2B5EF4-FFF2-40B4-BE49-F238E27FC236}">
                <a16:creationId xmlns:a16="http://schemas.microsoft.com/office/drawing/2014/main" id="{B97F4255-40A0-245D-E7F1-CB6A40A0F2E1}"/>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itre 1">
            <a:extLst>
              <a:ext uri="{FF2B5EF4-FFF2-40B4-BE49-F238E27FC236}">
                <a16:creationId xmlns:a16="http://schemas.microsoft.com/office/drawing/2014/main" id="{B6C2EDEE-8176-44DE-56F5-25102A275D08}"/>
              </a:ext>
            </a:extLst>
          </p:cNvPr>
          <p:cNvSpPr txBox="1">
            <a:spLocks/>
          </p:cNvSpPr>
          <p:nvPr/>
        </p:nvSpPr>
        <p:spPr>
          <a:xfrm>
            <a:off x="1046060" y="181276"/>
            <a:ext cx="9635067" cy="7370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Critical</a:t>
            </a:r>
            <a:b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br>
            <a: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Infrastructure</a:t>
            </a:r>
            <a:endParaRPr kumimoji="0" lang="en-US"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endParaRPr>
          </a:p>
        </p:txBody>
      </p:sp>
      <p:sp>
        <p:nvSpPr>
          <p:cNvPr id="2" name="ZoneTexte 1">
            <a:extLst>
              <a:ext uri="{FF2B5EF4-FFF2-40B4-BE49-F238E27FC236}">
                <a16:creationId xmlns:a16="http://schemas.microsoft.com/office/drawing/2014/main" id="{0A354BA1-8240-0E07-22E1-A60A8BD30DBE}"/>
              </a:ext>
            </a:extLst>
          </p:cNvPr>
          <p:cNvSpPr txBox="1"/>
          <p:nvPr/>
        </p:nvSpPr>
        <p:spPr>
          <a:xfrm>
            <a:off x="5762491" y="1386314"/>
            <a:ext cx="5343525" cy="2708434"/>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kern="0" dirty="0">
                <a:solidFill>
                  <a:srgbClr val="FF0000"/>
                </a:solidFill>
                <a:effectLst/>
                <a:latin typeface="Times New Roman" panose="02020603050405020304" pitchFamily="18" charset="0"/>
                <a:ea typeface="Times New Roman" panose="02020603050405020304" pitchFamily="18" charset="0"/>
              </a:rPr>
              <a:t>(News) TANZANIA </a:t>
            </a:r>
            <a:r>
              <a:rPr lang="en-US" sz="1400" b="1" kern="0" dirty="0">
                <a:effectLst/>
                <a:latin typeface="Times New Roman" panose="02020603050405020304" pitchFamily="18" charset="0"/>
                <a:ea typeface="Times New Roman" panose="02020603050405020304" pitchFamily="18" charset="0"/>
              </a:rPr>
              <a:t>- </a:t>
            </a:r>
            <a:r>
              <a:rPr lang="en-US" sz="1400" b="1" kern="0" dirty="0" err="1">
                <a:effectLst/>
                <a:latin typeface="Times New Roman" panose="02020603050405020304" pitchFamily="18" charset="0"/>
                <a:ea typeface="Times New Roman" panose="02020603050405020304" pitchFamily="18" charset="0"/>
              </a:rPr>
              <a:t>Mwinyi</a:t>
            </a:r>
            <a:r>
              <a:rPr lang="en-US" sz="1400" b="1" kern="0" dirty="0">
                <a:effectLst/>
                <a:latin typeface="Times New Roman" panose="02020603050405020304" pitchFamily="18" charset="0"/>
                <a:ea typeface="Times New Roman" panose="02020603050405020304" pitchFamily="18" charset="0"/>
              </a:rPr>
              <a:t> launches a gas storage terminal </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Ippmedia</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Celebrating the inauguration of the first liquefied petroleum gas (LPG) terminal at the port in the Unguja North region, the President urged businesses to contribute and build more supporting infrastructure, including oil and gas depots at the port.</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Image 4">
            <a:extLst>
              <a:ext uri="{FF2B5EF4-FFF2-40B4-BE49-F238E27FC236}">
                <a16:creationId xmlns:a16="http://schemas.microsoft.com/office/drawing/2014/main" id="{0BFEBE07-B713-610B-BE40-91B5E3B6A500}"/>
              </a:ext>
            </a:extLst>
          </p:cNvPr>
          <p:cNvPicPr>
            <a:picLocks noChangeAspect="1"/>
          </p:cNvPicPr>
          <p:nvPr/>
        </p:nvPicPr>
        <p:blipFill>
          <a:blip r:embed="rId3"/>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6" name="Image 5">
            <a:extLst>
              <a:ext uri="{FF2B5EF4-FFF2-40B4-BE49-F238E27FC236}">
                <a16:creationId xmlns:a16="http://schemas.microsoft.com/office/drawing/2014/main" id="{FFE637BF-D4DE-D956-65B8-53875266602F}"/>
              </a:ext>
            </a:extLst>
          </p:cNvPr>
          <p:cNvPicPr>
            <a:picLocks noChangeAspect="1"/>
          </p:cNvPicPr>
          <p:nvPr/>
        </p:nvPicPr>
        <p:blipFill>
          <a:blip r:embed="rId4"/>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Connecteur droit 6">
            <a:extLst>
              <a:ext uri="{FF2B5EF4-FFF2-40B4-BE49-F238E27FC236}">
                <a16:creationId xmlns:a16="http://schemas.microsoft.com/office/drawing/2014/main" id="{A9A78014-C1E6-9702-D819-03B03B77372E}"/>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 name="Connecteur en angle 21">
            <a:extLst>
              <a:ext uri="{FF2B5EF4-FFF2-40B4-BE49-F238E27FC236}">
                <a16:creationId xmlns:a16="http://schemas.microsoft.com/office/drawing/2014/main" id="{05732A4E-7D1A-4AE3-4D06-B1F0E2A8DEDB}"/>
              </a:ext>
            </a:extLst>
          </p:cNvPr>
          <p:cNvCxnSpPr>
            <a:cxnSpLocks/>
            <a:endCxn id="2" idx="1"/>
          </p:cNvCxnSpPr>
          <p:nvPr/>
        </p:nvCxnSpPr>
        <p:spPr>
          <a:xfrm flipV="1">
            <a:off x="2711450" y="2740531"/>
            <a:ext cx="3051041" cy="923489"/>
          </a:xfrm>
          <a:prstGeom prst="bentConnector3">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8" name="Image 7" descr="Une image contenant habits, personne, homme, costume&#10;&#10;Description générée automatiquement">
            <a:extLst>
              <a:ext uri="{FF2B5EF4-FFF2-40B4-BE49-F238E27FC236}">
                <a16:creationId xmlns:a16="http://schemas.microsoft.com/office/drawing/2014/main" id="{88F06162-4846-198B-5CDB-FD6140CF26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2703" y="2762230"/>
            <a:ext cx="1943100" cy="1257300"/>
          </a:xfrm>
          <a:prstGeom prst="rect">
            <a:avLst/>
          </a:prstGeom>
        </p:spPr>
      </p:pic>
    </p:spTree>
    <p:extLst>
      <p:ext uri="{BB962C8B-B14F-4D97-AF65-F5344CB8AC3E}">
        <p14:creationId xmlns:p14="http://schemas.microsoft.com/office/powerpoint/2010/main" val="341191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a:stretch>
        </a:blipFill>
        <a:effectLst/>
      </p:bgPr>
    </p:bg>
    <p:spTree>
      <p:nvGrpSpPr>
        <p:cNvPr id="1" name="">
          <a:extLst>
            <a:ext uri="{FF2B5EF4-FFF2-40B4-BE49-F238E27FC236}">
              <a16:creationId xmlns:a16="http://schemas.microsoft.com/office/drawing/2014/main" id="{7F0CF386-0782-6DDE-2B2A-ECED5ED7FF14}"/>
            </a:ext>
          </a:extLst>
        </p:cNvPr>
        <p:cNvGrpSpPr/>
        <p:nvPr/>
      </p:nvGrpSpPr>
      <p:grpSpPr>
        <a:xfrm>
          <a:off x="0" y="0"/>
          <a:ext cx="0" cy="0"/>
          <a:chOff x="0" y="0"/>
          <a:chExt cx="0" cy="0"/>
        </a:xfrm>
      </p:grpSpPr>
      <p:sp>
        <p:nvSpPr>
          <p:cNvPr id="4" name="Flèche : virage 3">
            <a:extLst>
              <a:ext uri="{FF2B5EF4-FFF2-40B4-BE49-F238E27FC236}">
                <a16:creationId xmlns:a16="http://schemas.microsoft.com/office/drawing/2014/main" id="{46F780BC-2745-0A50-851D-6C70199C27B0}"/>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itre 1">
            <a:extLst>
              <a:ext uri="{FF2B5EF4-FFF2-40B4-BE49-F238E27FC236}">
                <a16:creationId xmlns:a16="http://schemas.microsoft.com/office/drawing/2014/main" id="{6E00112A-2BEF-2400-3779-9BB509A1C940}"/>
              </a:ext>
            </a:extLst>
          </p:cNvPr>
          <p:cNvSpPr txBox="1">
            <a:spLocks/>
          </p:cNvSpPr>
          <p:nvPr/>
        </p:nvSpPr>
        <p:spPr>
          <a:xfrm>
            <a:off x="1046060" y="181276"/>
            <a:ext cx="9635067" cy="7370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Marine</a:t>
            </a:r>
            <a:endParaRPr kumimoji="0" lang="en-US"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Environment</a:t>
            </a:r>
            <a:endParaRPr kumimoji="0" lang="fr-FR"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endParaRPr>
          </a:p>
        </p:txBody>
      </p:sp>
      <p:sp>
        <p:nvSpPr>
          <p:cNvPr id="2" name="ZoneTexte 1">
            <a:extLst>
              <a:ext uri="{FF2B5EF4-FFF2-40B4-BE49-F238E27FC236}">
                <a16:creationId xmlns:a16="http://schemas.microsoft.com/office/drawing/2014/main" id="{58C39A09-0033-164E-3C88-3BD2DE4FAED4}"/>
              </a:ext>
            </a:extLst>
          </p:cNvPr>
          <p:cNvSpPr txBox="1"/>
          <p:nvPr/>
        </p:nvSpPr>
        <p:spPr>
          <a:xfrm>
            <a:off x="5762491" y="1386314"/>
            <a:ext cx="5343525" cy="3662541"/>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kern="0" dirty="0">
                <a:solidFill>
                  <a:srgbClr val="FF0000"/>
                </a:solidFill>
                <a:effectLst/>
                <a:latin typeface="Times New Roman" panose="02020603050405020304" pitchFamily="18" charset="0"/>
                <a:ea typeface="Times New Roman" panose="02020603050405020304" pitchFamily="18" charset="0"/>
              </a:rPr>
              <a:t>(News) INDIA </a:t>
            </a:r>
            <a:r>
              <a:rPr lang="en-US" sz="1400" b="1" kern="0" dirty="0">
                <a:effectLst/>
                <a:latin typeface="Times New Roman" panose="02020603050405020304" pitchFamily="18" charset="0"/>
                <a:ea typeface="Times New Roman" panose="02020603050405020304" pitchFamily="18" charset="0"/>
              </a:rPr>
              <a:t>- Wildlife rescuers ask public help after spate of marine life emergencies</a:t>
            </a: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Calibri" panose="020F0502020204030204" pitchFamily="34" charset="0"/>
              </a:rPr>
              <a:t> </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28.06.2024, source: Indian press</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Wildlife conservationists in Goa are urgently appealing to the public after a series of incidents involving injured marine wildlife along the State's coastline. They are urging beachgoers to inform authorities immediately if they come across such cases, emphasizing how crucial timely intervention is in protecting these vulnerable animals. Goa's beaches have recently seen dozens of stranding incidents on Wednesday alone, an Indian Ocean Humpback Dolphin calf washed up dead on Calangute beach, and a green turtle was rescued alive on the same stretch.</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3" name="Image 2">
            <a:extLst>
              <a:ext uri="{FF2B5EF4-FFF2-40B4-BE49-F238E27FC236}">
                <a16:creationId xmlns:a16="http://schemas.microsoft.com/office/drawing/2014/main" id="{AC3C31A8-F746-893F-57D3-8EA2721F8231}"/>
              </a:ext>
            </a:extLst>
          </p:cNvPr>
          <p:cNvPicPr>
            <a:picLocks noChangeAspect="1"/>
          </p:cNvPicPr>
          <p:nvPr/>
        </p:nvPicPr>
        <p:blipFill>
          <a:blip r:embed="rId3"/>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6" name="Image 5">
            <a:extLst>
              <a:ext uri="{FF2B5EF4-FFF2-40B4-BE49-F238E27FC236}">
                <a16:creationId xmlns:a16="http://schemas.microsoft.com/office/drawing/2014/main" id="{241A367F-9783-E305-7B23-5B0ACA2E63C8}"/>
              </a:ext>
            </a:extLst>
          </p:cNvPr>
          <p:cNvPicPr>
            <a:picLocks noChangeAspect="1"/>
          </p:cNvPicPr>
          <p:nvPr/>
        </p:nvPicPr>
        <p:blipFill>
          <a:blip r:embed="rId4"/>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Connecteur droit 6">
            <a:extLst>
              <a:ext uri="{FF2B5EF4-FFF2-40B4-BE49-F238E27FC236}">
                <a16:creationId xmlns:a16="http://schemas.microsoft.com/office/drawing/2014/main" id="{B5E6C5BF-9309-6FA3-DCCE-813A7D79508F}"/>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Connecteur en angle 21">
            <a:extLst>
              <a:ext uri="{FF2B5EF4-FFF2-40B4-BE49-F238E27FC236}">
                <a16:creationId xmlns:a16="http://schemas.microsoft.com/office/drawing/2014/main" id="{84BD620E-A139-F0F1-05CD-3CB8DB4D39EB}"/>
              </a:ext>
            </a:extLst>
          </p:cNvPr>
          <p:cNvCxnSpPr>
            <a:cxnSpLocks/>
            <a:endCxn id="2" idx="1"/>
          </p:cNvCxnSpPr>
          <p:nvPr/>
        </p:nvCxnSpPr>
        <p:spPr>
          <a:xfrm rot="16200000" flipH="1">
            <a:off x="5266732" y="2721826"/>
            <a:ext cx="652868" cy="338650"/>
          </a:xfrm>
          <a:prstGeom prst="bentConnector2">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9" name="Image 8" descr="Une image contenant poisson, sol&#10;&#10;Description générée automatiquement">
            <a:extLst>
              <a:ext uri="{FF2B5EF4-FFF2-40B4-BE49-F238E27FC236}">
                <a16:creationId xmlns:a16="http://schemas.microsoft.com/office/drawing/2014/main" id="{C2EDA767-7B31-0002-4953-0EC688CCBE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7440" y="3657780"/>
            <a:ext cx="2333625" cy="1257300"/>
          </a:xfrm>
          <a:prstGeom prst="rect">
            <a:avLst/>
          </a:prstGeom>
        </p:spPr>
      </p:pic>
    </p:spTree>
    <p:extLst>
      <p:ext uri="{BB962C8B-B14F-4D97-AF65-F5344CB8AC3E}">
        <p14:creationId xmlns:p14="http://schemas.microsoft.com/office/powerpoint/2010/main" val="3121468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a:stretch>
        </a:blipFill>
        <a:effectLst/>
      </p:bgPr>
    </p:bg>
    <p:spTree>
      <p:nvGrpSpPr>
        <p:cNvPr id="1" name="">
          <a:extLst>
            <a:ext uri="{FF2B5EF4-FFF2-40B4-BE49-F238E27FC236}">
              <a16:creationId xmlns:a16="http://schemas.microsoft.com/office/drawing/2014/main" id="{7F0CF386-0782-6DDE-2B2A-ECED5ED7FF14}"/>
            </a:ext>
          </a:extLst>
        </p:cNvPr>
        <p:cNvGrpSpPr/>
        <p:nvPr/>
      </p:nvGrpSpPr>
      <p:grpSpPr>
        <a:xfrm>
          <a:off x="0" y="0"/>
          <a:ext cx="0" cy="0"/>
          <a:chOff x="0" y="0"/>
          <a:chExt cx="0" cy="0"/>
        </a:xfrm>
      </p:grpSpPr>
      <p:sp>
        <p:nvSpPr>
          <p:cNvPr id="4" name="Flèche : virage 3">
            <a:extLst>
              <a:ext uri="{FF2B5EF4-FFF2-40B4-BE49-F238E27FC236}">
                <a16:creationId xmlns:a16="http://schemas.microsoft.com/office/drawing/2014/main" id="{46F780BC-2745-0A50-851D-6C70199C27B0}"/>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itre 1">
            <a:extLst>
              <a:ext uri="{FF2B5EF4-FFF2-40B4-BE49-F238E27FC236}">
                <a16:creationId xmlns:a16="http://schemas.microsoft.com/office/drawing/2014/main" id="{6E00112A-2BEF-2400-3779-9BB509A1C940}"/>
              </a:ext>
            </a:extLst>
          </p:cNvPr>
          <p:cNvSpPr txBox="1">
            <a:spLocks/>
          </p:cNvSpPr>
          <p:nvPr/>
        </p:nvSpPr>
        <p:spPr>
          <a:xfrm>
            <a:off x="1046060" y="181276"/>
            <a:ext cx="9635067" cy="7370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Marine</a:t>
            </a:r>
            <a:endParaRPr kumimoji="0" lang="en-US"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Environment</a:t>
            </a:r>
            <a:endParaRPr kumimoji="0" lang="fr-FR"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endParaRPr>
          </a:p>
        </p:txBody>
      </p:sp>
      <p:sp>
        <p:nvSpPr>
          <p:cNvPr id="2" name="ZoneTexte 1">
            <a:extLst>
              <a:ext uri="{FF2B5EF4-FFF2-40B4-BE49-F238E27FC236}">
                <a16:creationId xmlns:a16="http://schemas.microsoft.com/office/drawing/2014/main" id="{58C39A09-0033-164E-3C88-3BD2DE4FAED4}"/>
              </a:ext>
            </a:extLst>
          </p:cNvPr>
          <p:cNvSpPr txBox="1"/>
          <p:nvPr/>
        </p:nvSpPr>
        <p:spPr>
          <a:xfrm>
            <a:off x="5762491" y="1386314"/>
            <a:ext cx="5343525" cy="2923877"/>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kern="0" dirty="0">
                <a:solidFill>
                  <a:srgbClr val="FF0000"/>
                </a:solidFill>
                <a:effectLst/>
                <a:latin typeface="Times New Roman" panose="02020603050405020304" pitchFamily="18" charset="0"/>
                <a:ea typeface="Times New Roman" panose="02020603050405020304" pitchFamily="18" charset="0"/>
              </a:rPr>
              <a:t>(News) TANZNIA </a:t>
            </a:r>
            <a:r>
              <a:rPr lang="en-US" sz="1400" b="1" kern="0" dirty="0">
                <a:effectLst/>
                <a:latin typeface="Times New Roman" panose="02020603050405020304" pitchFamily="18" charset="0"/>
                <a:ea typeface="Times New Roman" panose="02020603050405020304" pitchFamily="18" charset="0"/>
              </a:rPr>
              <a:t>- Actions to strengthen marine turtle conservation agreed at UN meeting in Tanzania</a:t>
            </a: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Calibri" panose="020F0502020204030204" pitchFamily="34" charset="0"/>
              </a:rPr>
              <a:t> </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Nigerian press</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Governments, scientific experts and stakeholders gathered for four days at an international meeting that ended on Thursday, June 27, 2024, to discuss urgent marine turtle conservation issues in the Indian Ocean and Southeast Asia region.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3" name="Image 2">
            <a:extLst>
              <a:ext uri="{FF2B5EF4-FFF2-40B4-BE49-F238E27FC236}">
                <a16:creationId xmlns:a16="http://schemas.microsoft.com/office/drawing/2014/main" id="{AC3C31A8-F746-893F-57D3-8EA2721F8231}"/>
              </a:ext>
            </a:extLst>
          </p:cNvPr>
          <p:cNvPicPr>
            <a:picLocks noChangeAspect="1"/>
          </p:cNvPicPr>
          <p:nvPr/>
        </p:nvPicPr>
        <p:blipFill>
          <a:blip r:embed="rId3"/>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6" name="Image 5">
            <a:extLst>
              <a:ext uri="{FF2B5EF4-FFF2-40B4-BE49-F238E27FC236}">
                <a16:creationId xmlns:a16="http://schemas.microsoft.com/office/drawing/2014/main" id="{241A367F-9783-E305-7B23-5B0ACA2E63C8}"/>
              </a:ext>
            </a:extLst>
          </p:cNvPr>
          <p:cNvPicPr>
            <a:picLocks noChangeAspect="1"/>
          </p:cNvPicPr>
          <p:nvPr/>
        </p:nvPicPr>
        <p:blipFill>
          <a:blip r:embed="rId4"/>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Connecteur droit 6">
            <a:extLst>
              <a:ext uri="{FF2B5EF4-FFF2-40B4-BE49-F238E27FC236}">
                <a16:creationId xmlns:a16="http://schemas.microsoft.com/office/drawing/2014/main" id="{B5E6C5BF-9309-6FA3-DCCE-813A7D79508F}"/>
              </a:ext>
            </a:extLst>
          </p:cNvPr>
          <p:cNvCxnSpPr>
            <a:cxnSpLocks/>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Connecteur en angle 21">
            <a:extLst>
              <a:ext uri="{FF2B5EF4-FFF2-40B4-BE49-F238E27FC236}">
                <a16:creationId xmlns:a16="http://schemas.microsoft.com/office/drawing/2014/main" id="{F4482558-37C3-5AA5-A353-4BC54A2B97E0}"/>
              </a:ext>
            </a:extLst>
          </p:cNvPr>
          <p:cNvCxnSpPr>
            <a:cxnSpLocks/>
            <a:endCxn id="2" idx="1"/>
          </p:cNvCxnSpPr>
          <p:nvPr/>
        </p:nvCxnSpPr>
        <p:spPr>
          <a:xfrm flipV="1">
            <a:off x="2689860" y="2848253"/>
            <a:ext cx="3072631" cy="885547"/>
          </a:xfrm>
          <a:prstGeom prst="bentConnector3">
            <a:avLst>
              <a:gd name="adj1" fmla="val 50000"/>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8" name="Image 7" descr="Une image contenant mammifère, reptile, tortue, Tortue marine&#10;&#10;Description générée automatiquement">
            <a:extLst>
              <a:ext uri="{FF2B5EF4-FFF2-40B4-BE49-F238E27FC236}">
                <a16:creationId xmlns:a16="http://schemas.microsoft.com/office/drawing/2014/main" id="{DB59F167-E8BB-D0D4-0329-ADEDEECCF5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4603" y="2974018"/>
            <a:ext cx="2019300" cy="1257300"/>
          </a:xfrm>
          <a:prstGeom prst="rect">
            <a:avLst/>
          </a:prstGeom>
        </p:spPr>
      </p:pic>
    </p:spTree>
    <p:extLst>
      <p:ext uri="{BB962C8B-B14F-4D97-AF65-F5344CB8AC3E}">
        <p14:creationId xmlns:p14="http://schemas.microsoft.com/office/powerpoint/2010/main" val="3527086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a:stretch>
        </a:blipFill>
        <a:effectLst/>
      </p:bgPr>
    </p:bg>
    <p:spTree>
      <p:nvGrpSpPr>
        <p:cNvPr id="1" name="">
          <a:extLst>
            <a:ext uri="{FF2B5EF4-FFF2-40B4-BE49-F238E27FC236}">
              <a16:creationId xmlns:a16="http://schemas.microsoft.com/office/drawing/2014/main" id="{BD248B78-BF98-ABA8-EFE9-3639875EB272}"/>
            </a:ext>
          </a:extLst>
        </p:cNvPr>
        <p:cNvGrpSpPr/>
        <p:nvPr/>
      </p:nvGrpSpPr>
      <p:grpSpPr>
        <a:xfrm>
          <a:off x="0" y="0"/>
          <a:ext cx="0" cy="0"/>
          <a:chOff x="0" y="0"/>
          <a:chExt cx="0" cy="0"/>
        </a:xfrm>
      </p:grpSpPr>
      <p:sp>
        <p:nvSpPr>
          <p:cNvPr id="4" name="Flèche : virage 3">
            <a:extLst>
              <a:ext uri="{FF2B5EF4-FFF2-40B4-BE49-F238E27FC236}">
                <a16:creationId xmlns:a16="http://schemas.microsoft.com/office/drawing/2014/main" id="{D0D5358F-FC4A-A13F-08B2-67F9C283AB5F}"/>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itre 1">
            <a:extLst>
              <a:ext uri="{FF2B5EF4-FFF2-40B4-BE49-F238E27FC236}">
                <a16:creationId xmlns:a16="http://schemas.microsoft.com/office/drawing/2014/main" id="{EB4A90CB-B3CA-ABF3-EB41-192192A6BB18}"/>
              </a:ext>
            </a:extLst>
          </p:cNvPr>
          <p:cNvSpPr txBox="1">
            <a:spLocks/>
          </p:cNvSpPr>
          <p:nvPr/>
        </p:nvSpPr>
        <p:spPr>
          <a:xfrm>
            <a:off x="1046060" y="181276"/>
            <a:ext cx="9635067" cy="7370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Others</a:t>
            </a:r>
            <a:br>
              <a:rPr kumimoji="0" lang="fr-FR"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br>
            <a:endParaRPr kumimoji="0" lang="en-US"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endParaRPr>
          </a:p>
        </p:txBody>
      </p:sp>
      <p:sp>
        <p:nvSpPr>
          <p:cNvPr id="2" name="ZoneTexte 1">
            <a:extLst>
              <a:ext uri="{FF2B5EF4-FFF2-40B4-BE49-F238E27FC236}">
                <a16:creationId xmlns:a16="http://schemas.microsoft.com/office/drawing/2014/main" id="{426B6286-9DAE-5EA3-6091-6AE93A085990}"/>
              </a:ext>
            </a:extLst>
          </p:cNvPr>
          <p:cNvSpPr txBox="1"/>
          <p:nvPr/>
        </p:nvSpPr>
        <p:spPr>
          <a:xfrm>
            <a:off x="5762491" y="1386314"/>
            <a:ext cx="5343525" cy="3847207"/>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kern="0" dirty="0">
                <a:solidFill>
                  <a:srgbClr val="FF0000"/>
                </a:solidFill>
                <a:effectLst/>
                <a:latin typeface="Times New Roman" panose="02020603050405020304" pitchFamily="18" charset="0"/>
                <a:ea typeface="Times New Roman" panose="02020603050405020304" pitchFamily="18" charset="0"/>
              </a:rPr>
              <a:t>(News) TANZANIA </a:t>
            </a:r>
            <a:r>
              <a:rPr lang="en-US" sz="1400" b="1" kern="0" dirty="0">
                <a:effectLst/>
                <a:latin typeface="Times New Roman" panose="02020603050405020304" pitchFamily="18" charset="0"/>
                <a:ea typeface="Times New Roman" panose="02020603050405020304" pitchFamily="18" charset="0"/>
              </a:rPr>
              <a:t>- New fisheries agreement promises significant advances</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 Senego.com</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Tanzania, fishing accounts for over 80% of the country's fish supply. To boost the sector's export earnings, the government is investing more in fishing infrastructure. To this end, Zanzibar's Minister of Blue Economy and Fisheries, Shaaban Ali Othman, signed a cooperation agreement with South Korea on Wednesday June 26, 2024. The agreement includes a feasibility study for the construction of a fishing port in the archipelago. The study will focus on the areas of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Mangapwani</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and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Mkokotoni</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in Unguja, as well as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Micheweni</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and Shumba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Viamboni</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in Pemba, to determine suitable sites on each main island for the project.</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cxnSp>
        <p:nvCxnSpPr>
          <p:cNvPr id="3" name="Connecteur droit 2">
            <a:extLst>
              <a:ext uri="{FF2B5EF4-FFF2-40B4-BE49-F238E27FC236}">
                <a16:creationId xmlns:a16="http://schemas.microsoft.com/office/drawing/2014/main" id="{24A8A5E1-7CF0-5357-BA50-D30641659E17}"/>
              </a:ext>
            </a:extLst>
          </p:cNvPr>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F4058B6B-ED94-1955-61A0-8A4B1904CA5A}"/>
              </a:ext>
            </a:extLst>
          </p:cNvPr>
          <p:cNvPicPr>
            <a:picLocks noChangeAspect="1"/>
          </p:cNvPicPr>
          <p:nvPr/>
        </p:nvPicPr>
        <p:blipFill>
          <a:blip r:embed="rId3"/>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7" name="Image 6">
            <a:extLst>
              <a:ext uri="{FF2B5EF4-FFF2-40B4-BE49-F238E27FC236}">
                <a16:creationId xmlns:a16="http://schemas.microsoft.com/office/drawing/2014/main" id="{F28818CF-AB7D-2011-7F4C-E07A752BB650}"/>
              </a:ext>
            </a:extLst>
          </p:cNvPr>
          <p:cNvPicPr>
            <a:picLocks noChangeAspect="1"/>
          </p:cNvPicPr>
          <p:nvPr/>
        </p:nvPicPr>
        <p:blipFill>
          <a:blip r:embed="rId4"/>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5" name="Connecteur en angle 21">
            <a:extLst>
              <a:ext uri="{FF2B5EF4-FFF2-40B4-BE49-F238E27FC236}">
                <a16:creationId xmlns:a16="http://schemas.microsoft.com/office/drawing/2014/main" id="{A1F5DB9B-1295-D4A7-5489-5E4EB1239845}"/>
              </a:ext>
            </a:extLst>
          </p:cNvPr>
          <p:cNvCxnSpPr>
            <a:cxnSpLocks/>
            <a:endCxn id="2" idx="1"/>
          </p:cNvCxnSpPr>
          <p:nvPr/>
        </p:nvCxnSpPr>
        <p:spPr>
          <a:xfrm flipV="1">
            <a:off x="2712720" y="3309918"/>
            <a:ext cx="3049771" cy="324822"/>
          </a:xfrm>
          <a:prstGeom prst="bentConnector3">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9" name="Image 8" descr="Une image contenant eau, plein air, Ressources d’eau, Photographie aérienne&#10;&#10;Description générée automatiquement">
            <a:extLst>
              <a:ext uri="{FF2B5EF4-FFF2-40B4-BE49-F238E27FC236}">
                <a16:creationId xmlns:a16="http://schemas.microsoft.com/office/drawing/2014/main" id="{9187E748-02A1-A963-FE47-4FC7C1BF82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1753" y="3856355"/>
            <a:ext cx="1905000" cy="1257300"/>
          </a:xfrm>
          <a:prstGeom prst="rect">
            <a:avLst/>
          </a:prstGeom>
        </p:spPr>
      </p:pic>
    </p:spTree>
    <p:extLst>
      <p:ext uri="{BB962C8B-B14F-4D97-AF65-F5344CB8AC3E}">
        <p14:creationId xmlns:p14="http://schemas.microsoft.com/office/powerpoint/2010/main" val="3938880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capture d’écran, texte, cercle, conception&#10;&#10;Description générée automatiquement">
            <a:extLst>
              <a:ext uri="{FF2B5EF4-FFF2-40B4-BE49-F238E27FC236}">
                <a16:creationId xmlns:a16="http://schemas.microsoft.com/office/drawing/2014/main" id="{A8A8A1C1-B3B2-D116-7CB0-1435870E2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571" y="54674"/>
            <a:ext cx="10802858" cy="6535062"/>
          </a:xfrm>
          <a:prstGeom prst="rect">
            <a:avLst/>
          </a:prstGeom>
        </p:spPr>
      </p:pic>
      <p:sp>
        <p:nvSpPr>
          <p:cNvPr id="2" name="Titre 1"/>
          <p:cNvSpPr>
            <a:spLocks noGrp="1"/>
          </p:cNvSpPr>
          <p:nvPr>
            <p:ph type="title"/>
          </p:nvPr>
        </p:nvSpPr>
        <p:spPr>
          <a:xfrm>
            <a:off x="966058" y="384331"/>
            <a:ext cx="2302855" cy="651912"/>
          </a:xfrm>
        </p:spPr>
        <p:txBody>
          <a:bodyPr>
            <a:normAutofit/>
          </a:bodyPr>
          <a:lstStyle/>
          <a:p>
            <a:r>
              <a:rPr lang="fr-FR" sz="3900" dirty="0">
                <a:solidFill>
                  <a:srgbClr val="002060"/>
                </a:solidFill>
                <a:latin typeface="Bahnschrift Light SemiCondensed" panose="020B0502040204020203" pitchFamily="34" charset="0"/>
                <a:cs typeface="Arial" panose="020B0604020202020204" pitchFamily="34" charset="0"/>
              </a:rPr>
              <a:t>ACTIVITIES</a:t>
            </a:r>
          </a:p>
        </p:txBody>
      </p:sp>
      <p:sp>
        <p:nvSpPr>
          <p:cNvPr id="7" name="Espace réservé du contenu 2"/>
          <p:cNvSpPr txBox="1">
            <a:spLocks/>
          </p:cNvSpPr>
          <p:nvPr/>
        </p:nvSpPr>
        <p:spPr>
          <a:xfrm>
            <a:off x="5402645" y="3191579"/>
            <a:ext cx="4800898" cy="739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spcBef>
                <a:spcPts val="0"/>
              </a:spcBef>
              <a:buFont typeface="Wingdings" panose="05000000000000000000" pitchFamily="2" charset="2"/>
              <a:buChar char="Ø"/>
              <a:defRPr/>
            </a:pPr>
            <a:r>
              <a:rPr kumimoji="0" lang="fr-FR" sz="1600" b="0" i="0" u="none" strike="noStrike" kern="1200" cap="none" spc="0" normalizeH="0" baseline="0" noProof="0" dirty="0" err="1">
                <a:ln>
                  <a:noFill/>
                </a:ln>
                <a:solidFill>
                  <a:prstClr val="black"/>
                </a:solidFill>
                <a:effectLst/>
                <a:uLnTx/>
                <a:uFillTx/>
                <a:latin typeface="Bahnschrift Light SemiCondensed" panose="020B0502040204020203" pitchFamily="34" charset="0"/>
                <a:ea typeface="+mn-ea"/>
                <a:cs typeface="+mn-cs"/>
              </a:rPr>
              <a:t>Bellbuoy</a:t>
            </a:r>
            <a:r>
              <a:rPr lang="fr-FR" sz="1600" dirty="0">
                <a:solidFill>
                  <a:prstClr val="black"/>
                </a:solidFill>
                <a:latin typeface="Bahnschrift Light SemiCondensed" panose="020B0502040204020203" pitchFamily="34" charset="0"/>
              </a:rPr>
              <a:t> 24 </a:t>
            </a:r>
            <a:r>
              <a:rPr lang="fr-FR" sz="1600" dirty="0" err="1">
                <a:solidFill>
                  <a:prstClr val="black"/>
                </a:solidFill>
                <a:latin typeface="Bahnschrift Light SemiCondensed" panose="020B0502040204020203" pitchFamily="34" charset="0"/>
              </a:rPr>
              <a:t>Exercise</a:t>
            </a:r>
            <a:endParaRPr kumimoji="0" lang="fr-FR" sz="16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endParaRPr>
          </a:p>
          <a:p>
            <a:pPr lvl="1">
              <a:buFont typeface="Wingdings" panose="05000000000000000000" pitchFamily="2" charset="2"/>
              <a:buChar char="Ø"/>
            </a:pPr>
            <a:endParaRPr lang="fr-FR" sz="1600" dirty="0">
              <a:latin typeface="Bahnschrift Light SemiCondensed" panose="020B0502040204020203" pitchFamily="34" charset="0"/>
            </a:endParaRPr>
          </a:p>
          <a:p>
            <a:pPr marL="457200" lvl="1" indent="0">
              <a:buNone/>
            </a:pPr>
            <a:endParaRPr lang="fr-FR" sz="1600" dirty="0">
              <a:latin typeface="Bahnschrift Light SemiCondensed" panose="020B0502040204020203" pitchFamily="34" charset="0"/>
            </a:endParaRPr>
          </a:p>
        </p:txBody>
      </p:sp>
      <p:sp>
        <p:nvSpPr>
          <p:cNvPr id="6" name="Espace réservé du contenu 2"/>
          <p:cNvSpPr txBox="1">
            <a:spLocks/>
          </p:cNvSpPr>
          <p:nvPr/>
        </p:nvSpPr>
        <p:spPr>
          <a:xfrm>
            <a:off x="3063141" y="1904529"/>
            <a:ext cx="4382445" cy="6180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spcBef>
                <a:spcPts val="0"/>
              </a:spcBef>
              <a:buFont typeface="Wingdings" panose="05000000000000000000" pitchFamily="2" charset="2"/>
              <a:buChar char="Ø"/>
              <a:defRPr/>
            </a:pPr>
            <a:r>
              <a:rPr kumimoji="0" lang="fr-FR" sz="16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Nil</a:t>
            </a:r>
          </a:p>
          <a:p>
            <a:pPr lvl="1">
              <a:buFont typeface="Wingdings" panose="05000000000000000000" pitchFamily="2" charset="2"/>
              <a:buChar char="Ø"/>
            </a:pPr>
            <a:endParaRPr lang="fr-FR" sz="1600" dirty="0">
              <a:latin typeface="Bahnschrift Light SemiCondensed" panose="020B0502040204020203" pitchFamily="34" charset="0"/>
            </a:endParaRPr>
          </a:p>
          <a:p>
            <a:pPr lvl="1">
              <a:buFont typeface="Wingdings" panose="05000000000000000000" pitchFamily="2" charset="2"/>
              <a:buChar char="Ø"/>
            </a:pPr>
            <a:endParaRPr lang="fr-FR" sz="1600" dirty="0">
              <a:latin typeface="Bahnschrift Light SemiCondensed" panose="020B0502040204020203" pitchFamily="34" charset="0"/>
            </a:endParaRPr>
          </a:p>
          <a:p>
            <a:pPr lvl="1">
              <a:buFont typeface="Wingdings" panose="05000000000000000000" pitchFamily="2" charset="2"/>
              <a:buChar char="Ø"/>
            </a:pPr>
            <a:endParaRPr lang="fr-FR" sz="1600" dirty="0">
              <a:latin typeface="Bahnschrift Light SemiCondensed" panose="020B0502040204020203" pitchFamily="34" charset="0"/>
            </a:endParaRPr>
          </a:p>
        </p:txBody>
      </p:sp>
      <p:sp>
        <p:nvSpPr>
          <p:cNvPr id="5" name="Rectangle 4"/>
          <p:cNvSpPr/>
          <p:nvPr/>
        </p:nvSpPr>
        <p:spPr>
          <a:xfrm>
            <a:off x="3333314" y="1429754"/>
            <a:ext cx="705642" cy="369332"/>
          </a:xfrm>
          <a:prstGeom prst="rect">
            <a:avLst/>
          </a:prstGeom>
        </p:spPr>
        <p:txBody>
          <a:bodyPr wrap="none">
            <a:spAutoFit/>
          </a:bodyPr>
          <a:lstStyle/>
          <a:p>
            <a:r>
              <a:rPr lang="fr-FR" u="sng" dirty="0">
                <a:latin typeface="Bahnschrift Light SemiCondensed" panose="020B0502040204020203" pitchFamily="34" charset="0"/>
              </a:rPr>
              <a:t>T</a:t>
            </a:r>
            <a:r>
              <a:rPr lang="fr-FR" b="1" u="sng" dirty="0">
                <a:latin typeface="Bahnschrift Light SemiCondensed" panose="020B0502040204020203" pitchFamily="34" charset="0"/>
              </a:rPr>
              <a:t>oday</a:t>
            </a:r>
          </a:p>
        </p:txBody>
      </p:sp>
      <p:sp>
        <p:nvSpPr>
          <p:cNvPr id="9" name="Rectangle 8"/>
          <p:cNvSpPr/>
          <p:nvPr/>
        </p:nvSpPr>
        <p:spPr>
          <a:xfrm>
            <a:off x="5943140" y="2842207"/>
            <a:ext cx="1521570" cy="369332"/>
          </a:xfrm>
          <a:prstGeom prst="rect">
            <a:avLst/>
          </a:prstGeom>
        </p:spPr>
        <p:txBody>
          <a:bodyPr wrap="none">
            <a:spAutoFit/>
          </a:bodyPr>
          <a:lstStyle/>
          <a:p>
            <a:r>
              <a:rPr lang="fr-FR" b="1" u="sng" dirty="0" err="1">
                <a:latin typeface="Bahnschrift Light SemiCondensed" panose="020B0502040204020203" pitchFamily="34" charset="0"/>
              </a:rPr>
              <a:t>Current</a:t>
            </a:r>
            <a:r>
              <a:rPr lang="fr-FR" b="1" u="sng" dirty="0">
                <a:latin typeface="Bahnschrift Light SemiCondensed" panose="020B0502040204020203" pitchFamily="34" charset="0"/>
              </a:rPr>
              <a:t> </a:t>
            </a:r>
            <a:r>
              <a:rPr lang="fr-FR" b="1" u="sng" dirty="0" err="1">
                <a:latin typeface="Bahnschrift Light SemiCondensed" panose="020B0502040204020203" pitchFamily="34" charset="0"/>
              </a:rPr>
              <a:t>events</a:t>
            </a:r>
            <a:endParaRPr lang="fr-FR" b="1" u="sng" dirty="0">
              <a:latin typeface="Bahnschrift Light SemiCondensed" panose="020B0502040204020203" pitchFamily="34" charset="0"/>
            </a:endParaRPr>
          </a:p>
        </p:txBody>
      </p:sp>
      <p:sp>
        <p:nvSpPr>
          <p:cNvPr id="10" name="Rectangle 9"/>
          <p:cNvSpPr/>
          <p:nvPr/>
        </p:nvSpPr>
        <p:spPr>
          <a:xfrm>
            <a:off x="3257077" y="4335406"/>
            <a:ext cx="1555234" cy="369332"/>
          </a:xfrm>
          <a:prstGeom prst="rect">
            <a:avLst/>
          </a:prstGeom>
        </p:spPr>
        <p:txBody>
          <a:bodyPr wrap="none">
            <a:spAutoFit/>
          </a:bodyPr>
          <a:lstStyle/>
          <a:p>
            <a:r>
              <a:rPr lang="fr-FR" b="1" u="sng" dirty="0">
                <a:latin typeface="Bahnschrift Light SemiCondensed" panose="020B0502040204020203" pitchFamily="34" charset="0"/>
              </a:rPr>
              <a:t>Events to come</a:t>
            </a:r>
          </a:p>
        </p:txBody>
      </p:sp>
      <p:grpSp>
        <p:nvGrpSpPr>
          <p:cNvPr id="17" name="Groupe 16"/>
          <p:cNvGrpSpPr/>
          <p:nvPr/>
        </p:nvGrpSpPr>
        <p:grpSpPr>
          <a:xfrm>
            <a:off x="762000" y="1018076"/>
            <a:ext cx="10041467" cy="142238"/>
            <a:chOff x="762000" y="1018076"/>
            <a:chExt cx="10041467" cy="142238"/>
          </a:xfrm>
        </p:grpSpPr>
        <p:cxnSp>
          <p:nvCxnSpPr>
            <p:cNvPr id="11" name="Connecteur droit 10">
              <a:extLst>
                <a:ext uri="{FF2B5EF4-FFF2-40B4-BE49-F238E27FC236}">
                  <a16:creationId xmlns:a16="http://schemas.microsoft.com/office/drawing/2014/main" id="{F80215F3-2547-71F9-46E8-783E6F2BD963}"/>
                </a:ext>
              </a:extLst>
            </p:cNvPr>
            <p:cNvCxnSpPr/>
            <p:nvPr/>
          </p:nvCxnSpPr>
          <p:spPr>
            <a:xfrm>
              <a:off x="762000" y="1018076"/>
              <a:ext cx="2032000"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F80215F3-2547-71F9-46E8-783E6F2BD963}"/>
                </a:ext>
              </a:extLst>
            </p:cNvPr>
            <p:cNvCxnSpPr>
              <a:cxnSpLocks/>
            </p:cNvCxnSpPr>
            <p:nvPr/>
          </p:nvCxnSpPr>
          <p:spPr>
            <a:xfrm>
              <a:off x="1166509" y="1091270"/>
              <a:ext cx="531557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F80215F3-2547-71F9-46E8-783E6F2BD963}"/>
                </a:ext>
              </a:extLst>
            </p:cNvPr>
            <p:cNvCxnSpPr/>
            <p:nvPr/>
          </p:nvCxnSpPr>
          <p:spPr>
            <a:xfrm>
              <a:off x="1735667" y="1160314"/>
              <a:ext cx="90678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 name="Espace réservé du contenu 2">
            <a:extLst>
              <a:ext uri="{FF2B5EF4-FFF2-40B4-BE49-F238E27FC236}">
                <a16:creationId xmlns:a16="http://schemas.microsoft.com/office/drawing/2014/main" id="{E916EB32-B361-EB9C-2739-E0B828211A71}"/>
              </a:ext>
            </a:extLst>
          </p:cNvPr>
          <p:cNvSpPr txBox="1">
            <a:spLocks/>
          </p:cNvSpPr>
          <p:nvPr/>
        </p:nvSpPr>
        <p:spPr>
          <a:xfrm>
            <a:off x="2750246" y="4787292"/>
            <a:ext cx="4124129" cy="739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spcBef>
                <a:spcPts val="0"/>
              </a:spcBef>
              <a:buFont typeface="Wingdings" panose="05000000000000000000" pitchFamily="2" charset="2"/>
              <a:buChar char="Ø"/>
              <a:defRPr/>
            </a:pPr>
            <a:r>
              <a:rPr kumimoji="0" lang="fr-FR" sz="16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Nil</a:t>
            </a:r>
            <a:endParaRPr lang="fr-FR" sz="1600" dirty="0">
              <a:latin typeface="Bahnschrift Light SemiCondensed" panose="020B0502040204020203" pitchFamily="34" charset="0"/>
            </a:endParaRPr>
          </a:p>
        </p:txBody>
      </p:sp>
      <p:sp>
        <p:nvSpPr>
          <p:cNvPr id="4" name="Espace réservé du contenu 2">
            <a:extLst>
              <a:ext uri="{FF2B5EF4-FFF2-40B4-BE49-F238E27FC236}">
                <a16:creationId xmlns:a16="http://schemas.microsoft.com/office/drawing/2014/main" id="{8B1F8E67-0346-0A15-2A9E-76F0F725E48F}"/>
              </a:ext>
            </a:extLst>
          </p:cNvPr>
          <p:cNvSpPr txBox="1">
            <a:spLocks/>
          </p:cNvSpPr>
          <p:nvPr/>
        </p:nvSpPr>
        <p:spPr>
          <a:xfrm>
            <a:off x="7304990" y="5536041"/>
            <a:ext cx="3612777" cy="618066"/>
          </a:xfrm>
          <a:prstGeom prst="rect">
            <a:avLst/>
          </a:prstGeom>
          <a:solidFill>
            <a:srgbClr val="00B0F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488" lvl="1" indent="0">
              <a:buNone/>
            </a:pPr>
            <a:r>
              <a:rPr lang="fr-FR" sz="1600" dirty="0">
                <a:solidFill>
                  <a:schemeClr val="bg1"/>
                </a:solidFill>
                <a:latin typeface="Bahnschrift Light SemiCondensed" panose="020B0502040204020203" pitchFamily="34" charset="0"/>
              </a:rPr>
              <a:t>Duty Officer: ILO France</a:t>
            </a:r>
          </a:p>
          <a:p>
            <a:pPr marL="90488" lvl="1" indent="0">
              <a:buNone/>
            </a:pPr>
            <a:r>
              <a:rPr lang="fr-FR" sz="1600" dirty="0">
                <a:solidFill>
                  <a:schemeClr val="bg1"/>
                </a:solidFill>
                <a:latin typeface="Bahnschrift Light SemiCondensed" panose="020B0502040204020203" pitchFamily="34" charset="0"/>
              </a:rPr>
              <a:t>oli.france@crfimmadagascar.org</a:t>
            </a:r>
          </a:p>
          <a:p>
            <a:pPr marL="457200" lvl="1" indent="0">
              <a:buNone/>
            </a:pPr>
            <a:endParaRPr lang="fr-FR" sz="1600" dirty="0">
              <a:latin typeface="Bahnschrift Light SemiCondensed" panose="020B0502040204020203" pitchFamily="34" charset="0"/>
            </a:endParaRPr>
          </a:p>
          <a:p>
            <a:pPr lvl="1">
              <a:buFont typeface="Wingdings" panose="05000000000000000000" pitchFamily="2" charset="2"/>
              <a:buChar char="Ø"/>
            </a:pPr>
            <a:endParaRPr lang="fr-FR" sz="1600" dirty="0">
              <a:latin typeface="Bahnschrift Light SemiCondensed" panose="020B0502040204020203" pitchFamily="34" charset="0"/>
            </a:endParaRPr>
          </a:p>
        </p:txBody>
      </p:sp>
    </p:spTree>
    <p:extLst>
      <p:ext uri="{BB962C8B-B14F-4D97-AF65-F5344CB8AC3E}">
        <p14:creationId xmlns:p14="http://schemas.microsoft.com/office/powerpoint/2010/main" val="3144641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a:stretch>
        </a:blipFill>
        <a:effectLst/>
      </p:bgPr>
    </p:bg>
    <p:spTree>
      <p:nvGrpSpPr>
        <p:cNvPr id="1" name="">
          <a:extLst>
            <a:ext uri="{FF2B5EF4-FFF2-40B4-BE49-F238E27FC236}">
              <a16:creationId xmlns:a16="http://schemas.microsoft.com/office/drawing/2014/main" id="{BD248B78-BF98-ABA8-EFE9-3639875EB272}"/>
            </a:ext>
          </a:extLst>
        </p:cNvPr>
        <p:cNvGrpSpPr/>
        <p:nvPr/>
      </p:nvGrpSpPr>
      <p:grpSpPr>
        <a:xfrm>
          <a:off x="0" y="0"/>
          <a:ext cx="0" cy="0"/>
          <a:chOff x="0" y="0"/>
          <a:chExt cx="0" cy="0"/>
        </a:xfrm>
      </p:grpSpPr>
      <p:sp>
        <p:nvSpPr>
          <p:cNvPr id="4" name="Flèche : virage 3">
            <a:extLst>
              <a:ext uri="{FF2B5EF4-FFF2-40B4-BE49-F238E27FC236}">
                <a16:creationId xmlns:a16="http://schemas.microsoft.com/office/drawing/2014/main" id="{D0D5358F-FC4A-A13F-08B2-67F9C283AB5F}"/>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itre 1">
            <a:extLst>
              <a:ext uri="{FF2B5EF4-FFF2-40B4-BE49-F238E27FC236}">
                <a16:creationId xmlns:a16="http://schemas.microsoft.com/office/drawing/2014/main" id="{EB4A90CB-B3CA-ABF3-EB41-192192A6BB18}"/>
              </a:ext>
            </a:extLst>
          </p:cNvPr>
          <p:cNvSpPr txBox="1">
            <a:spLocks/>
          </p:cNvSpPr>
          <p:nvPr/>
        </p:nvSpPr>
        <p:spPr>
          <a:xfrm>
            <a:off x="1046060" y="181276"/>
            <a:ext cx="9635067" cy="7370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6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Others</a:t>
            </a:r>
            <a:br>
              <a:rPr kumimoji="0" lang="fr-FR"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br>
            <a:endParaRPr kumimoji="0" lang="en-US"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endParaRPr>
          </a:p>
        </p:txBody>
      </p:sp>
      <p:sp>
        <p:nvSpPr>
          <p:cNvPr id="2" name="ZoneTexte 1">
            <a:extLst>
              <a:ext uri="{FF2B5EF4-FFF2-40B4-BE49-F238E27FC236}">
                <a16:creationId xmlns:a16="http://schemas.microsoft.com/office/drawing/2014/main" id="{426B6286-9DAE-5EA3-6091-6AE93A085990}"/>
              </a:ext>
            </a:extLst>
          </p:cNvPr>
          <p:cNvSpPr txBox="1"/>
          <p:nvPr/>
        </p:nvSpPr>
        <p:spPr>
          <a:xfrm>
            <a:off x="5762491" y="1386314"/>
            <a:ext cx="5343525" cy="3293209"/>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kern="0" dirty="0">
                <a:solidFill>
                  <a:srgbClr val="FF0000"/>
                </a:solidFill>
                <a:effectLst/>
                <a:latin typeface="Times New Roman" panose="02020603050405020304" pitchFamily="18" charset="0"/>
                <a:ea typeface="Times New Roman" panose="02020603050405020304" pitchFamily="18" charset="0"/>
              </a:rPr>
              <a:t>(News) KENYA </a:t>
            </a:r>
            <a:r>
              <a:rPr lang="en-US" sz="1400" b="1" kern="0" dirty="0">
                <a:effectLst/>
                <a:latin typeface="Times New Roman" panose="02020603050405020304" pitchFamily="18" charset="0"/>
                <a:ea typeface="Times New Roman" panose="02020603050405020304" pitchFamily="18" charset="0"/>
              </a:rPr>
              <a:t>- Call for regional cooperation in the exploitation of maritime resources</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Kenyan press</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Mining, Blue Economy, and Maritime Affairs CS Salim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Mvurya</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has called for regional cooperation in harnessing maritime resources. The CS stressed that the journey towards a sustainable maritime future is a collective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endeavour</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"Achieving a sustainable maritime future requires unprecedented regional cooperation and innovation,"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Mvurya</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said.</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cxnSp>
        <p:nvCxnSpPr>
          <p:cNvPr id="3" name="Connecteur droit 2">
            <a:extLst>
              <a:ext uri="{FF2B5EF4-FFF2-40B4-BE49-F238E27FC236}">
                <a16:creationId xmlns:a16="http://schemas.microsoft.com/office/drawing/2014/main" id="{24A8A5E1-7CF0-5357-BA50-D30641659E17}"/>
              </a:ext>
            </a:extLst>
          </p:cNvPr>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F4058B6B-ED94-1955-61A0-8A4B1904CA5A}"/>
              </a:ext>
            </a:extLst>
          </p:cNvPr>
          <p:cNvPicPr>
            <a:picLocks noChangeAspect="1"/>
          </p:cNvPicPr>
          <p:nvPr/>
        </p:nvPicPr>
        <p:blipFill>
          <a:blip r:embed="rId3"/>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7" name="Image 6">
            <a:extLst>
              <a:ext uri="{FF2B5EF4-FFF2-40B4-BE49-F238E27FC236}">
                <a16:creationId xmlns:a16="http://schemas.microsoft.com/office/drawing/2014/main" id="{F28818CF-AB7D-2011-7F4C-E07A752BB650}"/>
              </a:ext>
            </a:extLst>
          </p:cNvPr>
          <p:cNvPicPr>
            <a:picLocks noChangeAspect="1"/>
          </p:cNvPicPr>
          <p:nvPr/>
        </p:nvPicPr>
        <p:blipFill>
          <a:blip r:embed="rId4"/>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5" name="Connecteur en angle 21">
            <a:extLst>
              <a:ext uri="{FF2B5EF4-FFF2-40B4-BE49-F238E27FC236}">
                <a16:creationId xmlns:a16="http://schemas.microsoft.com/office/drawing/2014/main" id="{D5A38058-80E7-89F9-C043-BBE6877EE0DE}"/>
              </a:ext>
            </a:extLst>
          </p:cNvPr>
          <p:cNvCxnSpPr>
            <a:cxnSpLocks/>
            <a:endCxn id="2" idx="1"/>
          </p:cNvCxnSpPr>
          <p:nvPr/>
        </p:nvCxnSpPr>
        <p:spPr>
          <a:xfrm flipV="1">
            <a:off x="2697480" y="3032919"/>
            <a:ext cx="3065011" cy="502761"/>
          </a:xfrm>
          <a:prstGeom prst="bentConnector3">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8" name="Image 7" descr="Une image contenant personne, costume, Visage humain, habits&#10;&#10;Description générée automatiquement">
            <a:extLst>
              <a:ext uri="{FF2B5EF4-FFF2-40B4-BE49-F238E27FC236}">
                <a16:creationId xmlns:a16="http://schemas.microsoft.com/office/drawing/2014/main" id="{D74C4157-ED09-7E5D-CAD5-759E77B9B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8903" y="3291361"/>
            <a:ext cx="1790700" cy="1257300"/>
          </a:xfrm>
          <a:prstGeom prst="rect">
            <a:avLst/>
          </a:prstGeom>
        </p:spPr>
      </p:pic>
    </p:spTree>
    <p:extLst>
      <p:ext uri="{BB962C8B-B14F-4D97-AF65-F5344CB8AC3E}">
        <p14:creationId xmlns:p14="http://schemas.microsoft.com/office/powerpoint/2010/main" val="3444007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4023156" y="2005310"/>
            <a:ext cx="4145687" cy="923330"/>
          </a:xfrm>
          <a:prstGeom prst="rect">
            <a:avLst/>
          </a:prstGeom>
          <a:effectLst>
            <a:outerShdw blurRad="50800" dist="114300" dir="2400000" algn="t" rotWithShape="0">
              <a:prstClr val="black">
                <a:alpha val="40000"/>
              </a:prstClr>
            </a:outerShdw>
          </a:effectLst>
        </p:spPr>
        <p:txBody>
          <a:bodyPr wrap="none">
            <a:spAutoFit/>
          </a:bodyPr>
          <a:lstStyle/>
          <a:p>
            <a:r>
              <a:rPr lang="fr-FR" sz="5400" dirty="0">
                <a:solidFill>
                  <a:schemeClr val="bg1"/>
                </a:solidFill>
                <a:latin typeface="Bahnschrift Light SemiCondensed" panose="020B0502040204020203" pitchFamily="34" charset="0"/>
              </a:rPr>
              <a:t>End of Briefing</a:t>
            </a:r>
          </a:p>
        </p:txBody>
      </p:sp>
      <p:sp>
        <p:nvSpPr>
          <p:cNvPr id="6" name="ZoneTexte 5"/>
          <p:cNvSpPr txBox="1"/>
          <p:nvPr/>
        </p:nvSpPr>
        <p:spPr>
          <a:xfrm>
            <a:off x="395403" y="145993"/>
            <a:ext cx="8584401" cy="584775"/>
          </a:xfrm>
          <a:prstGeom prst="rect">
            <a:avLst/>
          </a:prstGeom>
          <a:noFill/>
        </p:spPr>
        <p:txBody>
          <a:bodyPr wrap="none" rtlCol="0">
            <a:spAutoFit/>
          </a:bodyPr>
          <a:lstStyle/>
          <a:p>
            <a:r>
              <a:rPr lang="fr-FR" sz="3200" dirty="0">
                <a:solidFill>
                  <a:srgbClr val="66B9D3"/>
                </a:solidFill>
                <a:latin typeface="Bahnschrift Light SemiCondensed" panose="020B0502040204020203" pitchFamily="34" charset="0"/>
              </a:rPr>
              <a:t>REGIONAL MARITIME INFORMATIONS FUSION CENTER</a:t>
            </a:r>
          </a:p>
        </p:txBody>
      </p:sp>
      <p:sp>
        <p:nvSpPr>
          <p:cNvPr id="9" name="ZoneTexte 8"/>
          <p:cNvSpPr txBox="1"/>
          <p:nvPr/>
        </p:nvSpPr>
        <p:spPr>
          <a:xfrm>
            <a:off x="4224333" y="3668817"/>
            <a:ext cx="3743332" cy="1477328"/>
          </a:xfrm>
          <a:prstGeom prst="rect">
            <a:avLst/>
          </a:prstGeom>
          <a:noFill/>
        </p:spPr>
        <p:txBody>
          <a:bodyPr wrap="none" rtlCol="0">
            <a:spAutoFit/>
          </a:bodyPr>
          <a:lstStyle/>
          <a:p>
            <a:pPr algn="ctr"/>
            <a:r>
              <a:rPr lang="fr-FR" dirty="0">
                <a:solidFill>
                  <a:schemeClr val="bg1"/>
                </a:solidFill>
                <a:latin typeface="Bahnschrift Light SemiCondensed" panose="020B0502040204020203" pitchFamily="34" charset="0"/>
              </a:rPr>
              <a:t>PDC –</a:t>
            </a:r>
            <a:r>
              <a:rPr lang="fr-FR" dirty="0" err="1">
                <a:solidFill>
                  <a:schemeClr val="bg1"/>
                </a:solidFill>
                <a:latin typeface="Bahnschrift Light SemiCondensed" panose="020B0502040204020203" pitchFamily="34" charset="0"/>
              </a:rPr>
              <a:t>Watchfloor</a:t>
            </a:r>
            <a:endParaRPr lang="fr-FR" dirty="0">
              <a:solidFill>
                <a:schemeClr val="bg1"/>
              </a:solidFill>
              <a:latin typeface="Bahnschrift Light SemiCondensed" panose="020B0502040204020203" pitchFamily="34" charset="0"/>
            </a:endParaRPr>
          </a:p>
          <a:p>
            <a:pPr algn="ctr"/>
            <a:r>
              <a:rPr lang="fr-FR" dirty="0">
                <a:solidFill>
                  <a:schemeClr val="bg1"/>
                </a:solidFill>
                <a:latin typeface="Bahnschrift Light SemiCondensed" panose="020B0502040204020203" pitchFamily="34" charset="0"/>
              </a:rPr>
              <a:t>Mail: </a:t>
            </a:r>
            <a:r>
              <a:rPr lang="fr-FR" dirty="0">
                <a:solidFill>
                  <a:schemeClr val="bg1"/>
                </a:solidFill>
                <a:latin typeface="Bahnschrift Light SemiCondensed" panose="020B0502040204020203" pitchFamily="34" charset="0"/>
                <a:hlinkClick r:id="rId3"/>
              </a:rPr>
              <a:t>watchfloor@crfimmadagascar.org</a:t>
            </a:r>
            <a:endParaRPr lang="fr-FR" dirty="0">
              <a:solidFill>
                <a:schemeClr val="bg1"/>
              </a:solidFill>
              <a:latin typeface="Bahnschrift Light SemiCondensed" panose="020B0502040204020203" pitchFamily="34" charset="0"/>
            </a:endParaRPr>
          </a:p>
          <a:p>
            <a:pPr algn="ctr"/>
            <a:r>
              <a:rPr lang="fr-FR" dirty="0">
                <a:solidFill>
                  <a:schemeClr val="bg1"/>
                </a:solidFill>
                <a:latin typeface="Bahnschrift Light SemiCondensed" panose="020B0502040204020203" pitchFamily="34" charset="0"/>
              </a:rPr>
              <a:t>Mobile: +261 38 09 301 22</a:t>
            </a:r>
          </a:p>
          <a:p>
            <a:pPr algn="ctr"/>
            <a:r>
              <a:rPr lang="fr-FR" dirty="0">
                <a:solidFill>
                  <a:schemeClr val="bg1"/>
                </a:solidFill>
                <a:latin typeface="Bahnschrift Light SemiCondensed" panose="020B0502040204020203" pitchFamily="34" charset="0"/>
              </a:rPr>
              <a:t>MERCURY Identification: RMIFC</a:t>
            </a:r>
          </a:p>
          <a:p>
            <a:pPr algn="ctr"/>
            <a:r>
              <a:rPr lang="fr-FR" dirty="0" err="1">
                <a:solidFill>
                  <a:schemeClr val="bg1"/>
                </a:solidFill>
                <a:latin typeface="Bahnschrift Light SemiCondensed" panose="020B0502040204020203" pitchFamily="34" charset="0"/>
              </a:rPr>
              <a:t>Website</a:t>
            </a:r>
            <a:r>
              <a:rPr lang="fr-FR" dirty="0">
                <a:solidFill>
                  <a:schemeClr val="bg1"/>
                </a:solidFill>
                <a:latin typeface="Bahnschrift Light SemiCondensed" panose="020B0502040204020203" pitchFamily="34" charset="0"/>
              </a:rPr>
              <a:t>: </a:t>
            </a:r>
            <a:r>
              <a:rPr lang="fr-FR" dirty="0">
                <a:solidFill>
                  <a:schemeClr val="bg1"/>
                </a:solidFill>
                <a:latin typeface="Bahnschrift Light SemiCondensed" panose="020B0502040204020203" pitchFamily="34" charset="0"/>
                <a:hlinkClick r:id="rId4"/>
              </a:rPr>
              <a:t>https://crfimmadagascar.org</a:t>
            </a:r>
            <a:r>
              <a:rPr lang="fr-FR" dirty="0">
                <a:solidFill>
                  <a:schemeClr val="bg1"/>
                </a:solidFill>
                <a:latin typeface="Bahnschrift Light SemiCondensed" panose="020B0502040204020203" pitchFamily="34" charset="0"/>
              </a:rPr>
              <a:t> </a:t>
            </a:r>
          </a:p>
        </p:txBody>
      </p:sp>
      <p:cxnSp>
        <p:nvCxnSpPr>
          <p:cNvPr id="14" name="Connecteur droit 13"/>
          <p:cNvCxnSpPr/>
          <p:nvPr/>
        </p:nvCxnSpPr>
        <p:spPr>
          <a:xfrm>
            <a:off x="3895725" y="3095625"/>
            <a:ext cx="4572000" cy="0"/>
          </a:xfrm>
          <a:prstGeom prst="line">
            <a:avLst/>
          </a:prstGeom>
          <a:ln w="38100">
            <a:solidFill>
              <a:schemeClr val="bg1"/>
            </a:solidFill>
          </a:ln>
          <a:effectLst>
            <a:outerShdw blurRad="50800" dist="114300" dir="2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5" name="Groupe 14"/>
          <p:cNvGrpSpPr/>
          <p:nvPr/>
        </p:nvGrpSpPr>
        <p:grpSpPr>
          <a:xfrm>
            <a:off x="392084" y="776521"/>
            <a:ext cx="9635067" cy="101598"/>
            <a:chOff x="762000" y="1018076"/>
            <a:chExt cx="9635067" cy="101598"/>
          </a:xfrm>
        </p:grpSpPr>
        <p:cxnSp>
          <p:nvCxnSpPr>
            <p:cNvPr id="16" name="Connecteur droit 15">
              <a:extLst>
                <a:ext uri="{FF2B5EF4-FFF2-40B4-BE49-F238E27FC236}">
                  <a16:creationId xmlns:a16="http://schemas.microsoft.com/office/drawing/2014/main" id="{F80215F3-2547-71F9-46E8-783E6F2BD963}"/>
                </a:ext>
              </a:extLst>
            </p:cNvPr>
            <p:cNvCxnSpPr/>
            <p:nvPr/>
          </p:nvCxnSpPr>
          <p:spPr>
            <a:xfrm>
              <a:off x="762000" y="1018076"/>
              <a:ext cx="2032000"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F80215F3-2547-71F9-46E8-783E6F2BD963}"/>
                </a:ext>
              </a:extLst>
            </p:cNvPr>
            <p:cNvCxnSpPr/>
            <p:nvPr/>
          </p:nvCxnSpPr>
          <p:spPr>
            <a:xfrm>
              <a:off x="1166509" y="1070950"/>
              <a:ext cx="4438424"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F80215F3-2547-71F9-46E8-783E6F2BD963}"/>
                </a:ext>
              </a:extLst>
            </p:cNvPr>
            <p:cNvCxnSpPr/>
            <p:nvPr/>
          </p:nvCxnSpPr>
          <p:spPr>
            <a:xfrm>
              <a:off x="1329267" y="1119674"/>
              <a:ext cx="90678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41490841-5D46-8C78-4EE0-C4C76D7ADC0D}"/>
              </a:ext>
            </a:extLst>
          </p:cNvPr>
          <p:cNvSpPr/>
          <p:nvPr/>
        </p:nvSpPr>
        <p:spPr>
          <a:xfrm>
            <a:off x="2550004" y="6311754"/>
            <a:ext cx="7263442" cy="400110"/>
          </a:xfrm>
          <a:prstGeom prst="rect">
            <a:avLst/>
          </a:prstGeom>
          <a:ln/>
          <a:effectLst>
            <a:outerShdw blurRad="50800" dist="38100" dir="5400000" algn="t" rotWithShape="0">
              <a:prstClr val="black">
                <a:alpha val="40000"/>
              </a:prstClr>
            </a:outerShdw>
            <a:reflection blurRad="6350" stA="52000" endA="300" endPos="35000" dir="5400000" sy="-100000" algn="bl" rotWithShape="0"/>
          </a:effectLst>
        </p:spPr>
        <p:style>
          <a:lnRef idx="2">
            <a:schemeClr val="accent5"/>
          </a:lnRef>
          <a:fillRef idx="1">
            <a:schemeClr val="lt1"/>
          </a:fillRef>
          <a:effectRef idx="0">
            <a:schemeClr val="accent5"/>
          </a:effectRef>
          <a:fontRef idx="minor">
            <a:schemeClr val="dk1"/>
          </a:fontRef>
        </p:style>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a:ln>
                  <a:noFill/>
                </a:ln>
                <a:solidFill>
                  <a:srgbClr val="5B9BD5">
                    <a:lumMod val="75000"/>
                  </a:srgbClr>
                </a:solidFill>
                <a:effectLst/>
                <a:uLnTx/>
                <a:uFillTx/>
                <a:latin typeface="Calibri Light" panose="020F0302020204030204"/>
                <a:ea typeface="+mn-ea"/>
                <a:cs typeface="+mn-cs"/>
              </a:rPr>
              <a:t>The text from various quoted news sources may have been modified/combined/collated in Information Centre products. </a:t>
            </a:r>
          </a:p>
          <a:p>
            <a:pPr marR="0" lvl="0" algn="just"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a:ln>
                  <a:noFill/>
                </a:ln>
                <a:solidFill>
                  <a:srgbClr val="5B9BD5">
                    <a:lumMod val="75000"/>
                  </a:srgbClr>
                </a:solidFill>
                <a:effectLst/>
                <a:uLnTx/>
                <a:uFillTx/>
                <a:latin typeface="Calibri Light" panose="020F0302020204030204"/>
                <a:ea typeface="+mn-ea"/>
                <a:cs typeface="+mn-cs"/>
              </a:rPr>
              <a:t>For the exact text, kindly refer to the corresponding news link. RMIFC is not responsible for the accuracy of open-source news information</a:t>
            </a:r>
            <a:endParaRPr kumimoji="0" lang="fr-FR" sz="1000" b="0" i="0" u="none" strike="noStrike" kern="1200" cap="none" spc="0" normalizeH="0" baseline="0" noProof="0" dirty="0">
              <a:ln>
                <a:noFill/>
              </a:ln>
              <a:solidFill>
                <a:srgbClr val="5B9BD5">
                  <a:lumMod val="75000"/>
                </a:srgbClr>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343130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val="3207956370"/>
              </p:ext>
            </p:extLst>
          </p:nvPr>
        </p:nvGraphicFramePr>
        <p:xfrm>
          <a:off x="839882" y="1223980"/>
          <a:ext cx="10128390" cy="5022379"/>
        </p:xfrm>
        <a:graphic>
          <a:graphicData uri="http://schemas.openxmlformats.org/drawingml/2006/table">
            <a:tbl>
              <a:tblPr firstRow="1" bandRow="1">
                <a:tableStyleId>{5C22544A-7EE6-4342-B048-85BDC9FD1C3A}</a:tableStyleId>
              </a:tblPr>
              <a:tblGrid>
                <a:gridCol w="3509924">
                  <a:extLst>
                    <a:ext uri="{9D8B030D-6E8A-4147-A177-3AD203B41FA5}">
                      <a16:colId xmlns:a16="http://schemas.microsoft.com/office/drawing/2014/main" val="2323731827"/>
                    </a:ext>
                  </a:extLst>
                </a:gridCol>
                <a:gridCol w="6618466">
                  <a:extLst>
                    <a:ext uri="{9D8B030D-6E8A-4147-A177-3AD203B41FA5}">
                      <a16:colId xmlns:a16="http://schemas.microsoft.com/office/drawing/2014/main" val="246578718"/>
                    </a:ext>
                  </a:extLst>
                </a:gridCol>
              </a:tblGrid>
              <a:tr h="2551075">
                <a:tc>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rowSpan="2">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3650304"/>
                  </a:ext>
                </a:extLst>
              </a:tr>
              <a:tr h="2471304">
                <a:tc>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964318283"/>
                  </a:ext>
                </a:extLst>
              </a:tr>
            </a:tbl>
          </a:graphicData>
        </a:graphic>
      </p:graphicFrame>
      <p:grpSp>
        <p:nvGrpSpPr>
          <p:cNvPr id="7" name="Groupe 6">
            <a:extLst>
              <a:ext uri="{FF2B5EF4-FFF2-40B4-BE49-F238E27FC236}">
                <a16:creationId xmlns:a16="http://schemas.microsoft.com/office/drawing/2014/main" id="{EE9BCBEF-FD2A-5980-9F44-B776D661CD0D}"/>
              </a:ext>
            </a:extLst>
          </p:cNvPr>
          <p:cNvGrpSpPr/>
          <p:nvPr/>
        </p:nvGrpSpPr>
        <p:grpSpPr>
          <a:xfrm>
            <a:off x="762000" y="1018076"/>
            <a:ext cx="10041467" cy="142238"/>
            <a:chOff x="762000" y="1018076"/>
            <a:chExt cx="10041467" cy="142238"/>
          </a:xfrm>
        </p:grpSpPr>
        <p:cxnSp>
          <p:nvCxnSpPr>
            <p:cNvPr id="12" name="Connecteur droit 11">
              <a:extLst>
                <a:ext uri="{FF2B5EF4-FFF2-40B4-BE49-F238E27FC236}">
                  <a16:creationId xmlns:a16="http://schemas.microsoft.com/office/drawing/2014/main" id="{59586D05-552D-6F7E-F63F-D488DCA85856}"/>
                </a:ext>
              </a:extLst>
            </p:cNvPr>
            <p:cNvCxnSpPr/>
            <p:nvPr/>
          </p:nvCxnSpPr>
          <p:spPr>
            <a:xfrm>
              <a:off x="762000" y="1018076"/>
              <a:ext cx="2032000"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462F964D-1E96-E8A2-22B9-7B6AF1BC9589}"/>
                </a:ext>
              </a:extLst>
            </p:cNvPr>
            <p:cNvCxnSpPr>
              <a:cxnSpLocks/>
            </p:cNvCxnSpPr>
            <p:nvPr/>
          </p:nvCxnSpPr>
          <p:spPr>
            <a:xfrm>
              <a:off x="1166509" y="1091270"/>
              <a:ext cx="531557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8C2CB0C0-39AE-567C-9BD1-AC660619A67C}"/>
                </a:ext>
              </a:extLst>
            </p:cNvPr>
            <p:cNvCxnSpPr/>
            <p:nvPr/>
          </p:nvCxnSpPr>
          <p:spPr>
            <a:xfrm>
              <a:off x="1735667" y="1160314"/>
              <a:ext cx="90678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5" name="Titre 1"/>
          <p:cNvSpPr>
            <a:spLocks noGrp="1"/>
          </p:cNvSpPr>
          <p:nvPr>
            <p:ph type="title"/>
          </p:nvPr>
        </p:nvSpPr>
        <p:spPr>
          <a:xfrm>
            <a:off x="676875" y="395609"/>
            <a:ext cx="4515811" cy="642581"/>
          </a:xfrm>
        </p:spPr>
        <p:txBody>
          <a:bodyPr>
            <a:normAutofit/>
          </a:bodyPr>
          <a:lstStyle/>
          <a:p>
            <a:r>
              <a:rPr lang="en-GB" sz="3900" dirty="0">
                <a:solidFill>
                  <a:srgbClr val="002060"/>
                </a:solidFill>
                <a:latin typeface="Bahnschrift Light SemiCondensed" panose="020B0502040204020203" pitchFamily="34" charset="0"/>
                <a:cs typeface="Arial" panose="020B0604020202020204" pitchFamily="34" charset="0"/>
              </a:rPr>
              <a:t>WEATHER F</a:t>
            </a:r>
            <a:r>
              <a:rPr lang="fr-FR" sz="3900" dirty="0">
                <a:solidFill>
                  <a:srgbClr val="002060"/>
                </a:solidFill>
                <a:latin typeface="Bahnschrift Light SemiCondensed" panose="020B0502040204020203" pitchFamily="34" charset="0"/>
                <a:cs typeface="Arial" panose="020B0604020202020204" pitchFamily="34" charset="0"/>
              </a:rPr>
              <a:t>ORECAST</a:t>
            </a:r>
            <a:endParaRPr lang="fr-FR" sz="3900" dirty="0">
              <a:solidFill>
                <a:srgbClr val="002060"/>
              </a:solidFill>
            </a:endParaRPr>
          </a:p>
        </p:txBody>
      </p:sp>
      <p:cxnSp>
        <p:nvCxnSpPr>
          <p:cNvPr id="16" name="Connecteur droit 15"/>
          <p:cNvCxnSpPr/>
          <p:nvPr/>
        </p:nvCxnSpPr>
        <p:spPr>
          <a:xfrm>
            <a:off x="4411139" y="1257702"/>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3BE9A1C5-C31D-0753-04EA-52A9E7CA7CFC}"/>
              </a:ext>
            </a:extLst>
          </p:cNvPr>
          <p:cNvSpPr txBox="1"/>
          <p:nvPr/>
        </p:nvSpPr>
        <p:spPr>
          <a:xfrm>
            <a:off x="4421893" y="1226232"/>
            <a:ext cx="6618284" cy="515064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10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HIGH SEAS FORECAST ISSUED BY METEO MADAGASCAR ON 2024/06/28 AT 09 UTC</a:t>
            </a:r>
          </a:p>
          <a:p>
            <a:pPr algn="ctr"/>
            <a:endParaRPr lang="fr-FR" sz="790" dirty="0">
              <a:solidFill>
                <a:schemeClr val="accent1">
                  <a:lumMod val="50000"/>
                </a:schemeClr>
              </a:solidFill>
            </a:endParaRPr>
          </a:p>
          <a:p>
            <a:r>
              <a:rPr lang="en-US" sz="890" b="1" dirty="0">
                <a:solidFill>
                  <a:schemeClr val="accent1"/>
                </a:solidFill>
              </a:rPr>
              <a:t>B.1. WARNING: </a:t>
            </a:r>
            <a:r>
              <a:rPr lang="en-US" sz="890" dirty="0">
                <a:solidFill>
                  <a:schemeClr val="tx1"/>
                </a:solidFill>
              </a:rPr>
              <a:t>NEAR GALE WARNING NEAR CAP OF AMBRE.  </a:t>
            </a:r>
          </a:p>
          <a:p>
            <a:endParaRPr lang="en-US" sz="890" dirty="0">
              <a:solidFill>
                <a:schemeClr val="tx1"/>
              </a:solidFill>
            </a:endParaRPr>
          </a:p>
          <a:p>
            <a:r>
              <a:rPr lang="en-US" sz="890" b="1" dirty="0">
                <a:solidFill>
                  <a:schemeClr val="accent1"/>
                </a:solidFill>
              </a:rPr>
              <a:t>B.2 SYNOPTIC SITUATIONS AT 06 UTC.</a:t>
            </a:r>
          </a:p>
          <a:p>
            <a:pPr lvl="1"/>
            <a:r>
              <a:rPr lang="en-US" sz="890" dirty="0">
                <a:solidFill>
                  <a:schemeClr val="tx1"/>
                </a:solidFill>
              </a:rPr>
              <a:t>- LOW PRESSURE NORTH OF 10S ; </a:t>
            </a:r>
          </a:p>
          <a:p>
            <a:pPr lvl="1"/>
            <a:r>
              <a:rPr lang="en-US" sz="890" dirty="0">
                <a:solidFill>
                  <a:schemeClr val="tx1"/>
                </a:solidFill>
              </a:rPr>
              <a:t>- HIGH 1030 HPA CENTERED BY 32S/34E, EXTENDED BY A RIDGE SOUTHERN OF THE MASCARENE ISLANDS. </a:t>
            </a:r>
          </a:p>
          <a:p>
            <a:endParaRPr lang="en-US" sz="890" b="1" dirty="0">
              <a:solidFill>
                <a:schemeClr val="accent1"/>
              </a:solidFill>
            </a:endParaRPr>
          </a:p>
          <a:p>
            <a:r>
              <a:rPr lang="en-US" sz="890" b="1" dirty="0">
                <a:solidFill>
                  <a:schemeClr val="accent1"/>
                </a:solidFill>
              </a:rPr>
              <a:t>B.3 FORECAST VALID FROM  2024/06/28 AT 10 UTC TO 2024/06/29 AT 10 UTC. </a:t>
            </a:r>
          </a:p>
          <a:p>
            <a:r>
              <a:rPr lang="en-US" sz="890" b="1" dirty="0">
                <a:solidFill>
                  <a:schemeClr val="accent1"/>
                </a:solidFill>
              </a:rPr>
              <a:t>3.1 DURBAN EAST (32.5S/25S, EAST COAST/55E): </a:t>
            </a:r>
          </a:p>
          <a:p>
            <a:pPr lvl="1"/>
            <a:r>
              <a:rPr lang="en-US" sz="890" dirty="0">
                <a:solidFill>
                  <a:schemeClr val="tx1"/>
                </a:solidFill>
              </a:rPr>
              <a:t>WIND: SOUTH-WESTERLY 05/15 KT IN THE SOUTH-EASTERN, OTHERWISE EAST TO SOUTH-EASTERLY 10/15 KT REACHING 20/25 KT IN THE NORTH-CENTRAL PARTS BUT NORTH-EASTERLY 10/20 KT IN THE SOUTH-WESTERN.</a:t>
            </a:r>
          </a:p>
          <a:p>
            <a:pPr lvl="1"/>
            <a:r>
              <a:rPr lang="en-US" sz="890" dirty="0">
                <a:solidFill>
                  <a:schemeClr val="tx1"/>
                </a:solidFill>
              </a:rPr>
              <a:t>VIS: MODERATE IN SHOWERS IN PLACES.</a:t>
            </a:r>
          </a:p>
          <a:p>
            <a:pPr lvl="1"/>
            <a:r>
              <a:rPr lang="en-US" sz="890" dirty="0">
                <a:solidFill>
                  <a:schemeClr val="tx1"/>
                </a:solidFill>
              </a:rPr>
              <a:t>SEA STATE: 3.0 TO 3.5M IN THE SOUTH-EAST, SOUTH-WESTERLY SWELLS.</a:t>
            </a:r>
          </a:p>
          <a:p>
            <a:endParaRPr lang="en-US" sz="890" b="1" dirty="0">
              <a:solidFill>
                <a:schemeClr val="accent1"/>
              </a:solidFill>
            </a:endParaRPr>
          </a:p>
          <a:p>
            <a:r>
              <a:rPr lang="en-US" sz="890" b="1" dirty="0">
                <a:solidFill>
                  <a:schemeClr val="accent1"/>
                </a:solidFill>
              </a:rPr>
              <a:t>3. INDIAN OCEAN: </a:t>
            </a:r>
          </a:p>
          <a:p>
            <a:r>
              <a:rPr lang="en-US" sz="890" b="1" dirty="0">
                <a:solidFill>
                  <a:schemeClr val="accent1"/>
                </a:solidFill>
              </a:rPr>
              <a:t>05S/20S: </a:t>
            </a:r>
          </a:p>
          <a:p>
            <a:pPr lvl="1"/>
            <a:r>
              <a:rPr lang="en-US" sz="890" dirty="0">
                <a:solidFill>
                  <a:schemeClr val="tx1"/>
                </a:solidFill>
              </a:rPr>
              <a:t>WIND: SOUTH-EASTERLY 20/25 KT, REACHING 30 KT OVER THE EXTREME NORTH-WESTERN AREA.</a:t>
            </a:r>
          </a:p>
          <a:p>
            <a:pPr lvl="1"/>
            <a:r>
              <a:rPr lang="en-US" sz="890" dirty="0">
                <a:solidFill>
                  <a:schemeClr val="tx1"/>
                </a:solidFill>
              </a:rPr>
              <a:t>SEA STATE: ROUGH TO VERY ROUGH. MODERATE SOUTH-EASTERLY SWELLS.</a:t>
            </a:r>
          </a:p>
          <a:p>
            <a:pPr lvl="1"/>
            <a:r>
              <a:rPr lang="en-US" sz="890" dirty="0">
                <a:solidFill>
                  <a:schemeClr val="tx1"/>
                </a:solidFill>
              </a:rPr>
              <a:t>WEATHER: ISOLATED SHOWERS NORTHERN OF 10S. PARTLY CLOUDY ELSEWHERE.</a:t>
            </a:r>
          </a:p>
          <a:p>
            <a:endParaRPr lang="en-US" sz="890" b="1" dirty="0">
              <a:solidFill>
                <a:schemeClr val="accent1"/>
              </a:solidFill>
            </a:endParaRPr>
          </a:p>
          <a:p>
            <a:r>
              <a:rPr lang="en-US" sz="890" b="1" dirty="0">
                <a:solidFill>
                  <a:schemeClr val="accent1"/>
                </a:solidFill>
              </a:rPr>
              <a:t>20S/30S: </a:t>
            </a:r>
          </a:p>
          <a:p>
            <a:pPr lvl="1"/>
            <a:r>
              <a:rPr lang="en-US" sz="890" dirty="0">
                <a:solidFill>
                  <a:schemeClr val="tx1"/>
                </a:solidFill>
              </a:rPr>
              <a:t>WIND: SOUTH TO SOUTH-WESTERLY 10/15 KT BECOMING SOUTH-EASTERLY 05/15 KT NORTHERN OF 25S.</a:t>
            </a:r>
          </a:p>
          <a:p>
            <a:pPr lvl="1"/>
            <a:r>
              <a:rPr lang="en-US" sz="890" dirty="0">
                <a:solidFill>
                  <a:schemeClr val="tx1"/>
                </a:solidFill>
              </a:rPr>
              <a:t>SEA STATE: MODERATE TO ROUGH. SOUTH TO SOUTH-WESTERLY SWELLS. </a:t>
            </a:r>
          </a:p>
          <a:p>
            <a:pPr lvl="1"/>
            <a:r>
              <a:rPr lang="en-US" sz="890" dirty="0">
                <a:solidFill>
                  <a:schemeClr val="tx1"/>
                </a:solidFill>
              </a:rPr>
              <a:t>WEATHER: LOCAL LIGHT RAIN.</a:t>
            </a:r>
          </a:p>
          <a:p>
            <a:endParaRPr lang="en-US" sz="890" b="1" dirty="0">
              <a:solidFill>
                <a:schemeClr val="accent1"/>
              </a:solidFill>
            </a:endParaRPr>
          </a:p>
          <a:p>
            <a:r>
              <a:rPr lang="en-US" sz="890" b="1" dirty="0">
                <a:solidFill>
                  <a:schemeClr val="accent1"/>
                </a:solidFill>
              </a:rPr>
              <a:t>4. MOZAMBIQUE CANAL: </a:t>
            </a:r>
          </a:p>
          <a:p>
            <a:r>
              <a:rPr lang="en-US" sz="890" b="1" dirty="0">
                <a:solidFill>
                  <a:schemeClr val="accent1"/>
                </a:solidFill>
              </a:rPr>
              <a:t>10S/20S: </a:t>
            </a:r>
          </a:p>
          <a:p>
            <a:pPr lvl="1"/>
            <a:r>
              <a:rPr lang="en-US" sz="890" dirty="0">
                <a:solidFill>
                  <a:schemeClr val="tx1"/>
                </a:solidFill>
              </a:rPr>
              <a:t>WIND: SOUTH TO SOUTH-EASTERLY 10/15 KT, LOCALLY 20 KT, REACHING 25/30 KT OVER THE EXTREME NORTH-EASTERN AREA. </a:t>
            </a:r>
          </a:p>
          <a:p>
            <a:pPr lvl="1"/>
            <a:r>
              <a:rPr lang="en-US" sz="890" dirty="0">
                <a:solidFill>
                  <a:schemeClr val="tx1"/>
                </a:solidFill>
              </a:rPr>
              <a:t>SEA STATE: SLIGHT TO MODERATE.</a:t>
            </a:r>
          </a:p>
          <a:p>
            <a:pPr lvl="1"/>
            <a:r>
              <a:rPr lang="en-US" sz="890" dirty="0">
                <a:solidFill>
                  <a:schemeClr val="tx1"/>
                </a:solidFill>
              </a:rPr>
              <a:t>WEATHER: RARE SHOWERS NEAR THE AFRICAN COASTS.  PARTLY CLOUDY TO SUNNY ELSEWHERE.  </a:t>
            </a:r>
          </a:p>
          <a:p>
            <a:pPr lvl="1"/>
            <a:r>
              <a:rPr lang="en-US" sz="890" dirty="0">
                <a:solidFill>
                  <a:schemeClr val="tx1"/>
                </a:solidFill>
              </a:rPr>
              <a:t> </a:t>
            </a:r>
          </a:p>
          <a:p>
            <a:r>
              <a:rPr lang="en-US" sz="890" b="1" dirty="0">
                <a:solidFill>
                  <a:schemeClr val="accent1"/>
                </a:solidFill>
              </a:rPr>
              <a:t>20S/30S: </a:t>
            </a:r>
          </a:p>
          <a:p>
            <a:pPr lvl="1"/>
            <a:r>
              <a:rPr lang="en-US" sz="890" dirty="0">
                <a:solidFill>
                  <a:schemeClr val="tx1"/>
                </a:solidFill>
              </a:rPr>
              <a:t>WIND: SOUTH-EASTERLY 15/25 KT TURNING NORTH-EASTERLY 15/20 KT OVER THE EXTREME SOUTH-WESTERN AREA.</a:t>
            </a:r>
          </a:p>
          <a:p>
            <a:pPr lvl="1"/>
            <a:r>
              <a:rPr lang="en-US" sz="890" dirty="0">
                <a:solidFill>
                  <a:schemeClr val="tx1"/>
                </a:solidFill>
              </a:rPr>
              <a:t>SEA STATE: MODERATE TO ROUGH. SOUTH-WESTERLY SWELLS.  </a:t>
            </a:r>
          </a:p>
          <a:p>
            <a:pPr lvl="1"/>
            <a:r>
              <a:rPr lang="en-US" sz="890" dirty="0">
                <a:solidFill>
                  <a:schemeClr val="tx1"/>
                </a:solidFill>
              </a:rPr>
              <a:t>WEATHER: PARTLY CLOUDY TO SUNNY.</a:t>
            </a:r>
          </a:p>
          <a:p>
            <a:pPr marL="717550"/>
            <a:endParaRPr lang="en-US" sz="820" b="1" dirty="0">
              <a:solidFill>
                <a:schemeClr val="tx1"/>
              </a:solidFill>
            </a:endParaRPr>
          </a:p>
        </p:txBody>
      </p:sp>
      <p:pic>
        <p:nvPicPr>
          <p:cNvPr id="4" name="Image 3" descr="Une image contenant texte, carte, diagramme&#10;&#10;Description générée automatiquement">
            <a:extLst>
              <a:ext uri="{FF2B5EF4-FFF2-40B4-BE49-F238E27FC236}">
                <a16:creationId xmlns:a16="http://schemas.microsoft.com/office/drawing/2014/main" id="{05554950-81F2-FF11-B3F7-3F5CAEE00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111" y="1302672"/>
            <a:ext cx="3171825" cy="2381250"/>
          </a:xfrm>
          <a:prstGeom prst="rect">
            <a:avLst/>
          </a:prstGeom>
        </p:spPr>
      </p:pic>
      <p:pic>
        <p:nvPicPr>
          <p:cNvPr id="8" name="Image 7" descr="Une image contenant carte, texte, capture d’écran, ligne&#10;&#10;Description générée automatiquement">
            <a:extLst>
              <a:ext uri="{FF2B5EF4-FFF2-40B4-BE49-F238E27FC236}">
                <a16:creationId xmlns:a16="http://schemas.microsoft.com/office/drawing/2014/main" id="{F8B64F71-FE4B-1930-DC60-E8E755D1F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111" y="3820139"/>
            <a:ext cx="3171824" cy="2381250"/>
          </a:xfrm>
          <a:prstGeom prst="rect">
            <a:avLst/>
          </a:prstGeom>
        </p:spPr>
      </p:pic>
    </p:spTree>
    <p:extLst>
      <p:ext uri="{BB962C8B-B14F-4D97-AF65-F5344CB8AC3E}">
        <p14:creationId xmlns:p14="http://schemas.microsoft.com/office/powerpoint/2010/main" val="233981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au 15"/>
          <p:cNvGraphicFramePr>
            <a:graphicFrameLocks noGrp="1"/>
          </p:cNvGraphicFramePr>
          <p:nvPr/>
        </p:nvGraphicFramePr>
        <p:xfrm>
          <a:off x="844412" y="1220657"/>
          <a:ext cx="10128389" cy="5022379"/>
        </p:xfrm>
        <a:graphic>
          <a:graphicData uri="http://schemas.openxmlformats.org/drawingml/2006/table">
            <a:tbl>
              <a:tblPr firstRow="1" bandRow="1">
                <a:tableStyleId>{5C22544A-7EE6-4342-B048-85BDC9FD1C3A}</a:tableStyleId>
              </a:tblPr>
              <a:tblGrid>
                <a:gridCol w="3509923">
                  <a:extLst>
                    <a:ext uri="{9D8B030D-6E8A-4147-A177-3AD203B41FA5}">
                      <a16:colId xmlns:a16="http://schemas.microsoft.com/office/drawing/2014/main" val="2323731827"/>
                    </a:ext>
                  </a:extLst>
                </a:gridCol>
                <a:gridCol w="6618466">
                  <a:extLst>
                    <a:ext uri="{9D8B030D-6E8A-4147-A177-3AD203B41FA5}">
                      <a16:colId xmlns:a16="http://schemas.microsoft.com/office/drawing/2014/main" val="246578718"/>
                    </a:ext>
                  </a:extLst>
                </a:gridCol>
              </a:tblGrid>
              <a:tr h="2551075">
                <a:tc>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rowSpan="2">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3650304"/>
                  </a:ext>
                </a:extLst>
              </a:tr>
              <a:tr h="2471304">
                <a:tc>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964318283"/>
                  </a:ext>
                </a:extLst>
              </a:tr>
            </a:tbl>
          </a:graphicData>
        </a:graphic>
      </p:graphicFrame>
      <p:sp>
        <p:nvSpPr>
          <p:cNvPr id="13" name="ZoneTexte 12"/>
          <p:cNvSpPr txBox="1"/>
          <p:nvPr/>
        </p:nvSpPr>
        <p:spPr>
          <a:xfrm>
            <a:off x="4505498" y="1219423"/>
            <a:ext cx="6467303" cy="3624069"/>
          </a:xfrm>
          <a:prstGeom prst="rect">
            <a:avLst/>
          </a:prstGeom>
          <a:noFill/>
          <a:ln w="3175">
            <a:noFill/>
            <a:prstDash val="lgDash"/>
          </a:ln>
          <a:effectLst/>
        </p:spPr>
        <p:txBody>
          <a:bodyPr wrap="square" rtlCol="0">
            <a:spAutoFit/>
          </a:bodyPr>
          <a:lstStyle/>
          <a:p>
            <a:pPr algn="ctr"/>
            <a:r>
              <a:rPr lang="en-US" sz="12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FORECAST FOR THE SOUTHERN TERRITORIES AND ISLANDS VALID FROM 20240628 06 UTC TO 20240629 AT 06 UTC:</a:t>
            </a:r>
          </a:p>
          <a:p>
            <a:pPr algn="ctr"/>
            <a:endParaRPr lang="fr-FR" sz="1000" dirty="0">
              <a:solidFill>
                <a:schemeClr val="accent1">
                  <a:lumMod val="50000"/>
                </a:schemeClr>
              </a:solidFill>
            </a:endParaRPr>
          </a:p>
          <a:p>
            <a:r>
              <a:rPr lang="en-US" sz="115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WAM (30S/40S,50E/65E) :  </a:t>
            </a:r>
          </a:p>
          <a:p>
            <a:endParaRPr lang="en-US" sz="1150" b="1" u="sng"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lvl="1"/>
            <a:r>
              <a:rPr lang="en-US" sz="1150" dirty="0">
                <a:latin typeface="Calibri" panose="020F0502020204030204" pitchFamily="34" charset="0"/>
                <a:ea typeface="Calibri" panose="020F0502020204030204" pitchFamily="34" charset="0"/>
                <a:cs typeface="Calibri" panose="020F0502020204030204" pitchFamily="34" charset="0"/>
              </a:rPr>
              <a:t>FEW SHOWERS BECOMING MORE FREQUENT OVER SOUTHERN LATER.  </a:t>
            </a:r>
          </a:p>
          <a:p>
            <a:pPr lvl="1"/>
            <a:r>
              <a:rPr lang="en-US" sz="1150" dirty="0">
                <a:latin typeface="Calibri" panose="020F0502020204030204" pitchFamily="34" charset="0"/>
                <a:ea typeface="Calibri" panose="020F0502020204030204" pitchFamily="34" charset="0"/>
                <a:cs typeface="Calibri" panose="020F0502020204030204" pitchFamily="34" charset="0"/>
              </a:rPr>
              <a:t>WIND : W TO SW 6/7 OVER SOUTHERN, LOCALLY 8 OVER FAR SOUTHERN LATER. SEVERE GUSTS. SW 4/5 OVER NORTHERN, DECREASING 3/4 OVER NORTH-WESTERN AT END.  </a:t>
            </a:r>
          </a:p>
          <a:p>
            <a:pPr lvl="1"/>
            <a:r>
              <a:rPr lang="en-US" sz="1150" dirty="0">
                <a:latin typeface="Calibri" panose="020F0502020204030204" pitchFamily="34" charset="0"/>
                <a:ea typeface="Calibri" panose="020F0502020204030204" pitchFamily="34" charset="0"/>
                <a:cs typeface="Calibri" panose="020F0502020204030204" pitchFamily="34" charset="0"/>
              </a:rPr>
              <a:t>SEA : ROUGH TO VERY ROUGH FROM NORTH TO SOUTH, LOCALLY HIGH OVER FAR SOUTHERN. LONG SW SWELL, 3/5 M.  </a:t>
            </a:r>
          </a:p>
          <a:p>
            <a:pPr lvl="1"/>
            <a:r>
              <a:rPr lang="en-US" sz="1150" dirty="0">
                <a:latin typeface="Calibri" panose="020F0502020204030204" pitchFamily="34" charset="0"/>
                <a:ea typeface="Calibri" panose="020F0502020204030204" pitchFamily="34" charset="0"/>
                <a:cs typeface="Calibri" panose="020F0502020204030204" pitchFamily="34" charset="0"/>
              </a:rPr>
              <a:t>VISI : POOR UNDER PRECIPITATION.  </a:t>
            </a:r>
          </a:p>
          <a:p>
            <a:r>
              <a:rPr lang="en-US" sz="115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p>
          <a:p>
            <a:r>
              <a:rPr lang="en-US" sz="115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AMS (30S/40S,65E/80E) :    </a:t>
            </a:r>
          </a:p>
          <a:p>
            <a:endParaRPr lang="en-US" sz="1150" b="1" u="sng"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lvl="1"/>
            <a:r>
              <a:rPr lang="en-US" sz="1150" dirty="0">
                <a:latin typeface="Calibri" panose="020F0502020204030204" pitchFamily="34" charset="0"/>
                <a:ea typeface="Calibri" panose="020F0502020204030204" pitchFamily="34" charset="0"/>
                <a:cs typeface="Calibri" panose="020F0502020204030204" pitchFamily="34" charset="0"/>
              </a:rPr>
              <a:t>FRONTAL RAINS AND SHOWERS WITH CH LEAVING THE AREA AT FIRST THEN OVER  </a:t>
            </a:r>
          </a:p>
          <a:p>
            <a:pPr lvl="1"/>
            <a:r>
              <a:rPr lang="en-US" sz="1150" dirty="0">
                <a:latin typeface="Calibri" panose="020F0502020204030204" pitchFamily="34" charset="0"/>
                <a:ea typeface="Calibri" panose="020F0502020204030204" pitchFamily="34" charset="0"/>
                <a:cs typeface="Calibri" panose="020F0502020204030204" pitchFamily="34" charset="0"/>
              </a:rPr>
              <a:t>SOUTHERN AT END WITH CF.  </a:t>
            </a:r>
          </a:p>
          <a:p>
            <a:pPr lvl="1"/>
            <a:r>
              <a:rPr lang="en-US" sz="1150" dirty="0">
                <a:latin typeface="Calibri" panose="020F0502020204030204" pitchFamily="34" charset="0"/>
                <a:ea typeface="Calibri" panose="020F0502020204030204" pitchFamily="34" charset="0"/>
                <a:cs typeface="Calibri" panose="020F0502020204030204" pitchFamily="34" charset="0"/>
              </a:rPr>
              <a:t>WIND : W 5 TO 7 FROM NORTH TO SOUTH LOCALLY 8 AT END OVER SOUTHERN.  SEVERE GUSTS.  </a:t>
            </a:r>
          </a:p>
          <a:p>
            <a:pPr lvl="1"/>
            <a:r>
              <a:rPr lang="en-US" sz="1150" dirty="0">
                <a:latin typeface="Calibri" panose="020F0502020204030204" pitchFamily="34" charset="0"/>
                <a:ea typeface="Calibri" panose="020F0502020204030204" pitchFamily="34" charset="0"/>
                <a:cs typeface="Calibri" panose="020F0502020204030204" pitchFamily="34" charset="0"/>
              </a:rPr>
              <a:t>SEA : ROUGH TO VERY ROUGH, LOCALLY HIGH BY SOUTHWESTERN. SW SWELL 3/5M BY WESTERN.  </a:t>
            </a:r>
          </a:p>
          <a:p>
            <a:pPr lvl="1"/>
            <a:r>
              <a:rPr lang="en-US" sz="1150" dirty="0">
                <a:latin typeface="Calibri" panose="020F0502020204030204" pitchFamily="34" charset="0"/>
                <a:ea typeface="Calibri" panose="020F0502020204030204" pitchFamily="34" charset="0"/>
                <a:cs typeface="Calibri" panose="020F0502020204030204" pitchFamily="34" charset="0"/>
              </a:rPr>
              <a:t>VISI : POOR UNDER PRECIPITATION.</a:t>
            </a:r>
          </a:p>
        </p:txBody>
      </p:sp>
      <p:sp>
        <p:nvSpPr>
          <p:cNvPr id="14" name="Rectangle 13"/>
          <p:cNvSpPr/>
          <p:nvPr/>
        </p:nvSpPr>
        <p:spPr>
          <a:xfrm>
            <a:off x="4772084" y="4960890"/>
            <a:ext cx="6045544" cy="1146468"/>
          </a:xfrm>
          <a:prstGeom prst="rect">
            <a:avLst/>
          </a:prstGeom>
          <a:ln w="28575">
            <a:solidFill>
              <a:schemeClr val="bg1"/>
            </a:solidFill>
            <a:prstDash val="sysDot"/>
          </a:ln>
          <a:effectLst>
            <a:outerShdw blurRad="266700" sx="99000" sy="99000" algn="ctr" rotWithShape="0">
              <a:schemeClr val="accent5">
                <a:lumMod val="75000"/>
              </a:schemeClr>
            </a:outerShdw>
          </a:effectLst>
        </p:spPr>
        <p:txBody>
          <a:bodyPr wrap="square">
            <a:spAutoFit/>
          </a:bodyPr>
          <a:lstStyle/>
          <a:p>
            <a:pPr algn="just"/>
            <a:r>
              <a:rPr lang="fr-FR" sz="1600" b="1" u="sng" dirty="0" err="1">
                <a:effectLst>
                  <a:outerShdw blurRad="38100" dist="38100" dir="2700000" algn="tl">
                    <a:srgbClr val="000000">
                      <a:alpha val="43137"/>
                    </a:srgbClr>
                  </a:outerShdw>
                </a:effectLst>
              </a:rPr>
              <a:t>Assessment</a:t>
            </a:r>
            <a:r>
              <a:rPr lang="fr-FR" sz="1600" b="1" u="sng" dirty="0">
                <a:effectLst>
                  <a:outerShdw blurRad="38100" dist="38100" dir="2700000" algn="tl">
                    <a:srgbClr val="000000">
                      <a:alpha val="43137"/>
                    </a:srgbClr>
                  </a:outerShdw>
                </a:effectLst>
              </a:rPr>
              <a:t> </a:t>
            </a:r>
          </a:p>
          <a:p>
            <a:pPr algn="just"/>
            <a:r>
              <a:rPr lang="en-US" sz="1050" b="1" dirty="0">
                <a:latin typeface="+mj-lt"/>
              </a:rPr>
              <a:t>1. Mozambican Channel. Locally Favourable for illicit activities (illegal fishing and smuggling)</a:t>
            </a:r>
            <a:r>
              <a:rPr lang="fr-FR" sz="1050" b="1" dirty="0">
                <a:latin typeface="+mj-lt"/>
              </a:rPr>
              <a:t> </a:t>
            </a:r>
          </a:p>
          <a:p>
            <a:pPr algn="just"/>
            <a:r>
              <a:rPr lang="en-US" sz="1050" dirty="0">
                <a:solidFill>
                  <a:srgbClr val="FF0000"/>
                </a:solidFill>
                <a:latin typeface="+mj-lt"/>
              </a:rPr>
              <a:t>Sector 1 – Sea state : </a:t>
            </a:r>
            <a:r>
              <a:rPr lang="en-US" sz="1050" b="1" dirty="0">
                <a:solidFill>
                  <a:srgbClr val="FF0000"/>
                </a:solidFill>
                <a:latin typeface="+mj-lt"/>
              </a:rPr>
              <a:t>Rough</a:t>
            </a:r>
            <a:r>
              <a:rPr lang="en-US" sz="1050" dirty="0">
                <a:solidFill>
                  <a:srgbClr val="FF0000"/>
                </a:solidFill>
                <a:latin typeface="+mj-lt"/>
              </a:rPr>
              <a:t> to </a:t>
            </a:r>
            <a:r>
              <a:rPr lang="en-US" sz="1050" b="1" dirty="0">
                <a:solidFill>
                  <a:srgbClr val="FF0000"/>
                </a:solidFill>
                <a:latin typeface="+mj-lt"/>
              </a:rPr>
              <a:t>Very</a:t>
            </a:r>
            <a:r>
              <a:rPr lang="en-US" sz="1050" dirty="0">
                <a:solidFill>
                  <a:srgbClr val="FF0000"/>
                </a:solidFill>
                <a:latin typeface="+mj-lt"/>
              </a:rPr>
              <a:t> </a:t>
            </a:r>
            <a:r>
              <a:rPr lang="en-US" sz="1050" b="1" dirty="0">
                <a:solidFill>
                  <a:srgbClr val="FF0000"/>
                </a:solidFill>
                <a:latin typeface="+mj-lt"/>
              </a:rPr>
              <a:t>Rough. </a:t>
            </a:r>
            <a:r>
              <a:rPr lang="en-US" sz="1050" dirty="0">
                <a:solidFill>
                  <a:srgbClr val="FF0000"/>
                </a:solidFill>
                <a:latin typeface="+mj-lt"/>
              </a:rPr>
              <a:t>(3 m &lt; WAVES &lt;5 m).</a:t>
            </a:r>
            <a:endParaRPr lang="fr-FR" sz="1050" dirty="0">
              <a:solidFill>
                <a:srgbClr val="FF0000"/>
              </a:solidFill>
              <a:latin typeface="+mj-lt"/>
            </a:endParaRPr>
          </a:p>
          <a:p>
            <a:pPr algn="just"/>
            <a:endParaRPr lang="fr-FR" sz="1050" dirty="0">
              <a:latin typeface="+mj-lt"/>
            </a:endParaRPr>
          </a:p>
          <a:p>
            <a:pPr algn="just"/>
            <a:r>
              <a:rPr lang="en-US" sz="1050" b="1" dirty="0">
                <a:latin typeface="+mj-lt"/>
              </a:rPr>
              <a:t>2. East Coast, Locally Favourable for illicit activities</a:t>
            </a:r>
            <a:r>
              <a:rPr lang="fr-FR" sz="1050" b="1" dirty="0">
                <a:latin typeface="+mj-lt"/>
              </a:rPr>
              <a:t> </a:t>
            </a:r>
          </a:p>
          <a:p>
            <a:pPr algn="just"/>
            <a:r>
              <a:rPr lang="en-US" sz="1050" dirty="0">
                <a:solidFill>
                  <a:srgbClr val="FF0000"/>
                </a:solidFill>
                <a:latin typeface="+mj-lt"/>
              </a:rPr>
              <a:t>Sector 3 – Sea state : </a:t>
            </a:r>
            <a:r>
              <a:rPr lang="en-US" sz="1050" b="1" dirty="0">
                <a:solidFill>
                  <a:srgbClr val="FF0000"/>
                </a:solidFill>
                <a:latin typeface="+mj-lt"/>
              </a:rPr>
              <a:t>Rough</a:t>
            </a:r>
            <a:r>
              <a:rPr lang="en-US" sz="1050" dirty="0">
                <a:solidFill>
                  <a:srgbClr val="FF0000"/>
                </a:solidFill>
                <a:latin typeface="+mj-lt"/>
              </a:rPr>
              <a:t> to </a:t>
            </a:r>
            <a:r>
              <a:rPr lang="en-US" sz="1050" b="1" dirty="0">
                <a:solidFill>
                  <a:srgbClr val="FF0000"/>
                </a:solidFill>
                <a:latin typeface="+mj-lt"/>
              </a:rPr>
              <a:t>Very</a:t>
            </a:r>
            <a:r>
              <a:rPr lang="en-US" sz="1050" dirty="0">
                <a:solidFill>
                  <a:srgbClr val="FF0000"/>
                </a:solidFill>
                <a:latin typeface="+mj-lt"/>
              </a:rPr>
              <a:t> </a:t>
            </a:r>
            <a:r>
              <a:rPr lang="en-US" sz="1050" b="1" dirty="0">
                <a:solidFill>
                  <a:srgbClr val="FF0000"/>
                </a:solidFill>
                <a:latin typeface="+mj-lt"/>
              </a:rPr>
              <a:t>Rough. </a:t>
            </a:r>
            <a:r>
              <a:rPr lang="en-US" sz="1050" dirty="0">
                <a:solidFill>
                  <a:srgbClr val="FF0000"/>
                </a:solidFill>
                <a:latin typeface="+mj-lt"/>
              </a:rPr>
              <a:t>(3 m &lt; WAVES &lt;5 m).</a:t>
            </a:r>
          </a:p>
        </p:txBody>
      </p:sp>
      <p:grpSp>
        <p:nvGrpSpPr>
          <p:cNvPr id="19" name="Groupe 18">
            <a:extLst>
              <a:ext uri="{FF2B5EF4-FFF2-40B4-BE49-F238E27FC236}">
                <a16:creationId xmlns:a16="http://schemas.microsoft.com/office/drawing/2014/main" id="{EE9BCBEF-FD2A-5980-9F44-B776D661CD0D}"/>
              </a:ext>
            </a:extLst>
          </p:cNvPr>
          <p:cNvGrpSpPr/>
          <p:nvPr/>
        </p:nvGrpSpPr>
        <p:grpSpPr>
          <a:xfrm>
            <a:off x="762000" y="1018076"/>
            <a:ext cx="10041467" cy="142238"/>
            <a:chOff x="762000" y="1018076"/>
            <a:chExt cx="10041467" cy="142238"/>
          </a:xfrm>
        </p:grpSpPr>
        <p:cxnSp>
          <p:nvCxnSpPr>
            <p:cNvPr id="20" name="Connecteur droit 19">
              <a:extLst>
                <a:ext uri="{FF2B5EF4-FFF2-40B4-BE49-F238E27FC236}">
                  <a16:creationId xmlns:a16="http://schemas.microsoft.com/office/drawing/2014/main" id="{59586D05-552D-6F7E-F63F-D488DCA85856}"/>
                </a:ext>
              </a:extLst>
            </p:cNvPr>
            <p:cNvCxnSpPr/>
            <p:nvPr/>
          </p:nvCxnSpPr>
          <p:spPr>
            <a:xfrm>
              <a:off x="762000" y="1018076"/>
              <a:ext cx="2032000"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462F964D-1E96-E8A2-22B9-7B6AF1BC9589}"/>
                </a:ext>
              </a:extLst>
            </p:cNvPr>
            <p:cNvCxnSpPr>
              <a:cxnSpLocks/>
            </p:cNvCxnSpPr>
            <p:nvPr/>
          </p:nvCxnSpPr>
          <p:spPr>
            <a:xfrm>
              <a:off x="1166509" y="1091270"/>
              <a:ext cx="531557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8C2CB0C0-39AE-567C-9BD1-AC660619A67C}"/>
                </a:ext>
              </a:extLst>
            </p:cNvPr>
            <p:cNvCxnSpPr/>
            <p:nvPr/>
          </p:nvCxnSpPr>
          <p:spPr>
            <a:xfrm>
              <a:off x="1735667" y="1160314"/>
              <a:ext cx="90678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5" name="Titre 1"/>
          <p:cNvSpPr>
            <a:spLocks noGrp="1"/>
          </p:cNvSpPr>
          <p:nvPr>
            <p:ph type="title"/>
          </p:nvPr>
        </p:nvSpPr>
        <p:spPr>
          <a:xfrm>
            <a:off x="676875" y="395609"/>
            <a:ext cx="4515811" cy="642581"/>
          </a:xfrm>
        </p:spPr>
        <p:txBody>
          <a:bodyPr>
            <a:normAutofit/>
          </a:bodyPr>
          <a:lstStyle/>
          <a:p>
            <a:r>
              <a:rPr lang="en-GB" sz="3900" dirty="0">
                <a:solidFill>
                  <a:srgbClr val="002060"/>
                </a:solidFill>
                <a:latin typeface="Bahnschrift Light SemiCondensed" panose="020B0502040204020203" pitchFamily="34" charset="0"/>
                <a:cs typeface="Arial" panose="020B0604020202020204" pitchFamily="34" charset="0"/>
              </a:rPr>
              <a:t>WEATHER F</a:t>
            </a:r>
            <a:r>
              <a:rPr lang="fr-FR" sz="3900" dirty="0">
                <a:solidFill>
                  <a:srgbClr val="002060"/>
                </a:solidFill>
                <a:latin typeface="Bahnschrift Light SemiCondensed" panose="020B0502040204020203" pitchFamily="34" charset="0"/>
                <a:cs typeface="Arial" panose="020B0604020202020204" pitchFamily="34" charset="0"/>
              </a:rPr>
              <a:t>ORECAST</a:t>
            </a:r>
            <a:endParaRPr lang="fr-FR" sz="3900" dirty="0">
              <a:solidFill>
                <a:srgbClr val="002060"/>
              </a:solidFill>
            </a:endParaRPr>
          </a:p>
        </p:txBody>
      </p:sp>
      <p:cxnSp>
        <p:nvCxnSpPr>
          <p:cNvPr id="23" name="Connecteur droit 22"/>
          <p:cNvCxnSpPr/>
          <p:nvPr/>
        </p:nvCxnSpPr>
        <p:spPr>
          <a:xfrm>
            <a:off x="4412365" y="1267522"/>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 name="Image 2" descr="Une image contenant texte, diagramme, ligne, Tracé&#10;&#10;Description générée automatiquement">
            <a:extLst>
              <a:ext uri="{FF2B5EF4-FFF2-40B4-BE49-F238E27FC236}">
                <a16:creationId xmlns:a16="http://schemas.microsoft.com/office/drawing/2014/main" id="{F9A662B8-9B02-EB0F-51F5-ACA23B149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101" y="3829839"/>
            <a:ext cx="3076575" cy="2381250"/>
          </a:xfrm>
          <a:prstGeom prst="rect">
            <a:avLst/>
          </a:prstGeom>
        </p:spPr>
      </p:pic>
      <p:pic>
        <p:nvPicPr>
          <p:cNvPr id="6" name="Image 5" descr="Une image contenant carte, Terre, eau, nature&#10;&#10;Description générée automatiquement">
            <a:extLst>
              <a:ext uri="{FF2B5EF4-FFF2-40B4-BE49-F238E27FC236}">
                <a16:creationId xmlns:a16="http://schemas.microsoft.com/office/drawing/2014/main" id="{867EC8A6-9B22-B2C8-8B17-811F94B78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101" y="1319203"/>
            <a:ext cx="3076575" cy="2381250"/>
          </a:xfrm>
          <a:prstGeom prst="rect">
            <a:avLst/>
          </a:prstGeom>
        </p:spPr>
      </p:pic>
    </p:spTree>
    <p:extLst>
      <p:ext uri="{BB962C8B-B14F-4D97-AF65-F5344CB8AC3E}">
        <p14:creationId xmlns:p14="http://schemas.microsoft.com/office/powerpoint/2010/main" val="53764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a:xfrm>
            <a:off x="955205" y="396070"/>
            <a:ext cx="5738552" cy="6425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3900" b="0" i="0" u="none" strike="noStrike" kern="1200" cap="none" spc="0" normalizeH="0" baseline="0" noProof="0" dirty="0">
                <a:ln>
                  <a:noFill/>
                </a:ln>
                <a:solidFill>
                  <a:srgbClr val="002060"/>
                </a:solidFill>
                <a:effectLst/>
                <a:uLnTx/>
                <a:uFillTx/>
                <a:latin typeface="Bahnschrift Light SemiCondensed" panose="020B0502040204020203" pitchFamily="34" charset="0"/>
                <a:ea typeface="+mj-ea"/>
                <a:cs typeface="Arial" panose="020B0604020202020204" pitchFamily="34" charset="0"/>
              </a:rPr>
              <a:t>PERIOD OF DARKNESS (POD)</a:t>
            </a:r>
            <a:endParaRPr kumimoji="0" lang="fr-FR" sz="3900" b="0" i="0" u="none" strike="noStrike" kern="1200" cap="none" spc="0" normalizeH="0" baseline="0" noProof="0" dirty="0">
              <a:ln>
                <a:noFill/>
              </a:ln>
              <a:solidFill>
                <a:srgbClr val="002060"/>
              </a:solidFill>
              <a:effectLst/>
              <a:uLnTx/>
              <a:uFillTx/>
              <a:latin typeface="Calibri Light" panose="020F0302020204030204"/>
              <a:ea typeface="+mj-ea"/>
              <a:cs typeface="+mj-cs"/>
            </a:endParaRPr>
          </a:p>
        </p:txBody>
      </p:sp>
      <p:grpSp>
        <p:nvGrpSpPr>
          <p:cNvPr id="5" name="Groupe 4"/>
          <p:cNvGrpSpPr/>
          <p:nvPr/>
        </p:nvGrpSpPr>
        <p:grpSpPr>
          <a:xfrm>
            <a:off x="6418357" y="1487280"/>
            <a:ext cx="438191" cy="4283145"/>
            <a:chOff x="6181873" y="1487280"/>
            <a:chExt cx="438191" cy="4283145"/>
          </a:xfrm>
        </p:grpSpPr>
        <p:pic>
          <p:nvPicPr>
            <p:cNvPr id="24" name="Image 23"/>
            <p:cNvPicPr>
              <a:picLocks noChangeAspect="1"/>
            </p:cNvPicPr>
            <p:nvPr/>
          </p:nvPicPr>
          <p:blipFill>
            <a:blip r:embed="rId2"/>
            <a:stretch>
              <a:fillRect/>
            </a:stretch>
          </p:blipFill>
          <p:spPr>
            <a:xfrm>
              <a:off x="6200964" y="3327575"/>
              <a:ext cx="419100" cy="561975"/>
            </a:xfrm>
            <a:prstGeom prst="rect">
              <a:avLst/>
            </a:prstGeom>
          </p:spPr>
        </p:pic>
        <p:pic>
          <p:nvPicPr>
            <p:cNvPr id="25" name="Image 24"/>
            <p:cNvPicPr>
              <a:picLocks noChangeAspect="1"/>
            </p:cNvPicPr>
            <p:nvPr/>
          </p:nvPicPr>
          <p:blipFill>
            <a:blip r:embed="rId3"/>
            <a:stretch>
              <a:fillRect/>
            </a:stretch>
          </p:blipFill>
          <p:spPr>
            <a:xfrm>
              <a:off x="6191439" y="2409832"/>
              <a:ext cx="428625" cy="533400"/>
            </a:xfrm>
            <a:prstGeom prst="rect">
              <a:avLst/>
            </a:prstGeom>
          </p:spPr>
        </p:pic>
        <p:pic>
          <p:nvPicPr>
            <p:cNvPr id="26" name="Image 25"/>
            <p:cNvPicPr>
              <a:picLocks noChangeAspect="1"/>
            </p:cNvPicPr>
            <p:nvPr/>
          </p:nvPicPr>
          <p:blipFill>
            <a:blip r:embed="rId4"/>
            <a:stretch>
              <a:fillRect/>
            </a:stretch>
          </p:blipFill>
          <p:spPr>
            <a:xfrm>
              <a:off x="6181873" y="5237025"/>
              <a:ext cx="428625" cy="533400"/>
            </a:xfrm>
            <a:prstGeom prst="rect">
              <a:avLst/>
            </a:prstGeom>
          </p:spPr>
        </p:pic>
        <p:pic>
          <p:nvPicPr>
            <p:cNvPr id="27" name="Image 26"/>
            <p:cNvPicPr>
              <a:picLocks noChangeAspect="1"/>
            </p:cNvPicPr>
            <p:nvPr/>
          </p:nvPicPr>
          <p:blipFill>
            <a:blip r:embed="rId5"/>
            <a:stretch>
              <a:fillRect/>
            </a:stretch>
          </p:blipFill>
          <p:spPr>
            <a:xfrm>
              <a:off x="6181873" y="4285885"/>
              <a:ext cx="428625" cy="523875"/>
            </a:xfrm>
            <a:prstGeom prst="rect">
              <a:avLst/>
            </a:prstGeom>
          </p:spPr>
        </p:pic>
        <p:pic>
          <p:nvPicPr>
            <p:cNvPr id="28" name="Image 27"/>
            <p:cNvPicPr>
              <a:picLocks noChangeAspect="1"/>
            </p:cNvPicPr>
            <p:nvPr/>
          </p:nvPicPr>
          <p:blipFill>
            <a:blip r:embed="rId6"/>
            <a:stretch>
              <a:fillRect/>
            </a:stretch>
          </p:blipFill>
          <p:spPr>
            <a:xfrm>
              <a:off x="6191439" y="1487280"/>
              <a:ext cx="428625" cy="571500"/>
            </a:xfrm>
            <a:prstGeom prst="rect">
              <a:avLst/>
            </a:prstGeom>
            <a:effectLst/>
          </p:spPr>
        </p:pic>
      </p:grpSp>
      <p:graphicFrame>
        <p:nvGraphicFramePr>
          <p:cNvPr id="20" name="Tableau 19"/>
          <p:cNvGraphicFramePr>
            <a:graphicFrameLocks noGrp="1"/>
          </p:cNvGraphicFramePr>
          <p:nvPr>
            <p:extLst>
              <p:ext uri="{D42A27DB-BD31-4B8C-83A1-F6EECF244321}">
                <p14:modId xmlns:p14="http://schemas.microsoft.com/office/powerpoint/2010/main" val="3691541369"/>
              </p:ext>
            </p:extLst>
          </p:nvPr>
        </p:nvGraphicFramePr>
        <p:xfrm>
          <a:off x="6872834" y="4889751"/>
          <a:ext cx="4552352" cy="762000"/>
        </p:xfrm>
        <a:graphic>
          <a:graphicData uri="http://schemas.openxmlformats.org/drawingml/2006/table">
            <a:tbl>
              <a:tblPr firstRow="1" bandRow="1">
                <a:effectLst/>
                <a:tableStyleId>{5940675A-B579-460E-94D1-54222C63F5DA}</a:tableStyleId>
              </a:tblPr>
              <a:tblGrid>
                <a:gridCol w="2276176">
                  <a:extLst>
                    <a:ext uri="{9D8B030D-6E8A-4147-A177-3AD203B41FA5}">
                      <a16:colId xmlns:a16="http://schemas.microsoft.com/office/drawing/2014/main" val="3883749468"/>
                    </a:ext>
                  </a:extLst>
                </a:gridCol>
                <a:gridCol w="2276176">
                  <a:extLst>
                    <a:ext uri="{9D8B030D-6E8A-4147-A177-3AD203B41FA5}">
                      <a16:colId xmlns:a16="http://schemas.microsoft.com/office/drawing/2014/main" val="544228874"/>
                    </a:ext>
                  </a:extLst>
                </a:gridCol>
              </a:tblGrid>
              <a:tr h="750174">
                <a:tc>
                  <a:txBody>
                    <a:bodyPr/>
                    <a:lstStyle/>
                    <a:p>
                      <a:pPr algn="ctr"/>
                      <a:r>
                        <a:rPr lang="fr-FR" sz="1600" u="sng" dirty="0">
                          <a:solidFill>
                            <a:srgbClr val="FF0000"/>
                          </a:solidFill>
                          <a:latin typeface="Bahnschrift Light SemiCondensed" panose="020B0502040204020203" pitchFamily="34" charset="0"/>
                        </a:rPr>
                        <a:t>Mozambique Channel</a:t>
                      </a:r>
                    </a:p>
                    <a:p>
                      <a:pPr algn="ctr"/>
                      <a:r>
                        <a:rPr lang="en-US" sz="1400" u="none" dirty="0">
                          <a:solidFill>
                            <a:schemeClr val="accent1"/>
                          </a:solidFill>
                          <a:latin typeface="Bahnschrift Light SemiCondensed" panose="020B0502040204020203" pitchFamily="34" charset="0"/>
                        </a:rPr>
                        <a:t>Period of Darkness: </a:t>
                      </a:r>
                      <a:r>
                        <a:rPr lang="en-US" sz="1400" b="1" u="none" dirty="0">
                          <a:solidFill>
                            <a:schemeClr val="accent1"/>
                          </a:solidFill>
                          <a:latin typeface="Bahnschrift Light SemiCondensed" panose="020B0502040204020203" pitchFamily="34" charset="0"/>
                        </a:rPr>
                        <a:t>07:10</a:t>
                      </a:r>
                    </a:p>
                    <a:p>
                      <a:pPr algn="ctr"/>
                      <a:r>
                        <a:rPr lang="en-US" sz="1400" b="1" u="none" dirty="0">
                          <a:solidFill>
                            <a:schemeClr val="accent1"/>
                          </a:solidFill>
                          <a:latin typeface="Bahnschrift Light SemiCondensed" panose="020B0502040204020203" pitchFamily="34" charset="0"/>
                        </a:rPr>
                        <a:t>18:30</a:t>
                      </a:r>
                      <a:r>
                        <a:rPr lang="en-US" sz="1400" u="none" dirty="0">
                          <a:solidFill>
                            <a:schemeClr val="accent1"/>
                          </a:solidFill>
                          <a:latin typeface="Bahnschrift Light SemiCondensed" panose="020B0502040204020203" pitchFamily="34" charset="0"/>
                        </a:rPr>
                        <a:t> p.m. to </a:t>
                      </a:r>
                      <a:r>
                        <a:rPr lang="en-US" sz="1400" b="1" u="none" dirty="0">
                          <a:solidFill>
                            <a:schemeClr val="accent1"/>
                          </a:solidFill>
                          <a:latin typeface="Bahnschrift Light SemiCondensed" panose="020B0502040204020203" pitchFamily="34" charset="0"/>
                        </a:rPr>
                        <a:t>01:40</a:t>
                      </a:r>
                      <a:r>
                        <a:rPr lang="en-US" sz="1400" u="none" dirty="0">
                          <a:solidFill>
                            <a:schemeClr val="accent1"/>
                          </a:solidFill>
                          <a:latin typeface="Bahnschrift Light SemiCondensed" panose="020B0502040204020203" pitchFamily="34" charset="0"/>
                        </a:rPr>
                        <a:t> a.m.</a:t>
                      </a:r>
                      <a:endParaRPr lang="pt-BR" sz="1400" u="none" dirty="0">
                        <a:solidFill>
                          <a:schemeClr val="accent1"/>
                        </a:solidFill>
                        <a:latin typeface="Bahnschrift Light SemiCondensed" panose="020B0502040204020203" pitchFamily="34" charset="0"/>
                      </a:endParaRP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u="sng" kern="1200" dirty="0" err="1">
                          <a:solidFill>
                            <a:srgbClr val="FF0000"/>
                          </a:solidFill>
                          <a:latin typeface="Bahnschrift Light SemiCondensed" panose="020B0502040204020203" pitchFamily="34" charset="0"/>
                          <a:ea typeface="+mn-ea"/>
                          <a:cs typeface="+mn-cs"/>
                        </a:rPr>
                        <a:t>Indian</a:t>
                      </a:r>
                      <a:r>
                        <a:rPr lang="fr-FR" sz="1600" u="sng" kern="1200" dirty="0">
                          <a:solidFill>
                            <a:srgbClr val="FF0000"/>
                          </a:solidFill>
                          <a:latin typeface="Bahnschrift Light SemiCondensed" panose="020B0502040204020203" pitchFamily="34" charset="0"/>
                          <a:ea typeface="+mn-ea"/>
                          <a:cs typeface="+mn-cs"/>
                        </a:rPr>
                        <a:t> </a:t>
                      </a:r>
                      <a:r>
                        <a:rPr lang="fr-FR" sz="1600" u="sng" kern="1200" dirty="0" err="1">
                          <a:solidFill>
                            <a:srgbClr val="FF0000"/>
                          </a:solidFill>
                          <a:latin typeface="Bahnschrift Light SemiCondensed" panose="020B0502040204020203" pitchFamily="34" charset="0"/>
                          <a:ea typeface="+mn-ea"/>
                          <a:cs typeface="+mn-cs"/>
                        </a:rPr>
                        <a:t>Ocean</a:t>
                      </a:r>
                      <a:endParaRPr lang="fr-FR" sz="1600" u="sng" kern="1200" dirty="0">
                        <a:solidFill>
                          <a:srgbClr val="FF0000"/>
                        </a:solidFill>
                        <a:latin typeface="Bahnschrift Light SemiCondensed" panose="020B0502040204020203" pitchFamily="34"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kern="1200" dirty="0">
                          <a:solidFill>
                            <a:schemeClr val="accent1"/>
                          </a:solidFill>
                          <a:latin typeface="Bahnschrift Light SemiCondensed" panose="020B0502040204020203" pitchFamily="34" charset="0"/>
                          <a:ea typeface="+mn-ea"/>
                          <a:cs typeface="+mn-cs"/>
                        </a:rPr>
                        <a:t>Period of Darkness: </a:t>
                      </a:r>
                      <a:r>
                        <a:rPr lang="en-US" sz="1400" b="1" u="none" kern="1200" dirty="0">
                          <a:solidFill>
                            <a:schemeClr val="accent1"/>
                          </a:solidFill>
                          <a:latin typeface="Bahnschrift Light SemiCondensed" panose="020B0502040204020203" pitchFamily="34" charset="0"/>
                          <a:ea typeface="+mn-ea"/>
                          <a:cs typeface="+mn-cs"/>
                        </a:rPr>
                        <a:t>06:50</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u="none" kern="1200" dirty="0">
                          <a:solidFill>
                            <a:schemeClr val="accent1"/>
                          </a:solidFill>
                          <a:latin typeface="Bahnschrift Light SemiCondensed" panose="020B0502040204020203" pitchFamily="34" charset="0"/>
                          <a:ea typeface="+mn-ea"/>
                          <a:cs typeface="+mn-cs"/>
                        </a:rPr>
                        <a:t>19:00</a:t>
                      </a:r>
                      <a:r>
                        <a:rPr lang="en-US" sz="1400" u="none" kern="1200" dirty="0">
                          <a:solidFill>
                            <a:schemeClr val="accent1"/>
                          </a:solidFill>
                          <a:latin typeface="Bahnschrift Light SemiCondensed" panose="020B0502040204020203" pitchFamily="34" charset="0"/>
                          <a:ea typeface="+mn-ea"/>
                          <a:cs typeface="+mn-cs"/>
                        </a:rPr>
                        <a:t> p.m. to </a:t>
                      </a:r>
                      <a:r>
                        <a:rPr lang="en-US" sz="1400" b="1" u="none" kern="1200" dirty="0">
                          <a:solidFill>
                            <a:schemeClr val="accent1"/>
                          </a:solidFill>
                          <a:latin typeface="Bahnschrift Light SemiCondensed" panose="020B0502040204020203" pitchFamily="34" charset="0"/>
                          <a:ea typeface="+mn-ea"/>
                          <a:cs typeface="+mn-cs"/>
                        </a:rPr>
                        <a:t>01:50</a:t>
                      </a:r>
                      <a:r>
                        <a:rPr lang="en-US" sz="1400" u="none" kern="1200" dirty="0">
                          <a:solidFill>
                            <a:schemeClr val="accent1"/>
                          </a:solidFill>
                          <a:latin typeface="Bahnschrift Light SemiCondensed" panose="020B0502040204020203" pitchFamily="34" charset="0"/>
                          <a:ea typeface="+mn-ea"/>
                          <a:cs typeface="+mn-cs"/>
                        </a:rPr>
                        <a:t> a.m.</a:t>
                      </a: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14848679"/>
                  </a:ext>
                </a:extLst>
              </a:tr>
            </a:tbl>
          </a:graphicData>
        </a:graphic>
      </p:graphicFrame>
      <p:grpSp>
        <p:nvGrpSpPr>
          <p:cNvPr id="2" name="Groupe 1">
            <a:extLst>
              <a:ext uri="{FF2B5EF4-FFF2-40B4-BE49-F238E27FC236}">
                <a16:creationId xmlns:a16="http://schemas.microsoft.com/office/drawing/2014/main" id="{9B1FBED7-A5CC-0A05-063B-FF7DBD035330}"/>
              </a:ext>
            </a:extLst>
          </p:cNvPr>
          <p:cNvGrpSpPr/>
          <p:nvPr/>
        </p:nvGrpSpPr>
        <p:grpSpPr>
          <a:xfrm>
            <a:off x="762000" y="1018076"/>
            <a:ext cx="10041467" cy="142238"/>
            <a:chOff x="762000" y="1018076"/>
            <a:chExt cx="10041467" cy="142238"/>
          </a:xfrm>
        </p:grpSpPr>
        <p:cxnSp>
          <p:nvCxnSpPr>
            <p:cNvPr id="21" name="Connecteur droit 20">
              <a:extLst>
                <a:ext uri="{FF2B5EF4-FFF2-40B4-BE49-F238E27FC236}">
                  <a16:creationId xmlns:a16="http://schemas.microsoft.com/office/drawing/2014/main" id="{70CE8913-49DD-9310-CE48-FD125DA20CE9}"/>
                </a:ext>
              </a:extLst>
            </p:cNvPr>
            <p:cNvCxnSpPr/>
            <p:nvPr/>
          </p:nvCxnSpPr>
          <p:spPr>
            <a:xfrm>
              <a:off x="762000" y="1018076"/>
              <a:ext cx="2032000"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D6FF1FE6-533F-DCCF-6F91-16EA08ED10E9}"/>
                </a:ext>
              </a:extLst>
            </p:cNvPr>
            <p:cNvCxnSpPr>
              <a:cxnSpLocks/>
            </p:cNvCxnSpPr>
            <p:nvPr/>
          </p:nvCxnSpPr>
          <p:spPr>
            <a:xfrm>
              <a:off x="1166509" y="1091270"/>
              <a:ext cx="531557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75C926DF-AF75-4731-49E0-C9FCE0FF58E8}"/>
                </a:ext>
              </a:extLst>
            </p:cNvPr>
            <p:cNvCxnSpPr/>
            <p:nvPr/>
          </p:nvCxnSpPr>
          <p:spPr>
            <a:xfrm>
              <a:off x="1735667" y="1160314"/>
              <a:ext cx="90678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 name="Groupe 9"/>
          <p:cNvGrpSpPr/>
          <p:nvPr/>
        </p:nvGrpSpPr>
        <p:grpSpPr>
          <a:xfrm>
            <a:off x="958643" y="1241456"/>
            <a:ext cx="1764691" cy="3965093"/>
            <a:chOff x="753689" y="1241456"/>
            <a:chExt cx="1764691" cy="3965093"/>
          </a:xfrm>
        </p:grpSpPr>
        <p:sp>
          <p:nvSpPr>
            <p:cNvPr id="32" name="ZoneTexte 31"/>
            <p:cNvSpPr txBox="1"/>
            <p:nvPr/>
          </p:nvSpPr>
          <p:spPr>
            <a:xfrm>
              <a:off x="762002" y="1241456"/>
              <a:ext cx="141519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0007FF"/>
                  </a:solidFill>
                  <a:effectLst/>
                  <a:uLnTx/>
                  <a:uFillTx/>
                  <a:latin typeface="Calibri" panose="020F0502020204030204"/>
                  <a:ea typeface="+mn-ea"/>
                  <a:cs typeface="+mn-cs"/>
                </a:rPr>
                <a:t>Victoria (UTC +4)</a:t>
              </a:r>
            </a:p>
          </p:txBody>
        </p:sp>
        <p:sp>
          <p:nvSpPr>
            <p:cNvPr id="34" name="ZoneTexte 33"/>
            <p:cNvSpPr txBox="1"/>
            <p:nvPr/>
          </p:nvSpPr>
          <p:spPr>
            <a:xfrm>
              <a:off x="779816" y="2113479"/>
              <a:ext cx="158043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FE01DC"/>
                  </a:solidFill>
                  <a:effectLst/>
                  <a:uLnTx/>
                  <a:uFillTx/>
                  <a:latin typeface="Calibri" panose="020F0502020204030204"/>
                  <a:ea typeface="+mn-ea"/>
                  <a:cs typeface="+mn-cs"/>
                </a:rPr>
                <a:t>Mombasa (UTC +3)</a:t>
              </a:r>
            </a:p>
          </p:txBody>
        </p:sp>
        <p:sp>
          <p:nvSpPr>
            <p:cNvPr id="36" name="ZoneTexte 35"/>
            <p:cNvSpPr txBox="1"/>
            <p:nvPr/>
          </p:nvSpPr>
          <p:spPr>
            <a:xfrm>
              <a:off x="789381" y="3048922"/>
              <a:ext cx="17289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007F82"/>
                  </a:solidFill>
                  <a:effectLst/>
                  <a:uLnTx/>
                  <a:uFillTx/>
                  <a:latin typeface="Calibri" panose="020F0502020204030204"/>
                  <a:ea typeface="+mn-ea"/>
                  <a:cs typeface="+mn-cs"/>
                </a:rPr>
                <a:t>Antsiranana (UTC +3)</a:t>
              </a:r>
            </a:p>
          </p:txBody>
        </p:sp>
        <p:sp>
          <p:nvSpPr>
            <p:cNvPr id="38" name="ZoneTexte 37"/>
            <p:cNvSpPr txBox="1"/>
            <p:nvPr/>
          </p:nvSpPr>
          <p:spPr>
            <a:xfrm>
              <a:off x="772755" y="3977415"/>
              <a:ext cx="14344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555555"/>
                  </a:solidFill>
                  <a:effectLst/>
                  <a:uLnTx/>
                  <a:uFillTx/>
                  <a:latin typeface="Calibri" panose="020F0502020204030204"/>
                  <a:ea typeface="+mn-ea"/>
                  <a:cs typeface="+mn-cs"/>
                </a:rPr>
                <a:t>Maputo (UTC +2)</a:t>
              </a:r>
            </a:p>
          </p:txBody>
        </p:sp>
        <p:sp>
          <p:nvSpPr>
            <p:cNvPr id="39" name="ZoneTexte 38"/>
            <p:cNvSpPr txBox="1"/>
            <p:nvPr/>
          </p:nvSpPr>
          <p:spPr>
            <a:xfrm>
              <a:off x="753689" y="4898772"/>
              <a:ext cx="157523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rPr>
                <a:t>Port Louis (UTC +4)</a:t>
              </a:r>
            </a:p>
          </p:txBody>
        </p:sp>
      </p:grpSp>
      <p:pic>
        <p:nvPicPr>
          <p:cNvPr id="11" name="Image 10">
            <a:extLst>
              <a:ext uri="{FF2B5EF4-FFF2-40B4-BE49-F238E27FC236}">
                <a16:creationId xmlns:a16="http://schemas.microsoft.com/office/drawing/2014/main" id="{B29CC021-57FD-945B-5D6D-3D11DEF6D255}"/>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72834" y="1549233"/>
            <a:ext cx="4095443" cy="3233682"/>
          </a:xfrm>
          <a:prstGeom prst="rect">
            <a:avLst/>
          </a:prstGeom>
        </p:spPr>
      </p:pic>
      <p:pic>
        <p:nvPicPr>
          <p:cNvPr id="6" name="Image 5">
            <a:extLst>
              <a:ext uri="{FF2B5EF4-FFF2-40B4-BE49-F238E27FC236}">
                <a16:creationId xmlns:a16="http://schemas.microsoft.com/office/drawing/2014/main" id="{90166047-6575-133B-3684-BDAA647994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8785" y="1513773"/>
            <a:ext cx="5238750" cy="485775"/>
          </a:xfrm>
          <a:prstGeom prst="rect">
            <a:avLst/>
          </a:prstGeom>
        </p:spPr>
      </p:pic>
      <p:pic>
        <p:nvPicPr>
          <p:cNvPr id="12" name="Image 11">
            <a:extLst>
              <a:ext uri="{FF2B5EF4-FFF2-40B4-BE49-F238E27FC236}">
                <a16:creationId xmlns:a16="http://schemas.microsoft.com/office/drawing/2014/main" id="{A3FB4996-A27A-44C7-0337-06914C72B9B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8785" y="2398732"/>
            <a:ext cx="5238750" cy="542925"/>
          </a:xfrm>
          <a:prstGeom prst="rect">
            <a:avLst/>
          </a:prstGeom>
        </p:spPr>
      </p:pic>
      <p:pic>
        <p:nvPicPr>
          <p:cNvPr id="15" name="Image 14">
            <a:extLst>
              <a:ext uri="{FF2B5EF4-FFF2-40B4-BE49-F238E27FC236}">
                <a16:creationId xmlns:a16="http://schemas.microsoft.com/office/drawing/2014/main" id="{D606D420-C645-811C-F868-28B58994F14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8785" y="3340841"/>
            <a:ext cx="5238750" cy="542925"/>
          </a:xfrm>
          <a:prstGeom prst="rect">
            <a:avLst/>
          </a:prstGeom>
        </p:spPr>
      </p:pic>
      <p:pic>
        <p:nvPicPr>
          <p:cNvPr id="18" name="Image 17">
            <a:extLst>
              <a:ext uri="{FF2B5EF4-FFF2-40B4-BE49-F238E27FC236}">
                <a16:creationId xmlns:a16="http://schemas.microsoft.com/office/drawing/2014/main" id="{B8CF62A1-81F7-85DA-37B7-BE6C451562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8785" y="4282950"/>
            <a:ext cx="5238750" cy="523875"/>
          </a:xfrm>
          <a:prstGeom prst="rect">
            <a:avLst/>
          </a:prstGeom>
        </p:spPr>
      </p:pic>
      <p:pic>
        <p:nvPicPr>
          <p:cNvPr id="30" name="Image 29">
            <a:extLst>
              <a:ext uri="{FF2B5EF4-FFF2-40B4-BE49-F238E27FC236}">
                <a16:creationId xmlns:a16="http://schemas.microsoft.com/office/drawing/2014/main" id="{3DAD8A81-9FE6-861E-BBBE-187C351BBE9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08785" y="5206010"/>
            <a:ext cx="5238750" cy="571500"/>
          </a:xfrm>
          <a:prstGeom prst="rect">
            <a:avLst/>
          </a:prstGeom>
        </p:spPr>
      </p:pic>
    </p:spTree>
    <p:extLst>
      <p:ext uri="{BB962C8B-B14F-4D97-AF65-F5344CB8AC3E}">
        <p14:creationId xmlns:p14="http://schemas.microsoft.com/office/powerpoint/2010/main" val="158023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texte, carte, diagramme, atlas&#10;&#10;Description générée automatiquement">
            <a:extLst>
              <a:ext uri="{FF2B5EF4-FFF2-40B4-BE49-F238E27FC236}">
                <a16:creationId xmlns:a16="http://schemas.microsoft.com/office/drawing/2014/main" id="{20025608-3192-4F55-1E2B-B56CB9575D98}"/>
              </a:ext>
            </a:extLst>
          </p:cNvPr>
          <p:cNvPicPr>
            <a:picLocks noChangeAspect="1"/>
          </p:cNvPicPr>
          <p:nvPr/>
        </p:nvPicPr>
        <p:blipFill rotWithShape="1">
          <a:blip r:embed="rId2">
            <a:extLst>
              <a:ext uri="{28A0092B-C50C-407E-A947-70E740481C1C}">
                <a14:useLocalDpi xmlns:a14="http://schemas.microsoft.com/office/drawing/2010/main" val="0"/>
              </a:ext>
            </a:extLst>
          </a:blip>
          <a:srcRect l="10738" r="16413"/>
          <a:stretch/>
        </p:blipFill>
        <p:spPr>
          <a:xfrm>
            <a:off x="1016198" y="1241554"/>
            <a:ext cx="4017600" cy="4171950"/>
          </a:xfrm>
          <a:prstGeom prst="rect">
            <a:avLst/>
          </a:prstGeom>
        </p:spPr>
      </p:pic>
      <p:sp>
        <p:nvSpPr>
          <p:cNvPr id="8" name="Titre 1"/>
          <p:cNvSpPr txBox="1">
            <a:spLocks/>
          </p:cNvSpPr>
          <p:nvPr/>
        </p:nvSpPr>
        <p:spPr>
          <a:xfrm>
            <a:off x="620684" y="379444"/>
            <a:ext cx="10515600" cy="64258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4000" b="0" i="0" u="none" strike="noStrike" kern="1200" cap="none" spc="0" normalizeH="0" baseline="0" noProof="0" dirty="0">
                <a:ln>
                  <a:noFill/>
                </a:ln>
                <a:solidFill>
                  <a:srgbClr val="002060"/>
                </a:solidFill>
                <a:effectLst/>
                <a:uLnTx/>
                <a:uFillTx/>
                <a:latin typeface="Bahnschrift Light SemiCondensed" panose="020B0502040204020203" pitchFamily="34" charset="0"/>
                <a:ea typeface="+mj-ea"/>
                <a:cs typeface="Arial" panose="020B0604020202020204" pitchFamily="34" charset="0"/>
              </a:rPr>
              <a:t>RMIFC RMP (</a:t>
            </a:r>
            <a:r>
              <a:rPr kumimoji="0" lang="fr-FR" sz="4000" b="0" i="0" u="none" strike="noStrike" kern="1200" cap="none" spc="0" normalizeH="0" baseline="0" noProof="0" dirty="0" err="1">
                <a:ln>
                  <a:noFill/>
                </a:ln>
                <a:solidFill>
                  <a:srgbClr val="002060"/>
                </a:solidFill>
                <a:effectLst/>
                <a:uLnTx/>
                <a:uFillTx/>
                <a:latin typeface="Bahnschrift Light SemiCondensed" panose="020B0502040204020203" pitchFamily="34" charset="0"/>
                <a:ea typeface="+mj-ea"/>
                <a:cs typeface="Arial" panose="020B0604020202020204" pitchFamily="34" charset="0"/>
              </a:rPr>
              <a:t>Recognized</a:t>
            </a:r>
            <a:r>
              <a:rPr kumimoji="0" lang="fr-FR" sz="4000" b="0" i="0" u="none" strike="noStrike" kern="1200" cap="none" spc="0" normalizeH="0" baseline="0" noProof="0" dirty="0">
                <a:ln>
                  <a:noFill/>
                </a:ln>
                <a:solidFill>
                  <a:srgbClr val="002060"/>
                </a:solidFill>
                <a:effectLst/>
                <a:uLnTx/>
                <a:uFillTx/>
                <a:latin typeface="Bahnschrift Light SemiCondensed" panose="020B0502040204020203" pitchFamily="34" charset="0"/>
                <a:ea typeface="+mj-ea"/>
                <a:cs typeface="Arial" panose="020B0604020202020204" pitchFamily="34" charset="0"/>
              </a:rPr>
              <a:t> Maritime Picture)</a:t>
            </a:r>
            <a:endParaRPr kumimoji="0" lang="fr-FR" sz="4000" b="0" i="0" u="none" strike="noStrike" kern="1200" cap="none" spc="0" normalizeH="0" baseline="0" noProof="0" dirty="0">
              <a:ln>
                <a:noFill/>
              </a:ln>
              <a:solidFill>
                <a:srgbClr val="002060"/>
              </a:solidFill>
              <a:effectLst/>
              <a:uLnTx/>
              <a:uFillTx/>
              <a:latin typeface="Calibri Light" panose="020F0302020204030204"/>
              <a:ea typeface="+mj-ea"/>
              <a:cs typeface="+mj-cs"/>
            </a:endParaRPr>
          </a:p>
        </p:txBody>
      </p:sp>
      <p:sp>
        <p:nvSpPr>
          <p:cNvPr id="25" name="ZoneTexte 24"/>
          <p:cNvSpPr txBox="1"/>
          <p:nvPr/>
        </p:nvSpPr>
        <p:spPr>
          <a:xfrm>
            <a:off x="9211378" y="1364486"/>
            <a:ext cx="2136808" cy="2554545"/>
          </a:xfrm>
          <a:prstGeom prst="rect">
            <a:avLst/>
          </a:prstGeom>
          <a:solidFill>
            <a:schemeClr val="bg2"/>
          </a:solidFill>
          <a:ln>
            <a:noFill/>
          </a:ln>
          <a:effectLst>
            <a:outerShdw blurRad="50800" dist="38100" dir="16200000" rotWithShape="0">
              <a:prstClr val="black">
                <a:alpha val="40000"/>
              </a:prstClr>
            </a:outerShdw>
          </a:effectLst>
        </p:spPr>
        <p:style>
          <a:lnRef idx="0">
            <a:scrgbClr r="0" g="0" b="0"/>
          </a:lnRef>
          <a:fillRef idx="0">
            <a:scrgbClr r="0" g="0" b="0"/>
          </a:fillRef>
          <a:effectRef idx="0">
            <a:scrgbClr r="0" g="0" b="0"/>
          </a:effectRef>
          <a:fontRef idx="minor">
            <a:schemeClr val="accent3"/>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dirty="0">
                <a:ln>
                  <a:noFill/>
                </a:ln>
                <a:solidFill>
                  <a:srgbClr val="FF0000"/>
                </a:solidFill>
                <a:effectLst/>
                <a:uLnTx/>
                <a:uFillTx/>
                <a:latin typeface="Calibri" panose="020F0502020204030204"/>
                <a:ea typeface="+mn-ea"/>
                <a:cs typeface="+mn-cs"/>
              </a:rPr>
              <a:t>RMIFC comment:</a:t>
            </a:r>
            <a:r>
              <a:rPr kumimoji="0" lang="en-US" sz="1000" b="1" i="0" u="none" strike="noStrike" kern="1200" cap="none" spc="0" normalizeH="0" baseline="0" noProof="0" dirty="0">
                <a:ln>
                  <a:noFill/>
                </a:ln>
                <a:solidFill>
                  <a:srgbClr val="FF0000"/>
                </a:solidFill>
                <a:effectLst/>
                <a:uLnTx/>
                <a:uFillTx/>
                <a:latin typeface="Calibri" panose="020F0502020204030204"/>
                <a:ea typeface="+mn-ea"/>
                <a:cs typeface="+mn-cs"/>
              </a:rPr>
              <a:t>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prstClr val="black"/>
                </a:solidFill>
                <a:effectLst/>
                <a:uLnTx/>
                <a:uFillTx/>
                <a:latin typeface="Calibri" panose="020F0502020204030204"/>
                <a:ea typeface="+mn-ea"/>
                <a:cs typeface="+mn-cs"/>
              </a:rPr>
              <a:t> The RMIFC draws the attention of vessels transiting in its area of responsibility to be vigilant and take the necessary measures in view of the few attempts to approach vessels by pirates in the area at HR and the relative excesses and political tensions in Yemen</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1" i="0" u="none" strike="noStrike" kern="1200" cap="none" spc="0" normalizeH="0" baseline="0" noProof="0" dirty="0">
                <a:ln>
                  <a:noFill/>
                </a:ln>
                <a:solidFill>
                  <a:prstClr val="black"/>
                </a:solidFill>
                <a:effectLst/>
                <a:uLnTx/>
                <a:uFillTx/>
                <a:latin typeface="Calibri" panose="020F0502020204030204"/>
                <a:ea typeface="+mn-ea"/>
                <a:cs typeface="+mn-cs"/>
              </a:rPr>
              <a:t>L’IMR dynamique (Utilisation de  google </a:t>
            </a:r>
            <a:r>
              <a:rPr kumimoji="0" lang="fr-FR" sz="1000" b="1" i="0" u="none" strike="noStrike" kern="1200" cap="none" spc="0" normalizeH="0" baseline="0" noProof="0" dirty="0" err="1">
                <a:ln>
                  <a:noFill/>
                </a:ln>
                <a:solidFill>
                  <a:prstClr val="black"/>
                </a:solidFill>
                <a:effectLst/>
                <a:uLnTx/>
                <a:uFillTx/>
                <a:latin typeface="Calibri" panose="020F0502020204030204"/>
                <a:ea typeface="+mn-ea"/>
                <a:cs typeface="+mn-cs"/>
              </a:rPr>
              <a:t>earth</a:t>
            </a:r>
            <a:r>
              <a:rPr kumimoji="0" lang="fr-FR" sz="1000" b="1" i="0" u="none" strike="noStrike" kern="1200" cap="none" spc="0" normalizeH="0" baseline="0" noProof="0" dirty="0">
                <a:ln>
                  <a:noFill/>
                </a:ln>
                <a:solidFill>
                  <a:prstClr val="black"/>
                </a:solidFill>
                <a:effectLst/>
                <a:uLnTx/>
                <a:uFillTx/>
                <a:latin typeface="Calibri" panose="020F0502020204030204"/>
                <a:ea typeface="+mn-ea"/>
                <a:cs typeface="+mn-cs"/>
              </a:rPr>
              <a:t>) où toutes les informations peuvent être lues en cliquant sur les points bleus est envoyée en complément de ce briefing.</a:t>
            </a:r>
          </a:p>
        </p:txBody>
      </p:sp>
      <p:graphicFrame>
        <p:nvGraphicFramePr>
          <p:cNvPr id="37" name="Tableau 36"/>
          <p:cNvGraphicFramePr>
            <a:graphicFrameLocks noGrp="1"/>
          </p:cNvGraphicFramePr>
          <p:nvPr>
            <p:extLst>
              <p:ext uri="{D42A27DB-BD31-4B8C-83A1-F6EECF244321}">
                <p14:modId xmlns:p14="http://schemas.microsoft.com/office/powerpoint/2010/main" val="1482874821"/>
              </p:ext>
            </p:extLst>
          </p:nvPr>
        </p:nvGraphicFramePr>
        <p:xfrm>
          <a:off x="889676" y="5471410"/>
          <a:ext cx="8238551" cy="792480"/>
        </p:xfrm>
        <a:graphic>
          <a:graphicData uri="http://schemas.openxmlformats.org/drawingml/2006/table">
            <a:tbl>
              <a:tblPr firstRow="1" bandRow="1">
                <a:effectLst/>
                <a:tableStyleId>{5C22544A-7EE6-4342-B048-85BDC9FD1C3A}</a:tableStyleId>
              </a:tblPr>
              <a:tblGrid>
                <a:gridCol w="8238551">
                  <a:extLst>
                    <a:ext uri="{9D8B030D-6E8A-4147-A177-3AD203B41FA5}">
                      <a16:colId xmlns:a16="http://schemas.microsoft.com/office/drawing/2014/main" val="1010254982"/>
                    </a:ext>
                  </a:extLst>
                </a:gridCol>
              </a:tblGrid>
              <a:tr h="214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u="none" dirty="0">
                          <a:solidFill>
                            <a:schemeClr val="accent1">
                              <a:lumMod val="50000"/>
                            </a:schemeClr>
                          </a:solidFill>
                          <a:effectLst/>
                          <a:latin typeface="Bahnschrift Light SemiCondensed" panose="020B0502040204020203" pitchFamily="34" charset="0"/>
                        </a:rPr>
                        <a:t>                                                                                                   </a:t>
                      </a:r>
                      <a:r>
                        <a:rPr lang="fr-FR" sz="1000" u="sng" dirty="0">
                          <a:solidFill>
                            <a:schemeClr val="accent1">
                              <a:lumMod val="50000"/>
                            </a:schemeClr>
                          </a:solidFill>
                          <a:effectLst/>
                          <a:latin typeface="Bahnschrift Light SemiCondensed" panose="020B0502040204020203" pitchFamily="34" charset="0"/>
                        </a:rPr>
                        <a:t>Source</a:t>
                      </a:r>
                      <a:r>
                        <a:rPr lang="fr-FR" sz="1000" u="sng" baseline="0" dirty="0">
                          <a:solidFill>
                            <a:schemeClr val="accent1">
                              <a:lumMod val="50000"/>
                            </a:schemeClr>
                          </a:solidFill>
                          <a:effectLst/>
                          <a:latin typeface="Bahnschrift Light SemiCondensed" panose="020B0502040204020203" pitchFamily="34" charset="0"/>
                        </a:rPr>
                        <a:t> AIS: </a:t>
                      </a:r>
                      <a:r>
                        <a:rPr lang="fr-FR" sz="1000" u="sng" baseline="0" dirty="0" err="1">
                          <a:solidFill>
                            <a:schemeClr val="accent1">
                              <a:lumMod val="50000"/>
                            </a:schemeClr>
                          </a:solidFill>
                          <a:effectLst/>
                          <a:latin typeface="Bahnschrift Light SemiCondensed" panose="020B0502040204020203" pitchFamily="34" charset="0"/>
                        </a:rPr>
                        <a:t>SeaVision</a:t>
                      </a:r>
                      <a:endParaRPr lang="fr-FR" sz="1000" u="sng" dirty="0">
                        <a:solidFill>
                          <a:schemeClr val="accent1">
                            <a:lumMod val="50000"/>
                          </a:schemeClr>
                        </a:solidFill>
                        <a:effectLst/>
                        <a:latin typeface="Bahnschrift Light SemiCondensed" panose="020B050204020402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569415"/>
                  </a:ext>
                </a:extLst>
              </a:tr>
              <a:tr h="521654">
                <a:tc>
                  <a:txBody>
                    <a:bodyPr/>
                    <a:lstStyle/>
                    <a:p>
                      <a:r>
                        <a:rPr lang="fr-FR" sz="1000" b="0" u="sng" dirty="0">
                          <a:solidFill>
                            <a:srgbClr val="7030A0"/>
                          </a:solidFill>
                          <a:latin typeface="Bahnschrift Light SemiCondensed" panose="020B0502040204020203" pitchFamily="34" charset="0"/>
                        </a:rPr>
                        <a:t>R :</a:t>
                      </a:r>
                      <a:r>
                        <a:rPr lang="fr-FR" sz="1000" b="0" u="sng" baseline="0" dirty="0">
                          <a:solidFill>
                            <a:srgbClr val="7030A0"/>
                          </a:solidFill>
                          <a:latin typeface="Bahnschrift Light SemiCondensed" panose="020B0502040204020203" pitchFamily="34" charset="0"/>
                        </a:rPr>
                        <a:t> </a:t>
                      </a:r>
                      <a:r>
                        <a:rPr lang="fr-FR" sz="1000" b="0" u="sng" dirty="0" err="1">
                          <a:solidFill>
                            <a:srgbClr val="7030A0"/>
                          </a:solidFill>
                          <a:latin typeface="Bahnschrift Light SemiCondensed" panose="020B0502040204020203" pitchFamily="34" charset="0"/>
                        </a:rPr>
                        <a:t>Restricted</a:t>
                      </a:r>
                      <a:r>
                        <a:rPr lang="fr-FR" sz="1000" b="0" u="sng" dirty="0">
                          <a:solidFill>
                            <a:srgbClr val="7030A0"/>
                          </a:solidFill>
                          <a:latin typeface="Bahnschrift Light SemiCondensed" panose="020B0502040204020203" pitchFamily="34" charset="0"/>
                        </a:rPr>
                        <a:t> area of </a:t>
                      </a:r>
                      <a:r>
                        <a:rPr lang="fr-FR" sz="1000" b="0" u="sng" dirty="0" err="1">
                          <a:solidFill>
                            <a:srgbClr val="7030A0"/>
                          </a:solidFill>
                          <a:latin typeface="Bahnschrift Light SemiCondensed" panose="020B0502040204020203" pitchFamily="34" charset="0"/>
                        </a:rPr>
                        <a:t>interest</a:t>
                      </a:r>
                      <a:endParaRPr lang="fr-FR" sz="1000" b="0" u="sng" dirty="0">
                        <a:solidFill>
                          <a:srgbClr val="7030A0"/>
                        </a:solidFill>
                        <a:latin typeface="Bahnschrift Light SemiCondensed" panose="020B0502040204020203" pitchFamily="34" charset="0"/>
                      </a:endParaRPr>
                    </a:p>
                    <a:p>
                      <a:r>
                        <a:rPr lang="en-US" sz="1000" b="0" u="none" dirty="0">
                          <a:solidFill>
                            <a:schemeClr val="tx2"/>
                          </a:solidFill>
                          <a:latin typeface="Bahnschrift Light SemiCondensed" panose="020B0502040204020203" pitchFamily="34" charset="0"/>
                        </a:rPr>
                        <a:t>- This area is defined as the one in which existing means allow intervention</a:t>
                      </a:r>
                    </a:p>
                    <a:p>
                      <a:r>
                        <a:rPr lang="en-US" sz="1000" b="0" u="sng" dirty="0">
                          <a:solidFill>
                            <a:srgbClr val="70AD47"/>
                          </a:solidFill>
                          <a:latin typeface="Bahnschrift Light SemiCondensed" panose="020B0502040204020203" pitchFamily="34" charset="0"/>
                        </a:rPr>
                        <a:t>G</a:t>
                      </a:r>
                      <a:r>
                        <a:rPr lang="en-US" sz="1000" b="0" u="sng" baseline="0" dirty="0">
                          <a:solidFill>
                            <a:srgbClr val="70AD47"/>
                          </a:solidFill>
                          <a:latin typeface="Bahnschrift Light SemiCondensed" panose="020B0502040204020203" pitchFamily="34" charset="0"/>
                        </a:rPr>
                        <a:t> : General area of interest</a:t>
                      </a:r>
                      <a:endParaRPr lang="fr-FR" sz="1000" b="1" u="none" dirty="0">
                        <a:solidFill>
                          <a:srgbClr val="70AD47"/>
                        </a:solidFill>
                        <a:latin typeface="Bahnschrift Light SemiCondensed"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0543291"/>
                  </a:ext>
                </a:extLst>
              </a:tr>
            </a:tbl>
          </a:graphicData>
        </a:graphic>
      </p:graphicFrame>
      <p:sp>
        <p:nvSpPr>
          <p:cNvPr id="24" name="ZoneTexte 23"/>
          <p:cNvSpPr txBox="1"/>
          <p:nvPr/>
        </p:nvSpPr>
        <p:spPr>
          <a:xfrm>
            <a:off x="6678313" y="5416838"/>
            <a:ext cx="3073539"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800" dirty="0">
                <a:effectLst/>
                <a:ea typeface="Calibri" panose="020F0502020204030204" pitchFamily="34" charset="0"/>
                <a:cs typeface="Calibri" panose="020F0502020204030204" pitchFamily="34" charset="0"/>
              </a:rPr>
              <a:t>28</a:t>
            </a:r>
            <a:r>
              <a:rPr lang="en-US" sz="1400" kern="1800" baseline="30000" dirty="0">
                <a:effectLst/>
                <a:ea typeface="Calibri" panose="020F0502020204030204" pitchFamily="34" charset="0"/>
                <a:cs typeface="Calibri" panose="020F0502020204030204" pitchFamily="34" charset="0"/>
              </a:rPr>
              <a:t>th</a:t>
            </a:r>
            <a:r>
              <a:rPr kumimoji="0" lang="fr-FR" sz="14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 </a:t>
            </a:r>
            <a:r>
              <a:rPr lang="fr-FR" sz="1400" dirty="0">
                <a:solidFill>
                  <a:prstClr val="black"/>
                </a:solidFill>
                <a:latin typeface="Bahnschrift Light SemiCondensed" panose="020B0502040204020203" pitchFamily="34" charset="0"/>
              </a:rPr>
              <a:t>June</a:t>
            </a:r>
            <a:r>
              <a:rPr kumimoji="0" lang="fr-FR" sz="14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 2024 10:25</a:t>
            </a:r>
          </a:p>
        </p:txBody>
      </p:sp>
      <p:sp>
        <p:nvSpPr>
          <p:cNvPr id="2" name="ZoneTexte 1">
            <a:extLst>
              <a:ext uri="{FF2B5EF4-FFF2-40B4-BE49-F238E27FC236}">
                <a16:creationId xmlns:a16="http://schemas.microsoft.com/office/drawing/2014/main" id="{1093C107-F305-F742-7067-61742F22C40E}"/>
              </a:ext>
            </a:extLst>
          </p:cNvPr>
          <p:cNvSpPr txBox="1"/>
          <p:nvPr/>
        </p:nvSpPr>
        <p:spPr>
          <a:xfrm>
            <a:off x="9293505" y="4279281"/>
            <a:ext cx="2054682" cy="553998"/>
          </a:xfrm>
          <a:prstGeom prst="rect">
            <a:avLst/>
          </a:prstGeom>
          <a:solidFill>
            <a:schemeClr val="bg2"/>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3"/>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400" b="1" i="0" u="sng" strike="noStrike" kern="1200" cap="none" spc="0" normalizeH="0" baseline="0" noProof="0" dirty="0" err="1">
                <a:ln>
                  <a:noFill/>
                </a:ln>
                <a:solidFill>
                  <a:srgbClr val="FF0000"/>
                </a:solidFill>
                <a:effectLst/>
                <a:uLnTx/>
                <a:uFillTx/>
                <a:latin typeface="Calibri" panose="020F0502020204030204"/>
                <a:ea typeface="+mn-ea"/>
                <a:cs typeface="+mn-cs"/>
              </a:rPr>
              <a:t>Number</a:t>
            </a:r>
            <a:r>
              <a:rPr kumimoji="0" lang="fr-FR" sz="1400" b="1" i="0" u="sng" strike="noStrike" kern="1200" cap="none" spc="0" normalizeH="0" baseline="0" noProof="0" dirty="0">
                <a:ln>
                  <a:noFill/>
                </a:ln>
                <a:solidFill>
                  <a:srgbClr val="FF0000"/>
                </a:solidFill>
                <a:effectLst/>
                <a:uLnTx/>
                <a:uFillTx/>
                <a:latin typeface="Calibri" panose="020F0502020204030204"/>
                <a:ea typeface="+mn-ea"/>
                <a:cs typeface="+mn-cs"/>
              </a:rPr>
              <a:t> of the </a:t>
            </a:r>
            <a:r>
              <a:rPr kumimoji="0" lang="fr-FR" sz="1400" b="1" i="0" u="sng" strike="noStrike" kern="1200" cap="none" spc="0" normalizeH="0" baseline="0" noProof="0" dirty="0" err="1">
                <a:ln>
                  <a:noFill/>
                </a:ln>
                <a:solidFill>
                  <a:srgbClr val="FF0000"/>
                </a:solidFill>
                <a:effectLst/>
                <a:uLnTx/>
                <a:uFillTx/>
                <a:latin typeface="Calibri" panose="020F0502020204030204"/>
                <a:ea typeface="+mn-ea"/>
                <a:cs typeface="+mn-cs"/>
              </a:rPr>
              <a:t>fishing</a:t>
            </a:r>
            <a:r>
              <a:rPr kumimoji="0" lang="fr-FR" sz="1400" b="1" i="0" u="sng"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fr-FR" sz="1400" b="1" i="0" u="sng" strike="noStrike" kern="1200" cap="none" spc="0" normalizeH="0" baseline="0" noProof="0" dirty="0" err="1">
                <a:ln>
                  <a:noFill/>
                </a:ln>
                <a:solidFill>
                  <a:srgbClr val="FF0000"/>
                </a:solidFill>
                <a:effectLst/>
                <a:uLnTx/>
                <a:uFillTx/>
                <a:latin typeface="Calibri" panose="020F0502020204030204"/>
                <a:ea typeface="+mn-ea"/>
                <a:cs typeface="+mn-cs"/>
              </a:rPr>
              <a:t>vessels</a:t>
            </a:r>
            <a:r>
              <a:rPr kumimoji="0" lang="fr-FR" sz="14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fr-FR" sz="1400" b="1" i="0" u="none" strike="noStrike" kern="1200" cap="none" spc="0" normalizeH="0" baseline="0" noProof="0" dirty="0">
                <a:ln>
                  <a:noFill/>
                </a:ln>
                <a:solidFill>
                  <a:srgbClr val="FF0000"/>
                </a:solidFill>
                <a:effectLst/>
                <a:uLnTx/>
                <a:uFillTx/>
                <a:latin typeface="Calibri" panose="020F0502020204030204"/>
                <a:ea typeface="+mn-ea"/>
                <a:cs typeface="+mn-cs"/>
              </a:rPr>
              <a:t> </a:t>
            </a:r>
            <a:r>
              <a:rPr lang="en-US" sz="1600" b="1" dirty="0">
                <a:solidFill>
                  <a:prstClr val="black"/>
                </a:solidFill>
                <a:latin typeface="Calibri" panose="020F0502020204030204"/>
              </a:rPr>
              <a:t>364</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 name="Groupe 2">
            <a:extLst>
              <a:ext uri="{FF2B5EF4-FFF2-40B4-BE49-F238E27FC236}">
                <a16:creationId xmlns:a16="http://schemas.microsoft.com/office/drawing/2014/main" id="{86744D41-5A85-B4D2-49EA-F53B6DA1B52A}"/>
              </a:ext>
            </a:extLst>
          </p:cNvPr>
          <p:cNvGrpSpPr/>
          <p:nvPr/>
        </p:nvGrpSpPr>
        <p:grpSpPr>
          <a:xfrm>
            <a:off x="762000" y="1018076"/>
            <a:ext cx="10041467" cy="142238"/>
            <a:chOff x="762000" y="1018076"/>
            <a:chExt cx="10041467" cy="142238"/>
          </a:xfrm>
        </p:grpSpPr>
        <p:cxnSp>
          <p:nvCxnSpPr>
            <p:cNvPr id="9" name="Connecteur droit 8">
              <a:extLst>
                <a:ext uri="{FF2B5EF4-FFF2-40B4-BE49-F238E27FC236}">
                  <a16:creationId xmlns:a16="http://schemas.microsoft.com/office/drawing/2014/main" id="{AC0C0029-B8AC-1967-6281-298F0E248FD7}"/>
                </a:ext>
              </a:extLst>
            </p:cNvPr>
            <p:cNvCxnSpPr/>
            <p:nvPr/>
          </p:nvCxnSpPr>
          <p:spPr>
            <a:xfrm>
              <a:off x="762000" y="1018076"/>
              <a:ext cx="2032000"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CA403CE4-5E35-7BFC-056B-A7830FC9D719}"/>
                </a:ext>
              </a:extLst>
            </p:cNvPr>
            <p:cNvCxnSpPr>
              <a:cxnSpLocks/>
            </p:cNvCxnSpPr>
            <p:nvPr/>
          </p:nvCxnSpPr>
          <p:spPr>
            <a:xfrm>
              <a:off x="1166509" y="1091270"/>
              <a:ext cx="531557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EF7DB32E-3A1F-BE80-04DF-FC0D680C48B3}"/>
                </a:ext>
              </a:extLst>
            </p:cNvPr>
            <p:cNvCxnSpPr/>
            <p:nvPr/>
          </p:nvCxnSpPr>
          <p:spPr>
            <a:xfrm>
              <a:off x="1735667" y="1160314"/>
              <a:ext cx="90678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aphicFrame>
        <p:nvGraphicFramePr>
          <p:cNvPr id="6" name="Tableau 5">
            <a:extLst>
              <a:ext uri="{FF2B5EF4-FFF2-40B4-BE49-F238E27FC236}">
                <a16:creationId xmlns:a16="http://schemas.microsoft.com/office/drawing/2014/main" id="{BC942C9B-F0E4-FCD0-772F-2171531C59A3}"/>
              </a:ext>
            </a:extLst>
          </p:cNvPr>
          <p:cNvGraphicFramePr>
            <a:graphicFrameLocks noGrp="1"/>
          </p:cNvGraphicFramePr>
          <p:nvPr>
            <p:extLst>
              <p:ext uri="{D42A27DB-BD31-4B8C-83A1-F6EECF244321}">
                <p14:modId xmlns:p14="http://schemas.microsoft.com/office/powerpoint/2010/main" val="1251295072"/>
              </p:ext>
            </p:extLst>
          </p:nvPr>
        </p:nvGraphicFramePr>
        <p:xfrm>
          <a:off x="5440884" y="1260328"/>
          <a:ext cx="3587614" cy="4175760"/>
        </p:xfrm>
        <a:graphic>
          <a:graphicData uri="http://schemas.openxmlformats.org/drawingml/2006/table">
            <a:tbl>
              <a:tblPr firstRow="1" bandRow="1">
                <a:effectLst>
                  <a:outerShdw blurRad="63500" sx="102000" sy="102000" algn="ctr" rotWithShape="0">
                    <a:prstClr val="black">
                      <a:alpha val="40000"/>
                    </a:prstClr>
                  </a:outerShdw>
                </a:effectLst>
                <a:tableStyleId>{125E5076-3810-47DD-B79F-674D7AD40C01}</a:tableStyleId>
              </a:tblPr>
              <a:tblGrid>
                <a:gridCol w="2594230">
                  <a:extLst>
                    <a:ext uri="{9D8B030D-6E8A-4147-A177-3AD203B41FA5}">
                      <a16:colId xmlns:a16="http://schemas.microsoft.com/office/drawing/2014/main" val="2685260114"/>
                    </a:ext>
                  </a:extLst>
                </a:gridCol>
                <a:gridCol w="496692">
                  <a:extLst>
                    <a:ext uri="{9D8B030D-6E8A-4147-A177-3AD203B41FA5}">
                      <a16:colId xmlns:a16="http://schemas.microsoft.com/office/drawing/2014/main" val="3198010307"/>
                    </a:ext>
                  </a:extLst>
                </a:gridCol>
                <a:gridCol w="496692">
                  <a:extLst>
                    <a:ext uri="{9D8B030D-6E8A-4147-A177-3AD203B41FA5}">
                      <a16:colId xmlns:a16="http://schemas.microsoft.com/office/drawing/2014/main" val="327448289"/>
                    </a:ext>
                  </a:extLst>
                </a:gridCol>
              </a:tblGrid>
              <a:tr h="240377">
                <a:tc>
                  <a:txBody>
                    <a:bodyPr/>
                    <a:lstStyle/>
                    <a:p>
                      <a:pPr marL="0" marR="0" indent="0" algn="l" defTabSz="521335" rtl="0" eaLnBrk="1" fontAlgn="auto" latinLnBrk="0" hangingPunct="1">
                        <a:lnSpc>
                          <a:spcPct val="100000"/>
                        </a:lnSpc>
                        <a:spcBef>
                          <a:spcPts val="0"/>
                        </a:spcBef>
                        <a:spcAft>
                          <a:spcPts val="0"/>
                        </a:spcAft>
                        <a:buClrTx/>
                        <a:buSzTx/>
                        <a:buFontTx/>
                        <a:buNone/>
                        <a:tabLst/>
                        <a:defRPr/>
                      </a:pPr>
                      <a:endParaRPr lang="fr-FR" sz="1000" b="0" dirty="0">
                        <a:solidFill>
                          <a:schemeClr val="accent1">
                            <a:lumMod val="50000"/>
                          </a:schemeClr>
                        </a:solidFill>
                        <a:latin typeface="Bahnschrift Light SemiCondensed" panose="020B0502040204020203" pitchFamily="34" charset="0"/>
                      </a:endParaRPr>
                    </a:p>
                  </a:txBody>
                  <a:tcPr>
                    <a:lnR w="12700" cap="flat" cmpd="sng" algn="ctr">
                      <a:solidFill>
                        <a:schemeClr val="tx1"/>
                      </a:solidFill>
                      <a:prstDash val="solid"/>
                      <a:round/>
                      <a:headEnd type="none" w="med" len="med"/>
                      <a:tailEnd type="none" w="med" len="med"/>
                    </a:lnR>
                    <a:noFill/>
                  </a:tcPr>
                </a:tc>
                <a:tc>
                  <a:txBody>
                    <a:bodyPr/>
                    <a:lstStyle/>
                    <a:p>
                      <a:pPr algn="ctr"/>
                      <a:r>
                        <a:rPr lang="fr-FR" sz="1000" dirty="0"/>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fr-FR" sz="1000" dirty="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027754113"/>
                  </a:ext>
                </a:extLst>
              </a:tr>
              <a:tr h="240377">
                <a:tc>
                  <a:txBody>
                    <a:bodyPr/>
                    <a:lstStyle/>
                    <a:p>
                      <a:pPr marL="0" marR="0" indent="0" algn="l" defTabSz="521335" rtl="0" eaLnBrk="1" fontAlgn="auto" latinLnBrk="0" hangingPunct="1">
                        <a:lnSpc>
                          <a:spcPct val="100000"/>
                        </a:lnSpc>
                        <a:spcBef>
                          <a:spcPts val="0"/>
                        </a:spcBef>
                        <a:spcAft>
                          <a:spcPts val="0"/>
                        </a:spcAft>
                        <a:buClrTx/>
                        <a:buSzTx/>
                        <a:buFontTx/>
                        <a:buNone/>
                        <a:tabLst/>
                        <a:defRPr/>
                      </a:pPr>
                      <a:r>
                        <a:rPr lang="fr-FR" sz="1000" b="0" dirty="0">
                          <a:solidFill>
                            <a:srgbClr val="FF0000"/>
                          </a:solidFill>
                          <a:latin typeface="Bahnschrift Light SemiCondensed" panose="020B0502040204020203" pitchFamily="34" charset="0"/>
                        </a:rPr>
                        <a:t>▲ </a:t>
                      </a:r>
                      <a:r>
                        <a:rPr lang="fr-FR" sz="1000" b="0" dirty="0" err="1">
                          <a:solidFill>
                            <a:schemeClr val="accent1">
                              <a:lumMod val="50000"/>
                            </a:schemeClr>
                          </a:solidFill>
                          <a:latin typeface="Bahnschrift Light SemiCondensed" panose="020B0502040204020203" pitchFamily="34" charset="0"/>
                        </a:rPr>
                        <a:t>Reserved</a:t>
                      </a:r>
                      <a:r>
                        <a:rPr lang="fr-FR" sz="1000" b="0" dirty="0">
                          <a:solidFill>
                            <a:schemeClr val="accent1">
                              <a:lumMod val="50000"/>
                            </a:schemeClr>
                          </a:solidFill>
                          <a:latin typeface="Bahnschrift Light SemiCondensed" panose="020B0502040204020203" pitchFamily="34" charset="0"/>
                        </a:rPr>
                        <a:t>, Square, </a:t>
                      </a:r>
                      <a:r>
                        <a:rPr lang="fr-FR" sz="1000" b="0" dirty="0" err="1">
                          <a:solidFill>
                            <a:schemeClr val="accent1">
                              <a:lumMod val="50000"/>
                            </a:schemeClr>
                          </a:solidFill>
                          <a:latin typeface="Bahnschrift Light SemiCondensed" panose="020B0502040204020203" pitchFamily="34" charset="0"/>
                        </a:rPr>
                        <a:t>Other</a:t>
                      </a:r>
                      <a:r>
                        <a:rPr lang="fr-FR" sz="1000" b="0" dirty="0">
                          <a:solidFill>
                            <a:schemeClr val="accent1">
                              <a:lumMod val="50000"/>
                            </a:schemeClr>
                          </a:solidFill>
                          <a:latin typeface="Bahnschrift Light SemiCondensed" panose="020B0502040204020203" pitchFamily="34" charset="0"/>
                        </a:rPr>
                        <a:t>, </a:t>
                      </a:r>
                      <a:r>
                        <a:rPr lang="fr-FR" sz="1000" b="0" dirty="0" err="1">
                          <a:solidFill>
                            <a:schemeClr val="accent1">
                              <a:lumMod val="50000"/>
                            </a:schemeClr>
                          </a:solidFill>
                          <a:latin typeface="Bahnschrift Light SemiCondensed" panose="020B0502040204020203" pitchFamily="34" charset="0"/>
                        </a:rPr>
                        <a:t>Unknow</a:t>
                      </a:r>
                      <a:endParaRPr lang="fr-FR" sz="1000" b="0" dirty="0">
                        <a:solidFill>
                          <a:schemeClr val="accent1">
                            <a:lumMod val="50000"/>
                          </a:schemeClr>
                        </a:solidFill>
                        <a:latin typeface="Bahnschrift Light SemiCondensed" panose="020B0502040204020203" pitchFamily="34" charset="0"/>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dirty="0">
                          <a:solidFill>
                            <a:srgbClr val="FFFFFF"/>
                          </a:solidFill>
                          <a:effectLst/>
                          <a:highlight>
                            <a:srgbClr val="70AD47"/>
                          </a:highlight>
                          <a:latin typeface="Times New Roman" panose="02020603050405020304" pitchFamily="18" charset="0"/>
                        </a:rPr>
                        <a:t>1828</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a:solidFill>
                            <a:srgbClr val="FFFFFF"/>
                          </a:solidFill>
                          <a:effectLst/>
                          <a:highlight>
                            <a:srgbClr val="7030A0"/>
                          </a:highlight>
                          <a:latin typeface="Times New Roman" panose="02020603050405020304" pitchFamily="18" charset="0"/>
                        </a:rPr>
                        <a:t>866</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2399512431"/>
                  </a:ext>
                </a:extLst>
              </a:tr>
              <a:tr h="240377">
                <a:tc>
                  <a:txBody>
                    <a:bodyPr/>
                    <a:lstStyle/>
                    <a:p>
                      <a:r>
                        <a:rPr lang="fr-FR" sz="1000" b="0" dirty="0">
                          <a:solidFill>
                            <a:srgbClr val="CCCCCC"/>
                          </a:solidFill>
                          <a:latin typeface="Bahnschrift Light SemiCondensed" panose="020B0502040204020203" pitchFamily="34" charset="0"/>
                        </a:rPr>
                        <a:t>▲ </a:t>
                      </a:r>
                      <a:r>
                        <a:rPr lang="fr-FR" sz="1000" b="0" dirty="0">
                          <a:solidFill>
                            <a:schemeClr val="accent1">
                              <a:lumMod val="50000"/>
                            </a:schemeClr>
                          </a:solidFill>
                          <a:latin typeface="Bahnschrift Light SemiCondensed" panose="020B0502040204020203" pitchFamily="34" charset="0"/>
                        </a:rPr>
                        <a:t>Wing In Ground </a:t>
                      </a:r>
                      <a:r>
                        <a:rPr lang="fr-FR" sz="1000" b="0" dirty="0" err="1">
                          <a:solidFill>
                            <a:schemeClr val="accent1">
                              <a:lumMod val="50000"/>
                            </a:schemeClr>
                          </a:solidFill>
                          <a:latin typeface="Bahnschrift Light SemiCondensed" panose="020B0502040204020203" pitchFamily="34" charset="0"/>
                        </a:rPr>
                        <a:t>Crafts</a:t>
                      </a:r>
                      <a:endParaRPr lang="fr-FR" sz="1000" b="0" dirty="0">
                        <a:solidFill>
                          <a:schemeClr val="accent1">
                            <a:lumMod val="50000"/>
                          </a:schemeClr>
                        </a:solidFill>
                        <a:latin typeface="Bahnschrift Light SemiCondensed" panose="020B0502040204020203" pitchFamily="34" charset="0"/>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dirty="0">
                          <a:solidFill>
                            <a:srgbClr val="FFFFFF"/>
                          </a:solidFill>
                          <a:effectLst/>
                          <a:highlight>
                            <a:srgbClr val="70AD47"/>
                          </a:highlight>
                          <a:latin typeface="Times New Roman" panose="02020603050405020304" pitchFamily="18" charset="0"/>
                        </a:rPr>
                        <a:t>9</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a:solidFill>
                            <a:srgbClr val="FFFFFF"/>
                          </a:solidFill>
                          <a:effectLst/>
                          <a:highlight>
                            <a:srgbClr val="7030A0"/>
                          </a:highlight>
                          <a:latin typeface="Times New Roman" panose="02020603050405020304" pitchFamily="18" charset="0"/>
                        </a:rPr>
                        <a:t>1</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2336626598"/>
                  </a:ext>
                </a:extLst>
              </a:tr>
              <a:tr h="240377">
                <a:tc>
                  <a:txBody>
                    <a:bodyPr/>
                    <a:lstStyle/>
                    <a:p>
                      <a:r>
                        <a:rPr lang="fr-FR" sz="1000" b="0" dirty="0">
                          <a:solidFill>
                            <a:srgbClr val="00FFFF"/>
                          </a:solidFill>
                          <a:latin typeface="Bahnschrift Light SemiCondensed" panose="020B0502040204020203" pitchFamily="34" charset="0"/>
                        </a:rPr>
                        <a:t>▲ </a:t>
                      </a:r>
                      <a:r>
                        <a:rPr lang="fr-FR" sz="1000" b="0" dirty="0" err="1">
                          <a:solidFill>
                            <a:schemeClr val="accent1">
                              <a:lumMod val="50000"/>
                            </a:schemeClr>
                          </a:solidFill>
                          <a:latin typeface="Bahnschrift Light SemiCondensed" panose="020B0502040204020203" pitchFamily="34" charset="0"/>
                        </a:rPr>
                        <a:t>Fishing</a:t>
                      </a:r>
                      <a:endParaRPr lang="fr-FR" sz="1000" b="0" dirty="0">
                        <a:solidFill>
                          <a:schemeClr val="accent1">
                            <a:lumMod val="50000"/>
                          </a:schemeClr>
                        </a:solidFill>
                        <a:latin typeface="Bahnschrift Light SemiCondensed" panose="020B0502040204020203" pitchFamily="34" charset="0"/>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dirty="0">
                          <a:solidFill>
                            <a:srgbClr val="FFFFFF"/>
                          </a:solidFill>
                          <a:effectLst/>
                          <a:highlight>
                            <a:srgbClr val="70AD47"/>
                          </a:highlight>
                          <a:latin typeface="Times New Roman" panose="02020603050405020304" pitchFamily="18" charset="0"/>
                        </a:rPr>
                        <a:t>507</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a:solidFill>
                            <a:srgbClr val="FFFFFF"/>
                          </a:solidFill>
                          <a:effectLst/>
                          <a:highlight>
                            <a:srgbClr val="7030A0"/>
                          </a:highlight>
                          <a:latin typeface="Times New Roman" panose="02020603050405020304" pitchFamily="18" charset="0"/>
                        </a:rPr>
                        <a:t>364</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898135356"/>
                  </a:ext>
                </a:extLst>
              </a:tr>
              <a:tr h="240377">
                <a:tc>
                  <a:txBody>
                    <a:bodyPr/>
                    <a:lstStyle/>
                    <a:p>
                      <a:r>
                        <a:rPr lang="fr-FR" sz="1000" b="0" dirty="0">
                          <a:solidFill>
                            <a:srgbClr val="008000"/>
                          </a:solidFill>
                          <a:latin typeface="Bahnschrift Light SemiCondensed" panose="020B0502040204020203" pitchFamily="34" charset="0"/>
                        </a:rPr>
                        <a:t>▲ </a:t>
                      </a:r>
                      <a:r>
                        <a:rPr lang="fr-FR" sz="1000" b="0" dirty="0" err="1">
                          <a:solidFill>
                            <a:schemeClr val="accent1">
                              <a:lumMod val="50000"/>
                            </a:schemeClr>
                          </a:solidFill>
                          <a:latin typeface="Bahnschrift Light SemiCondensed" panose="020B0502040204020203" pitchFamily="34" charset="0"/>
                        </a:rPr>
                        <a:t>Towing</a:t>
                      </a:r>
                      <a:r>
                        <a:rPr lang="fr-FR" sz="1000" b="0" dirty="0">
                          <a:solidFill>
                            <a:schemeClr val="accent1">
                              <a:lumMod val="50000"/>
                            </a:schemeClr>
                          </a:solidFill>
                          <a:latin typeface="Bahnschrift Light SemiCondensed" panose="020B0502040204020203" pitchFamily="34" charset="0"/>
                        </a:rPr>
                        <a:t>,</a:t>
                      </a:r>
                      <a:r>
                        <a:rPr lang="fr-FR" sz="1000" b="0" baseline="0" dirty="0">
                          <a:solidFill>
                            <a:schemeClr val="accent1">
                              <a:lumMod val="50000"/>
                            </a:schemeClr>
                          </a:solidFill>
                          <a:latin typeface="Bahnschrift Light SemiCondensed" panose="020B0502040204020203" pitchFamily="34" charset="0"/>
                        </a:rPr>
                        <a:t> </a:t>
                      </a:r>
                      <a:r>
                        <a:rPr lang="fr-FR" sz="1000" b="0" baseline="0" dirty="0" err="1">
                          <a:solidFill>
                            <a:schemeClr val="accent1">
                              <a:lumMod val="50000"/>
                            </a:schemeClr>
                          </a:solidFill>
                          <a:latin typeface="Bahnschrift Light SemiCondensed" panose="020B0502040204020203" pitchFamily="34" charset="0"/>
                        </a:rPr>
                        <a:t>Dredging</a:t>
                      </a:r>
                      <a:r>
                        <a:rPr lang="fr-FR" sz="1000" b="0" baseline="0" dirty="0">
                          <a:solidFill>
                            <a:schemeClr val="accent1">
                              <a:lumMod val="50000"/>
                            </a:schemeClr>
                          </a:solidFill>
                          <a:latin typeface="Bahnschrift Light SemiCondensed" panose="020B0502040204020203" pitchFamily="34" charset="0"/>
                        </a:rPr>
                        <a:t>, </a:t>
                      </a:r>
                      <a:r>
                        <a:rPr lang="fr-FR" sz="1000" b="0" baseline="0" dirty="0" err="1">
                          <a:solidFill>
                            <a:schemeClr val="accent1">
                              <a:lumMod val="50000"/>
                            </a:schemeClr>
                          </a:solidFill>
                          <a:latin typeface="Bahnschrift Light SemiCondensed" panose="020B0502040204020203" pitchFamily="34" charset="0"/>
                        </a:rPr>
                        <a:t>Military</a:t>
                      </a:r>
                      <a:r>
                        <a:rPr lang="fr-FR" sz="1000" b="0" baseline="0" dirty="0">
                          <a:solidFill>
                            <a:schemeClr val="accent1">
                              <a:lumMod val="50000"/>
                            </a:schemeClr>
                          </a:solidFill>
                          <a:latin typeface="Bahnschrift Light SemiCondensed" panose="020B0502040204020203" pitchFamily="34" charset="0"/>
                        </a:rPr>
                        <a:t>, </a:t>
                      </a:r>
                      <a:r>
                        <a:rPr lang="fr-FR" sz="1000" b="0" baseline="0" dirty="0" err="1">
                          <a:solidFill>
                            <a:schemeClr val="accent1">
                              <a:lumMod val="50000"/>
                            </a:schemeClr>
                          </a:solidFill>
                          <a:latin typeface="Bahnschrift Light SemiCondensed" panose="020B0502040204020203" pitchFamily="34" charset="0"/>
                        </a:rPr>
                        <a:t>Sailboat</a:t>
                      </a:r>
                      <a:endParaRPr lang="fr-FR" sz="1000" b="0" dirty="0">
                        <a:solidFill>
                          <a:schemeClr val="accent1">
                            <a:lumMod val="50000"/>
                          </a:schemeClr>
                        </a:solidFill>
                        <a:latin typeface="Bahnschrift Light SemiCondensed" panose="020B0502040204020203" pitchFamily="34" charset="0"/>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dirty="0">
                          <a:solidFill>
                            <a:srgbClr val="FFFFFF"/>
                          </a:solidFill>
                          <a:effectLst/>
                          <a:highlight>
                            <a:srgbClr val="70AD47"/>
                          </a:highlight>
                          <a:latin typeface="Times New Roman" panose="02020603050405020304" pitchFamily="18" charset="0"/>
                        </a:rPr>
                        <a:t>158</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a:solidFill>
                            <a:srgbClr val="FFFFFF"/>
                          </a:solidFill>
                          <a:effectLst/>
                          <a:highlight>
                            <a:srgbClr val="7030A0"/>
                          </a:highlight>
                          <a:latin typeface="Times New Roman" panose="02020603050405020304" pitchFamily="18" charset="0"/>
                        </a:rPr>
                        <a:t>10</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493888617"/>
                  </a:ext>
                </a:extLst>
              </a:tr>
              <a:tr h="240377">
                <a:tc>
                  <a:txBody>
                    <a:bodyPr/>
                    <a:lstStyle/>
                    <a:p>
                      <a:r>
                        <a:rPr lang="fr-FR" sz="1000" b="0" dirty="0">
                          <a:solidFill>
                            <a:srgbClr val="FF8000"/>
                          </a:solidFill>
                          <a:latin typeface="Bahnschrift Light SemiCondensed" panose="020B0502040204020203" pitchFamily="34" charset="0"/>
                        </a:rPr>
                        <a:t>▲ </a:t>
                      </a:r>
                      <a:r>
                        <a:rPr lang="fr-FR" sz="1000" b="0" dirty="0" err="1">
                          <a:solidFill>
                            <a:schemeClr val="accent1">
                              <a:lumMod val="50000"/>
                            </a:schemeClr>
                          </a:solidFill>
                          <a:latin typeface="Bahnschrift Light SemiCondensed" panose="020B0502040204020203" pitchFamily="34" charset="0"/>
                        </a:rPr>
                        <a:t>Diving</a:t>
                      </a:r>
                      <a:endParaRPr lang="fr-FR" sz="1000" b="0" dirty="0">
                        <a:solidFill>
                          <a:schemeClr val="accent1">
                            <a:lumMod val="50000"/>
                          </a:schemeClr>
                        </a:solidFill>
                        <a:latin typeface="Bahnschrift Light SemiCondensed" panose="020B0502040204020203" pitchFamily="34" charset="0"/>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25</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2</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4180407130"/>
                  </a:ext>
                </a:extLst>
              </a:tr>
              <a:tr h="240377">
                <a:tc>
                  <a:txBody>
                    <a:bodyPr/>
                    <a:lstStyle/>
                    <a:p>
                      <a:r>
                        <a:rPr lang="fr-FR" sz="1000" b="0" dirty="0">
                          <a:solidFill>
                            <a:srgbClr val="808000"/>
                          </a:solidFill>
                          <a:latin typeface="Bahnschrift Light SemiCondensed" panose="020B0502040204020203" pitchFamily="34" charset="0"/>
                        </a:rPr>
                        <a:t>▲ </a:t>
                      </a:r>
                      <a:r>
                        <a:rPr lang="fr-FR" sz="1000" b="0" dirty="0" err="1">
                          <a:solidFill>
                            <a:schemeClr val="accent1">
                              <a:lumMod val="50000"/>
                            </a:schemeClr>
                          </a:solidFill>
                          <a:latin typeface="Bahnschrift Light SemiCondensed" panose="020B0502040204020203" pitchFamily="34" charset="0"/>
                        </a:rPr>
                        <a:t>Pleasure</a:t>
                      </a:r>
                      <a:r>
                        <a:rPr lang="fr-FR" sz="1000" b="0" dirty="0">
                          <a:solidFill>
                            <a:schemeClr val="accent1">
                              <a:lumMod val="50000"/>
                            </a:schemeClr>
                          </a:solidFill>
                          <a:latin typeface="Bahnschrift Light SemiCondensed" panose="020B0502040204020203" pitchFamily="34" charset="0"/>
                        </a:rPr>
                        <a:t> </a:t>
                      </a:r>
                      <a:r>
                        <a:rPr lang="fr-FR" sz="1000" b="0" dirty="0" err="1">
                          <a:solidFill>
                            <a:schemeClr val="accent1">
                              <a:lumMod val="50000"/>
                            </a:schemeClr>
                          </a:solidFill>
                          <a:latin typeface="Bahnschrift Light SemiCondensed" panose="020B0502040204020203" pitchFamily="34" charset="0"/>
                        </a:rPr>
                        <a:t>Crafts</a:t>
                      </a:r>
                      <a:endParaRPr lang="fr-FR" sz="1000" b="0" dirty="0">
                        <a:solidFill>
                          <a:schemeClr val="accent1">
                            <a:lumMod val="50000"/>
                          </a:schemeClr>
                        </a:solidFill>
                        <a:latin typeface="Bahnschrift Light SemiCondensed" panose="020B0502040204020203" pitchFamily="34" charset="0"/>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400</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a:solidFill>
                            <a:srgbClr val="FFFFFF"/>
                          </a:solidFill>
                          <a:effectLst/>
                          <a:highlight>
                            <a:srgbClr val="7030A0"/>
                          </a:highlight>
                          <a:latin typeface="Times New Roman" panose="02020603050405020304" pitchFamily="18" charset="0"/>
                        </a:rPr>
                        <a:t>76</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925567809"/>
                  </a:ext>
                </a:extLst>
              </a:tr>
              <a:tr h="240377">
                <a:tc>
                  <a:txBody>
                    <a:bodyPr/>
                    <a:lstStyle/>
                    <a:p>
                      <a:r>
                        <a:rPr lang="fr-FR" sz="1000" b="0" dirty="0">
                          <a:solidFill>
                            <a:srgbClr val="810000"/>
                          </a:solidFill>
                          <a:latin typeface="Bahnschrift Light SemiCondensed" panose="020B0502040204020203" pitchFamily="34" charset="0"/>
                        </a:rPr>
                        <a:t>▲ </a:t>
                      </a:r>
                      <a:r>
                        <a:rPr lang="fr-FR" sz="1000" b="0" dirty="0">
                          <a:solidFill>
                            <a:schemeClr val="accent1">
                              <a:lumMod val="50000"/>
                            </a:schemeClr>
                          </a:solidFill>
                          <a:latin typeface="Bahnschrift Light SemiCondensed" panose="020B0502040204020203" pitchFamily="34" charset="0"/>
                        </a:rPr>
                        <a:t>High Speed </a:t>
                      </a:r>
                      <a:r>
                        <a:rPr lang="fr-FR" sz="1000" b="0" dirty="0" err="1">
                          <a:solidFill>
                            <a:schemeClr val="accent1">
                              <a:lumMod val="50000"/>
                            </a:schemeClr>
                          </a:solidFill>
                          <a:latin typeface="Bahnschrift Light SemiCondensed" panose="020B0502040204020203" pitchFamily="34" charset="0"/>
                        </a:rPr>
                        <a:t>Crafts</a:t>
                      </a:r>
                      <a:endParaRPr lang="fr-FR" sz="1000" b="0" dirty="0">
                        <a:solidFill>
                          <a:schemeClr val="accent1">
                            <a:lumMod val="50000"/>
                          </a:schemeClr>
                        </a:solidFill>
                        <a:latin typeface="Bahnschrift Light SemiCondensed" panose="020B0502040204020203" pitchFamily="34" charset="0"/>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75</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3</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134275894"/>
                  </a:ext>
                </a:extLst>
              </a:tr>
              <a:tr h="240377">
                <a:tc>
                  <a:txBody>
                    <a:bodyPr/>
                    <a:lstStyle/>
                    <a:p>
                      <a:r>
                        <a:rPr lang="fr-FR" sz="1000" b="0" dirty="0">
                          <a:solidFill>
                            <a:srgbClr val="FFFF00"/>
                          </a:solidFill>
                          <a:latin typeface="Bahnschrift Light SemiCondensed" panose="020B0502040204020203" pitchFamily="34" charset="0"/>
                        </a:rPr>
                        <a:t>▲ </a:t>
                      </a:r>
                      <a:r>
                        <a:rPr lang="fr-FR" sz="1000" b="0" dirty="0">
                          <a:solidFill>
                            <a:schemeClr val="accent1">
                              <a:lumMod val="50000"/>
                            </a:schemeClr>
                          </a:solidFill>
                          <a:latin typeface="Bahnschrift Light SemiCondensed" panose="020B0502040204020203" pitchFamily="34" charset="0"/>
                        </a:rPr>
                        <a:t>Pilot</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56</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12</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524480693"/>
                  </a:ext>
                </a:extLst>
              </a:tr>
              <a:tr h="240377">
                <a:tc>
                  <a:txBody>
                    <a:bodyPr/>
                    <a:lstStyle/>
                    <a:p>
                      <a:r>
                        <a:rPr lang="fr-FR" sz="1000" b="0" dirty="0">
                          <a:solidFill>
                            <a:srgbClr val="FFFFFF"/>
                          </a:solidFill>
                          <a:latin typeface="Bahnschrift Light SemiCondensed" panose="020B0502040204020203" pitchFamily="34" charset="0"/>
                        </a:rPr>
                        <a:t>▲</a:t>
                      </a:r>
                      <a:r>
                        <a:rPr lang="fr-FR" sz="1000" b="0" dirty="0" err="1">
                          <a:solidFill>
                            <a:schemeClr val="accent1">
                              <a:lumMod val="50000"/>
                            </a:schemeClr>
                          </a:solidFill>
                          <a:latin typeface="Bahnschrift Light SemiCondensed" panose="020B0502040204020203" pitchFamily="34" charset="0"/>
                        </a:rPr>
                        <a:t>Search</a:t>
                      </a:r>
                      <a:r>
                        <a:rPr lang="fr-FR" sz="1000" b="0" dirty="0">
                          <a:solidFill>
                            <a:schemeClr val="accent1">
                              <a:lumMod val="50000"/>
                            </a:schemeClr>
                          </a:solidFill>
                          <a:latin typeface="Bahnschrift Light SemiCondensed" panose="020B0502040204020203" pitchFamily="34" charset="0"/>
                        </a:rPr>
                        <a:t> and Rescue </a:t>
                      </a:r>
                      <a:r>
                        <a:rPr lang="fr-FR" sz="1000" b="0" dirty="0" err="1">
                          <a:solidFill>
                            <a:schemeClr val="accent1">
                              <a:lumMod val="50000"/>
                            </a:schemeClr>
                          </a:solidFill>
                          <a:latin typeface="Bahnschrift Light SemiCondensed" panose="020B0502040204020203" pitchFamily="34" charset="0"/>
                        </a:rPr>
                        <a:t>Crafts</a:t>
                      </a:r>
                      <a:endParaRPr lang="fr-FR" sz="1000" b="0" dirty="0">
                        <a:solidFill>
                          <a:schemeClr val="accent1">
                            <a:lumMod val="50000"/>
                          </a:schemeClr>
                        </a:solidFill>
                        <a:latin typeface="Bahnschrift Light SemiCondensed" panose="020B0502040204020203" pitchFamily="34" charset="0"/>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9</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9</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2325691897"/>
                  </a:ext>
                </a:extLst>
              </a:tr>
              <a:tr h="240377">
                <a:tc>
                  <a:txBody>
                    <a:bodyPr/>
                    <a:lstStyle/>
                    <a:p>
                      <a:r>
                        <a:rPr lang="fr-FR" sz="1000" b="0" dirty="0">
                          <a:solidFill>
                            <a:srgbClr val="008080"/>
                          </a:solidFill>
                          <a:latin typeface="Bahnschrift Light SemiCondensed" panose="020B0502040204020203" pitchFamily="34" charset="0"/>
                        </a:rPr>
                        <a:t>▲ </a:t>
                      </a:r>
                      <a:r>
                        <a:rPr lang="fr-FR" sz="1000" b="0" dirty="0" err="1">
                          <a:solidFill>
                            <a:schemeClr val="accent1">
                              <a:lumMod val="50000"/>
                            </a:schemeClr>
                          </a:solidFill>
                          <a:latin typeface="Bahnschrift Light SemiCondensed" panose="020B0502040204020203" pitchFamily="34" charset="0"/>
                        </a:rPr>
                        <a:t>Tug</a:t>
                      </a:r>
                      <a:endParaRPr lang="fr-FR" sz="1000" b="0" dirty="0">
                        <a:solidFill>
                          <a:schemeClr val="accent1">
                            <a:lumMod val="50000"/>
                          </a:schemeClr>
                        </a:solidFill>
                        <a:latin typeface="Bahnschrift Light SemiCondensed" panose="020B0502040204020203" pitchFamily="34" charset="0"/>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722</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62</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479585826"/>
                  </a:ext>
                </a:extLst>
              </a:tr>
              <a:tr h="240377">
                <a:tc>
                  <a:txBody>
                    <a:bodyPr/>
                    <a:lstStyle/>
                    <a:p>
                      <a:r>
                        <a:rPr lang="fr-FR" sz="1000" b="0" dirty="0">
                          <a:solidFill>
                            <a:srgbClr val="840084"/>
                          </a:solidFill>
                          <a:latin typeface="Bahnschrift Light SemiCondensed" panose="020B0502040204020203" pitchFamily="34" charset="0"/>
                        </a:rPr>
                        <a:t>▲ </a:t>
                      </a:r>
                      <a:r>
                        <a:rPr lang="fr-FR" sz="1000" b="0" dirty="0">
                          <a:solidFill>
                            <a:schemeClr val="accent1">
                              <a:lumMod val="50000"/>
                            </a:schemeClr>
                          </a:solidFill>
                          <a:latin typeface="Bahnschrift Light SemiCondensed" panose="020B0502040204020203" pitchFamily="34" charset="0"/>
                        </a:rPr>
                        <a:t>Port Tender</a:t>
                      </a:r>
                      <a:r>
                        <a:rPr lang="fr-FR" sz="1000" b="0" baseline="0" dirty="0">
                          <a:solidFill>
                            <a:schemeClr val="accent1">
                              <a:lumMod val="50000"/>
                            </a:schemeClr>
                          </a:solidFill>
                          <a:latin typeface="Bahnschrift Light SemiCondensed" panose="020B0502040204020203" pitchFamily="34" charset="0"/>
                        </a:rPr>
                        <a:t> </a:t>
                      </a:r>
                      <a:r>
                        <a:rPr lang="fr-FR" sz="1000" b="0" baseline="0" dirty="0" err="1">
                          <a:solidFill>
                            <a:schemeClr val="accent1">
                              <a:lumMod val="50000"/>
                            </a:schemeClr>
                          </a:solidFill>
                          <a:latin typeface="Bahnschrift Light SemiCondensed" panose="020B0502040204020203" pitchFamily="34" charset="0"/>
                        </a:rPr>
                        <a:t>Crafts</a:t>
                      </a:r>
                      <a:endParaRPr lang="fr-FR" sz="1000" b="0" dirty="0">
                        <a:solidFill>
                          <a:schemeClr val="accent1">
                            <a:lumMod val="50000"/>
                          </a:schemeClr>
                        </a:solidFill>
                        <a:latin typeface="Bahnschrift Light SemiCondensed" panose="020B0502040204020203" pitchFamily="34" charset="0"/>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23</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9</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099295432"/>
                  </a:ext>
                </a:extLst>
              </a:tr>
              <a:tr h="240377">
                <a:tc>
                  <a:txBody>
                    <a:bodyPr/>
                    <a:lstStyle/>
                    <a:p>
                      <a:r>
                        <a:rPr lang="fr-FR" sz="1000" b="0" dirty="0">
                          <a:solidFill>
                            <a:srgbClr val="000080"/>
                          </a:solidFill>
                          <a:latin typeface="Bahnschrift Light SemiCondensed" panose="020B0502040204020203" pitchFamily="34" charset="0"/>
                        </a:rPr>
                        <a:t>▲ </a:t>
                      </a:r>
                      <a:r>
                        <a:rPr lang="fr-FR" sz="1000" b="0" dirty="0">
                          <a:solidFill>
                            <a:schemeClr val="accent1">
                              <a:lumMod val="50000"/>
                            </a:schemeClr>
                          </a:solidFill>
                          <a:latin typeface="Bahnschrift Light SemiCondensed" panose="020B0502040204020203" pitchFamily="34" charset="0"/>
                        </a:rPr>
                        <a:t>Anti-Pollution, Law</a:t>
                      </a:r>
                      <a:r>
                        <a:rPr lang="fr-FR" sz="1000" b="0" baseline="0" dirty="0">
                          <a:solidFill>
                            <a:schemeClr val="accent1">
                              <a:lumMod val="50000"/>
                            </a:schemeClr>
                          </a:solidFill>
                          <a:latin typeface="Bahnschrift Light SemiCondensed" panose="020B0502040204020203" pitchFamily="34" charset="0"/>
                        </a:rPr>
                        <a:t>, </a:t>
                      </a:r>
                      <a:r>
                        <a:rPr lang="fr-FR" sz="1000" b="0" baseline="0" dirty="0" err="1">
                          <a:solidFill>
                            <a:schemeClr val="accent1">
                              <a:lumMod val="50000"/>
                            </a:schemeClr>
                          </a:solidFill>
                          <a:latin typeface="Bahnschrift Light SemiCondensed" panose="020B0502040204020203" pitchFamily="34" charset="0"/>
                        </a:rPr>
                        <a:t>Medical</a:t>
                      </a:r>
                      <a:r>
                        <a:rPr lang="fr-FR" sz="1000" b="0" baseline="0" dirty="0">
                          <a:solidFill>
                            <a:schemeClr val="accent1">
                              <a:lumMod val="50000"/>
                            </a:schemeClr>
                          </a:solidFill>
                          <a:latin typeface="Bahnschrift Light SemiCondensed" panose="020B0502040204020203" pitchFamily="34" charset="0"/>
                        </a:rPr>
                        <a:t>, Non-</a:t>
                      </a:r>
                      <a:r>
                        <a:rPr lang="fr-FR" sz="1000" b="0" baseline="0" dirty="0" err="1">
                          <a:solidFill>
                            <a:schemeClr val="accent1">
                              <a:lumMod val="50000"/>
                            </a:schemeClr>
                          </a:solidFill>
                          <a:latin typeface="Bahnschrift Light SemiCondensed" panose="020B0502040204020203" pitchFamily="34" charset="0"/>
                        </a:rPr>
                        <a:t>Conflict</a:t>
                      </a:r>
                      <a:endParaRPr lang="fr-FR" sz="1000" b="0" dirty="0">
                        <a:solidFill>
                          <a:schemeClr val="accent1">
                            <a:lumMod val="50000"/>
                          </a:schemeClr>
                        </a:solidFill>
                        <a:latin typeface="Bahnschrift Light SemiCondensed" panose="020B0502040204020203" pitchFamily="34" charset="0"/>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22</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3</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2882548700"/>
                  </a:ext>
                </a:extLst>
              </a:tr>
              <a:tr h="240377">
                <a:tc>
                  <a:txBody>
                    <a:bodyPr/>
                    <a:lstStyle/>
                    <a:p>
                      <a:r>
                        <a:rPr lang="fr-FR" sz="1000" b="0" dirty="0">
                          <a:solidFill>
                            <a:srgbClr val="FF00FF"/>
                          </a:solidFill>
                          <a:latin typeface="Bahnschrift Light SemiCondensed" panose="020B0502040204020203" pitchFamily="34" charset="0"/>
                        </a:rPr>
                        <a:t>▲ </a:t>
                      </a:r>
                      <a:r>
                        <a:rPr lang="fr-FR" sz="1000" b="0" dirty="0" err="1">
                          <a:solidFill>
                            <a:schemeClr val="accent1">
                              <a:lumMod val="50000"/>
                            </a:schemeClr>
                          </a:solidFill>
                          <a:latin typeface="Bahnschrift Light SemiCondensed" panose="020B0502040204020203" pitchFamily="34" charset="0"/>
                        </a:rPr>
                        <a:t>Passenger</a:t>
                      </a:r>
                      <a:endParaRPr lang="fr-FR" sz="1000" b="0" dirty="0">
                        <a:solidFill>
                          <a:schemeClr val="accent1">
                            <a:lumMod val="50000"/>
                          </a:schemeClr>
                        </a:solidFill>
                        <a:latin typeface="Bahnschrift Light SemiCondensed" panose="020B0502040204020203" pitchFamily="34" charset="0"/>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129</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25</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631985181"/>
                  </a:ext>
                </a:extLst>
              </a:tr>
              <a:tr h="240377">
                <a:tc>
                  <a:txBody>
                    <a:bodyPr/>
                    <a:lstStyle/>
                    <a:p>
                      <a:r>
                        <a:rPr lang="fr-FR" sz="1000" b="0" dirty="0">
                          <a:solidFill>
                            <a:srgbClr val="00FF00"/>
                          </a:solidFill>
                          <a:latin typeface="Bahnschrift Light SemiCondensed" panose="020B0502040204020203" pitchFamily="34" charset="0"/>
                        </a:rPr>
                        <a:t>▲ </a:t>
                      </a:r>
                      <a:r>
                        <a:rPr lang="fr-FR" sz="1000" b="0" dirty="0">
                          <a:solidFill>
                            <a:schemeClr val="accent1">
                              <a:lumMod val="50000"/>
                            </a:schemeClr>
                          </a:solidFill>
                          <a:latin typeface="Bahnschrift Light SemiCondensed" panose="020B0502040204020203" pitchFamily="34" charset="0"/>
                        </a:rPr>
                        <a:t>Cargo</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2443</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1220</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146256420"/>
                  </a:ext>
                </a:extLst>
              </a:tr>
              <a:tr h="240377">
                <a:tc>
                  <a:txBody>
                    <a:bodyPr/>
                    <a:lstStyle/>
                    <a:p>
                      <a:r>
                        <a:rPr lang="fr-FR" sz="1000" b="0" dirty="0">
                          <a:solidFill>
                            <a:srgbClr val="0000FF"/>
                          </a:solidFill>
                          <a:latin typeface="Bahnschrift Light SemiCondensed" panose="020B0502040204020203" pitchFamily="34" charset="0"/>
                        </a:rPr>
                        <a:t>▲ </a:t>
                      </a:r>
                      <a:r>
                        <a:rPr lang="fr-FR" sz="1000" b="0" dirty="0">
                          <a:solidFill>
                            <a:schemeClr val="accent1">
                              <a:lumMod val="50000"/>
                            </a:schemeClr>
                          </a:solidFill>
                          <a:latin typeface="Bahnschrift Light SemiCondensed" panose="020B0502040204020203" pitchFamily="34" charset="0"/>
                        </a:rPr>
                        <a:t>Tanker</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70AD47"/>
                          </a:highlight>
                          <a:latin typeface="Times New Roman" panose="02020603050405020304" pitchFamily="18" charset="0"/>
                        </a:rPr>
                        <a:t>1429</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r" fontAlgn="ctr"/>
                      <a:r>
                        <a:rPr lang="fr-FR" sz="1300" b="1" i="0" u="none" strike="noStrike" dirty="0">
                          <a:solidFill>
                            <a:srgbClr val="FFFFFF"/>
                          </a:solidFill>
                          <a:effectLst/>
                          <a:highlight>
                            <a:srgbClr val="7030A0"/>
                          </a:highlight>
                          <a:latin typeface="Times New Roman" panose="02020603050405020304" pitchFamily="18" charset="0"/>
                        </a:rPr>
                        <a:t>340</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926474132"/>
                  </a:ext>
                </a:extLst>
              </a:tr>
              <a:tr h="266291">
                <a:tc>
                  <a:txBody>
                    <a:bodyPr/>
                    <a:lstStyle/>
                    <a:p>
                      <a:r>
                        <a:rPr lang="fr-FR" sz="1200" b="1" dirty="0">
                          <a:solidFill>
                            <a:schemeClr val="accent1">
                              <a:lumMod val="50000"/>
                            </a:schemeClr>
                          </a:solidFill>
                          <a:latin typeface="Bahnschrift Light SemiCondensed" panose="020B0502040204020203" pitchFamily="34" charset="0"/>
                        </a:rPr>
                        <a:t>Total</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r" fontAlgn="ctr"/>
                      <a:r>
                        <a:rPr lang="fr-FR" sz="1300" b="1" i="0" u="none" strike="noStrike">
                          <a:solidFill>
                            <a:srgbClr val="FFFFFF"/>
                          </a:solidFill>
                          <a:effectLst/>
                          <a:highlight>
                            <a:srgbClr val="0070C0"/>
                          </a:highlight>
                          <a:latin typeface="Times New Roman" panose="02020603050405020304" pitchFamily="18" charset="0"/>
                        </a:rPr>
                        <a:t>7835</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r" fontAlgn="ctr"/>
                      <a:r>
                        <a:rPr lang="fr-FR" sz="1300" b="1" i="0" u="none" strike="noStrike" dirty="0">
                          <a:solidFill>
                            <a:srgbClr val="FFFFFF"/>
                          </a:solidFill>
                          <a:effectLst/>
                          <a:highlight>
                            <a:srgbClr val="0070C0"/>
                          </a:highlight>
                          <a:latin typeface="Times New Roman" panose="02020603050405020304" pitchFamily="18" charset="0"/>
                        </a:rPr>
                        <a:t>3002</a:t>
                      </a:r>
                    </a:p>
                  </a:txBody>
                  <a:tcPr marL="0" marR="857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4025033682"/>
                  </a:ext>
                </a:extLst>
              </a:tr>
            </a:tbl>
          </a:graphicData>
        </a:graphic>
      </p:graphicFrame>
      <p:sp>
        <p:nvSpPr>
          <p:cNvPr id="4" name="Rectangle 3"/>
          <p:cNvSpPr/>
          <p:nvPr/>
        </p:nvSpPr>
        <p:spPr>
          <a:xfrm>
            <a:off x="1016198" y="1241554"/>
            <a:ext cx="4017600" cy="417576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41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au 9"/>
          <p:cNvGraphicFramePr>
            <a:graphicFrameLocks noGrp="1"/>
          </p:cNvGraphicFramePr>
          <p:nvPr/>
        </p:nvGraphicFramePr>
        <p:xfrm>
          <a:off x="7127444" y="1229358"/>
          <a:ext cx="4098042" cy="4062157"/>
        </p:xfrm>
        <a:graphic>
          <a:graphicData uri="http://schemas.openxmlformats.org/drawingml/2006/table">
            <a:tbl>
              <a:tblPr firstRow="1" bandRow="1">
                <a:tableStyleId>{5C22544A-7EE6-4342-B048-85BDC9FD1C3A}</a:tableStyleId>
              </a:tblPr>
              <a:tblGrid>
                <a:gridCol w="1096372">
                  <a:extLst>
                    <a:ext uri="{9D8B030D-6E8A-4147-A177-3AD203B41FA5}">
                      <a16:colId xmlns:a16="http://schemas.microsoft.com/office/drawing/2014/main" val="1010254982"/>
                    </a:ext>
                  </a:extLst>
                </a:gridCol>
                <a:gridCol w="3001670">
                  <a:extLst>
                    <a:ext uri="{9D8B030D-6E8A-4147-A177-3AD203B41FA5}">
                      <a16:colId xmlns:a16="http://schemas.microsoft.com/office/drawing/2014/main" val="2167089524"/>
                    </a:ext>
                  </a:extLst>
                </a:gridCol>
              </a:tblGrid>
              <a:tr h="274702">
                <a:tc>
                  <a:txBody>
                    <a:bodyPr/>
                    <a:lstStyle/>
                    <a:p>
                      <a:endParaRPr lang="fr-FR" sz="900" dirty="0">
                        <a:solidFill>
                          <a:schemeClr val="accent1">
                            <a:lumMod val="50000"/>
                          </a:schemeClr>
                        </a:solidFill>
                        <a:latin typeface="Bahnschrift Light SemiCondensed" panose="020B050204020402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50" u="sng" dirty="0">
                          <a:solidFill>
                            <a:schemeClr val="accent1">
                              <a:lumMod val="50000"/>
                            </a:schemeClr>
                          </a:solidFill>
                          <a:effectLst/>
                          <a:latin typeface="Bahnschrift Light SemiCondensed" panose="020B0502040204020203" pitchFamily="34" charset="0"/>
                        </a:rPr>
                        <a:t>General Area of interest and sectors of the RMIFC</a:t>
                      </a:r>
                      <a:endParaRPr lang="fr-FR" sz="1050" u="sng" dirty="0">
                        <a:solidFill>
                          <a:schemeClr val="accent1">
                            <a:lumMod val="50000"/>
                          </a:schemeClr>
                        </a:solidFill>
                        <a:effectLst/>
                        <a:latin typeface="Bahnschrift Light SemiCondensed"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569415"/>
                  </a:ext>
                </a:extLst>
              </a:tr>
              <a:tr h="3787455">
                <a:tc gridSpan="2">
                  <a:txBody>
                    <a:bodyPr/>
                    <a:lstStyle/>
                    <a:p>
                      <a:endParaRPr lang="fr-FR" sz="900" dirty="0">
                        <a:solidFill>
                          <a:schemeClr val="accent1">
                            <a:lumMod val="50000"/>
                          </a:schemeClr>
                        </a:solidFill>
                        <a:latin typeface="Bahnschrift Light SemiCondensed"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fr-FR" sz="1050" u="sng" dirty="0">
                        <a:solidFill>
                          <a:schemeClr val="accent1">
                            <a:lumMod val="50000"/>
                          </a:schemeClr>
                        </a:solidFill>
                        <a:effectLst>
                          <a:outerShdw blurRad="38100" dist="38100" dir="2700000" algn="tl">
                            <a:srgbClr val="000000">
                              <a:alpha val="43137"/>
                            </a:srgbClr>
                          </a:outerShdw>
                        </a:effectLst>
                        <a:latin typeface="Bahnschrift Light SemiCondensed"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620543291"/>
                  </a:ext>
                </a:extLst>
              </a:tr>
            </a:tbl>
          </a:graphicData>
        </a:graphic>
      </p:graphicFrame>
      <p:pic>
        <p:nvPicPr>
          <p:cNvPr id="3" name="Image 2">
            <a:extLst>
              <a:ext uri="{FF2B5EF4-FFF2-40B4-BE49-F238E27FC236}">
                <a16:creationId xmlns:a16="http://schemas.microsoft.com/office/drawing/2014/main" id="{4EAB88F5-3248-F6CA-2F6F-46303457989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3270" y="1689063"/>
            <a:ext cx="3768264" cy="3561933"/>
          </a:xfrm>
          <a:prstGeom prst="rect">
            <a:avLst/>
          </a:prstGeom>
        </p:spPr>
      </p:pic>
      <p:pic>
        <p:nvPicPr>
          <p:cNvPr id="24" name="Image 23" descr="Une image contenant texte, capture d’écran, Caractère coloré, Graphique&#10;&#10;Description générée automatiquement">
            <a:extLst>
              <a:ext uri="{FF2B5EF4-FFF2-40B4-BE49-F238E27FC236}">
                <a16:creationId xmlns:a16="http://schemas.microsoft.com/office/drawing/2014/main" id="{EAD7908E-1B04-8147-1465-27847C6C5C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546" y="1445260"/>
            <a:ext cx="5927260" cy="3824039"/>
          </a:xfrm>
          <a:prstGeom prst="rect">
            <a:avLst/>
          </a:prstGeom>
        </p:spPr>
      </p:pic>
      <p:sp>
        <p:nvSpPr>
          <p:cNvPr id="8" name="Titre 1"/>
          <p:cNvSpPr txBox="1">
            <a:spLocks/>
          </p:cNvSpPr>
          <p:nvPr/>
        </p:nvSpPr>
        <p:spPr>
          <a:xfrm>
            <a:off x="620684" y="379444"/>
            <a:ext cx="10515600" cy="64258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002060"/>
                </a:solidFill>
                <a:effectLst/>
                <a:uLnTx/>
                <a:uFillTx/>
                <a:latin typeface="Bahnschrift Light SemiCondensed" panose="020B0502040204020203" pitchFamily="34" charset="0"/>
                <a:ea typeface="+mj-ea"/>
                <a:cs typeface="Arial" panose="020B0604020202020204" pitchFamily="34" charset="0"/>
              </a:rPr>
              <a:t>Events reports</a:t>
            </a:r>
            <a:endParaRPr kumimoji="0" lang="fr-FR" sz="4000" b="0" i="0" u="none" strike="noStrike" kern="1200" cap="none" spc="0" normalizeH="0" baseline="0" noProof="0" dirty="0">
              <a:ln>
                <a:noFill/>
              </a:ln>
              <a:solidFill>
                <a:srgbClr val="002060"/>
              </a:solidFill>
              <a:effectLst/>
              <a:uLnTx/>
              <a:uFillTx/>
              <a:latin typeface="Calibri Light" panose="020F0302020204030204"/>
              <a:ea typeface="+mj-ea"/>
              <a:cs typeface="+mj-cs"/>
            </a:endParaRPr>
          </a:p>
        </p:txBody>
      </p:sp>
      <p:sp>
        <p:nvSpPr>
          <p:cNvPr id="21" name="Rectangle 20"/>
          <p:cNvSpPr/>
          <p:nvPr/>
        </p:nvSpPr>
        <p:spPr>
          <a:xfrm>
            <a:off x="850621" y="5468516"/>
            <a:ext cx="10106847" cy="646331"/>
          </a:xfrm>
          <a:prstGeom prst="rect">
            <a:avLst/>
          </a:prstGeom>
          <a:ln/>
          <a:effectLst>
            <a:outerShdw blurRad="50800" dist="38100" dir="5400000" algn="t" rotWithShape="0">
              <a:prstClr val="black">
                <a:alpha val="40000"/>
              </a:prstClr>
            </a:outerShdw>
            <a:reflection blurRad="6350" stA="52000" endA="300" endPos="35000" dir="5400000" sy="-100000" algn="bl" rotWithShape="0"/>
          </a:effectLst>
        </p:spPr>
        <p:style>
          <a:lnRef idx="2">
            <a:schemeClr val="accent5"/>
          </a:lnRef>
          <a:fillRef idx="1">
            <a:schemeClr val="lt1"/>
          </a:fillRef>
          <a:effectRef idx="0">
            <a:schemeClr val="accent5"/>
          </a:effectRef>
          <a:fontRef idx="minor">
            <a:schemeClr val="dk1"/>
          </a:fontRef>
        </p:style>
        <p:txBody>
          <a:bodyPr wrap="square">
            <a:spAutoFit/>
          </a:bodyPr>
          <a:lstStyle/>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200" b="0" i="0" u="none" strike="noStrike" kern="1200" cap="none" spc="0" normalizeH="0" baseline="0" noProof="0" dirty="0">
                <a:ln>
                  <a:noFill/>
                </a:ln>
                <a:solidFill>
                  <a:srgbClr val="5B9BD5">
                    <a:lumMod val="75000"/>
                  </a:srgbClr>
                </a:solidFill>
                <a:effectLst/>
                <a:uLnTx/>
                <a:uFillTx/>
                <a:latin typeface="Calibri Light" panose="020F0302020204030204"/>
                <a:ea typeface="+mn-ea"/>
                <a:cs typeface="+mn-cs"/>
              </a:rPr>
              <a:t>For any maritime information concerning the Western Indian Ocean = INFO (for information)</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200" b="0" i="0" u="none" strike="noStrike" kern="1200" cap="none" spc="0" normalizeH="0" baseline="0" noProof="0" dirty="0">
                <a:ln>
                  <a:noFill/>
                </a:ln>
                <a:solidFill>
                  <a:srgbClr val="5B9BD5">
                    <a:lumMod val="75000"/>
                  </a:srgbClr>
                </a:solidFill>
                <a:effectLst/>
                <a:uLnTx/>
                <a:uFillTx/>
                <a:latin typeface="Calibri Light" panose="020F0302020204030204"/>
                <a:ea typeface="+mn-ea"/>
                <a:cs typeface="+mn-cs"/>
              </a:rPr>
              <a:t>For all activities at sea without the intervention of an intervention means = ACT (for Activities)</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200" b="0" i="0" u="none" strike="noStrike" kern="1200" cap="none" spc="0" normalizeH="0" baseline="0" noProof="0" dirty="0">
                <a:ln>
                  <a:noFill/>
                </a:ln>
                <a:solidFill>
                  <a:srgbClr val="5B9BD5">
                    <a:lumMod val="75000"/>
                  </a:srgbClr>
                </a:solidFill>
                <a:effectLst/>
                <a:uLnTx/>
                <a:uFillTx/>
                <a:latin typeface="Calibri Light" panose="020F0302020204030204"/>
                <a:ea typeface="+mn-ea"/>
                <a:cs typeface="+mn-cs"/>
              </a:rPr>
              <a:t>For all activities at sea with the intervention of at least one means of intervention = OPS (for Operations)</a:t>
            </a:r>
            <a:endParaRPr kumimoji="0" lang="fr-FR" sz="1000" b="0" i="0" u="none" strike="noStrike" kern="1200" cap="none" spc="0" normalizeH="0" baseline="0" noProof="0" dirty="0">
              <a:ln>
                <a:noFill/>
              </a:ln>
              <a:solidFill>
                <a:srgbClr val="5B9BD5">
                  <a:lumMod val="75000"/>
                </a:srgbClr>
              </a:solidFill>
              <a:effectLst/>
              <a:uLnTx/>
              <a:uFillTx/>
              <a:latin typeface="Calibri Light" panose="020F0302020204030204"/>
              <a:ea typeface="+mn-ea"/>
              <a:cs typeface="+mn-cs"/>
            </a:endParaRPr>
          </a:p>
        </p:txBody>
      </p:sp>
      <p:grpSp>
        <p:nvGrpSpPr>
          <p:cNvPr id="14" name="Groupe 13">
            <a:extLst>
              <a:ext uri="{FF2B5EF4-FFF2-40B4-BE49-F238E27FC236}">
                <a16:creationId xmlns:a16="http://schemas.microsoft.com/office/drawing/2014/main" id="{294F0AF1-C410-0F80-840E-9BD51EE312F2}"/>
              </a:ext>
            </a:extLst>
          </p:cNvPr>
          <p:cNvGrpSpPr/>
          <p:nvPr/>
        </p:nvGrpSpPr>
        <p:grpSpPr>
          <a:xfrm>
            <a:off x="762000" y="1018076"/>
            <a:ext cx="10041467" cy="142238"/>
            <a:chOff x="762000" y="1018076"/>
            <a:chExt cx="10041467" cy="142238"/>
          </a:xfrm>
        </p:grpSpPr>
        <p:cxnSp>
          <p:nvCxnSpPr>
            <p:cNvPr id="15" name="Connecteur droit 14">
              <a:extLst>
                <a:ext uri="{FF2B5EF4-FFF2-40B4-BE49-F238E27FC236}">
                  <a16:creationId xmlns:a16="http://schemas.microsoft.com/office/drawing/2014/main" id="{45EA67B0-ACC0-32A5-F1C3-797DCBA11750}"/>
                </a:ext>
              </a:extLst>
            </p:cNvPr>
            <p:cNvCxnSpPr/>
            <p:nvPr/>
          </p:nvCxnSpPr>
          <p:spPr>
            <a:xfrm>
              <a:off x="762000" y="1018076"/>
              <a:ext cx="2032000"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295FFCA9-A883-73F2-8867-29811593F7C0}"/>
                </a:ext>
              </a:extLst>
            </p:cNvPr>
            <p:cNvCxnSpPr>
              <a:cxnSpLocks/>
            </p:cNvCxnSpPr>
            <p:nvPr/>
          </p:nvCxnSpPr>
          <p:spPr>
            <a:xfrm>
              <a:off x="1166509" y="1091270"/>
              <a:ext cx="531557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2422A3B6-A61A-1F52-315B-06D0FBFB46F6}"/>
                </a:ext>
              </a:extLst>
            </p:cNvPr>
            <p:cNvCxnSpPr/>
            <p:nvPr/>
          </p:nvCxnSpPr>
          <p:spPr>
            <a:xfrm>
              <a:off x="1735667" y="1160314"/>
              <a:ext cx="90678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89" name="ZoneTexte 88"/>
          <p:cNvSpPr txBox="1"/>
          <p:nvPr/>
        </p:nvSpPr>
        <p:spPr>
          <a:xfrm>
            <a:off x="2305813" y="3464181"/>
            <a:ext cx="13731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Maritime </a:t>
            </a:r>
            <a:r>
              <a:rPr kumimoji="0" lang="fr-FR" sz="1200" b="0" i="0" u="none" strike="noStrike" kern="1200" cap="none" spc="0" normalizeH="0" baseline="0" noProof="0" dirty="0" err="1">
                <a:ln>
                  <a:noFill/>
                </a:ln>
                <a:solidFill>
                  <a:prstClr val="black"/>
                </a:solidFill>
                <a:effectLst/>
                <a:uLnTx/>
                <a:uFillTx/>
                <a:latin typeface="Bahnschrift Light SemiCondensed" panose="020B0502040204020203" pitchFamily="34" charset="0"/>
                <a:ea typeface="+mn-ea"/>
                <a:cs typeface="+mn-cs"/>
              </a:rPr>
              <a:t>cybercrime</a:t>
            </a:r>
            <a:endPar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endParaRPr>
          </a:p>
        </p:txBody>
      </p:sp>
      <p:sp>
        <p:nvSpPr>
          <p:cNvPr id="90" name="ZoneTexte 89"/>
          <p:cNvSpPr txBox="1"/>
          <p:nvPr/>
        </p:nvSpPr>
        <p:spPr>
          <a:xfrm>
            <a:off x="5244840" y="2198088"/>
            <a:ext cx="183907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Maritime </a:t>
            </a:r>
            <a:r>
              <a:rPr kumimoji="0" lang="fr-FR" sz="1200" b="0" i="0" u="none" strike="noStrike" kern="1200" cap="none" spc="0" normalizeH="0" baseline="0" noProof="0" dirty="0" err="1">
                <a:ln>
                  <a:noFill/>
                </a:ln>
                <a:solidFill>
                  <a:prstClr val="black"/>
                </a:solidFill>
                <a:effectLst/>
                <a:uLnTx/>
                <a:uFillTx/>
                <a:latin typeface="Bahnschrift Light SemiCondensed" panose="020B0502040204020203" pitchFamily="34" charset="0"/>
                <a:ea typeface="+mn-ea"/>
                <a:cs typeface="+mn-cs"/>
              </a:rPr>
              <a:t>natural</a:t>
            </a: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 </a:t>
            </a:r>
            <a:r>
              <a:rPr kumimoji="0" lang="fr-FR" sz="1200" b="0" i="0" u="none" strike="noStrike" kern="1200" cap="none" spc="0" normalizeH="0" baseline="0" noProof="0" dirty="0" err="1">
                <a:ln>
                  <a:noFill/>
                </a:ln>
                <a:solidFill>
                  <a:prstClr val="black"/>
                </a:solidFill>
                <a:effectLst/>
                <a:uLnTx/>
                <a:uFillTx/>
                <a:latin typeface="Bahnschrift Light SemiCondensed" panose="020B0502040204020203" pitchFamily="34" charset="0"/>
                <a:ea typeface="+mn-ea"/>
                <a:cs typeface="+mn-cs"/>
              </a:rPr>
              <a:t>event</a:t>
            </a: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 / AHSC</a:t>
            </a:r>
          </a:p>
        </p:txBody>
      </p:sp>
      <p:sp>
        <p:nvSpPr>
          <p:cNvPr id="91" name="ZoneTexte 90"/>
          <p:cNvSpPr txBox="1"/>
          <p:nvPr/>
        </p:nvSpPr>
        <p:spPr>
          <a:xfrm>
            <a:off x="5247126" y="2871284"/>
            <a:ext cx="160024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Maritime </a:t>
            </a:r>
            <a:r>
              <a:rPr kumimoji="0" lang="fr-FR" sz="1200" b="0" i="0" u="none" strike="noStrike" kern="1200" cap="none" spc="0" normalizeH="0" baseline="0" noProof="0" dirty="0" err="1">
                <a:ln>
                  <a:noFill/>
                </a:ln>
                <a:solidFill>
                  <a:prstClr val="black"/>
                </a:solidFill>
                <a:effectLst/>
                <a:uLnTx/>
                <a:uFillTx/>
                <a:latin typeface="Bahnschrift Light SemiCondensed" panose="020B0502040204020203" pitchFamily="34" charset="0"/>
                <a:ea typeface="+mn-ea"/>
                <a:cs typeface="+mn-cs"/>
              </a:rPr>
              <a:t>critical</a:t>
            </a: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 infrastructure</a:t>
            </a:r>
          </a:p>
        </p:txBody>
      </p:sp>
      <p:sp>
        <p:nvSpPr>
          <p:cNvPr id="92" name="ZoneTexte 91"/>
          <p:cNvSpPr txBox="1"/>
          <p:nvPr/>
        </p:nvSpPr>
        <p:spPr>
          <a:xfrm>
            <a:off x="5218324" y="3434594"/>
            <a:ext cx="200333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err="1">
                <a:ln>
                  <a:noFill/>
                </a:ln>
                <a:solidFill>
                  <a:prstClr val="black"/>
                </a:solidFill>
                <a:effectLst/>
                <a:uLnTx/>
                <a:uFillTx/>
                <a:latin typeface="Bahnschrift Light SemiCondensed" panose="020B0502040204020203" pitchFamily="34" charset="0"/>
                <a:ea typeface="+mn-ea"/>
                <a:cs typeface="+mn-cs"/>
              </a:rPr>
              <a:t>Pleasure</a:t>
            </a: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 Maritime </a:t>
            </a:r>
            <a:r>
              <a:rPr kumimoji="0" lang="fr-FR" sz="1200" b="0" i="0" u="none" strike="noStrike" kern="1200" cap="none" spc="0" normalizeH="0" baseline="0" noProof="0" dirty="0" err="1">
                <a:ln>
                  <a:noFill/>
                </a:ln>
                <a:solidFill>
                  <a:prstClr val="black"/>
                </a:solidFill>
                <a:effectLst/>
                <a:uLnTx/>
                <a:uFillTx/>
                <a:latin typeface="Bahnschrift Light SemiCondensed" panose="020B0502040204020203" pitchFamily="34" charset="0"/>
                <a:ea typeface="+mn-ea"/>
                <a:cs typeface="+mn-cs"/>
              </a:rPr>
              <a:t>tourism</a:t>
            </a:r>
            <a:endPar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endParaRPr>
          </a:p>
        </p:txBody>
      </p:sp>
      <p:sp>
        <p:nvSpPr>
          <p:cNvPr id="93" name="ZoneTexte 92"/>
          <p:cNvSpPr txBox="1"/>
          <p:nvPr/>
        </p:nvSpPr>
        <p:spPr>
          <a:xfrm>
            <a:off x="2363749" y="4703609"/>
            <a:ext cx="166812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Irregular migration &amp; smuggling of migrants by sea</a:t>
            </a:r>
            <a:endPar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endParaRPr>
          </a:p>
        </p:txBody>
      </p:sp>
      <p:sp>
        <p:nvSpPr>
          <p:cNvPr id="94" name="ZoneTexte 93"/>
          <p:cNvSpPr txBox="1"/>
          <p:nvPr/>
        </p:nvSpPr>
        <p:spPr>
          <a:xfrm>
            <a:off x="5259030" y="1668526"/>
            <a:ext cx="165855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Maritime incidents</a:t>
            </a:r>
          </a:p>
        </p:txBody>
      </p:sp>
      <p:sp>
        <p:nvSpPr>
          <p:cNvPr id="95" name="ZoneTexte 94"/>
          <p:cNvSpPr txBox="1"/>
          <p:nvPr/>
        </p:nvSpPr>
        <p:spPr>
          <a:xfrm>
            <a:off x="5267974" y="4112965"/>
            <a:ext cx="119329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Marine </a:t>
            </a:r>
            <a:r>
              <a:rPr kumimoji="0" lang="fr-FR" sz="1200" b="0" i="0" u="none" strike="noStrike" kern="1200" cap="none" spc="0" normalizeH="0" baseline="0" noProof="0" dirty="0" err="1">
                <a:ln>
                  <a:noFill/>
                </a:ln>
                <a:solidFill>
                  <a:prstClr val="black"/>
                </a:solidFill>
                <a:effectLst/>
                <a:uLnTx/>
                <a:uFillTx/>
                <a:latin typeface="Bahnschrift Light SemiCondensed" panose="020B0502040204020203" pitchFamily="34" charset="0"/>
                <a:ea typeface="+mn-ea"/>
                <a:cs typeface="+mn-cs"/>
              </a:rPr>
              <a:t>environment</a:t>
            </a:r>
            <a:endPar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endParaRPr>
          </a:p>
        </p:txBody>
      </p:sp>
      <p:sp>
        <p:nvSpPr>
          <p:cNvPr id="96" name="ZoneTexte 95"/>
          <p:cNvSpPr txBox="1"/>
          <p:nvPr/>
        </p:nvSpPr>
        <p:spPr>
          <a:xfrm>
            <a:off x="5282106" y="4811454"/>
            <a:ext cx="119329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err="1">
                <a:ln>
                  <a:noFill/>
                </a:ln>
                <a:solidFill>
                  <a:prstClr val="black"/>
                </a:solidFill>
                <a:effectLst/>
                <a:uLnTx/>
                <a:uFillTx/>
                <a:latin typeface="Bahnschrift Light SemiCondensed" panose="020B0502040204020203" pitchFamily="34" charset="0"/>
                <a:ea typeface="+mn-ea"/>
                <a:cs typeface="+mn-cs"/>
              </a:rPr>
              <a:t>Others</a:t>
            </a:r>
            <a:endPar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endParaRPr>
          </a:p>
        </p:txBody>
      </p:sp>
      <p:sp>
        <p:nvSpPr>
          <p:cNvPr id="97" name="ZoneTexte 96"/>
          <p:cNvSpPr txBox="1"/>
          <p:nvPr/>
        </p:nvSpPr>
        <p:spPr>
          <a:xfrm>
            <a:off x="2355007" y="1575898"/>
            <a:ext cx="119329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Violent acts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at sea</a:t>
            </a:r>
            <a:endPar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endParaRPr>
          </a:p>
        </p:txBody>
      </p:sp>
      <p:sp>
        <p:nvSpPr>
          <p:cNvPr id="98" name="ZoneTexte 97"/>
          <p:cNvSpPr txBox="1"/>
          <p:nvPr/>
        </p:nvSpPr>
        <p:spPr>
          <a:xfrm>
            <a:off x="2317502" y="4130196"/>
            <a:ext cx="16652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err="1">
                <a:ln>
                  <a:noFill/>
                </a:ln>
                <a:solidFill>
                  <a:prstClr val="black"/>
                </a:solidFill>
                <a:effectLst/>
                <a:uLnTx/>
                <a:uFillTx/>
                <a:latin typeface="Bahnschrift Light SemiCondensed" panose="020B0502040204020203" pitchFamily="34" charset="0"/>
                <a:ea typeface="+mn-ea"/>
                <a:cs typeface="+mn-cs"/>
              </a:rPr>
              <a:t>Weapons</a:t>
            </a:r>
            <a:r>
              <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err="1">
                <a:ln>
                  <a:noFill/>
                </a:ln>
                <a:solidFill>
                  <a:prstClr val="black"/>
                </a:solidFill>
                <a:effectLst/>
                <a:uLnTx/>
                <a:uFillTx/>
                <a:latin typeface="Bahnschrift Light SemiCondensed" panose="020B0502040204020203" pitchFamily="34" charset="0"/>
                <a:ea typeface="+mn-ea"/>
                <a:cs typeface="+mn-cs"/>
              </a:rPr>
              <a:t>proliferation</a:t>
            </a:r>
            <a:endPar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endParaRPr>
          </a:p>
        </p:txBody>
      </p:sp>
      <p:sp>
        <p:nvSpPr>
          <p:cNvPr id="26" name="ZoneTexte 25">
            <a:extLst>
              <a:ext uri="{FF2B5EF4-FFF2-40B4-BE49-F238E27FC236}">
                <a16:creationId xmlns:a16="http://schemas.microsoft.com/office/drawing/2014/main" id="{043CA5E5-07D5-9C45-7EDB-14612EBBDFF4}"/>
              </a:ext>
            </a:extLst>
          </p:cNvPr>
          <p:cNvSpPr txBox="1"/>
          <p:nvPr/>
        </p:nvSpPr>
        <p:spPr>
          <a:xfrm>
            <a:off x="2355007" y="2224800"/>
            <a:ext cx="167686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rPr>
              <a:t>IUU Fishing</a:t>
            </a:r>
            <a:endParaRPr kumimoji="0" lang="fr-FR" sz="11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endParaRPr>
          </a:p>
        </p:txBody>
      </p:sp>
      <p:sp>
        <p:nvSpPr>
          <p:cNvPr id="30" name="ZoneTexte 29">
            <a:extLst>
              <a:ext uri="{FF2B5EF4-FFF2-40B4-BE49-F238E27FC236}">
                <a16:creationId xmlns:a16="http://schemas.microsoft.com/office/drawing/2014/main" id="{2352A47E-D730-0C87-A87F-626CA2976554}"/>
              </a:ext>
            </a:extLst>
          </p:cNvPr>
          <p:cNvSpPr txBox="1"/>
          <p:nvPr/>
        </p:nvSpPr>
        <p:spPr>
          <a:xfrm>
            <a:off x="2305868" y="2854391"/>
            <a:ext cx="177366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Bahnschrift Light SemiCondensed" panose="020B0502040204020203" pitchFamily="34" charset="0"/>
              </a:rPr>
              <a:t>Smuggling &amp; contraband</a:t>
            </a:r>
            <a:endParaRPr kumimoji="0" lang="fr-FR" sz="1200" b="0" i="0" u="none" strike="noStrike" kern="1200" cap="none" spc="0" normalizeH="0" baseline="0" noProof="0" dirty="0">
              <a:ln>
                <a:noFill/>
              </a:ln>
              <a:solidFill>
                <a:prstClr val="black"/>
              </a:solidFill>
              <a:effectLst/>
              <a:uLnTx/>
              <a:uFillTx/>
              <a:latin typeface="Bahnschrift Light SemiCondensed" panose="020B0502040204020203" pitchFamily="34" charset="0"/>
              <a:ea typeface="+mn-ea"/>
              <a:cs typeface="+mn-cs"/>
            </a:endParaRPr>
          </a:p>
        </p:txBody>
      </p:sp>
      <p:pic>
        <p:nvPicPr>
          <p:cNvPr id="106" name="Image 105">
            <a:extLst>
              <a:ext uri="{FF2B5EF4-FFF2-40B4-BE49-F238E27FC236}">
                <a16:creationId xmlns:a16="http://schemas.microsoft.com/office/drawing/2014/main" id="{DF53DAD0-57DE-0C56-6AF6-635545F60C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6039" y="4182538"/>
            <a:ext cx="225195" cy="225195"/>
          </a:xfrm>
          <a:prstGeom prst="rect">
            <a:avLst/>
          </a:prstGeom>
        </p:spPr>
      </p:pic>
      <p:sp>
        <p:nvSpPr>
          <p:cNvPr id="107" name="ZoneTexte 106">
            <a:extLst>
              <a:ext uri="{FF2B5EF4-FFF2-40B4-BE49-F238E27FC236}">
                <a16:creationId xmlns:a16="http://schemas.microsoft.com/office/drawing/2014/main" id="{2FEB5B75-C957-6F52-EC8F-B83D699BABB2}"/>
              </a:ext>
            </a:extLst>
          </p:cNvPr>
          <p:cNvSpPr txBox="1"/>
          <p:nvPr/>
        </p:nvSpPr>
        <p:spPr>
          <a:xfrm>
            <a:off x="4794652" y="2767435"/>
            <a:ext cx="367408"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srgbClr val="0C5D5A"/>
                </a:solidFill>
                <a:effectLst/>
                <a:uLnTx/>
                <a:uFillTx/>
                <a:latin typeface="Calibri" panose="020F0502020204030204"/>
                <a:ea typeface="+mn-ea"/>
                <a:cs typeface="+mn-cs"/>
              </a:rPr>
              <a:t>2</a:t>
            </a:r>
          </a:p>
        </p:txBody>
      </p:sp>
      <p:sp>
        <p:nvSpPr>
          <p:cNvPr id="108" name="ZoneTexte 107">
            <a:extLst>
              <a:ext uri="{FF2B5EF4-FFF2-40B4-BE49-F238E27FC236}">
                <a16:creationId xmlns:a16="http://schemas.microsoft.com/office/drawing/2014/main" id="{A34599B0-37C9-7535-B5AC-2DE67164CAE9}"/>
              </a:ext>
            </a:extLst>
          </p:cNvPr>
          <p:cNvSpPr txBox="1"/>
          <p:nvPr/>
        </p:nvSpPr>
        <p:spPr>
          <a:xfrm>
            <a:off x="4794652" y="4046033"/>
            <a:ext cx="36740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srgbClr val="62FC64"/>
                </a:solidFill>
                <a:effectLst/>
                <a:uLnTx/>
                <a:uFillTx/>
                <a:latin typeface="Calibri" panose="020F0502020204030204"/>
                <a:ea typeface="+mn-ea"/>
                <a:cs typeface="+mn-cs"/>
              </a:rPr>
              <a:t>2</a:t>
            </a:r>
          </a:p>
        </p:txBody>
      </p:sp>
      <p:pic>
        <p:nvPicPr>
          <p:cNvPr id="109" name="Image 108">
            <a:extLst>
              <a:ext uri="{FF2B5EF4-FFF2-40B4-BE49-F238E27FC236}">
                <a16:creationId xmlns:a16="http://schemas.microsoft.com/office/drawing/2014/main" id="{E03F491B-4D7C-DFE9-F26B-BB4FAA2562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6039" y="3559607"/>
            <a:ext cx="225195" cy="225195"/>
          </a:xfrm>
          <a:prstGeom prst="rect">
            <a:avLst/>
          </a:prstGeom>
        </p:spPr>
      </p:pic>
      <p:sp>
        <p:nvSpPr>
          <p:cNvPr id="112" name="ZoneTexte 111">
            <a:extLst>
              <a:ext uri="{FF2B5EF4-FFF2-40B4-BE49-F238E27FC236}">
                <a16:creationId xmlns:a16="http://schemas.microsoft.com/office/drawing/2014/main" id="{DC196A62-5809-921C-93F6-02E78B9D10F0}"/>
              </a:ext>
            </a:extLst>
          </p:cNvPr>
          <p:cNvSpPr txBox="1"/>
          <p:nvPr/>
        </p:nvSpPr>
        <p:spPr>
          <a:xfrm>
            <a:off x="4794652" y="1490047"/>
            <a:ext cx="36740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b="1" dirty="0">
                <a:solidFill>
                  <a:srgbClr val="FFFF00"/>
                </a:solidFill>
                <a:latin typeface="Calibri" panose="020F0502020204030204"/>
              </a:rPr>
              <a:t>3</a:t>
            </a:r>
            <a:endParaRPr kumimoji="0" lang="fr-FR" sz="28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7" name="ZoneTexte 6">
            <a:extLst>
              <a:ext uri="{FF2B5EF4-FFF2-40B4-BE49-F238E27FC236}">
                <a16:creationId xmlns:a16="http://schemas.microsoft.com/office/drawing/2014/main" id="{D80C4197-35CF-4DF1-4EF2-AC98B6AEC919}"/>
              </a:ext>
            </a:extLst>
          </p:cNvPr>
          <p:cNvSpPr txBox="1"/>
          <p:nvPr/>
        </p:nvSpPr>
        <p:spPr>
          <a:xfrm>
            <a:off x="4794652" y="4681644"/>
            <a:ext cx="36740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effectLst/>
                <a:uLnTx/>
                <a:uFillTx/>
                <a:latin typeface="Calibri" panose="020F0502020204030204"/>
                <a:ea typeface="+mn-ea"/>
                <a:cs typeface="+mn-cs"/>
              </a:rPr>
              <a:t>2</a:t>
            </a:r>
          </a:p>
        </p:txBody>
      </p:sp>
      <p:pic>
        <p:nvPicPr>
          <p:cNvPr id="11" name="Image 10">
            <a:extLst>
              <a:ext uri="{FF2B5EF4-FFF2-40B4-BE49-F238E27FC236}">
                <a16:creationId xmlns:a16="http://schemas.microsoft.com/office/drawing/2014/main" id="{626B8979-0ECD-7BD2-B92A-CE6918E4DE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6039" y="4863258"/>
            <a:ext cx="225195" cy="225195"/>
          </a:xfrm>
          <a:prstGeom prst="rect">
            <a:avLst/>
          </a:prstGeom>
        </p:spPr>
      </p:pic>
      <p:sp>
        <p:nvSpPr>
          <p:cNvPr id="5" name="ZoneTexte 4">
            <a:extLst>
              <a:ext uri="{FF2B5EF4-FFF2-40B4-BE49-F238E27FC236}">
                <a16:creationId xmlns:a16="http://schemas.microsoft.com/office/drawing/2014/main" id="{89F07378-E221-06E4-226D-6A812AEFC5EC}"/>
              </a:ext>
            </a:extLst>
          </p:cNvPr>
          <p:cNvSpPr txBox="1"/>
          <p:nvPr/>
        </p:nvSpPr>
        <p:spPr>
          <a:xfrm>
            <a:off x="1844932" y="1520289"/>
            <a:ext cx="36740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6" name="Ellipse 5">
            <a:extLst>
              <a:ext uri="{FF2B5EF4-FFF2-40B4-BE49-F238E27FC236}">
                <a16:creationId xmlns:a16="http://schemas.microsoft.com/office/drawing/2014/main" id="{E8A496A9-23E6-A4B5-6622-D1E8443CF375}"/>
              </a:ext>
            </a:extLst>
          </p:cNvPr>
          <p:cNvSpPr/>
          <p:nvPr/>
        </p:nvSpPr>
        <p:spPr>
          <a:xfrm>
            <a:off x="9083236" y="2427034"/>
            <a:ext cx="70428" cy="73467"/>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18" name="ZoneTexte 17">
            <a:extLst>
              <a:ext uri="{FF2B5EF4-FFF2-40B4-BE49-F238E27FC236}">
                <a16:creationId xmlns:a16="http://schemas.microsoft.com/office/drawing/2014/main" id="{6D48E8E7-E738-3717-317E-22E3428710B4}"/>
              </a:ext>
            </a:extLst>
          </p:cNvPr>
          <p:cNvSpPr txBox="1"/>
          <p:nvPr/>
        </p:nvSpPr>
        <p:spPr>
          <a:xfrm>
            <a:off x="1844932" y="2767435"/>
            <a:ext cx="36740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srgbClr val="1884FD"/>
                </a:solidFill>
                <a:effectLst/>
                <a:uLnTx/>
                <a:uFillTx/>
                <a:latin typeface="Calibri" panose="020F0502020204030204"/>
                <a:ea typeface="+mn-ea"/>
                <a:cs typeface="+mn-cs"/>
              </a:rPr>
              <a:t>1</a:t>
            </a:r>
          </a:p>
        </p:txBody>
      </p:sp>
      <p:sp>
        <p:nvSpPr>
          <p:cNvPr id="29" name="Ellipse 28">
            <a:extLst>
              <a:ext uri="{FF2B5EF4-FFF2-40B4-BE49-F238E27FC236}">
                <a16:creationId xmlns:a16="http://schemas.microsoft.com/office/drawing/2014/main" id="{6ABB86F4-293B-F191-69B6-558F9C0F08B0}"/>
              </a:ext>
            </a:extLst>
          </p:cNvPr>
          <p:cNvSpPr/>
          <p:nvPr/>
        </p:nvSpPr>
        <p:spPr>
          <a:xfrm>
            <a:off x="10884058" y="2446384"/>
            <a:ext cx="70428" cy="73467"/>
          </a:xfrm>
          <a:prstGeom prst="ellipse">
            <a:avLst/>
          </a:prstGeom>
          <a:solidFill>
            <a:srgbClr val="62FC64"/>
          </a:solidFill>
          <a:ln>
            <a:solidFill>
              <a:srgbClr val="62FC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31" name="Ellipse 30">
            <a:extLst>
              <a:ext uri="{FF2B5EF4-FFF2-40B4-BE49-F238E27FC236}">
                <a16:creationId xmlns:a16="http://schemas.microsoft.com/office/drawing/2014/main" id="{D43FC3B8-06C6-E4E7-897F-531392C17377}"/>
              </a:ext>
            </a:extLst>
          </p:cNvPr>
          <p:cNvSpPr/>
          <p:nvPr/>
        </p:nvSpPr>
        <p:spPr>
          <a:xfrm>
            <a:off x="8851834" y="3471334"/>
            <a:ext cx="70428" cy="73467"/>
          </a:xfrm>
          <a:prstGeom prst="ellipse">
            <a:avLst/>
          </a:prstGeom>
          <a:solidFill>
            <a:srgbClr val="62FC64"/>
          </a:solidFill>
          <a:ln>
            <a:solidFill>
              <a:srgbClr val="62FC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12" name="Ellipse 11">
            <a:extLst>
              <a:ext uri="{FF2B5EF4-FFF2-40B4-BE49-F238E27FC236}">
                <a16:creationId xmlns:a16="http://schemas.microsoft.com/office/drawing/2014/main" id="{CB9986A5-D0BF-1EE2-3CDC-8F94977F3F2C}"/>
              </a:ext>
            </a:extLst>
          </p:cNvPr>
          <p:cNvSpPr/>
          <p:nvPr/>
        </p:nvSpPr>
        <p:spPr>
          <a:xfrm>
            <a:off x="9535592" y="1821019"/>
            <a:ext cx="70428" cy="73467"/>
          </a:xfrm>
          <a:prstGeom prst="ellipse">
            <a:avLst/>
          </a:prstGeom>
          <a:solidFill>
            <a:srgbClr val="FFA018"/>
          </a:solidFill>
          <a:ln>
            <a:solidFill>
              <a:srgbClr val="FFA0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33" name="Ellipse 32">
            <a:extLst>
              <a:ext uri="{FF2B5EF4-FFF2-40B4-BE49-F238E27FC236}">
                <a16:creationId xmlns:a16="http://schemas.microsoft.com/office/drawing/2014/main" id="{02EB2497-578F-1395-257B-DA2FC952F498}"/>
              </a:ext>
            </a:extLst>
          </p:cNvPr>
          <p:cNvSpPr/>
          <p:nvPr/>
        </p:nvSpPr>
        <p:spPr>
          <a:xfrm>
            <a:off x="8197721" y="4852710"/>
            <a:ext cx="70428" cy="73467"/>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35" name="Ellipse 34">
            <a:extLst>
              <a:ext uri="{FF2B5EF4-FFF2-40B4-BE49-F238E27FC236}">
                <a16:creationId xmlns:a16="http://schemas.microsoft.com/office/drawing/2014/main" id="{5AB3A8DF-1BEB-F08B-F70D-6DF02B428F2E}"/>
              </a:ext>
            </a:extLst>
          </p:cNvPr>
          <p:cNvSpPr/>
          <p:nvPr/>
        </p:nvSpPr>
        <p:spPr>
          <a:xfrm>
            <a:off x="8613945" y="4145804"/>
            <a:ext cx="70428" cy="73467"/>
          </a:xfrm>
          <a:prstGeom prst="ellipse">
            <a:avLst/>
          </a:prstGeom>
          <a:solidFill>
            <a:srgbClr val="0C5D5A"/>
          </a:solidFill>
          <a:ln>
            <a:solidFill>
              <a:srgbClr val="0C5D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2" name="ZoneTexte 1">
            <a:extLst>
              <a:ext uri="{FF2B5EF4-FFF2-40B4-BE49-F238E27FC236}">
                <a16:creationId xmlns:a16="http://schemas.microsoft.com/office/drawing/2014/main" id="{3D442830-2D24-7ADA-F96A-515FA743BD01}"/>
              </a:ext>
            </a:extLst>
          </p:cNvPr>
          <p:cNvSpPr txBox="1"/>
          <p:nvPr/>
        </p:nvSpPr>
        <p:spPr>
          <a:xfrm>
            <a:off x="1844932" y="2181403"/>
            <a:ext cx="36740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srgbClr val="FFA018"/>
                </a:solidFill>
                <a:effectLst/>
                <a:uLnTx/>
                <a:uFillTx/>
                <a:latin typeface="Calibri" panose="020F0502020204030204"/>
                <a:ea typeface="+mn-ea"/>
                <a:cs typeface="+mn-cs"/>
              </a:rPr>
              <a:t>1</a:t>
            </a:r>
          </a:p>
        </p:txBody>
      </p:sp>
      <p:sp>
        <p:nvSpPr>
          <p:cNvPr id="20" name="Ellipse 19">
            <a:extLst>
              <a:ext uri="{FF2B5EF4-FFF2-40B4-BE49-F238E27FC236}">
                <a16:creationId xmlns:a16="http://schemas.microsoft.com/office/drawing/2014/main" id="{DD80EB15-0148-C468-FC41-1FA748FAF1B5}"/>
              </a:ext>
            </a:extLst>
          </p:cNvPr>
          <p:cNvSpPr/>
          <p:nvPr/>
        </p:nvSpPr>
        <p:spPr>
          <a:xfrm>
            <a:off x="8010641" y="4913219"/>
            <a:ext cx="70428" cy="73467"/>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25" name="Ellipse 24">
            <a:extLst>
              <a:ext uri="{FF2B5EF4-FFF2-40B4-BE49-F238E27FC236}">
                <a16:creationId xmlns:a16="http://schemas.microsoft.com/office/drawing/2014/main" id="{9F89EE43-66FE-F76E-735A-741A55824554}"/>
              </a:ext>
            </a:extLst>
          </p:cNvPr>
          <p:cNvSpPr/>
          <p:nvPr/>
        </p:nvSpPr>
        <p:spPr>
          <a:xfrm>
            <a:off x="7902921" y="4906520"/>
            <a:ext cx="70428" cy="73467"/>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40" name="Ellipse 39">
            <a:extLst>
              <a:ext uri="{FF2B5EF4-FFF2-40B4-BE49-F238E27FC236}">
                <a16:creationId xmlns:a16="http://schemas.microsoft.com/office/drawing/2014/main" id="{2D451FE8-FB35-1DDF-1125-31D9A6D53478}"/>
              </a:ext>
            </a:extLst>
          </p:cNvPr>
          <p:cNvSpPr/>
          <p:nvPr/>
        </p:nvSpPr>
        <p:spPr>
          <a:xfrm>
            <a:off x="8887048" y="3334457"/>
            <a:ext cx="70428" cy="7346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41" name="Ellipse 40">
            <a:extLst>
              <a:ext uri="{FF2B5EF4-FFF2-40B4-BE49-F238E27FC236}">
                <a16:creationId xmlns:a16="http://schemas.microsoft.com/office/drawing/2014/main" id="{3A17DB05-CC7C-19C3-1975-F9E9DB093845}"/>
              </a:ext>
            </a:extLst>
          </p:cNvPr>
          <p:cNvSpPr/>
          <p:nvPr/>
        </p:nvSpPr>
        <p:spPr>
          <a:xfrm>
            <a:off x="8844214" y="3417980"/>
            <a:ext cx="70428" cy="7346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4" name="ZoneTexte 3">
            <a:extLst>
              <a:ext uri="{FF2B5EF4-FFF2-40B4-BE49-F238E27FC236}">
                <a16:creationId xmlns:a16="http://schemas.microsoft.com/office/drawing/2014/main" id="{227E7FE7-D933-8C2D-85A6-145F40974370}"/>
              </a:ext>
            </a:extLst>
          </p:cNvPr>
          <p:cNvSpPr txBox="1"/>
          <p:nvPr/>
        </p:nvSpPr>
        <p:spPr>
          <a:xfrm>
            <a:off x="4794652" y="2150752"/>
            <a:ext cx="36740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srgbClr val="C5EAFB"/>
                </a:solidFill>
                <a:effectLst/>
                <a:uLnTx/>
                <a:uFillTx/>
                <a:latin typeface="Calibri" panose="020F0502020204030204"/>
                <a:ea typeface="+mn-ea"/>
                <a:cs typeface="+mn-cs"/>
              </a:rPr>
              <a:t>1</a:t>
            </a:r>
          </a:p>
        </p:txBody>
      </p:sp>
      <p:sp>
        <p:nvSpPr>
          <p:cNvPr id="9" name="Ellipse 8">
            <a:extLst>
              <a:ext uri="{FF2B5EF4-FFF2-40B4-BE49-F238E27FC236}">
                <a16:creationId xmlns:a16="http://schemas.microsoft.com/office/drawing/2014/main" id="{7A2343EA-4BE3-D760-6B76-9212EAD0CFF9}"/>
              </a:ext>
            </a:extLst>
          </p:cNvPr>
          <p:cNvSpPr/>
          <p:nvPr/>
        </p:nvSpPr>
        <p:spPr>
          <a:xfrm>
            <a:off x="8908812" y="3414341"/>
            <a:ext cx="70428" cy="73467"/>
          </a:xfrm>
          <a:prstGeom prst="ellipse">
            <a:avLst/>
          </a:prstGeom>
          <a:solidFill>
            <a:srgbClr val="0C5D5A"/>
          </a:solidFill>
          <a:ln>
            <a:solidFill>
              <a:srgbClr val="0C5D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pic>
        <p:nvPicPr>
          <p:cNvPr id="13" name="Image 12">
            <a:extLst>
              <a:ext uri="{FF2B5EF4-FFF2-40B4-BE49-F238E27FC236}">
                <a16:creationId xmlns:a16="http://schemas.microsoft.com/office/drawing/2014/main" id="{2A2EAC81-C255-0DCE-6870-AC6908F6DF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5759" y="3565768"/>
            <a:ext cx="225195" cy="225195"/>
          </a:xfrm>
          <a:prstGeom prst="rect">
            <a:avLst/>
          </a:prstGeom>
        </p:spPr>
      </p:pic>
    </p:spTree>
    <p:extLst>
      <p:ext uri="{BB962C8B-B14F-4D97-AF65-F5344CB8AC3E}">
        <p14:creationId xmlns:p14="http://schemas.microsoft.com/office/powerpoint/2010/main" val="1758574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a:stretch>
        </a:blipFill>
        <a:effectLst/>
      </p:bgPr>
    </p:bg>
    <p:spTree>
      <p:nvGrpSpPr>
        <p:cNvPr id="1" name="">
          <a:extLst>
            <a:ext uri="{FF2B5EF4-FFF2-40B4-BE49-F238E27FC236}">
              <a16:creationId xmlns:a16="http://schemas.microsoft.com/office/drawing/2014/main" id="{8551C6CF-00F6-1989-BE98-9719E180EA60}"/>
            </a:ext>
          </a:extLst>
        </p:cNvPr>
        <p:cNvGrpSpPr/>
        <p:nvPr/>
      </p:nvGrpSpPr>
      <p:grpSpPr>
        <a:xfrm>
          <a:off x="0" y="0"/>
          <a:ext cx="0" cy="0"/>
          <a:chOff x="0" y="0"/>
          <a:chExt cx="0" cy="0"/>
        </a:xfrm>
      </p:grpSpPr>
      <p:cxnSp>
        <p:nvCxnSpPr>
          <p:cNvPr id="20" name="Connecteur droit 19">
            <a:extLst>
              <a:ext uri="{FF2B5EF4-FFF2-40B4-BE49-F238E27FC236}">
                <a16:creationId xmlns:a16="http://schemas.microsoft.com/office/drawing/2014/main" id="{27CA54B5-420C-5AEB-B9F0-C9CADF101068}"/>
              </a:ext>
            </a:extLst>
          </p:cNvPr>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1" name="Image 20">
            <a:extLst>
              <a:ext uri="{FF2B5EF4-FFF2-40B4-BE49-F238E27FC236}">
                <a16:creationId xmlns:a16="http://schemas.microsoft.com/office/drawing/2014/main" id="{6FEA4855-A1F4-EF86-2EAD-6F5CC03E767E}"/>
              </a:ext>
            </a:extLst>
          </p:cNvPr>
          <p:cNvPicPr>
            <a:picLocks noChangeAspect="1"/>
          </p:cNvPicPr>
          <p:nvPr/>
        </p:nvPicPr>
        <p:blipFill>
          <a:blip r:embed="rId3"/>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sp>
        <p:nvSpPr>
          <p:cNvPr id="4" name="Flèche : virage 3">
            <a:extLst>
              <a:ext uri="{FF2B5EF4-FFF2-40B4-BE49-F238E27FC236}">
                <a16:creationId xmlns:a16="http://schemas.microsoft.com/office/drawing/2014/main" id="{175BD453-5B2A-A814-3EFE-5C200E5F943A}"/>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itre 1">
            <a:extLst>
              <a:ext uri="{FF2B5EF4-FFF2-40B4-BE49-F238E27FC236}">
                <a16:creationId xmlns:a16="http://schemas.microsoft.com/office/drawing/2014/main" id="{10C06008-59A9-C1F1-B020-B01EEEB1F112}"/>
              </a:ext>
            </a:extLst>
          </p:cNvPr>
          <p:cNvSpPr txBox="1">
            <a:spLocks/>
          </p:cNvSpPr>
          <p:nvPr/>
        </p:nvSpPr>
        <p:spPr>
          <a:xfrm>
            <a:off x="1046060" y="181276"/>
            <a:ext cx="9635067" cy="7370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Violent acts at sea </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 (piracy, maritime terrorism, armed robbery, maritime extension of conflicts and armed reprisals) (*)</a:t>
            </a:r>
          </a:p>
        </p:txBody>
      </p:sp>
      <p:sp>
        <p:nvSpPr>
          <p:cNvPr id="7" name="ZoneTexte 6">
            <a:extLst>
              <a:ext uri="{FF2B5EF4-FFF2-40B4-BE49-F238E27FC236}">
                <a16:creationId xmlns:a16="http://schemas.microsoft.com/office/drawing/2014/main" id="{7028D099-B3F7-7ECB-D101-81C994F1F2CE}"/>
              </a:ext>
            </a:extLst>
          </p:cNvPr>
          <p:cNvSpPr txBox="1"/>
          <p:nvPr/>
        </p:nvSpPr>
        <p:spPr>
          <a:xfrm>
            <a:off x="5762491" y="1386314"/>
            <a:ext cx="5343525" cy="1415772"/>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kern="0" dirty="0">
                <a:solidFill>
                  <a:srgbClr val="FF0000"/>
                </a:solidFill>
                <a:effectLst/>
                <a:latin typeface="Times New Roman" panose="02020603050405020304" pitchFamily="18" charset="0"/>
                <a:ea typeface="Times New Roman" panose="02020603050405020304" pitchFamily="18" charset="0"/>
              </a:rPr>
              <a:t>(Ops) RED SEA -</a:t>
            </a:r>
            <a:r>
              <a:rPr lang="en-US" sz="1400" b="1" kern="0" dirty="0">
                <a:solidFill>
                  <a:srgbClr val="000000"/>
                </a:solidFill>
                <a:effectLst/>
                <a:latin typeface="Times New Roman" panose="02020603050405020304" pitchFamily="18" charset="0"/>
                <a:ea typeface="Times New Roman" panose="02020603050405020304" pitchFamily="18" charset="0"/>
              </a:rPr>
              <a:t> Houthis target a merchant vessel.</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27.06.2024, source: ILO France</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 June 27th at 0645 UTC, an attack has taken place 83NM southwest of Al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Hudaydah</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involving a waterborne improvised explosive device on a vessel identified as the Greek-owned, Malta-flagged Panamax bulker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Seajoy</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 vessel and crew are reported as safe, and the vessel is proceeding to their next port of call.</a:t>
            </a:r>
          </a:p>
        </p:txBody>
      </p:sp>
      <p:sp>
        <p:nvSpPr>
          <p:cNvPr id="5" name="Rectangle 1">
            <a:extLst>
              <a:ext uri="{FF2B5EF4-FFF2-40B4-BE49-F238E27FC236}">
                <a16:creationId xmlns:a16="http://schemas.microsoft.com/office/drawing/2014/main" id="{3DA7E44E-FEA0-4560-A9CA-2C87BB268FD2}"/>
              </a:ext>
            </a:extLst>
          </p:cNvPr>
          <p:cNvSpPr>
            <a:spLocks noChangeArrowheads="1"/>
          </p:cNvSpPr>
          <p:nvPr/>
        </p:nvSpPr>
        <p:spPr bwMode="auto">
          <a:xfrm>
            <a:off x="5762490" y="5076716"/>
            <a:ext cx="6083113" cy="1061829"/>
          </a:xfrm>
          <a:prstGeom prst="rect">
            <a:avLst/>
          </a:prstGeom>
          <a:noFill/>
          <a:ln w="3175">
            <a:solidFill>
              <a:schemeClr val="tx1"/>
            </a:solidFill>
            <a:prstDash val="lgDash"/>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Maritime piracy: Suspicious approach, Approach with fire, Pirate attack</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Armed robbery on board ships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Maritime conflict extension: mine traps or other actions against merchant ships in the context of the conflict in Yemen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Armed reprisals: fishermen or others who shoot each other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Maritime terrorism</a:t>
            </a:r>
            <a:endParaRPr kumimoji="0" lang="fr-FR" sz="105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3" name="Image 22">
            <a:extLst>
              <a:ext uri="{FF2B5EF4-FFF2-40B4-BE49-F238E27FC236}">
                <a16:creationId xmlns:a16="http://schemas.microsoft.com/office/drawing/2014/main" id="{30D44BEF-C9FF-DEFF-8066-D8CF23CE1B56}"/>
              </a:ext>
            </a:extLst>
          </p:cNvPr>
          <p:cNvPicPr>
            <a:picLocks noChangeAspect="1"/>
          </p:cNvPicPr>
          <p:nvPr/>
        </p:nvPicPr>
        <p:blipFill>
          <a:blip r:embed="rId4"/>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2" name="Connecteur en angle 21">
            <a:extLst>
              <a:ext uri="{FF2B5EF4-FFF2-40B4-BE49-F238E27FC236}">
                <a16:creationId xmlns:a16="http://schemas.microsoft.com/office/drawing/2014/main" id="{FBA16EA5-BD3D-9204-3DAC-7C1929AC9FA2}"/>
              </a:ext>
            </a:extLst>
          </p:cNvPr>
          <p:cNvCxnSpPr>
            <a:cxnSpLocks/>
            <a:endCxn id="7" idx="1"/>
          </p:cNvCxnSpPr>
          <p:nvPr/>
        </p:nvCxnSpPr>
        <p:spPr>
          <a:xfrm flipV="1">
            <a:off x="2948940" y="2094200"/>
            <a:ext cx="2813551" cy="77500"/>
          </a:xfrm>
          <a:prstGeom prst="bentConnector3">
            <a:avLst>
              <a:gd name="adj1" fmla="val 50000"/>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35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a:stretch>
        </a:blipFill>
        <a:effectLst/>
      </p:bgPr>
    </p:bg>
    <p:spTree>
      <p:nvGrpSpPr>
        <p:cNvPr id="1" name="">
          <a:extLst>
            <a:ext uri="{FF2B5EF4-FFF2-40B4-BE49-F238E27FC236}">
              <a16:creationId xmlns:a16="http://schemas.microsoft.com/office/drawing/2014/main" id="{C4D1E79E-2403-E066-1709-F08E50509159}"/>
            </a:ext>
          </a:extLst>
        </p:cNvPr>
        <p:cNvGrpSpPr/>
        <p:nvPr/>
      </p:nvGrpSpPr>
      <p:grpSpPr>
        <a:xfrm>
          <a:off x="0" y="0"/>
          <a:ext cx="0" cy="0"/>
          <a:chOff x="0" y="0"/>
          <a:chExt cx="0" cy="0"/>
        </a:xfrm>
      </p:grpSpPr>
      <p:sp>
        <p:nvSpPr>
          <p:cNvPr id="4" name="Flèche : virage 3">
            <a:extLst>
              <a:ext uri="{FF2B5EF4-FFF2-40B4-BE49-F238E27FC236}">
                <a16:creationId xmlns:a16="http://schemas.microsoft.com/office/drawing/2014/main" id="{43BC3349-CA58-4D26-287B-E68795F0E7C3}"/>
              </a:ext>
            </a:extLst>
          </p:cNvPr>
          <p:cNvSpPr/>
          <p:nvPr/>
        </p:nvSpPr>
        <p:spPr>
          <a:xfrm rot="5400000">
            <a:off x="4839254" y="-2779975"/>
            <a:ext cx="319538" cy="7905926"/>
          </a:xfrm>
          <a:prstGeom prst="ben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itre 1">
            <a:extLst>
              <a:ext uri="{FF2B5EF4-FFF2-40B4-BE49-F238E27FC236}">
                <a16:creationId xmlns:a16="http://schemas.microsoft.com/office/drawing/2014/main" id="{CF4FF66D-EAB6-6767-91F0-D5BAEA6634D6}"/>
              </a:ext>
            </a:extLst>
          </p:cNvPr>
          <p:cNvSpPr txBox="1">
            <a:spLocks/>
          </p:cNvSpPr>
          <p:nvPr/>
        </p:nvSpPr>
        <p:spPr>
          <a:xfrm>
            <a:off x="1046060" y="181276"/>
            <a:ext cx="9635067" cy="73707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53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Illegal, Unreported &amp;</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Bahnschrift SemiLight Condensed" panose="020B0502040204020203" pitchFamily="34" charset="0"/>
                <a:ea typeface="+mj-ea"/>
                <a:cs typeface="Calibri" panose="020F0502020204030204" pitchFamily="34" charset="0"/>
              </a:rPr>
              <a:t>Unreported Fishing  (IUU)</a:t>
            </a:r>
          </a:p>
        </p:txBody>
      </p:sp>
      <p:sp>
        <p:nvSpPr>
          <p:cNvPr id="2" name="ZoneTexte 1">
            <a:extLst>
              <a:ext uri="{FF2B5EF4-FFF2-40B4-BE49-F238E27FC236}">
                <a16:creationId xmlns:a16="http://schemas.microsoft.com/office/drawing/2014/main" id="{375D44C7-CBC9-CB4C-9350-6608D0351EB1}"/>
              </a:ext>
            </a:extLst>
          </p:cNvPr>
          <p:cNvSpPr txBox="1"/>
          <p:nvPr/>
        </p:nvSpPr>
        <p:spPr>
          <a:xfrm>
            <a:off x="5762491" y="1386314"/>
            <a:ext cx="5343525" cy="1446550"/>
          </a:xfrm>
          <a:prstGeom prst="rect">
            <a:avLst/>
          </a:prstGeom>
          <a:noFill/>
          <a:ln w="3175">
            <a:solidFill>
              <a:schemeClr val="tx1"/>
            </a:solidFill>
            <a:prstDash val="lg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kern="0" dirty="0">
                <a:solidFill>
                  <a:srgbClr val="FF0000"/>
                </a:solidFill>
                <a:effectLst/>
                <a:latin typeface="Times New Roman" panose="02020603050405020304" pitchFamily="18" charset="0"/>
                <a:ea typeface="Times New Roman" panose="02020603050405020304" pitchFamily="18" charset="0"/>
              </a:rPr>
              <a:t>(Ops) BAHRAIN -</a:t>
            </a:r>
            <a:r>
              <a:rPr lang="en-US" sz="1400" b="1" kern="0" dirty="0">
                <a:effectLst/>
                <a:latin typeface="Times New Roman" panose="02020603050405020304" pitchFamily="18" charset="0"/>
                <a:ea typeface="Times New Roman" panose="02020603050405020304" pitchFamily="18" charset="0"/>
              </a:rPr>
              <a:t> Man caught with 300kg of illegally caught shrimp jailed</a:t>
            </a: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Calibri" panose="020F0502020204030204" pitchFamily="34" charset="0"/>
              </a:rPr>
              <a:t> </a:t>
            </a:r>
            <a:endParaRPr kumimoji="0" lang="fr-FR"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26.06.2024, source: Bahraini press</a:t>
            </a: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Bahraini man has been sentenced to three months in prison for selling and trading in shrimp during the ban period. He was arrested with around 300kg of illegally caught shrimp which has been seized.</a:t>
            </a:r>
          </a:p>
        </p:txBody>
      </p:sp>
      <p:pic>
        <p:nvPicPr>
          <p:cNvPr id="5" name="Image 4">
            <a:extLst>
              <a:ext uri="{FF2B5EF4-FFF2-40B4-BE49-F238E27FC236}">
                <a16:creationId xmlns:a16="http://schemas.microsoft.com/office/drawing/2014/main" id="{3F1CC6B2-7EAB-745D-CEA1-228C4C198BFF}"/>
              </a:ext>
            </a:extLst>
          </p:cNvPr>
          <p:cNvPicPr>
            <a:picLocks noChangeAspect="1"/>
          </p:cNvPicPr>
          <p:nvPr/>
        </p:nvPicPr>
        <p:blipFill>
          <a:blip r:embed="rId3"/>
          <a:stretch>
            <a:fillRect/>
          </a:stretch>
        </p:blipFill>
        <p:spPr>
          <a:xfrm>
            <a:off x="1046060" y="1189495"/>
            <a:ext cx="4377782" cy="4949050"/>
          </a:xfrm>
          <a:prstGeom prst="rect">
            <a:avLst/>
          </a:prstGeom>
          <a:ln>
            <a:noFill/>
          </a:ln>
          <a:effectLst>
            <a:outerShdw blurRad="190500" algn="tl" rotWithShape="0">
              <a:srgbClr val="000000">
                <a:alpha val="70000"/>
              </a:srgbClr>
            </a:outerShdw>
          </a:effectLst>
        </p:spPr>
      </p:pic>
      <p:pic>
        <p:nvPicPr>
          <p:cNvPr id="7" name="Image 6">
            <a:extLst>
              <a:ext uri="{FF2B5EF4-FFF2-40B4-BE49-F238E27FC236}">
                <a16:creationId xmlns:a16="http://schemas.microsoft.com/office/drawing/2014/main" id="{CD6BC072-2081-E374-E3FD-814909CC2426}"/>
              </a:ext>
            </a:extLst>
          </p:cNvPr>
          <p:cNvPicPr>
            <a:picLocks noChangeAspect="1"/>
          </p:cNvPicPr>
          <p:nvPr/>
        </p:nvPicPr>
        <p:blipFill>
          <a:blip r:embed="rId4"/>
          <a:stretch>
            <a:fillRect/>
          </a:stretch>
        </p:blipFill>
        <p:spPr>
          <a:xfrm>
            <a:off x="3943351" y="5276850"/>
            <a:ext cx="88978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Connecteur droit 7">
            <a:extLst>
              <a:ext uri="{FF2B5EF4-FFF2-40B4-BE49-F238E27FC236}">
                <a16:creationId xmlns:a16="http://schemas.microsoft.com/office/drawing/2014/main" id="{2E644C15-6B7C-2F49-5A63-BF4553981023}"/>
              </a:ext>
            </a:extLst>
          </p:cNvPr>
          <p:cNvCxnSpPr/>
          <p:nvPr/>
        </p:nvCxnSpPr>
        <p:spPr>
          <a:xfrm>
            <a:off x="5676727" y="1393141"/>
            <a:ext cx="0" cy="48013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 name="Connecteur en angle 21">
            <a:extLst>
              <a:ext uri="{FF2B5EF4-FFF2-40B4-BE49-F238E27FC236}">
                <a16:creationId xmlns:a16="http://schemas.microsoft.com/office/drawing/2014/main" id="{88DAA2A2-62B6-1703-7F74-619F1F5E48D7}"/>
              </a:ext>
            </a:extLst>
          </p:cNvPr>
          <p:cNvCxnSpPr>
            <a:cxnSpLocks/>
            <a:endCxn id="2" idx="1"/>
          </p:cNvCxnSpPr>
          <p:nvPr/>
        </p:nvCxnSpPr>
        <p:spPr>
          <a:xfrm>
            <a:off x="3566160" y="1189495"/>
            <a:ext cx="2196331" cy="920094"/>
          </a:xfrm>
          <a:prstGeom prst="bentConnector3">
            <a:avLst/>
          </a:prstGeom>
          <a:ln w="28575">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68460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6010</TotalTime>
  <Words>2666</Words>
  <Application>Microsoft Office PowerPoint</Application>
  <PresentationFormat>Grand écran</PresentationFormat>
  <Paragraphs>315</Paragraphs>
  <Slides>21</Slides>
  <Notes>0</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21</vt:i4>
      </vt:variant>
    </vt:vector>
  </HeadingPairs>
  <TitlesOfParts>
    <vt:vector size="31" baseType="lpstr">
      <vt:lpstr>Aptos</vt:lpstr>
      <vt:lpstr>Arial</vt:lpstr>
      <vt:lpstr>Bahnschrift Light SemiCondensed</vt:lpstr>
      <vt:lpstr>Bahnschrift SemiLight Condensed</vt:lpstr>
      <vt:lpstr>Calibri</vt:lpstr>
      <vt:lpstr>Calibri Light</vt:lpstr>
      <vt:lpstr>Times New Roman</vt:lpstr>
      <vt:lpstr>Wingdings</vt:lpstr>
      <vt:lpstr>Thème Office</vt:lpstr>
      <vt:lpstr>1_Thème Office</vt:lpstr>
      <vt:lpstr>RMIFC Daily Brief</vt:lpstr>
      <vt:lpstr>ACTIVITIES</vt:lpstr>
      <vt:lpstr>WEATHER FORECAST</vt:lpstr>
      <vt:lpstr>WEATHER FORECAST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Briefing Journalier du CRFIM</dc:title>
  <dc:creator>Ainasafidy Roberto Randriakalomalala</dc:creator>
  <cp:lastModifiedBy>Analyst</cp:lastModifiedBy>
  <cp:revision>2891</cp:revision>
  <dcterms:created xsi:type="dcterms:W3CDTF">2023-11-07T10:48:59Z</dcterms:created>
  <dcterms:modified xsi:type="dcterms:W3CDTF">2024-06-28T09:20:35Z</dcterms:modified>
</cp:coreProperties>
</file>