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Quattrocen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F30340-DB0C-4665-B673-0219A2DA1DFA}">
  <a:tblStyle styleId="{89F30340-DB0C-4665-B673-0219A2DA1D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QuattrocentoSans-bold.fntdata"/><Relationship Id="rId10" Type="http://schemas.openxmlformats.org/officeDocument/2006/relationships/slide" Target="slides/slide4.xml"/><Relationship Id="rId32" Type="http://schemas.openxmlformats.org/officeDocument/2006/relationships/font" Target="fonts/QuattrocentoSans-regular.fntdata"/><Relationship Id="rId13" Type="http://schemas.openxmlformats.org/officeDocument/2006/relationships/slide" Target="slides/slide7.xml"/><Relationship Id="rId35" Type="http://schemas.openxmlformats.org/officeDocument/2006/relationships/font" Target="fonts/QuattrocentoSans-boldItalic.fntdata"/><Relationship Id="rId12" Type="http://schemas.openxmlformats.org/officeDocument/2006/relationships/slide" Target="slides/slide6.xml"/><Relationship Id="rId34" Type="http://schemas.openxmlformats.org/officeDocument/2006/relationships/font" Target="fonts/Quattrocento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c50e1b54b_6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c50e1b54b_6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Meri  zindagi ka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c50e1b54b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c50e1b54b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Meri  zindagi ka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c4aca0f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c4aca0f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c4aca0f2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c4aca0f2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4aca0f2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c4aca0f2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c4aca0f2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c4aca0f2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c4aca0f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c4aca0f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c50e1b5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c50e1b5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fb9ea63f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fb9ea63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fb9ea63fc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fb9ea63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fb9ea63fc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fb9ea63f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c4aca0f2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c4aca0f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c50e1b54b_6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c50e1b54b_6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c50e1b54b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c50e1b54b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c50e1b54b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c50e1b54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1" name="Google Shape;11;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2" name="Google Shape;12;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cxnSp>
        <p:nvCxnSpPr>
          <p:cNvPr id="58" name="Google Shape;58;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0" name="Google Shape;60;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1" name="Google Shape;61;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2" name="Google Shape;62;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5" name="Shape 65"/>
        <p:cNvGrpSpPr/>
        <p:nvPr/>
      </p:nvGrpSpPr>
      <p:grpSpPr>
        <a:xfrm>
          <a:off x="0" y="0"/>
          <a:ext cx="0" cy="0"/>
          <a:chOff x="0" y="0"/>
          <a:chExt cx="0" cy="0"/>
        </a:xfrm>
      </p:grpSpPr>
      <p:sp>
        <p:nvSpPr>
          <p:cNvPr id="66" name="Google Shape;66;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0" y="0"/>
            <a:ext cx="9144000" cy="3460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10800000">
            <a:off x="7697100" y="-25"/>
            <a:ext cx="962400" cy="34602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10800000">
            <a:off x="5750475" y="-25"/>
            <a:ext cx="1946700" cy="34602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flipH="1" rot="10800000">
            <a:off x="8659500" y="-25"/>
            <a:ext cx="484500" cy="34602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ph type="title"/>
          </p:nvPr>
        </p:nvSpPr>
        <p:spPr>
          <a:xfrm>
            <a:off x="324475" y="465975"/>
            <a:ext cx="5124300" cy="28416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None/>
              <a:defRPr b="1" sz="3600">
                <a:solidFill>
                  <a:srgbClr val="FFFFFF"/>
                </a:solidFill>
              </a:defRPr>
            </a:lvl1pPr>
            <a:lvl2pPr lvl="1" algn="l">
              <a:lnSpc>
                <a:spcPct val="100000"/>
              </a:lnSpc>
              <a:spcBef>
                <a:spcPts val="0"/>
              </a:spcBef>
              <a:spcAft>
                <a:spcPts val="0"/>
              </a:spcAft>
              <a:buNone/>
              <a:defRPr b="1" sz="3600">
                <a:solidFill>
                  <a:srgbClr val="FFFFFF"/>
                </a:solidFill>
              </a:defRPr>
            </a:lvl2pPr>
            <a:lvl3pPr lvl="2" algn="l">
              <a:lnSpc>
                <a:spcPct val="100000"/>
              </a:lnSpc>
              <a:spcBef>
                <a:spcPts val="0"/>
              </a:spcBef>
              <a:spcAft>
                <a:spcPts val="0"/>
              </a:spcAft>
              <a:buNone/>
              <a:defRPr b="1" sz="3600">
                <a:solidFill>
                  <a:srgbClr val="FFFFFF"/>
                </a:solidFill>
              </a:defRPr>
            </a:lvl3pPr>
            <a:lvl4pPr lvl="3" algn="l">
              <a:lnSpc>
                <a:spcPct val="100000"/>
              </a:lnSpc>
              <a:spcBef>
                <a:spcPts val="0"/>
              </a:spcBef>
              <a:spcAft>
                <a:spcPts val="0"/>
              </a:spcAft>
              <a:buNone/>
              <a:defRPr b="1" sz="3600">
                <a:solidFill>
                  <a:srgbClr val="FFFFFF"/>
                </a:solidFill>
              </a:defRPr>
            </a:lvl4pPr>
            <a:lvl5pPr lvl="4" algn="l">
              <a:lnSpc>
                <a:spcPct val="100000"/>
              </a:lnSpc>
              <a:spcBef>
                <a:spcPts val="0"/>
              </a:spcBef>
              <a:spcAft>
                <a:spcPts val="0"/>
              </a:spcAft>
              <a:buNone/>
              <a:defRPr b="1" sz="3600">
                <a:solidFill>
                  <a:srgbClr val="FFFFFF"/>
                </a:solidFill>
              </a:defRPr>
            </a:lvl5pPr>
            <a:lvl6pPr lvl="5" algn="l">
              <a:lnSpc>
                <a:spcPct val="100000"/>
              </a:lnSpc>
              <a:spcBef>
                <a:spcPts val="0"/>
              </a:spcBef>
              <a:spcAft>
                <a:spcPts val="0"/>
              </a:spcAft>
              <a:buNone/>
              <a:defRPr b="1" sz="3600">
                <a:solidFill>
                  <a:srgbClr val="FFFFFF"/>
                </a:solidFill>
              </a:defRPr>
            </a:lvl6pPr>
            <a:lvl7pPr lvl="6" algn="l">
              <a:lnSpc>
                <a:spcPct val="100000"/>
              </a:lnSpc>
              <a:spcBef>
                <a:spcPts val="0"/>
              </a:spcBef>
              <a:spcAft>
                <a:spcPts val="0"/>
              </a:spcAft>
              <a:buNone/>
              <a:defRPr b="1" sz="3600">
                <a:solidFill>
                  <a:srgbClr val="FFFFFF"/>
                </a:solidFill>
              </a:defRPr>
            </a:lvl7pPr>
            <a:lvl8pPr lvl="7" algn="l">
              <a:lnSpc>
                <a:spcPct val="100000"/>
              </a:lnSpc>
              <a:spcBef>
                <a:spcPts val="0"/>
              </a:spcBef>
              <a:spcAft>
                <a:spcPts val="0"/>
              </a:spcAft>
              <a:buNone/>
              <a:defRPr b="1" sz="3600">
                <a:solidFill>
                  <a:srgbClr val="FFFFFF"/>
                </a:solidFill>
              </a:defRPr>
            </a:lvl8pPr>
            <a:lvl9pPr lvl="8" algn="l">
              <a:lnSpc>
                <a:spcPct val="100000"/>
              </a:lnSpc>
              <a:spcBef>
                <a:spcPts val="0"/>
              </a:spcBef>
              <a:spcAft>
                <a:spcPts val="0"/>
              </a:spcAft>
              <a:buNone/>
              <a:defRPr b="1" sz="3600">
                <a:solidFill>
                  <a:srgbClr val="FFFFFF"/>
                </a:solidFill>
              </a:defRPr>
            </a:lvl9pPr>
          </a:lstStyle>
          <a:p/>
        </p:txBody>
      </p:sp>
      <p:sp>
        <p:nvSpPr>
          <p:cNvPr id="72" name="Google Shape;72;p13"/>
          <p:cNvSpPr txBox="1"/>
          <p:nvPr>
            <p:ph idx="1" type="subTitle"/>
          </p:nvPr>
        </p:nvSpPr>
        <p:spPr>
          <a:xfrm>
            <a:off x="324475" y="3612602"/>
            <a:ext cx="5124300" cy="13026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616161"/>
              </a:buClr>
              <a:buSzPts val="1800"/>
              <a:buNone/>
              <a:defRPr sz="1800">
                <a:solidFill>
                  <a:srgbClr val="616161"/>
                </a:solidFill>
              </a:defRPr>
            </a:lvl1pPr>
            <a:lvl2pPr lvl="1" algn="l">
              <a:lnSpc>
                <a:spcPct val="100000"/>
              </a:lnSpc>
              <a:spcBef>
                <a:spcPts val="0"/>
              </a:spcBef>
              <a:spcAft>
                <a:spcPts val="0"/>
              </a:spcAft>
              <a:buClr>
                <a:srgbClr val="616161"/>
              </a:buClr>
              <a:buSzPts val="1800"/>
              <a:buNone/>
              <a:defRPr sz="1800">
                <a:solidFill>
                  <a:srgbClr val="616161"/>
                </a:solidFill>
              </a:defRPr>
            </a:lvl2pPr>
            <a:lvl3pPr lvl="2" algn="l">
              <a:lnSpc>
                <a:spcPct val="100000"/>
              </a:lnSpc>
              <a:spcBef>
                <a:spcPts val="0"/>
              </a:spcBef>
              <a:spcAft>
                <a:spcPts val="0"/>
              </a:spcAft>
              <a:buClr>
                <a:srgbClr val="616161"/>
              </a:buClr>
              <a:buSzPts val="1800"/>
              <a:buNone/>
              <a:defRPr sz="1800">
                <a:solidFill>
                  <a:srgbClr val="616161"/>
                </a:solidFill>
              </a:defRPr>
            </a:lvl3pPr>
            <a:lvl4pPr lvl="3" algn="l">
              <a:lnSpc>
                <a:spcPct val="100000"/>
              </a:lnSpc>
              <a:spcBef>
                <a:spcPts val="0"/>
              </a:spcBef>
              <a:spcAft>
                <a:spcPts val="0"/>
              </a:spcAft>
              <a:buClr>
                <a:srgbClr val="616161"/>
              </a:buClr>
              <a:buSzPts val="1800"/>
              <a:buNone/>
              <a:defRPr sz="1800">
                <a:solidFill>
                  <a:srgbClr val="616161"/>
                </a:solidFill>
              </a:defRPr>
            </a:lvl4pPr>
            <a:lvl5pPr lvl="4" algn="l">
              <a:lnSpc>
                <a:spcPct val="100000"/>
              </a:lnSpc>
              <a:spcBef>
                <a:spcPts val="0"/>
              </a:spcBef>
              <a:spcAft>
                <a:spcPts val="0"/>
              </a:spcAft>
              <a:buClr>
                <a:srgbClr val="616161"/>
              </a:buClr>
              <a:buSzPts val="1800"/>
              <a:buNone/>
              <a:defRPr sz="1800">
                <a:solidFill>
                  <a:srgbClr val="616161"/>
                </a:solidFill>
              </a:defRPr>
            </a:lvl5pPr>
            <a:lvl6pPr lvl="5" algn="l">
              <a:lnSpc>
                <a:spcPct val="100000"/>
              </a:lnSpc>
              <a:spcBef>
                <a:spcPts val="0"/>
              </a:spcBef>
              <a:spcAft>
                <a:spcPts val="0"/>
              </a:spcAft>
              <a:buClr>
                <a:srgbClr val="616161"/>
              </a:buClr>
              <a:buSzPts val="1800"/>
              <a:buNone/>
              <a:defRPr sz="1800">
                <a:solidFill>
                  <a:srgbClr val="616161"/>
                </a:solidFill>
              </a:defRPr>
            </a:lvl6pPr>
            <a:lvl7pPr lvl="6" algn="l">
              <a:lnSpc>
                <a:spcPct val="100000"/>
              </a:lnSpc>
              <a:spcBef>
                <a:spcPts val="0"/>
              </a:spcBef>
              <a:spcAft>
                <a:spcPts val="0"/>
              </a:spcAft>
              <a:buClr>
                <a:srgbClr val="616161"/>
              </a:buClr>
              <a:buSzPts val="1800"/>
              <a:buNone/>
              <a:defRPr sz="1800">
                <a:solidFill>
                  <a:srgbClr val="616161"/>
                </a:solidFill>
              </a:defRPr>
            </a:lvl7pPr>
            <a:lvl8pPr lvl="7" algn="l">
              <a:lnSpc>
                <a:spcPct val="100000"/>
              </a:lnSpc>
              <a:spcBef>
                <a:spcPts val="0"/>
              </a:spcBef>
              <a:spcAft>
                <a:spcPts val="0"/>
              </a:spcAft>
              <a:buClr>
                <a:srgbClr val="616161"/>
              </a:buClr>
              <a:buSzPts val="1800"/>
              <a:buNone/>
              <a:defRPr sz="1800">
                <a:solidFill>
                  <a:srgbClr val="616161"/>
                </a:solidFill>
              </a:defRPr>
            </a:lvl8pPr>
            <a:lvl9pPr lvl="8" algn="l">
              <a:lnSpc>
                <a:spcPct val="100000"/>
              </a:lnSpc>
              <a:spcBef>
                <a:spcPts val="0"/>
              </a:spcBef>
              <a:spcAft>
                <a:spcPts val="0"/>
              </a:spcAft>
              <a:buClr>
                <a:srgbClr val="616161"/>
              </a:buClr>
              <a:buSzPts val="1800"/>
              <a:buNone/>
              <a:defRPr sz="1800">
                <a:solidFill>
                  <a:srgbClr val="616161"/>
                </a:solidFill>
              </a:defRPr>
            </a:lvl9pPr>
          </a:lstStyle>
          <a:p/>
        </p:txBody>
      </p:sp>
      <p:sp>
        <p:nvSpPr>
          <p:cNvPr id="73" name="Google Shape;7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3" name="Shape 13"/>
        <p:cNvGrpSpPr/>
        <p:nvPr/>
      </p:nvGrpSpPr>
      <p:grpSpPr>
        <a:xfrm>
          <a:off x="0" y="0"/>
          <a:ext cx="0" cy="0"/>
          <a:chOff x="0" y="0"/>
          <a:chExt cx="0" cy="0"/>
        </a:xfrm>
      </p:grpSpPr>
      <p:cxnSp>
        <p:nvCxnSpPr>
          <p:cNvPr id="14" name="Google Shape;14;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5" name="Google Shape;15;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6" name="Google Shape;16;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cxnSp>
        <p:nvCxnSpPr>
          <p:cNvPr id="19" name="Google Shape;19;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0" name="Google Shape;20;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1" name="Google Shape;21;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2" name="Google Shape;22;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7" name="Google Shape;27;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8" name="Google Shape;28;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9" name="Google Shape;29;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 name="Google Shape;35;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8" name="Google Shape;38;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1" name="Shape 41"/>
        <p:cNvGrpSpPr/>
        <p:nvPr/>
      </p:nvGrpSpPr>
      <p:grpSpPr>
        <a:xfrm>
          <a:off x="0" y="0"/>
          <a:ext cx="0" cy="0"/>
          <a:chOff x="0" y="0"/>
          <a:chExt cx="0" cy="0"/>
        </a:xfrm>
      </p:grpSpPr>
      <p:cxnSp>
        <p:nvCxnSpPr>
          <p:cNvPr id="42" name="Google Shape;42;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4" name="Google Shape;44;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49" name="Google Shape;49;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cxnSp>
        <p:nvCxnSpPr>
          <p:cNvPr id="53" name="Google Shape;53;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4" name="Google Shape;54;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5" name="Google Shape;55;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6" name="Google Shape;5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igital-Image-Processing-IIITH/project-fms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12.jpg"/><Relationship Id="rId5" Type="http://schemas.openxmlformats.org/officeDocument/2006/relationships/image" Target="../media/image7.jpg"/><Relationship Id="rId6"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1.jp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jpg"/><Relationship Id="rId9" Type="http://schemas.openxmlformats.org/officeDocument/2006/relationships/image" Target="../media/image12.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9.jpg"/><Relationship Id="rId8"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g"/><Relationship Id="rId5" Type="http://schemas.openxmlformats.org/officeDocument/2006/relationships/image" Target="../media/image14.jpg"/><Relationship Id="rId6" Type="http://schemas.openxmlformats.org/officeDocument/2006/relationships/image" Target="../media/image13.jpg"/><Relationship Id="rId7" Type="http://schemas.openxmlformats.org/officeDocument/2006/relationships/image" Target="../media/image16.jpg"/><Relationship Id="rId8"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23.jpg"/><Relationship Id="rId9" Type="http://schemas.openxmlformats.org/officeDocument/2006/relationships/image" Target="../media/image24.jpg"/><Relationship Id="rId5" Type="http://schemas.openxmlformats.org/officeDocument/2006/relationships/image" Target="../media/image18.jpg"/><Relationship Id="rId6" Type="http://schemas.openxmlformats.org/officeDocument/2006/relationships/image" Target="../media/image19.jpg"/><Relationship Id="rId7" Type="http://schemas.openxmlformats.org/officeDocument/2006/relationships/image" Target="../media/image21.jpg"/><Relationship Id="rId8"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1406250" y="7350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latin typeface="Quattrocento Sans"/>
                <a:ea typeface="Quattrocento Sans"/>
                <a:cs typeface="Quattrocento Sans"/>
                <a:sym typeface="Quattrocento Sans"/>
              </a:rPr>
              <a:t>Scrabble Assistant (29)</a:t>
            </a:r>
            <a:endParaRPr sz="4400">
              <a:latin typeface="Quattrocento Sans"/>
              <a:ea typeface="Quattrocento Sans"/>
              <a:cs typeface="Quattrocento Sans"/>
              <a:sym typeface="Quattrocento Sans"/>
            </a:endParaRPr>
          </a:p>
        </p:txBody>
      </p:sp>
      <p:sp>
        <p:nvSpPr>
          <p:cNvPr id="79" name="Google Shape;79;p14"/>
          <p:cNvSpPr txBox="1"/>
          <p:nvPr>
            <p:ph idx="1" type="subTitle"/>
          </p:nvPr>
        </p:nvSpPr>
        <p:spPr>
          <a:xfrm>
            <a:off x="430200" y="2181488"/>
            <a:ext cx="8283600" cy="210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latin typeface="Quattrocento Sans"/>
                <a:ea typeface="Quattrocento Sans"/>
                <a:cs typeface="Quattrocento Sans"/>
                <a:sym typeface="Quattrocento Sans"/>
              </a:rPr>
              <a:t> </a:t>
            </a:r>
            <a:r>
              <a:rPr lang="en" sz="2900">
                <a:latin typeface="Quattrocento Sans"/>
                <a:ea typeface="Quattrocento Sans"/>
                <a:cs typeface="Quattrocento Sans"/>
                <a:sym typeface="Quattrocento Sans"/>
              </a:rPr>
              <a:t>Team </a:t>
            </a:r>
            <a:r>
              <a:rPr lang="en" sz="2900">
                <a:latin typeface="Quattrocento Sans"/>
                <a:ea typeface="Quattrocento Sans"/>
                <a:cs typeface="Quattrocento Sans"/>
                <a:sym typeface="Quattrocento Sans"/>
              </a:rPr>
              <a:t>fmss</a:t>
            </a:r>
            <a:r>
              <a:rPr lang="en">
                <a:latin typeface="Quattrocento Sans"/>
                <a:ea typeface="Quattrocento Sans"/>
                <a:cs typeface="Quattrocento Sans"/>
                <a:sym typeface="Quattrocento Sans"/>
              </a:rPr>
              <a:t> (</a:t>
            </a:r>
            <a:r>
              <a:rPr lang="en" sz="1600" u="sng">
                <a:solidFill>
                  <a:schemeClr val="hlink"/>
                </a:solidFill>
                <a:latin typeface="Quattrocento Sans"/>
                <a:ea typeface="Quattrocento Sans"/>
                <a:cs typeface="Quattrocento Sans"/>
                <a:sym typeface="Quattrocento Sans"/>
                <a:hlinkClick r:id="rId3"/>
              </a:rPr>
              <a:t>Link</a:t>
            </a:r>
            <a:r>
              <a:rPr lang="en">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    Fanish Jain(2018101021, CSE)</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    Swastik Murawat(2018101022,CSE)</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    Swati Dantu(2020702014,ECE)</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    Mayank Goyal(2018101002,CSE)</a:t>
            </a:r>
            <a:endParaRPr>
              <a:latin typeface="Quattrocento Sans"/>
              <a:ea typeface="Quattrocento Sans"/>
              <a:cs typeface="Quattrocento Sans"/>
              <a:sym typeface="Quattrocento Sans"/>
            </a:endParaRPr>
          </a:p>
        </p:txBody>
      </p:sp>
      <p:sp>
        <p:nvSpPr>
          <p:cNvPr id="80" name="Google Shape;80;p14"/>
          <p:cNvSpPr txBox="1"/>
          <p:nvPr/>
        </p:nvSpPr>
        <p:spPr>
          <a:xfrm>
            <a:off x="1545750" y="4594425"/>
            <a:ext cx="60525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Mentor TA: Surendra Kumar Reddy </a:t>
            </a:r>
            <a:endParaRPr sz="18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pic>
        <p:nvPicPr>
          <p:cNvPr id="179" name="Google Shape;179;p23"/>
          <p:cNvPicPr preferRelativeResize="0"/>
          <p:nvPr/>
        </p:nvPicPr>
        <p:blipFill rotWithShape="1">
          <a:blip r:embed="rId3">
            <a:alphaModFix/>
          </a:blip>
          <a:srcRect b="12954" l="14107" r="5918" t="1932"/>
          <a:stretch/>
        </p:blipFill>
        <p:spPr>
          <a:xfrm>
            <a:off x="5698125" y="602700"/>
            <a:ext cx="2157300" cy="1833900"/>
          </a:xfrm>
          <a:prstGeom prst="rect">
            <a:avLst/>
          </a:prstGeom>
          <a:noFill/>
          <a:ln>
            <a:noFill/>
          </a:ln>
        </p:spPr>
      </p:pic>
      <p:pic>
        <p:nvPicPr>
          <p:cNvPr id="180" name="Google Shape;180;p23"/>
          <p:cNvPicPr preferRelativeResize="0"/>
          <p:nvPr/>
        </p:nvPicPr>
        <p:blipFill rotWithShape="1">
          <a:blip r:embed="rId4">
            <a:alphaModFix/>
          </a:blip>
          <a:srcRect b="9655" l="10605" r="7874" t="4137"/>
          <a:stretch/>
        </p:blipFill>
        <p:spPr>
          <a:xfrm>
            <a:off x="6903125" y="2841550"/>
            <a:ext cx="2083525" cy="1951650"/>
          </a:xfrm>
          <a:prstGeom prst="rect">
            <a:avLst/>
          </a:prstGeom>
          <a:noFill/>
          <a:ln>
            <a:noFill/>
          </a:ln>
        </p:spPr>
      </p:pic>
      <p:pic>
        <p:nvPicPr>
          <p:cNvPr id="181" name="Google Shape;181;p23"/>
          <p:cNvPicPr preferRelativeResize="0"/>
          <p:nvPr/>
        </p:nvPicPr>
        <p:blipFill rotWithShape="1">
          <a:blip r:embed="rId5">
            <a:alphaModFix/>
          </a:blip>
          <a:srcRect b="9663" l="13107" r="4035" t="4129"/>
          <a:stretch/>
        </p:blipFill>
        <p:spPr>
          <a:xfrm>
            <a:off x="3841430" y="2959300"/>
            <a:ext cx="2028594" cy="1833900"/>
          </a:xfrm>
          <a:prstGeom prst="rect">
            <a:avLst/>
          </a:prstGeom>
          <a:noFill/>
          <a:ln>
            <a:noFill/>
          </a:ln>
        </p:spPr>
      </p:pic>
      <p:sp>
        <p:nvSpPr>
          <p:cNvPr id="182" name="Google Shape;182;p23"/>
          <p:cNvSpPr/>
          <p:nvPr/>
        </p:nvSpPr>
        <p:spPr>
          <a:xfrm rot="5401031">
            <a:off x="7804725" y="1919500"/>
            <a:ext cx="1000500" cy="758400"/>
          </a:xfrm>
          <a:prstGeom prst="bentArrow">
            <a:avLst>
              <a:gd fmla="val 20102" name="adj1"/>
              <a:gd fmla="val 32198"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txBox="1"/>
          <p:nvPr/>
        </p:nvSpPr>
        <p:spPr>
          <a:xfrm>
            <a:off x="301950" y="437575"/>
            <a:ext cx="4341900" cy="15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lt1"/>
                </a:solidFill>
                <a:latin typeface="Raleway"/>
                <a:ea typeface="Raleway"/>
                <a:cs typeface="Raleway"/>
                <a:sym typeface="Raleway"/>
              </a:rPr>
              <a:t>Perspective Skew</a:t>
            </a:r>
            <a:r>
              <a:rPr b="1" lang="en" sz="3500">
                <a:solidFill>
                  <a:schemeClr val="lt1"/>
                </a:solidFill>
                <a:latin typeface="Raleway"/>
                <a:ea typeface="Raleway"/>
                <a:cs typeface="Raleway"/>
                <a:sym typeface="Raleway"/>
              </a:rPr>
              <a:t> </a:t>
            </a:r>
            <a:r>
              <a:rPr b="1" lang="en" sz="3500">
                <a:solidFill>
                  <a:schemeClr val="lt1"/>
                </a:solidFill>
                <a:latin typeface="Raleway"/>
                <a:ea typeface="Raleway"/>
                <a:cs typeface="Raleway"/>
                <a:sym typeface="Raleway"/>
              </a:rPr>
              <a:t>Correction</a:t>
            </a:r>
            <a:endParaRPr b="1" sz="3500">
              <a:solidFill>
                <a:schemeClr val="lt1"/>
              </a:solidFill>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
        <p:nvSpPr>
          <p:cNvPr id="184" name="Google Shape;184;p23"/>
          <p:cNvSpPr/>
          <p:nvPr/>
        </p:nvSpPr>
        <p:spPr>
          <a:xfrm>
            <a:off x="5953675" y="3673925"/>
            <a:ext cx="865800" cy="387000"/>
          </a:xfrm>
          <a:prstGeom prst="leftArrow">
            <a:avLst>
              <a:gd fmla="val 50000" name="adj1"/>
              <a:gd fmla="val 5000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txBox="1"/>
          <p:nvPr/>
        </p:nvSpPr>
        <p:spPr>
          <a:xfrm>
            <a:off x="301950" y="1842925"/>
            <a:ext cx="3279900" cy="311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Get contour (Largest one)</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Warp image according to it</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Now, for getting each tile we used ‘slice_image’ function</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This function is written instead of grid detection (which is more accurate but complex to write)</a:t>
            </a:r>
            <a:endParaRPr sz="1600">
              <a:solidFill>
                <a:schemeClr val="lt1"/>
              </a:solidFill>
              <a:latin typeface="Lato"/>
              <a:ea typeface="Lato"/>
              <a:cs typeface="Lato"/>
              <a:sym typeface="Lato"/>
            </a:endParaRPr>
          </a:p>
        </p:txBody>
      </p:sp>
      <p:sp>
        <p:nvSpPr>
          <p:cNvPr id="186" name="Google Shape;186;p23"/>
          <p:cNvSpPr/>
          <p:nvPr/>
        </p:nvSpPr>
        <p:spPr>
          <a:xfrm>
            <a:off x="7381250" y="64880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87" name="Google Shape;187;p23"/>
          <p:cNvSpPr/>
          <p:nvPr/>
        </p:nvSpPr>
        <p:spPr>
          <a:xfrm>
            <a:off x="8528600" y="290722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88" name="Google Shape;188;p23"/>
          <p:cNvSpPr/>
          <p:nvPr/>
        </p:nvSpPr>
        <p:spPr>
          <a:xfrm>
            <a:off x="5395850" y="301707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24"/>
          <p:cNvSpPr/>
          <p:nvPr/>
        </p:nvSpPr>
        <p:spPr>
          <a:xfrm rot="5401219">
            <a:off x="7148150" y="1356073"/>
            <a:ext cx="1691400" cy="948300"/>
          </a:xfrm>
          <a:prstGeom prst="bentArrow">
            <a:avLst>
              <a:gd fmla="val 19591" name="adj1"/>
              <a:gd fmla="val 32198"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txBox="1"/>
          <p:nvPr/>
        </p:nvSpPr>
        <p:spPr>
          <a:xfrm>
            <a:off x="311175" y="189875"/>
            <a:ext cx="5061000" cy="15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chemeClr val="lt1"/>
                </a:solidFill>
                <a:latin typeface="Raleway"/>
                <a:ea typeface="Raleway"/>
                <a:cs typeface="Raleway"/>
                <a:sym typeface="Raleway"/>
              </a:rPr>
              <a:t>       Image Enhancement</a:t>
            </a:r>
            <a:endParaRPr>
              <a:latin typeface="Lato"/>
              <a:ea typeface="Lato"/>
              <a:cs typeface="Lato"/>
              <a:sym typeface="Lato"/>
            </a:endParaRPr>
          </a:p>
        </p:txBody>
      </p:sp>
      <p:sp>
        <p:nvSpPr>
          <p:cNvPr id="195" name="Google Shape;195;p24"/>
          <p:cNvSpPr/>
          <p:nvPr/>
        </p:nvSpPr>
        <p:spPr>
          <a:xfrm>
            <a:off x="5776200" y="3691625"/>
            <a:ext cx="630600" cy="269100"/>
          </a:xfrm>
          <a:prstGeom prst="leftArrow">
            <a:avLst>
              <a:gd fmla="val 50000" name="adj1"/>
              <a:gd fmla="val 5000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nvSpPr>
        <p:spPr>
          <a:xfrm>
            <a:off x="404550" y="1762825"/>
            <a:ext cx="3833100" cy="913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Contrast Stretching</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Histogram Equalisation</a:t>
            </a:r>
            <a:endParaRPr sz="1600">
              <a:solidFill>
                <a:schemeClr val="lt1"/>
              </a:solidFill>
              <a:latin typeface="Lato"/>
              <a:ea typeface="Lato"/>
              <a:cs typeface="Lato"/>
              <a:sym typeface="Lato"/>
            </a:endParaRPr>
          </a:p>
          <a:p>
            <a:pPr indent="-330200" lvl="0" marL="4572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Thresholding on each cell</a:t>
            </a:r>
            <a:endParaRPr sz="1600">
              <a:solidFill>
                <a:schemeClr val="lt1"/>
              </a:solidFill>
              <a:latin typeface="Lato"/>
              <a:ea typeface="Lato"/>
              <a:cs typeface="Lato"/>
              <a:sym typeface="Lato"/>
            </a:endParaRPr>
          </a:p>
        </p:txBody>
      </p:sp>
      <p:pic>
        <p:nvPicPr>
          <p:cNvPr id="197" name="Google Shape;197;p24"/>
          <p:cNvPicPr preferRelativeResize="0"/>
          <p:nvPr/>
        </p:nvPicPr>
        <p:blipFill rotWithShape="1">
          <a:blip r:embed="rId3">
            <a:alphaModFix/>
          </a:blip>
          <a:srcRect b="9663" l="13107" r="4035" t="4129"/>
          <a:stretch/>
        </p:blipFill>
        <p:spPr>
          <a:xfrm>
            <a:off x="5268677" y="223300"/>
            <a:ext cx="2196850" cy="1985982"/>
          </a:xfrm>
          <a:prstGeom prst="rect">
            <a:avLst/>
          </a:prstGeom>
          <a:noFill/>
          <a:ln>
            <a:noFill/>
          </a:ln>
        </p:spPr>
      </p:pic>
      <p:pic>
        <p:nvPicPr>
          <p:cNvPr id="198" name="Google Shape;198;p24"/>
          <p:cNvPicPr preferRelativeResize="0"/>
          <p:nvPr/>
        </p:nvPicPr>
        <p:blipFill rotWithShape="1">
          <a:blip r:embed="rId4">
            <a:alphaModFix/>
          </a:blip>
          <a:srcRect b="4287" l="4969" r="1616" t="2307"/>
          <a:stretch/>
        </p:blipFill>
        <p:spPr>
          <a:xfrm>
            <a:off x="6591000" y="2843425"/>
            <a:ext cx="2385225" cy="2138125"/>
          </a:xfrm>
          <a:prstGeom prst="rect">
            <a:avLst/>
          </a:prstGeom>
          <a:noFill/>
          <a:ln>
            <a:noFill/>
          </a:ln>
        </p:spPr>
      </p:pic>
      <p:pic>
        <p:nvPicPr>
          <p:cNvPr id="199" name="Google Shape;199;p24"/>
          <p:cNvPicPr preferRelativeResize="0"/>
          <p:nvPr/>
        </p:nvPicPr>
        <p:blipFill rotWithShape="1">
          <a:blip r:embed="rId5">
            <a:alphaModFix/>
          </a:blip>
          <a:srcRect b="4762" l="6204" r="2153" t="1665"/>
          <a:stretch/>
        </p:blipFill>
        <p:spPr>
          <a:xfrm>
            <a:off x="3342050" y="2843425"/>
            <a:ext cx="2287825" cy="2138125"/>
          </a:xfrm>
          <a:prstGeom prst="rect">
            <a:avLst/>
          </a:prstGeom>
          <a:noFill/>
          <a:ln>
            <a:noFill/>
          </a:ln>
        </p:spPr>
      </p:pic>
      <p:pic>
        <p:nvPicPr>
          <p:cNvPr id="200" name="Google Shape;200;p24"/>
          <p:cNvPicPr preferRelativeResize="0"/>
          <p:nvPr/>
        </p:nvPicPr>
        <p:blipFill rotWithShape="1">
          <a:blip r:embed="rId6">
            <a:alphaModFix/>
          </a:blip>
          <a:srcRect b="4845" l="4558" r="2027" t="1966"/>
          <a:stretch/>
        </p:blipFill>
        <p:spPr>
          <a:xfrm>
            <a:off x="264475" y="2883050"/>
            <a:ext cx="2287825" cy="2138125"/>
          </a:xfrm>
          <a:prstGeom prst="rect">
            <a:avLst/>
          </a:prstGeom>
          <a:noFill/>
          <a:ln>
            <a:noFill/>
          </a:ln>
        </p:spPr>
      </p:pic>
      <p:sp>
        <p:nvSpPr>
          <p:cNvPr id="201" name="Google Shape;201;p24"/>
          <p:cNvSpPr/>
          <p:nvPr/>
        </p:nvSpPr>
        <p:spPr>
          <a:xfrm>
            <a:off x="2658725" y="3657425"/>
            <a:ext cx="576900" cy="269100"/>
          </a:xfrm>
          <a:prstGeom prst="leftArrow">
            <a:avLst>
              <a:gd fmla="val 50000" name="adj1"/>
              <a:gd fmla="val 5000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6959725" y="26455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3" name="Google Shape;203;p24"/>
          <p:cNvSpPr/>
          <p:nvPr/>
        </p:nvSpPr>
        <p:spPr>
          <a:xfrm>
            <a:off x="8518550" y="288305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04" name="Google Shape;204;p24"/>
          <p:cNvSpPr/>
          <p:nvPr/>
        </p:nvSpPr>
        <p:spPr>
          <a:xfrm>
            <a:off x="5180450" y="288305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5" name="Google Shape;205;p24"/>
          <p:cNvSpPr/>
          <p:nvPr/>
        </p:nvSpPr>
        <p:spPr>
          <a:xfrm>
            <a:off x="2079875" y="292432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ctrTitle"/>
          </p:nvPr>
        </p:nvSpPr>
        <p:spPr>
          <a:xfrm>
            <a:off x="152400" y="502275"/>
            <a:ext cx="6122100" cy="10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Character Recognition</a:t>
            </a:r>
            <a:endParaRPr>
              <a:latin typeface="Quattrocento Sans"/>
              <a:ea typeface="Quattrocento Sans"/>
              <a:cs typeface="Quattrocento Sans"/>
              <a:sym typeface="Quattrocento Sans"/>
            </a:endParaRPr>
          </a:p>
        </p:txBody>
      </p:sp>
      <p:sp>
        <p:nvSpPr>
          <p:cNvPr id="211" name="Google Shape;211;p25"/>
          <p:cNvSpPr txBox="1"/>
          <p:nvPr/>
        </p:nvSpPr>
        <p:spPr>
          <a:xfrm>
            <a:off x="241825" y="2155275"/>
            <a:ext cx="5466000" cy="1936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Quattrocento Sans"/>
              <a:buChar char="●"/>
            </a:pPr>
            <a:r>
              <a:rPr lang="en" sz="1600">
                <a:solidFill>
                  <a:srgbClr val="FFFFFF"/>
                </a:solidFill>
                <a:latin typeface="Quattrocento Sans"/>
                <a:ea typeface="Quattrocento Sans"/>
                <a:cs typeface="Quattrocento Sans"/>
                <a:sym typeface="Quattrocento Sans"/>
              </a:rPr>
              <a:t>Using pytesseract library for Character recognition.</a:t>
            </a:r>
            <a:endParaRPr sz="1600">
              <a:solidFill>
                <a:srgbClr val="FFFFFF"/>
              </a:solidFill>
              <a:latin typeface="Quattrocento Sans"/>
              <a:ea typeface="Quattrocento Sans"/>
              <a:cs typeface="Quattrocento Sans"/>
              <a:sym typeface="Quattrocento Sans"/>
            </a:endParaRPr>
          </a:p>
          <a:p>
            <a:pPr indent="-330200" lvl="0" marL="457200" rtl="0" algn="l">
              <a:spcBef>
                <a:spcPts val="0"/>
              </a:spcBef>
              <a:spcAft>
                <a:spcPts val="0"/>
              </a:spcAft>
              <a:buClr>
                <a:srgbClr val="FFFFFF"/>
              </a:buClr>
              <a:buSzPts val="1600"/>
              <a:buFont typeface="Quattrocento Sans"/>
              <a:buChar char="●"/>
            </a:pPr>
            <a:r>
              <a:rPr lang="en" sz="1600">
                <a:solidFill>
                  <a:srgbClr val="FFFFFF"/>
                </a:solidFill>
                <a:latin typeface="Quattrocento Sans"/>
                <a:ea typeface="Quattrocento Sans"/>
                <a:cs typeface="Quattrocento Sans"/>
                <a:sym typeface="Quattrocento Sans"/>
              </a:rPr>
              <a:t> For letter I using </a:t>
            </a:r>
            <a:r>
              <a:rPr lang="en" sz="1600">
                <a:solidFill>
                  <a:srgbClr val="FFFFFF"/>
                </a:solidFill>
                <a:latin typeface="Quattrocento Sans"/>
                <a:ea typeface="Quattrocento Sans"/>
                <a:cs typeface="Quattrocento Sans"/>
                <a:sym typeface="Quattrocento Sans"/>
              </a:rPr>
              <a:t>naive</a:t>
            </a:r>
            <a:r>
              <a:rPr lang="en" sz="1600">
                <a:solidFill>
                  <a:srgbClr val="FFFFFF"/>
                </a:solidFill>
                <a:latin typeface="Quattrocento Sans"/>
                <a:ea typeface="Quattrocento Sans"/>
                <a:cs typeface="Quattrocento Sans"/>
                <a:sym typeface="Quattrocento Sans"/>
              </a:rPr>
              <a:t> method.</a:t>
            </a:r>
            <a:endParaRPr sz="1600">
              <a:solidFill>
                <a:srgbClr val="FFFFFF"/>
              </a:solidFill>
              <a:latin typeface="Quattrocento Sans"/>
              <a:ea typeface="Quattrocento Sans"/>
              <a:cs typeface="Quattrocento Sans"/>
              <a:sym typeface="Quattrocento Sans"/>
            </a:endParaRPr>
          </a:p>
          <a:p>
            <a:pPr indent="-330200" lvl="0" marL="457200" rtl="0" algn="l">
              <a:spcBef>
                <a:spcPts val="0"/>
              </a:spcBef>
              <a:spcAft>
                <a:spcPts val="0"/>
              </a:spcAft>
              <a:buClr>
                <a:srgbClr val="FFFFFF"/>
              </a:buClr>
              <a:buSzPts val="1600"/>
              <a:buFont typeface="Quattrocento Sans"/>
              <a:buChar char="●"/>
            </a:pPr>
            <a:r>
              <a:rPr lang="en" sz="1600">
                <a:solidFill>
                  <a:srgbClr val="FFFFFF"/>
                </a:solidFill>
                <a:latin typeface="Quattrocento Sans"/>
                <a:ea typeface="Quattrocento Sans"/>
                <a:cs typeface="Quattrocento Sans"/>
                <a:sym typeface="Quattrocento Sans"/>
              </a:rPr>
              <a:t>Before character recognition several steps are applied to improve accuracy like contrast, Hist, Equalization, component</a:t>
            </a:r>
            <a:endParaRPr sz="1600">
              <a:solidFill>
                <a:srgbClr val="FFFFFF"/>
              </a:solidFill>
              <a:latin typeface="Quattrocento Sans"/>
              <a:ea typeface="Quattrocento Sans"/>
              <a:cs typeface="Quattrocento Sans"/>
              <a:sym typeface="Quattrocento Sans"/>
            </a:endParaRPr>
          </a:p>
          <a:p>
            <a:pPr indent="-330200" lvl="0" marL="457200" rtl="0" algn="l">
              <a:spcBef>
                <a:spcPts val="0"/>
              </a:spcBef>
              <a:spcAft>
                <a:spcPts val="0"/>
              </a:spcAft>
              <a:buClr>
                <a:srgbClr val="FFFFFF"/>
              </a:buClr>
              <a:buSzPts val="1600"/>
              <a:buFont typeface="Quattrocento Sans"/>
              <a:buChar char="●"/>
            </a:pPr>
            <a:r>
              <a:rPr lang="en" sz="1600">
                <a:solidFill>
                  <a:srgbClr val="FFFFFF"/>
                </a:solidFill>
                <a:latin typeface="Quattrocento Sans"/>
                <a:ea typeface="Quattrocento Sans"/>
                <a:cs typeface="Quattrocento Sans"/>
                <a:sym typeface="Quattrocento Sans"/>
              </a:rPr>
              <a:t>In case of character like T,J ,Z,C,D we use erosion followed by pytesseract to remove false result</a:t>
            </a:r>
            <a:endParaRPr sz="1600">
              <a:solidFill>
                <a:srgbClr val="FFFFFF"/>
              </a:solidFill>
              <a:latin typeface="Quattrocento Sans"/>
              <a:ea typeface="Quattrocento Sans"/>
              <a:cs typeface="Quattrocento Sans"/>
              <a:sym typeface="Quattrocento Sans"/>
            </a:endParaRPr>
          </a:p>
        </p:txBody>
      </p:sp>
      <p:pic>
        <p:nvPicPr>
          <p:cNvPr id="212" name="Google Shape;212;p25"/>
          <p:cNvPicPr preferRelativeResize="0"/>
          <p:nvPr/>
        </p:nvPicPr>
        <p:blipFill>
          <a:blip r:embed="rId3">
            <a:alphaModFix/>
          </a:blip>
          <a:stretch>
            <a:fillRect/>
          </a:stretch>
        </p:blipFill>
        <p:spPr>
          <a:xfrm>
            <a:off x="7017925" y="2155274"/>
            <a:ext cx="1890675" cy="1634347"/>
          </a:xfrm>
          <a:prstGeom prst="rect">
            <a:avLst/>
          </a:prstGeom>
          <a:noFill/>
          <a:ln>
            <a:noFill/>
          </a:ln>
        </p:spPr>
      </p:pic>
      <p:pic>
        <p:nvPicPr>
          <p:cNvPr id="213" name="Google Shape;213;p25"/>
          <p:cNvPicPr preferRelativeResize="0"/>
          <p:nvPr/>
        </p:nvPicPr>
        <p:blipFill>
          <a:blip r:embed="rId4">
            <a:alphaModFix/>
          </a:blip>
          <a:stretch>
            <a:fillRect/>
          </a:stretch>
        </p:blipFill>
        <p:spPr>
          <a:xfrm>
            <a:off x="5233889" y="3346875"/>
            <a:ext cx="1825686" cy="1740325"/>
          </a:xfrm>
          <a:prstGeom prst="rect">
            <a:avLst/>
          </a:prstGeom>
          <a:noFill/>
          <a:ln>
            <a:noFill/>
          </a:ln>
        </p:spPr>
      </p:pic>
      <p:pic>
        <p:nvPicPr>
          <p:cNvPr id="214" name="Google Shape;214;p25"/>
          <p:cNvPicPr preferRelativeResize="0"/>
          <p:nvPr/>
        </p:nvPicPr>
        <p:blipFill>
          <a:blip r:embed="rId5">
            <a:alphaModFix/>
          </a:blip>
          <a:stretch>
            <a:fillRect/>
          </a:stretch>
        </p:blipFill>
        <p:spPr>
          <a:xfrm>
            <a:off x="6274500" y="85350"/>
            <a:ext cx="2855316" cy="187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ctrTitle"/>
          </p:nvPr>
        </p:nvSpPr>
        <p:spPr>
          <a:xfrm>
            <a:off x="93075" y="578150"/>
            <a:ext cx="85053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Quattrocento Sans"/>
                <a:ea typeface="Quattrocento Sans"/>
                <a:cs typeface="Quattrocento Sans"/>
                <a:sym typeface="Quattrocento Sans"/>
              </a:rPr>
              <a:t>Different approaches to character recognition</a:t>
            </a:r>
            <a:endParaRPr sz="3600">
              <a:latin typeface="Quattrocento Sans"/>
              <a:ea typeface="Quattrocento Sans"/>
              <a:cs typeface="Quattrocento Sans"/>
              <a:sym typeface="Quattrocento Sans"/>
            </a:endParaRPr>
          </a:p>
        </p:txBody>
      </p:sp>
      <p:sp>
        <p:nvSpPr>
          <p:cNvPr id="220" name="Google Shape;220;p26"/>
          <p:cNvSpPr txBox="1"/>
          <p:nvPr/>
        </p:nvSpPr>
        <p:spPr>
          <a:xfrm>
            <a:off x="301950" y="1822100"/>
            <a:ext cx="7920900" cy="299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Quattrocento Sans"/>
              <a:buChar char="●"/>
            </a:pPr>
            <a:r>
              <a:rPr b="1" lang="en">
                <a:solidFill>
                  <a:srgbClr val="FFFFFF"/>
                </a:solidFill>
                <a:latin typeface="Quattrocento Sans"/>
                <a:ea typeface="Quattrocento Sans"/>
                <a:cs typeface="Quattrocento Sans"/>
                <a:sym typeface="Quattrocento Sans"/>
              </a:rPr>
              <a:t>Approach I:</a:t>
            </a:r>
            <a:endParaRPr b="1">
              <a:solidFill>
                <a:srgbClr val="FFFFFF"/>
              </a:solidFill>
              <a:latin typeface="Quattrocento Sans"/>
              <a:ea typeface="Quattrocento Sans"/>
              <a:cs typeface="Quattrocento Sans"/>
              <a:sym typeface="Quattrocento Sans"/>
            </a:endParaRPr>
          </a:p>
          <a:p>
            <a:pPr indent="-317500" lvl="1" marL="914400" rtl="0" algn="l">
              <a:spcBef>
                <a:spcPts val="0"/>
              </a:spcBef>
              <a:spcAft>
                <a:spcPts val="0"/>
              </a:spcAft>
              <a:buClr>
                <a:srgbClr val="FFFFFF"/>
              </a:buClr>
              <a:buSzPts val="1400"/>
              <a:buFont typeface="Quattrocento Sans"/>
              <a:buChar char="○"/>
            </a:pPr>
            <a:r>
              <a:rPr lang="en">
                <a:solidFill>
                  <a:srgbClr val="FFFFFF"/>
                </a:solidFill>
                <a:latin typeface="Quattrocento Sans"/>
                <a:ea typeface="Quattrocento Sans"/>
                <a:cs typeface="Quattrocento Sans"/>
                <a:sym typeface="Quattrocento Sans"/>
              </a:rPr>
              <a:t>Applying </a:t>
            </a:r>
            <a:r>
              <a:rPr lang="en">
                <a:solidFill>
                  <a:srgbClr val="FFFFFF"/>
                </a:solidFill>
                <a:latin typeface="Quattrocento Sans"/>
                <a:ea typeface="Quattrocento Sans"/>
                <a:cs typeface="Quattrocento Sans"/>
                <a:sym typeface="Quattrocento Sans"/>
              </a:rPr>
              <a:t>tesseract </a:t>
            </a:r>
            <a:r>
              <a:rPr lang="en">
                <a:solidFill>
                  <a:srgbClr val="FFFFFF"/>
                </a:solidFill>
                <a:latin typeface="Quattrocento Sans"/>
                <a:ea typeface="Quattrocento Sans"/>
                <a:cs typeface="Quattrocento Sans"/>
                <a:sym typeface="Quattrocento Sans"/>
              </a:rPr>
              <a:t> </a:t>
            </a:r>
            <a:r>
              <a:rPr lang="en">
                <a:solidFill>
                  <a:srgbClr val="FFFFFF"/>
                </a:solidFill>
                <a:latin typeface="Quattrocento Sans"/>
                <a:ea typeface="Quattrocento Sans"/>
                <a:cs typeface="Quattrocento Sans"/>
                <a:sym typeface="Quattrocento Sans"/>
              </a:rPr>
              <a:t>directly on the input image after filtering and thresholding .</a:t>
            </a:r>
            <a:endParaRPr>
              <a:solidFill>
                <a:srgbClr val="FFFFFF"/>
              </a:solidFill>
              <a:latin typeface="Quattrocento Sans"/>
              <a:ea typeface="Quattrocento Sans"/>
              <a:cs typeface="Quattrocento Sans"/>
              <a:sym typeface="Quattrocento Sans"/>
            </a:endParaRPr>
          </a:p>
          <a:p>
            <a:pPr indent="-317500" lvl="1" marL="914400" rtl="0" algn="l">
              <a:spcBef>
                <a:spcPts val="0"/>
              </a:spcBef>
              <a:spcAft>
                <a:spcPts val="0"/>
              </a:spcAft>
              <a:buClr>
                <a:srgbClr val="FFFFFF"/>
              </a:buClr>
              <a:buSzPts val="1400"/>
              <a:buFont typeface="Quattrocento Sans"/>
              <a:buChar char="○"/>
            </a:pPr>
            <a:r>
              <a:rPr b="1" lang="en">
                <a:solidFill>
                  <a:srgbClr val="FFFFFF"/>
                </a:solidFill>
                <a:latin typeface="Quattrocento Sans"/>
                <a:ea typeface="Quattrocento Sans"/>
                <a:cs typeface="Quattrocento Sans"/>
                <a:sym typeface="Quattrocento Sans"/>
              </a:rPr>
              <a:t>Problem</a:t>
            </a:r>
            <a:r>
              <a:rPr lang="en">
                <a:solidFill>
                  <a:srgbClr val="FFFFFF"/>
                </a:solidFill>
                <a:latin typeface="Quattrocento Sans"/>
                <a:ea typeface="Quattrocento Sans"/>
                <a:cs typeface="Quattrocento Sans"/>
                <a:sym typeface="Quattrocento Sans"/>
              </a:rPr>
              <a:t>: Creating a general function that works for all the image.</a:t>
            </a:r>
            <a:endParaRPr>
              <a:solidFill>
                <a:srgbClr val="FFFFFF"/>
              </a:solidFill>
              <a:latin typeface="Quattrocento Sans"/>
              <a:ea typeface="Quattrocento Sans"/>
              <a:cs typeface="Quattrocento Sans"/>
              <a:sym typeface="Quattrocento Sans"/>
            </a:endParaRPr>
          </a:p>
          <a:p>
            <a:pPr indent="-317500" lvl="0" marL="457200" rtl="0" algn="l">
              <a:spcBef>
                <a:spcPts val="0"/>
              </a:spcBef>
              <a:spcAft>
                <a:spcPts val="0"/>
              </a:spcAft>
              <a:buClr>
                <a:srgbClr val="FFFFFF"/>
              </a:buClr>
              <a:buSzPts val="1400"/>
              <a:buFont typeface="Quattrocento Sans"/>
              <a:buChar char="●"/>
            </a:pPr>
            <a:r>
              <a:rPr b="1" lang="en">
                <a:solidFill>
                  <a:schemeClr val="lt1"/>
                </a:solidFill>
                <a:latin typeface="Quattrocento Sans"/>
                <a:ea typeface="Quattrocento Sans"/>
                <a:cs typeface="Quattrocento Sans"/>
                <a:sym typeface="Quattrocento Sans"/>
              </a:rPr>
              <a:t>Approach II:</a:t>
            </a:r>
            <a:endParaRPr b="1">
              <a:solidFill>
                <a:srgbClr val="FFFFFF"/>
              </a:solidFill>
              <a:latin typeface="Quattrocento Sans"/>
              <a:ea typeface="Quattrocento Sans"/>
              <a:cs typeface="Quattrocento Sans"/>
              <a:sym typeface="Quattrocento Sans"/>
            </a:endParaRPr>
          </a:p>
          <a:p>
            <a:pPr indent="-317500" lvl="1" marL="914400" rtl="0" algn="l">
              <a:spcBef>
                <a:spcPts val="0"/>
              </a:spcBef>
              <a:spcAft>
                <a:spcPts val="0"/>
              </a:spcAft>
              <a:buClr>
                <a:srgbClr val="FFFFFF"/>
              </a:buClr>
              <a:buSzPts val="1400"/>
              <a:buFont typeface="Quattrocento Sans"/>
              <a:buChar char="○"/>
            </a:pPr>
            <a:r>
              <a:rPr lang="en">
                <a:solidFill>
                  <a:srgbClr val="FFFFFF"/>
                </a:solidFill>
                <a:latin typeface="Quattrocento Sans"/>
                <a:ea typeface="Quattrocento Sans"/>
                <a:cs typeface="Quattrocento Sans"/>
                <a:sym typeface="Quattrocento Sans"/>
              </a:rPr>
              <a:t>Resizing each grid cell to a fixed size and counting the number of white cell and mapping it to a letter based on some initially stored info.</a:t>
            </a:r>
            <a:endParaRPr>
              <a:solidFill>
                <a:srgbClr val="FFFFFF"/>
              </a:solidFill>
              <a:latin typeface="Quattrocento Sans"/>
              <a:ea typeface="Quattrocento Sans"/>
              <a:cs typeface="Quattrocento Sans"/>
              <a:sym typeface="Quattrocento Sans"/>
            </a:endParaRPr>
          </a:p>
          <a:p>
            <a:pPr indent="-317500" lvl="1" marL="914400" rtl="0" algn="l">
              <a:spcBef>
                <a:spcPts val="0"/>
              </a:spcBef>
              <a:spcAft>
                <a:spcPts val="0"/>
              </a:spcAft>
              <a:buClr>
                <a:srgbClr val="FFFFFF"/>
              </a:buClr>
              <a:buSzPts val="1400"/>
              <a:buFont typeface="Quattrocento Sans"/>
              <a:buChar char="○"/>
            </a:pPr>
            <a:r>
              <a:rPr b="1" lang="en">
                <a:solidFill>
                  <a:srgbClr val="FFFFFF"/>
                </a:solidFill>
                <a:latin typeface="Quattrocento Sans"/>
                <a:ea typeface="Quattrocento Sans"/>
                <a:cs typeface="Quattrocento Sans"/>
                <a:sym typeface="Quattrocento Sans"/>
              </a:rPr>
              <a:t>Problem</a:t>
            </a:r>
            <a:r>
              <a:rPr lang="en">
                <a:solidFill>
                  <a:srgbClr val="FFFFFF"/>
                </a:solidFill>
                <a:latin typeface="Quattrocento Sans"/>
                <a:ea typeface="Quattrocento Sans"/>
                <a:cs typeface="Quattrocento Sans"/>
                <a:sym typeface="Quattrocento Sans"/>
              </a:rPr>
              <a:t>: For many characters number of white cells are same which creates ambiguity.</a:t>
            </a:r>
            <a:endParaRPr>
              <a:solidFill>
                <a:srgbClr val="FFFFFF"/>
              </a:solidFill>
              <a:latin typeface="Quattrocento Sans"/>
              <a:ea typeface="Quattrocento Sans"/>
              <a:cs typeface="Quattrocento Sans"/>
              <a:sym typeface="Quattrocento Sans"/>
            </a:endParaRPr>
          </a:p>
          <a:p>
            <a:pPr indent="-317500" lvl="0" marL="457200" rtl="0" algn="l">
              <a:spcBef>
                <a:spcPts val="0"/>
              </a:spcBef>
              <a:spcAft>
                <a:spcPts val="0"/>
              </a:spcAft>
              <a:buClr>
                <a:srgbClr val="FFFFFF"/>
              </a:buClr>
              <a:buSzPts val="1400"/>
              <a:buFont typeface="Quattrocento Sans"/>
              <a:buChar char="●"/>
            </a:pPr>
            <a:r>
              <a:rPr b="1" lang="en">
                <a:solidFill>
                  <a:srgbClr val="FFFFFF"/>
                </a:solidFill>
                <a:latin typeface="Quattrocento Sans"/>
                <a:ea typeface="Quattrocento Sans"/>
                <a:cs typeface="Quattrocento Sans"/>
                <a:sym typeface="Quattrocento Sans"/>
              </a:rPr>
              <a:t>Approach III:</a:t>
            </a:r>
            <a:endParaRPr b="1">
              <a:solidFill>
                <a:srgbClr val="FFFFFF"/>
              </a:solidFill>
              <a:latin typeface="Quattrocento Sans"/>
              <a:ea typeface="Quattrocento Sans"/>
              <a:cs typeface="Quattrocento Sans"/>
              <a:sym typeface="Quattrocento Sans"/>
            </a:endParaRPr>
          </a:p>
          <a:p>
            <a:pPr indent="-317500" lvl="1" marL="914400" rtl="0" algn="l">
              <a:spcBef>
                <a:spcPts val="0"/>
              </a:spcBef>
              <a:spcAft>
                <a:spcPts val="0"/>
              </a:spcAft>
              <a:buClr>
                <a:srgbClr val="FFFFFF"/>
              </a:buClr>
              <a:buSzPts val="1400"/>
              <a:buFont typeface="Quattrocento Sans"/>
              <a:buChar char="○"/>
            </a:pPr>
            <a:r>
              <a:rPr lang="en">
                <a:solidFill>
                  <a:srgbClr val="FFFFFF"/>
                </a:solidFill>
                <a:latin typeface="Quattrocento Sans"/>
                <a:ea typeface="Quattrocento Sans"/>
                <a:cs typeface="Quattrocento Sans"/>
                <a:sym typeface="Quattrocento Sans"/>
              </a:rPr>
              <a:t>Isolating the characters with Marginally Isolating Stable Regions(MSER) , which is a blob detection algorithm. </a:t>
            </a:r>
            <a:endParaRPr>
              <a:solidFill>
                <a:srgbClr val="FFFFFF"/>
              </a:solidFill>
              <a:latin typeface="Quattrocento Sans"/>
              <a:ea typeface="Quattrocento Sans"/>
              <a:cs typeface="Quattrocento Sans"/>
              <a:sym typeface="Quattrocento Sans"/>
            </a:endParaRPr>
          </a:p>
          <a:p>
            <a:pPr indent="-317500" lvl="1" marL="914400" rtl="0" algn="l">
              <a:spcBef>
                <a:spcPts val="0"/>
              </a:spcBef>
              <a:spcAft>
                <a:spcPts val="0"/>
              </a:spcAft>
              <a:buClr>
                <a:srgbClr val="FFFFFF"/>
              </a:buClr>
              <a:buSzPts val="1400"/>
              <a:buFont typeface="Quattrocento Sans"/>
              <a:buChar char="○"/>
            </a:pPr>
            <a:r>
              <a:rPr b="1" lang="en">
                <a:solidFill>
                  <a:srgbClr val="FFFFFF"/>
                </a:solidFill>
                <a:latin typeface="Quattrocento Sans"/>
                <a:ea typeface="Quattrocento Sans"/>
                <a:cs typeface="Quattrocento Sans"/>
                <a:sym typeface="Quattrocento Sans"/>
              </a:rPr>
              <a:t>Problem</a:t>
            </a:r>
            <a:r>
              <a:rPr lang="en">
                <a:solidFill>
                  <a:srgbClr val="FFFFFF"/>
                </a:solidFill>
                <a:latin typeface="Quattrocento Sans"/>
                <a:ea typeface="Quattrocento Sans"/>
                <a:cs typeface="Quattrocento Sans"/>
                <a:sym typeface="Quattrocento Sans"/>
              </a:rPr>
              <a:t>: Since the scrabble board also contain grids with ‘double/triple  word score’ , the algorithm detected them as blobs as well and so the output contained these along with the alphabets. </a:t>
            </a:r>
            <a:endParaRPr>
              <a:solidFill>
                <a:srgbClr val="FFFFFF"/>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ctrTitle"/>
          </p:nvPr>
        </p:nvSpPr>
        <p:spPr>
          <a:xfrm>
            <a:off x="1154750" y="526100"/>
            <a:ext cx="6331500" cy="869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Quattrocento Sans"/>
                <a:ea typeface="Quattrocento Sans"/>
                <a:cs typeface="Quattrocento Sans"/>
                <a:sym typeface="Quattrocento Sans"/>
              </a:rPr>
              <a:t>Hint generation</a:t>
            </a:r>
            <a:endParaRPr>
              <a:latin typeface="Quattrocento Sans"/>
              <a:ea typeface="Quattrocento Sans"/>
              <a:cs typeface="Quattrocento Sans"/>
              <a:sym typeface="Quattrocento Sans"/>
            </a:endParaRPr>
          </a:p>
        </p:txBody>
      </p:sp>
      <p:sp>
        <p:nvSpPr>
          <p:cNvPr id="226" name="Google Shape;226;p27"/>
          <p:cNvSpPr txBox="1"/>
          <p:nvPr>
            <p:ph idx="1" type="subTitle"/>
          </p:nvPr>
        </p:nvSpPr>
        <p:spPr>
          <a:xfrm>
            <a:off x="211575" y="1546625"/>
            <a:ext cx="3526200" cy="252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Quattrocento Sans"/>
              <a:buChar char="●"/>
            </a:pPr>
            <a:r>
              <a:rPr lang="en" sz="1500">
                <a:latin typeface="Quattrocento Sans"/>
                <a:ea typeface="Quattrocento Sans"/>
                <a:cs typeface="Quattrocento Sans"/>
                <a:sym typeface="Quattrocento Sans"/>
              </a:rPr>
              <a:t>Crop the image to get the 7 letters</a:t>
            </a:r>
            <a:endParaRPr sz="1500">
              <a:latin typeface="Quattrocento Sans"/>
              <a:ea typeface="Quattrocento Sans"/>
              <a:cs typeface="Quattrocento Sans"/>
              <a:sym typeface="Quattrocento Sans"/>
            </a:endParaRPr>
          </a:p>
          <a:p>
            <a:pPr indent="-323850" lvl="0" marL="457200" rtl="0" algn="l">
              <a:spcBef>
                <a:spcPts val="0"/>
              </a:spcBef>
              <a:spcAft>
                <a:spcPts val="0"/>
              </a:spcAft>
              <a:buSzPts val="1500"/>
              <a:buFont typeface="Quattrocento Sans"/>
              <a:buChar char="●"/>
            </a:pPr>
            <a:r>
              <a:rPr lang="en" sz="1500">
                <a:latin typeface="Quattrocento Sans"/>
                <a:ea typeface="Quattrocento Sans"/>
                <a:cs typeface="Quattrocento Sans"/>
                <a:sym typeface="Quattrocento Sans"/>
              </a:rPr>
              <a:t>Binarize it and obtain the characters</a:t>
            </a:r>
            <a:endParaRPr sz="1500">
              <a:latin typeface="Quattrocento Sans"/>
              <a:ea typeface="Quattrocento Sans"/>
              <a:cs typeface="Quattrocento Sans"/>
              <a:sym typeface="Quattrocento Sans"/>
            </a:endParaRPr>
          </a:p>
          <a:p>
            <a:pPr indent="-323850" lvl="0" marL="457200" rtl="0" algn="l">
              <a:spcBef>
                <a:spcPts val="0"/>
              </a:spcBef>
              <a:spcAft>
                <a:spcPts val="0"/>
              </a:spcAft>
              <a:buSzPts val="1500"/>
              <a:buFont typeface="Quattrocento Sans"/>
              <a:buChar char="●"/>
            </a:pPr>
            <a:r>
              <a:rPr lang="en" sz="1500">
                <a:latin typeface="Quattrocento Sans"/>
                <a:ea typeface="Quattrocento Sans"/>
                <a:cs typeface="Quattrocento Sans"/>
                <a:sym typeface="Quattrocento Sans"/>
              </a:rPr>
              <a:t>Obtain different combinations of the alphabets to form words and compare it with the words in the twl. Twl is a scrabble 515KB scrabble word library</a:t>
            </a:r>
            <a:endParaRPr sz="1500">
              <a:latin typeface="Quattrocento Sans"/>
              <a:ea typeface="Quattrocento Sans"/>
              <a:cs typeface="Quattrocento Sans"/>
              <a:sym typeface="Quattrocento Sans"/>
            </a:endParaRPr>
          </a:p>
          <a:p>
            <a:pPr indent="-323850" lvl="0" marL="457200" rtl="0" algn="l">
              <a:spcBef>
                <a:spcPts val="0"/>
              </a:spcBef>
              <a:spcAft>
                <a:spcPts val="0"/>
              </a:spcAft>
              <a:buSzPts val="1500"/>
              <a:buFont typeface="Quattrocento Sans"/>
              <a:buChar char="●"/>
            </a:pPr>
            <a:r>
              <a:rPr lang="en" sz="1500">
                <a:latin typeface="Quattrocento Sans"/>
                <a:ea typeface="Quattrocento Sans"/>
                <a:cs typeface="Quattrocento Sans"/>
                <a:sym typeface="Quattrocento Sans"/>
              </a:rPr>
              <a:t>For the valid words , calculate the score.</a:t>
            </a:r>
            <a:endParaRPr sz="1500">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pic>
        <p:nvPicPr>
          <p:cNvPr id="227" name="Google Shape;227;p27"/>
          <p:cNvPicPr preferRelativeResize="0"/>
          <p:nvPr/>
        </p:nvPicPr>
        <p:blipFill>
          <a:blip r:embed="rId3">
            <a:alphaModFix/>
          </a:blip>
          <a:stretch>
            <a:fillRect/>
          </a:stretch>
        </p:blipFill>
        <p:spPr>
          <a:xfrm>
            <a:off x="3922775" y="1546625"/>
            <a:ext cx="2886951" cy="1443475"/>
          </a:xfrm>
          <a:prstGeom prst="rect">
            <a:avLst/>
          </a:prstGeom>
          <a:noFill/>
          <a:ln>
            <a:noFill/>
          </a:ln>
        </p:spPr>
      </p:pic>
      <p:pic>
        <p:nvPicPr>
          <p:cNvPr id="228" name="Google Shape;228;p27"/>
          <p:cNvPicPr preferRelativeResize="0"/>
          <p:nvPr/>
        </p:nvPicPr>
        <p:blipFill>
          <a:blip r:embed="rId4">
            <a:alphaModFix/>
          </a:blip>
          <a:stretch>
            <a:fillRect/>
          </a:stretch>
        </p:blipFill>
        <p:spPr>
          <a:xfrm>
            <a:off x="5017825" y="3127225"/>
            <a:ext cx="3593600" cy="800700"/>
          </a:xfrm>
          <a:prstGeom prst="rect">
            <a:avLst/>
          </a:prstGeom>
          <a:noFill/>
          <a:ln>
            <a:noFill/>
          </a:ln>
        </p:spPr>
      </p:pic>
      <p:sp>
        <p:nvSpPr>
          <p:cNvPr id="229" name="Google Shape;229;p27"/>
          <p:cNvSpPr/>
          <p:nvPr/>
        </p:nvSpPr>
        <p:spPr>
          <a:xfrm rot="5400000">
            <a:off x="7175425" y="1766900"/>
            <a:ext cx="1043100" cy="1221900"/>
          </a:xfrm>
          <a:prstGeom prst="bentArrow">
            <a:avLst>
              <a:gd fmla="val 19591" name="adj1"/>
              <a:gd fmla="val 25000"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27"/>
          <p:cNvPicPr preferRelativeResize="0"/>
          <p:nvPr/>
        </p:nvPicPr>
        <p:blipFill>
          <a:blip r:embed="rId5">
            <a:alphaModFix/>
          </a:blip>
          <a:stretch>
            <a:fillRect/>
          </a:stretch>
        </p:blipFill>
        <p:spPr>
          <a:xfrm>
            <a:off x="2121050" y="4356850"/>
            <a:ext cx="6490376" cy="481850"/>
          </a:xfrm>
          <a:prstGeom prst="rect">
            <a:avLst/>
          </a:prstGeom>
          <a:noFill/>
          <a:ln>
            <a:noFill/>
          </a:ln>
        </p:spPr>
      </p:pic>
      <p:sp>
        <p:nvSpPr>
          <p:cNvPr id="231" name="Google Shape;231;p27"/>
          <p:cNvSpPr/>
          <p:nvPr/>
        </p:nvSpPr>
        <p:spPr>
          <a:xfrm flipH="1" rot="-5400000">
            <a:off x="3993500" y="3273500"/>
            <a:ext cx="654000" cy="946500"/>
          </a:xfrm>
          <a:prstGeom prst="bentArrow">
            <a:avLst>
              <a:gd fmla="val 19591" name="adj1"/>
              <a:gd fmla="val 25000"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6393325" y="154662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33" name="Google Shape;233;p27"/>
          <p:cNvSpPr/>
          <p:nvPr/>
        </p:nvSpPr>
        <p:spPr>
          <a:xfrm>
            <a:off x="8195025" y="312722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34" name="Google Shape;234;p27"/>
          <p:cNvSpPr/>
          <p:nvPr/>
        </p:nvSpPr>
        <p:spPr>
          <a:xfrm>
            <a:off x="8195025" y="429437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ctrTitle"/>
          </p:nvPr>
        </p:nvSpPr>
        <p:spPr>
          <a:xfrm>
            <a:off x="1833125" y="286625"/>
            <a:ext cx="6331500" cy="10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Challenges faced</a:t>
            </a:r>
            <a:endParaRPr>
              <a:latin typeface="Quattrocento Sans"/>
              <a:ea typeface="Quattrocento Sans"/>
              <a:cs typeface="Quattrocento Sans"/>
              <a:sym typeface="Quattrocento Sans"/>
            </a:endParaRPr>
          </a:p>
        </p:txBody>
      </p:sp>
      <p:sp>
        <p:nvSpPr>
          <p:cNvPr id="240" name="Google Shape;240;p28"/>
          <p:cNvSpPr txBox="1"/>
          <p:nvPr>
            <p:ph idx="1" type="subTitle"/>
          </p:nvPr>
        </p:nvSpPr>
        <p:spPr>
          <a:xfrm>
            <a:off x="2417900" y="1707550"/>
            <a:ext cx="6331500" cy="2429100"/>
          </a:xfrm>
          <a:prstGeom prst="rect">
            <a:avLst/>
          </a:prstGeom>
        </p:spPr>
        <p:txBody>
          <a:bodyPr anchorCtr="0" anchor="b" bIns="91425" lIns="91425" spcFirstLastPara="1" rIns="91425" wrap="square" tIns="91425">
            <a:noAutofit/>
          </a:bodyPr>
          <a:lstStyle/>
          <a:p>
            <a:pPr indent="-336550" lvl="0" marL="457200" rtl="0" algn="l">
              <a:spcBef>
                <a:spcPts val="0"/>
              </a:spcBef>
              <a:spcAft>
                <a:spcPts val="0"/>
              </a:spcAft>
              <a:buSzPts val="1700"/>
              <a:buChar char="●"/>
            </a:pPr>
            <a:r>
              <a:rPr lang="en" sz="1700"/>
              <a:t>In classifying letters, the system had to ignore extraneous characters in the scene, including characters that are part of the game board design and numbers written on the tile.</a:t>
            </a:r>
            <a:endParaRPr sz="1700"/>
          </a:p>
          <a:p>
            <a:pPr indent="-336550" lvl="0" marL="457200" rtl="0" algn="l">
              <a:spcBef>
                <a:spcPts val="0"/>
              </a:spcBef>
              <a:spcAft>
                <a:spcPts val="0"/>
              </a:spcAft>
              <a:buSzPts val="1700"/>
              <a:buChar char="●"/>
            </a:pPr>
            <a:r>
              <a:rPr lang="en" sz="1700"/>
              <a:t>Although the input image is assumed to have small skew, even small viewing angles can affect the simple strategy later used to map character regions to a 15 x 15 matrix.</a:t>
            </a:r>
            <a:endParaRPr sz="1700"/>
          </a:p>
          <a:p>
            <a:pPr indent="-336550" lvl="0" marL="457200" rtl="0" algn="l">
              <a:spcBef>
                <a:spcPts val="0"/>
              </a:spcBef>
              <a:spcAft>
                <a:spcPts val="0"/>
              </a:spcAft>
              <a:buSzPts val="1700"/>
              <a:buChar char="●"/>
            </a:pPr>
            <a:r>
              <a:rPr lang="en" sz="1700"/>
              <a:t>Pytesseract wasn’t able to detect “I” so we had to write a separate function to detect it.</a:t>
            </a:r>
            <a:endParaRPr sz="1700"/>
          </a:p>
        </p:txBody>
      </p:sp>
      <p:pic>
        <p:nvPicPr>
          <p:cNvPr id="241" name="Google Shape;241;p28"/>
          <p:cNvPicPr preferRelativeResize="0"/>
          <p:nvPr/>
        </p:nvPicPr>
        <p:blipFill>
          <a:blip r:embed="rId3">
            <a:alphaModFix/>
          </a:blip>
          <a:stretch>
            <a:fillRect/>
          </a:stretch>
        </p:blipFill>
        <p:spPr>
          <a:xfrm>
            <a:off x="116175" y="1396900"/>
            <a:ext cx="2066925" cy="2066925"/>
          </a:xfrm>
          <a:prstGeom prst="rect">
            <a:avLst/>
          </a:prstGeom>
          <a:noFill/>
          <a:ln>
            <a:noFill/>
          </a:ln>
        </p:spPr>
      </p:pic>
      <p:pic>
        <p:nvPicPr>
          <p:cNvPr id="242" name="Google Shape;242;p28"/>
          <p:cNvPicPr preferRelativeResize="0"/>
          <p:nvPr/>
        </p:nvPicPr>
        <p:blipFill>
          <a:blip r:embed="rId4">
            <a:alphaModFix/>
          </a:blip>
          <a:stretch>
            <a:fillRect/>
          </a:stretch>
        </p:blipFill>
        <p:spPr>
          <a:xfrm>
            <a:off x="116175" y="3509625"/>
            <a:ext cx="2301726" cy="154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ctrTitle"/>
          </p:nvPr>
        </p:nvSpPr>
        <p:spPr>
          <a:xfrm>
            <a:off x="239475" y="630225"/>
            <a:ext cx="8463900" cy="12750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en" sz="4400">
                <a:latin typeface="Quattrocento Sans"/>
                <a:ea typeface="Quattrocento Sans"/>
                <a:cs typeface="Quattrocento Sans"/>
                <a:sym typeface="Quattrocento Sans"/>
              </a:rPr>
              <a:t>Future Work</a:t>
            </a:r>
            <a:endParaRPr sz="4400">
              <a:latin typeface="Quattrocento Sans"/>
              <a:ea typeface="Quattrocento Sans"/>
              <a:cs typeface="Quattrocento Sans"/>
              <a:sym typeface="Quattrocento Sans"/>
            </a:endParaRPr>
          </a:p>
        </p:txBody>
      </p:sp>
      <p:sp>
        <p:nvSpPr>
          <p:cNvPr id="248" name="Google Shape;248;p29"/>
          <p:cNvSpPr txBox="1"/>
          <p:nvPr>
            <p:ph idx="1" type="subTitle"/>
          </p:nvPr>
        </p:nvSpPr>
        <p:spPr>
          <a:xfrm>
            <a:off x="728825" y="1749200"/>
            <a:ext cx="6785100" cy="28974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Font typeface="Quattrocento Sans"/>
              <a:buChar char="●"/>
            </a:pPr>
            <a:r>
              <a:rPr lang="en">
                <a:latin typeface="Quattrocento Sans"/>
                <a:ea typeface="Quattrocento Sans"/>
                <a:cs typeface="Quattrocento Sans"/>
                <a:sym typeface="Quattrocento Sans"/>
              </a:rPr>
              <a:t>Although the algorithm works well on Images with small amount of perspective skew, but it still needs to be improved on images with larger skew.</a:t>
            </a:r>
            <a:endParaRPr>
              <a:latin typeface="Quattrocento Sans"/>
              <a:ea typeface="Quattrocento Sans"/>
              <a:cs typeface="Quattrocento Sans"/>
              <a:sym typeface="Quattrocento Sans"/>
            </a:endParaRPr>
          </a:p>
          <a:p>
            <a:pPr indent="-342900" lvl="0" marL="457200" rtl="0" algn="l">
              <a:spcBef>
                <a:spcPts val="0"/>
              </a:spcBef>
              <a:spcAft>
                <a:spcPts val="0"/>
              </a:spcAft>
              <a:buSzPts val="1800"/>
              <a:buFont typeface="Quattrocento Sans"/>
              <a:buChar char="●"/>
            </a:pPr>
            <a:r>
              <a:rPr lang="en">
                <a:latin typeface="Quattrocento Sans"/>
                <a:ea typeface="Quattrocento Sans"/>
                <a:cs typeface="Quattrocento Sans"/>
                <a:sym typeface="Quattrocento Sans"/>
              </a:rPr>
              <a:t>The character recognition method we used in the project  is done using the Pytesseract library, in future several different methods could be tried for better accuracies like ML model, template matching.</a:t>
            </a:r>
            <a:endParaRPr>
              <a:latin typeface="Quattrocento Sans"/>
              <a:ea typeface="Quattrocento Sans"/>
              <a:cs typeface="Quattrocento Sans"/>
              <a:sym typeface="Quattrocento Sans"/>
            </a:endParaRPr>
          </a:p>
          <a:p>
            <a:pPr indent="-342900" lvl="0" marL="457200" rtl="0" algn="l">
              <a:spcBef>
                <a:spcPts val="0"/>
              </a:spcBef>
              <a:spcAft>
                <a:spcPts val="0"/>
              </a:spcAft>
              <a:buSzPts val="1800"/>
              <a:buChar char="●"/>
            </a:pPr>
            <a:r>
              <a:rPr lang="en">
                <a:latin typeface="Quattrocento Sans"/>
                <a:ea typeface="Quattrocento Sans"/>
                <a:cs typeface="Quattrocento Sans"/>
                <a:sym typeface="Quattrocento Sans"/>
              </a:rPr>
              <a:t>This algorithm is currently implemented in Python. In the future, it could be ported for use as a mobile application</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ctrTitle"/>
          </p:nvPr>
        </p:nvSpPr>
        <p:spPr>
          <a:xfrm>
            <a:off x="1406250" y="5990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Division of Work</a:t>
            </a:r>
            <a:endParaRPr/>
          </a:p>
        </p:txBody>
      </p:sp>
      <p:graphicFrame>
        <p:nvGraphicFramePr>
          <p:cNvPr id="254" name="Google Shape;254;p30"/>
          <p:cNvGraphicFramePr/>
          <p:nvPr/>
        </p:nvGraphicFramePr>
        <p:xfrm>
          <a:off x="910850" y="1697275"/>
          <a:ext cx="3000000" cy="3000000"/>
        </p:xfrm>
        <a:graphic>
          <a:graphicData uri="http://schemas.openxmlformats.org/drawingml/2006/table">
            <a:tbl>
              <a:tblPr>
                <a:noFill/>
                <a:tableStyleId>{89F30340-DB0C-4665-B673-0219A2DA1DFA}</a:tableStyleId>
              </a:tblPr>
              <a:tblGrid>
                <a:gridCol w="1809750"/>
                <a:gridCol w="1809750"/>
                <a:gridCol w="1809750"/>
                <a:gridCol w="1809750"/>
              </a:tblGrid>
              <a:tr h="461425">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Swastik</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Mayank</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Fanish</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Swati </a:t>
                      </a:r>
                      <a:endParaRPr/>
                    </a:p>
                  </a:txBody>
                  <a:tcPr marT="91425" marB="91425" marR="91425" marL="91425"/>
                </a:tc>
              </a:tr>
              <a:tr h="1016700">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Character Recognition</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Improvisation</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Perspective Skew Correction</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600">
                          <a:solidFill>
                            <a:schemeClr val="lt1"/>
                          </a:solidFill>
                          <a:latin typeface="Lato"/>
                          <a:ea typeface="Lato"/>
                          <a:cs typeface="Lato"/>
                          <a:sym typeface="Lato"/>
                        </a:rPr>
                        <a:t>Word Hint Generation and scoring</a:t>
                      </a:r>
                      <a:endParaRPr sz="1200"/>
                    </a:p>
                  </a:txBody>
                  <a:tcPr marT="91425" marB="91425" marR="91425" marL="91425"/>
                </a:tc>
              </a:tr>
              <a:tr h="949700">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Image Enhancement</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Documentation</a:t>
                      </a:r>
                      <a:endParaRPr sz="1800">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chemeClr val="lt1"/>
                          </a:solidFill>
                          <a:latin typeface="Lato"/>
                          <a:ea typeface="Lato"/>
                          <a:cs typeface="Lato"/>
                          <a:sym typeface="Lato"/>
                        </a:rPr>
                        <a:t>Presentation</a:t>
                      </a:r>
                      <a:endParaRPr/>
                    </a:p>
                  </a:txBody>
                  <a:tcPr marT="91425" marB="91425" marR="91425" marL="91425"/>
                </a:tc>
                <a:tc>
                  <a:txBody>
                    <a:bodyPr/>
                    <a:lstStyle/>
                    <a:p>
                      <a:pPr indent="0" lvl="0" marL="0" rtl="0" algn="l">
                        <a:spcBef>
                          <a:spcPts val="0"/>
                        </a:spcBef>
                        <a:spcAft>
                          <a:spcPts val="0"/>
                        </a:spcAft>
                        <a:buClr>
                          <a:schemeClr val="dk2"/>
                        </a:buClr>
                        <a:buSzPts val="1100"/>
                        <a:buFont typeface="Arial"/>
                        <a:buNone/>
                      </a:pPr>
                      <a:r>
                        <a:rPr lang="en" sz="1800">
                          <a:solidFill>
                            <a:schemeClr val="lt1"/>
                          </a:solidFill>
                          <a:latin typeface="Lato"/>
                          <a:ea typeface="Lato"/>
                          <a:cs typeface="Lato"/>
                          <a:sym typeface="Lato"/>
                        </a:rPr>
                        <a:t>Character Recognition</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4" name="Shape 84"/>
        <p:cNvGrpSpPr/>
        <p:nvPr/>
      </p:nvGrpSpPr>
      <p:grpSpPr>
        <a:xfrm>
          <a:off x="0" y="0"/>
          <a:ext cx="0" cy="0"/>
          <a:chOff x="0" y="0"/>
          <a:chExt cx="0" cy="0"/>
        </a:xfrm>
      </p:grpSpPr>
      <p:sp>
        <p:nvSpPr>
          <p:cNvPr id="85" name="Google Shape;85;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lang="en">
                <a:latin typeface="Quattrocento Sans"/>
                <a:ea typeface="Quattrocento Sans"/>
                <a:cs typeface="Quattrocento Sans"/>
                <a:sym typeface="Quattrocento Sans"/>
              </a:rPr>
              <a:t>Contents:</a:t>
            </a:r>
            <a:endParaRPr>
              <a:latin typeface="Quattrocento Sans"/>
              <a:ea typeface="Quattrocento Sans"/>
              <a:cs typeface="Quattrocento Sans"/>
              <a:sym typeface="Quattrocento Sans"/>
            </a:endParaRPr>
          </a:p>
        </p:txBody>
      </p:sp>
      <p:sp>
        <p:nvSpPr>
          <p:cNvPr id="86" name="Google Shape;86;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2900"/>
          </a:p>
          <a:p>
            <a:pPr indent="-374650" lvl="0" marL="457200" rtl="0" algn="l">
              <a:spcBef>
                <a:spcPts val="0"/>
              </a:spcBef>
              <a:spcAft>
                <a:spcPts val="0"/>
              </a:spcAft>
              <a:buSzPts val="2300"/>
              <a:buFont typeface="Quattrocento Sans"/>
              <a:buChar char="●"/>
            </a:pPr>
            <a:r>
              <a:rPr b="1" lang="en" sz="2600">
                <a:latin typeface="Quattrocento Sans"/>
                <a:ea typeface="Quattrocento Sans"/>
                <a:cs typeface="Quattrocento Sans"/>
                <a:sym typeface="Quattrocento Sans"/>
              </a:rPr>
              <a:t>About Scrabble</a:t>
            </a:r>
            <a:endParaRPr b="1" sz="2600">
              <a:latin typeface="Quattrocento Sans"/>
              <a:ea typeface="Quattrocento Sans"/>
              <a:cs typeface="Quattrocento Sans"/>
              <a:sym typeface="Quattrocento Sans"/>
            </a:endParaRPr>
          </a:p>
          <a:p>
            <a:pPr indent="-393700" lvl="0" marL="457200" rtl="0" algn="l">
              <a:spcBef>
                <a:spcPts val="0"/>
              </a:spcBef>
              <a:spcAft>
                <a:spcPts val="0"/>
              </a:spcAft>
              <a:buSzPts val="2600"/>
              <a:buFont typeface="Quattrocento Sans"/>
              <a:buChar char="●"/>
            </a:pPr>
            <a:r>
              <a:rPr b="1" lang="en" sz="2600">
                <a:latin typeface="Quattrocento Sans"/>
                <a:ea typeface="Quattrocento Sans"/>
                <a:cs typeface="Quattrocento Sans"/>
                <a:sym typeface="Quattrocento Sans"/>
              </a:rPr>
              <a:t>Goals of the Project</a:t>
            </a:r>
            <a:endParaRPr b="1" sz="2600">
              <a:latin typeface="Quattrocento Sans"/>
              <a:ea typeface="Quattrocento Sans"/>
              <a:cs typeface="Quattrocento Sans"/>
              <a:sym typeface="Quattrocento Sans"/>
            </a:endParaRPr>
          </a:p>
          <a:p>
            <a:pPr indent="-393700" lvl="0" marL="457200" rtl="0" algn="l">
              <a:spcBef>
                <a:spcPts val="0"/>
              </a:spcBef>
              <a:spcAft>
                <a:spcPts val="0"/>
              </a:spcAft>
              <a:buSzPts val="2600"/>
              <a:buFont typeface="Quattrocento Sans"/>
              <a:buChar char="●"/>
            </a:pPr>
            <a:r>
              <a:rPr b="1" lang="en" sz="2600">
                <a:latin typeface="Quattrocento Sans"/>
                <a:ea typeface="Quattrocento Sans"/>
                <a:cs typeface="Quattrocento Sans"/>
                <a:sym typeface="Quattrocento Sans"/>
              </a:rPr>
              <a:t>Results of the Project</a:t>
            </a:r>
            <a:endParaRPr b="1" sz="2600">
              <a:latin typeface="Quattrocento Sans"/>
              <a:ea typeface="Quattrocento Sans"/>
              <a:cs typeface="Quattrocento Sans"/>
              <a:sym typeface="Quattrocento Sans"/>
            </a:endParaRPr>
          </a:p>
          <a:p>
            <a:pPr indent="-393700" lvl="0" marL="457200" rtl="0" algn="l">
              <a:spcBef>
                <a:spcPts val="0"/>
              </a:spcBef>
              <a:spcAft>
                <a:spcPts val="0"/>
              </a:spcAft>
              <a:buSzPts val="2600"/>
              <a:buFont typeface="Quattrocento Sans"/>
              <a:buChar char="●"/>
            </a:pPr>
            <a:r>
              <a:rPr b="1" lang="en" sz="2600">
                <a:latin typeface="Quattrocento Sans"/>
                <a:ea typeface="Quattrocento Sans"/>
                <a:cs typeface="Quattrocento Sans"/>
                <a:sym typeface="Quattrocento Sans"/>
              </a:rPr>
              <a:t>Algorithms/Steps</a:t>
            </a:r>
            <a:endParaRPr b="1" sz="2600">
              <a:latin typeface="Quattrocento Sans"/>
              <a:ea typeface="Quattrocento Sans"/>
              <a:cs typeface="Quattrocento Sans"/>
              <a:sym typeface="Quattrocento Sans"/>
            </a:endParaRPr>
          </a:p>
          <a:p>
            <a:pPr indent="-393700" lvl="0" marL="457200" rtl="0" algn="l">
              <a:spcBef>
                <a:spcPts val="0"/>
              </a:spcBef>
              <a:spcAft>
                <a:spcPts val="0"/>
              </a:spcAft>
              <a:buSzPts val="2600"/>
              <a:buFont typeface="Quattrocento Sans"/>
              <a:buChar char="●"/>
            </a:pPr>
            <a:r>
              <a:rPr b="1" lang="en" sz="2600">
                <a:latin typeface="Quattrocento Sans"/>
                <a:ea typeface="Quattrocento Sans"/>
                <a:cs typeface="Quattrocento Sans"/>
                <a:sym typeface="Quattrocento Sans"/>
              </a:rPr>
              <a:t>Conclusion</a:t>
            </a:r>
            <a:endParaRPr b="1" sz="2600">
              <a:latin typeface="Quattrocento Sans"/>
              <a:ea typeface="Quattrocento Sans"/>
              <a:cs typeface="Quattrocento Sans"/>
              <a:sym typeface="Quattrocento Sans"/>
            </a:endParaRPr>
          </a:p>
          <a:p>
            <a:pPr indent="0" lvl="0" marL="0" rtl="0" algn="l">
              <a:spcBef>
                <a:spcPts val="0"/>
              </a:spcBef>
              <a:spcAft>
                <a:spcPts val="1600"/>
              </a:spcAft>
              <a:buNone/>
            </a:pPr>
            <a:r>
              <a:t/>
            </a:r>
            <a:endParaRPr sz="2300">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6"/>
          <p:cNvSpPr txBox="1"/>
          <p:nvPr>
            <p:ph idx="1" type="subTitle"/>
          </p:nvPr>
        </p:nvSpPr>
        <p:spPr>
          <a:xfrm>
            <a:off x="4572000" y="895350"/>
            <a:ext cx="4392600" cy="387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latin typeface="Quattrocento Sans"/>
                <a:ea typeface="Quattrocento Sans"/>
                <a:cs typeface="Quattrocento Sans"/>
                <a:sym typeface="Quattrocento Sans"/>
              </a:rPr>
              <a:t> </a:t>
            </a:r>
            <a:r>
              <a:rPr lang="en">
                <a:latin typeface="Quattrocento Sans"/>
                <a:ea typeface="Quattrocento Sans"/>
                <a:cs typeface="Quattrocento Sans"/>
                <a:sym typeface="Quattrocento Sans"/>
              </a:rPr>
              <a:t>Scrabble is a commonly played word game in which players take turns forming words using a set of seven letter tiles and placing them onto a grid, following placement rules similar to a crossword puzzle.</a:t>
            </a:r>
            <a:endParaRPr>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Points are awarded based on the sum of values of individual letters, along with letter and word multipliers positioned regularly throughout the board.</a:t>
            </a:r>
            <a:endParaRPr>
              <a:latin typeface="Quattrocento Sans"/>
              <a:ea typeface="Quattrocento Sans"/>
              <a:cs typeface="Quattrocento Sans"/>
              <a:sym typeface="Quattrocento Sans"/>
            </a:endParaRPr>
          </a:p>
        </p:txBody>
      </p:sp>
      <p:pic>
        <p:nvPicPr>
          <p:cNvPr id="92" name="Google Shape;92;p16"/>
          <p:cNvPicPr preferRelativeResize="0"/>
          <p:nvPr/>
        </p:nvPicPr>
        <p:blipFill>
          <a:blip r:embed="rId3">
            <a:alphaModFix/>
          </a:blip>
          <a:stretch>
            <a:fillRect/>
          </a:stretch>
        </p:blipFill>
        <p:spPr>
          <a:xfrm>
            <a:off x="277300" y="1266475"/>
            <a:ext cx="3651750" cy="2434500"/>
          </a:xfrm>
          <a:prstGeom prst="rect">
            <a:avLst/>
          </a:prstGeom>
          <a:noFill/>
          <a:ln>
            <a:noFill/>
          </a:ln>
        </p:spPr>
      </p:pic>
      <p:sp>
        <p:nvSpPr>
          <p:cNvPr id="93" name="Google Shape;93;p16"/>
          <p:cNvSpPr txBox="1"/>
          <p:nvPr/>
        </p:nvSpPr>
        <p:spPr>
          <a:xfrm>
            <a:off x="4674975" y="603900"/>
            <a:ext cx="3207000" cy="6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Quattrocento Sans"/>
                <a:ea typeface="Quattrocento Sans"/>
                <a:cs typeface="Quattrocento Sans"/>
                <a:sym typeface="Quattrocento Sans"/>
              </a:rPr>
              <a:t>About </a:t>
            </a:r>
            <a:r>
              <a:rPr lang="en" sz="2000">
                <a:solidFill>
                  <a:schemeClr val="lt1"/>
                </a:solidFill>
                <a:latin typeface="Quattrocento Sans"/>
                <a:ea typeface="Quattrocento Sans"/>
                <a:cs typeface="Quattrocento Sans"/>
                <a:sym typeface="Quattrocento Sans"/>
              </a:rPr>
              <a:t>Scrabble!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17"/>
          <p:cNvSpPr txBox="1"/>
          <p:nvPr>
            <p:ph type="ctrTitle"/>
          </p:nvPr>
        </p:nvSpPr>
        <p:spPr>
          <a:xfrm>
            <a:off x="1455475" y="4219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Quattrocento Sans"/>
                <a:ea typeface="Quattrocento Sans"/>
                <a:cs typeface="Quattrocento Sans"/>
                <a:sym typeface="Quattrocento Sans"/>
              </a:rPr>
              <a:t>Goals of the Project</a:t>
            </a:r>
            <a:endParaRPr sz="4000">
              <a:latin typeface="Quattrocento Sans"/>
              <a:ea typeface="Quattrocento Sans"/>
              <a:cs typeface="Quattrocento Sans"/>
              <a:sym typeface="Quattrocento Sans"/>
            </a:endParaRPr>
          </a:p>
        </p:txBody>
      </p:sp>
      <p:sp>
        <p:nvSpPr>
          <p:cNvPr id="99" name="Google Shape;99;p17"/>
          <p:cNvSpPr txBox="1"/>
          <p:nvPr>
            <p:ph idx="1" type="subTitle"/>
          </p:nvPr>
        </p:nvSpPr>
        <p:spPr>
          <a:xfrm>
            <a:off x="864200" y="1103675"/>
            <a:ext cx="7180800" cy="3428400"/>
          </a:xfrm>
          <a:prstGeom prst="rect">
            <a:avLst/>
          </a:prstGeom>
        </p:spPr>
        <p:txBody>
          <a:bodyPr anchorCtr="0" anchor="b" bIns="91425" lIns="91425" spcFirstLastPara="1" rIns="91425" wrap="square" tIns="91425">
            <a:noAutofit/>
          </a:bodyPr>
          <a:lstStyle/>
          <a:p>
            <a:pPr indent="-355600" lvl="0" marL="457200" rtl="0" algn="l">
              <a:spcBef>
                <a:spcPts val="0"/>
              </a:spcBef>
              <a:spcAft>
                <a:spcPts val="0"/>
              </a:spcAft>
              <a:buSzPts val="2000"/>
              <a:buFont typeface="Quattrocento Sans"/>
              <a:buChar char="●"/>
            </a:pPr>
            <a:r>
              <a:rPr lang="en" sz="2000">
                <a:latin typeface="Quattrocento Sans"/>
                <a:ea typeface="Quattrocento Sans"/>
                <a:cs typeface="Quattrocento Sans"/>
                <a:sym typeface="Quattrocento Sans"/>
              </a:rPr>
              <a:t>A S</a:t>
            </a:r>
            <a:r>
              <a:rPr lang="en" sz="2000">
                <a:latin typeface="Quattrocento Sans"/>
                <a:ea typeface="Quattrocento Sans"/>
                <a:cs typeface="Quattrocento Sans"/>
                <a:sym typeface="Quattrocento Sans"/>
              </a:rPr>
              <a:t>oftware using image processing tools which identifies the current board state from a single image of the Scrabble board.  </a:t>
            </a:r>
            <a:endParaRPr sz="2000">
              <a:latin typeface="Quattrocento Sans"/>
              <a:ea typeface="Quattrocento Sans"/>
              <a:cs typeface="Quattrocento Sans"/>
              <a:sym typeface="Quattrocento Sans"/>
            </a:endParaRPr>
          </a:p>
          <a:p>
            <a:pPr indent="-355600" lvl="0" marL="457200" rtl="0" algn="l">
              <a:spcBef>
                <a:spcPts val="0"/>
              </a:spcBef>
              <a:spcAft>
                <a:spcPts val="0"/>
              </a:spcAft>
              <a:buSzPts val="2000"/>
              <a:buFont typeface="Quattrocento Sans"/>
              <a:buChar char="●"/>
            </a:pPr>
            <a:r>
              <a:rPr lang="en" sz="2000">
                <a:latin typeface="Quattrocento Sans"/>
                <a:ea typeface="Quattrocento Sans"/>
                <a:cs typeface="Quattrocento Sans"/>
                <a:sym typeface="Quattrocento Sans"/>
              </a:rPr>
              <a:t>Account for small amounts of blurring during image capture</a:t>
            </a:r>
            <a:endParaRPr sz="2000">
              <a:latin typeface="Quattrocento Sans"/>
              <a:ea typeface="Quattrocento Sans"/>
              <a:cs typeface="Quattrocento Sans"/>
              <a:sym typeface="Quattrocento Sans"/>
            </a:endParaRPr>
          </a:p>
          <a:p>
            <a:pPr indent="-355600" lvl="0" marL="457200" rtl="0" algn="l">
              <a:spcBef>
                <a:spcPts val="0"/>
              </a:spcBef>
              <a:spcAft>
                <a:spcPts val="0"/>
              </a:spcAft>
              <a:buSzPts val="2000"/>
              <a:buFont typeface="Quattrocento Sans"/>
              <a:buChar char="●"/>
            </a:pPr>
            <a:r>
              <a:rPr lang="en" sz="2000">
                <a:latin typeface="Quattrocento Sans"/>
                <a:ea typeface="Quattrocento Sans"/>
                <a:cs typeface="Quattrocento Sans"/>
                <a:sym typeface="Quattrocento Sans"/>
              </a:rPr>
              <a:t>Identify tiles within the input image, even if the image is subjected to perspective skew, rotation, and scale.</a:t>
            </a:r>
            <a:endParaRPr sz="2000">
              <a:latin typeface="Quattrocento Sans"/>
              <a:ea typeface="Quattrocento Sans"/>
              <a:cs typeface="Quattrocento Sans"/>
              <a:sym typeface="Quattrocento Sans"/>
            </a:endParaRPr>
          </a:p>
          <a:p>
            <a:pPr indent="-355600" lvl="0" marL="457200" rtl="0" algn="l">
              <a:spcBef>
                <a:spcPts val="0"/>
              </a:spcBef>
              <a:spcAft>
                <a:spcPts val="0"/>
              </a:spcAft>
              <a:buSzPts val="2000"/>
              <a:buFont typeface="Quattrocento Sans"/>
              <a:buChar char="●"/>
            </a:pPr>
            <a:r>
              <a:rPr lang="en" sz="2000">
                <a:latin typeface="Quattrocento Sans"/>
                <a:ea typeface="Quattrocento Sans"/>
                <a:cs typeface="Quattrocento Sans"/>
                <a:sym typeface="Quattrocento Sans"/>
              </a:rPr>
              <a:t>Extract letters from the tiles. (Character Recognition)</a:t>
            </a:r>
            <a:endParaRPr sz="2000">
              <a:latin typeface="Quattrocento Sans"/>
              <a:ea typeface="Quattrocento Sans"/>
              <a:cs typeface="Quattrocento Sans"/>
              <a:sym typeface="Quattrocento Sans"/>
            </a:endParaRPr>
          </a:p>
          <a:p>
            <a:pPr indent="-355600" lvl="0" marL="457200" rtl="0" algn="l">
              <a:spcBef>
                <a:spcPts val="0"/>
              </a:spcBef>
              <a:spcAft>
                <a:spcPts val="0"/>
              </a:spcAft>
              <a:buSzPts val="2000"/>
              <a:buFont typeface="Quattrocento Sans"/>
              <a:buChar char="●"/>
            </a:pPr>
            <a:r>
              <a:rPr lang="en" sz="2000">
                <a:latin typeface="Quattrocento Sans"/>
                <a:ea typeface="Quattrocento Sans"/>
                <a:cs typeface="Quattrocento Sans"/>
                <a:sym typeface="Quattrocento Sans"/>
              </a:rPr>
              <a:t>Write about hint generation and score  (Bonus)</a:t>
            </a:r>
            <a:endParaRPr sz="2000">
              <a:latin typeface="Quattrocento Sans"/>
              <a:ea typeface="Quattrocento Sans"/>
              <a:cs typeface="Quattrocento Sans"/>
              <a:sym typeface="Quattrocento Sans"/>
            </a:endParaRPr>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18"/>
          <p:cNvSpPr txBox="1"/>
          <p:nvPr>
            <p:ph type="ctrTitle"/>
          </p:nvPr>
        </p:nvSpPr>
        <p:spPr>
          <a:xfrm>
            <a:off x="1406250" y="42197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latin typeface="Quattrocento Sans"/>
                <a:ea typeface="Quattrocento Sans"/>
                <a:cs typeface="Quattrocento Sans"/>
                <a:sym typeface="Quattrocento Sans"/>
              </a:rPr>
              <a:t>Result of the Project</a:t>
            </a:r>
            <a:endParaRPr sz="4200">
              <a:latin typeface="Quattrocento Sans"/>
              <a:ea typeface="Quattrocento Sans"/>
              <a:cs typeface="Quattrocento Sans"/>
              <a:sym typeface="Quattrocento Sans"/>
            </a:endParaRPr>
          </a:p>
        </p:txBody>
      </p:sp>
      <p:sp>
        <p:nvSpPr>
          <p:cNvPr id="105" name="Google Shape;105;p18"/>
          <p:cNvSpPr txBox="1"/>
          <p:nvPr>
            <p:ph idx="1" type="subTitle"/>
          </p:nvPr>
        </p:nvSpPr>
        <p:spPr>
          <a:xfrm>
            <a:off x="489350" y="708025"/>
            <a:ext cx="8287800" cy="131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latin typeface="Quattrocento Sans"/>
                <a:ea typeface="Quattrocento Sans"/>
                <a:cs typeface="Quattrocento Sans"/>
                <a:sym typeface="Quattrocento Sans"/>
              </a:rPr>
              <a:t>O</a:t>
            </a:r>
            <a:r>
              <a:rPr lang="en" sz="2200">
                <a:latin typeface="Quattrocento Sans"/>
                <a:ea typeface="Quattrocento Sans"/>
                <a:cs typeface="Quattrocento Sans"/>
                <a:sym typeface="Quattrocento Sans"/>
              </a:rPr>
              <a:t>ur software detects the characters from a Scrabble board and outputs the character matrix with very high accuracy</a:t>
            </a:r>
            <a:endParaRPr sz="1100">
              <a:latin typeface="Quattrocento Sans"/>
              <a:ea typeface="Quattrocento Sans"/>
              <a:cs typeface="Quattrocento Sans"/>
              <a:sym typeface="Quattrocento Sans"/>
            </a:endParaRPr>
          </a:p>
        </p:txBody>
      </p:sp>
      <p:pic>
        <p:nvPicPr>
          <p:cNvPr id="106" name="Google Shape;106;p18"/>
          <p:cNvPicPr preferRelativeResize="0"/>
          <p:nvPr/>
        </p:nvPicPr>
        <p:blipFill>
          <a:blip r:embed="rId3">
            <a:alphaModFix/>
          </a:blip>
          <a:stretch>
            <a:fillRect/>
          </a:stretch>
        </p:blipFill>
        <p:spPr>
          <a:xfrm>
            <a:off x="1250775" y="2526350"/>
            <a:ext cx="2905500" cy="2303450"/>
          </a:xfrm>
          <a:prstGeom prst="rect">
            <a:avLst/>
          </a:prstGeom>
          <a:noFill/>
          <a:ln>
            <a:noFill/>
          </a:ln>
        </p:spPr>
      </p:pic>
      <p:pic>
        <p:nvPicPr>
          <p:cNvPr id="107" name="Google Shape;107;p18"/>
          <p:cNvPicPr preferRelativeResize="0"/>
          <p:nvPr/>
        </p:nvPicPr>
        <p:blipFill>
          <a:blip r:embed="rId4">
            <a:alphaModFix/>
          </a:blip>
          <a:stretch>
            <a:fillRect/>
          </a:stretch>
        </p:blipFill>
        <p:spPr>
          <a:xfrm>
            <a:off x="5201400" y="2592412"/>
            <a:ext cx="2996926" cy="1973175"/>
          </a:xfrm>
          <a:prstGeom prst="rect">
            <a:avLst/>
          </a:prstGeom>
          <a:noFill/>
          <a:ln>
            <a:noFill/>
          </a:ln>
        </p:spPr>
      </p:pic>
      <p:sp>
        <p:nvSpPr>
          <p:cNvPr id="108" name="Google Shape;108;p18"/>
          <p:cNvSpPr/>
          <p:nvPr/>
        </p:nvSpPr>
        <p:spPr>
          <a:xfrm>
            <a:off x="4340850" y="3451050"/>
            <a:ext cx="462300" cy="255900"/>
          </a:xfrm>
          <a:prstGeom prst="rightArrow">
            <a:avLst>
              <a:gd fmla="val 50000" name="adj1"/>
              <a:gd fmla="val 5000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24475" y="2629700"/>
            <a:ext cx="5124300" cy="67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Algorithm/Steps</a:t>
            </a:r>
            <a:endParaRPr>
              <a:latin typeface="Quattrocento Sans"/>
              <a:ea typeface="Quattrocento Sans"/>
              <a:cs typeface="Quattrocento Sans"/>
              <a:sym typeface="Quattrocento Sans"/>
            </a:endParaRPr>
          </a:p>
        </p:txBody>
      </p:sp>
      <p:sp>
        <p:nvSpPr>
          <p:cNvPr id="114" name="Google Shape;114;p19"/>
          <p:cNvSpPr txBox="1"/>
          <p:nvPr>
            <p:ph idx="1" type="subTitle"/>
          </p:nvPr>
        </p:nvSpPr>
        <p:spPr>
          <a:xfrm>
            <a:off x="324475" y="3764750"/>
            <a:ext cx="7436100" cy="115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Perspective Skew Correction</a:t>
            </a:r>
            <a:endParaRPr sz="1600">
              <a:latin typeface="Quattrocento Sans"/>
              <a:ea typeface="Quattrocento Sans"/>
              <a:cs typeface="Quattrocento Sans"/>
              <a:sym typeface="Quattrocento Sans"/>
            </a:endParaRPr>
          </a:p>
          <a:p>
            <a:pPr indent="-330200" lvl="0" marL="457200" rtl="0" algn="l">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Image Enhancement</a:t>
            </a:r>
            <a:endParaRPr sz="1600">
              <a:latin typeface="Quattrocento Sans"/>
              <a:ea typeface="Quattrocento Sans"/>
              <a:cs typeface="Quattrocento Sans"/>
              <a:sym typeface="Quattrocento Sans"/>
            </a:endParaRPr>
          </a:p>
          <a:p>
            <a:pPr indent="-330200" lvl="0" marL="457200" rtl="0" algn="l">
              <a:spcBef>
                <a:spcPts val="0"/>
              </a:spcBef>
              <a:spcAft>
                <a:spcPts val="0"/>
              </a:spcAft>
              <a:buSzPts val="1600"/>
              <a:buFont typeface="Quattrocento Sans"/>
              <a:buChar char="●"/>
            </a:pPr>
            <a:r>
              <a:rPr lang="en" sz="1600">
                <a:latin typeface="Quattrocento Sans"/>
                <a:ea typeface="Quattrocento Sans"/>
                <a:cs typeface="Quattrocento Sans"/>
                <a:sym typeface="Quattrocento Sans"/>
              </a:rPr>
              <a:t>Character Recognition</a:t>
            </a:r>
            <a:endParaRPr sz="160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pic>
        <p:nvPicPr>
          <p:cNvPr id="119" name="Google Shape;119;p20"/>
          <p:cNvPicPr preferRelativeResize="0"/>
          <p:nvPr/>
        </p:nvPicPr>
        <p:blipFill rotWithShape="1">
          <a:blip r:embed="rId3">
            <a:alphaModFix/>
          </a:blip>
          <a:srcRect b="10051" l="12563" r="7461" t="4834"/>
          <a:stretch/>
        </p:blipFill>
        <p:spPr>
          <a:xfrm>
            <a:off x="159288" y="157875"/>
            <a:ext cx="2157300" cy="1833900"/>
          </a:xfrm>
          <a:prstGeom prst="rect">
            <a:avLst/>
          </a:prstGeom>
          <a:noFill/>
          <a:ln>
            <a:noFill/>
          </a:ln>
        </p:spPr>
      </p:pic>
      <p:pic>
        <p:nvPicPr>
          <p:cNvPr id="120" name="Google Shape;120;p20"/>
          <p:cNvPicPr preferRelativeResize="0"/>
          <p:nvPr/>
        </p:nvPicPr>
        <p:blipFill rotWithShape="1">
          <a:blip r:embed="rId4">
            <a:alphaModFix/>
          </a:blip>
          <a:srcRect b="0" l="3314" r="1988" t="0"/>
          <a:stretch/>
        </p:blipFill>
        <p:spPr>
          <a:xfrm>
            <a:off x="104350" y="3046475"/>
            <a:ext cx="2267174" cy="1923425"/>
          </a:xfrm>
          <a:prstGeom prst="rect">
            <a:avLst/>
          </a:prstGeom>
          <a:noFill/>
          <a:ln>
            <a:noFill/>
          </a:ln>
        </p:spPr>
      </p:pic>
      <p:pic>
        <p:nvPicPr>
          <p:cNvPr id="121" name="Google Shape;121;p20"/>
          <p:cNvPicPr preferRelativeResize="0"/>
          <p:nvPr/>
        </p:nvPicPr>
        <p:blipFill rotWithShape="1">
          <a:blip r:embed="rId5">
            <a:alphaModFix/>
          </a:blip>
          <a:srcRect b="9655" l="10605" r="7874" t="4137"/>
          <a:stretch/>
        </p:blipFill>
        <p:spPr>
          <a:xfrm>
            <a:off x="2664875" y="139450"/>
            <a:ext cx="1957825" cy="1769900"/>
          </a:xfrm>
          <a:prstGeom prst="rect">
            <a:avLst/>
          </a:prstGeom>
          <a:noFill/>
          <a:ln>
            <a:noFill/>
          </a:ln>
        </p:spPr>
      </p:pic>
      <p:pic>
        <p:nvPicPr>
          <p:cNvPr id="122" name="Google Shape;122;p20"/>
          <p:cNvPicPr preferRelativeResize="0"/>
          <p:nvPr/>
        </p:nvPicPr>
        <p:blipFill rotWithShape="1">
          <a:blip r:embed="rId6">
            <a:alphaModFix/>
          </a:blip>
          <a:srcRect b="4762" l="6204" r="2153" t="1665"/>
          <a:stretch/>
        </p:blipFill>
        <p:spPr>
          <a:xfrm>
            <a:off x="4753638" y="3026188"/>
            <a:ext cx="2072450" cy="1964001"/>
          </a:xfrm>
          <a:prstGeom prst="rect">
            <a:avLst/>
          </a:prstGeom>
          <a:noFill/>
          <a:ln>
            <a:noFill/>
          </a:ln>
        </p:spPr>
      </p:pic>
      <p:pic>
        <p:nvPicPr>
          <p:cNvPr id="123" name="Google Shape;123;p20"/>
          <p:cNvPicPr preferRelativeResize="0"/>
          <p:nvPr/>
        </p:nvPicPr>
        <p:blipFill rotWithShape="1">
          <a:blip r:embed="rId7">
            <a:alphaModFix/>
          </a:blip>
          <a:srcRect b="4845" l="4558" r="2027" t="1966"/>
          <a:stretch/>
        </p:blipFill>
        <p:spPr>
          <a:xfrm>
            <a:off x="2549275" y="3046475"/>
            <a:ext cx="1981450" cy="1923425"/>
          </a:xfrm>
          <a:prstGeom prst="rect">
            <a:avLst/>
          </a:prstGeom>
          <a:noFill/>
          <a:ln>
            <a:noFill/>
          </a:ln>
        </p:spPr>
      </p:pic>
      <p:pic>
        <p:nvPicPr>
          <p:cNvPr id="124" name="Google Shape;124;p20"/>
          <p:cNvPicPr preferRelativeResize="0"/>
          <p:nvPr/>
        </p:nvPicPr>
        <p:blipFill rotWithShape="1">
          <a:blip r:embed="rId8">
            <a:alphaModFix/>
          </a:blip>
          <a:srcRect b="9663" l="13107" r="4035" t="4129"/>
          <a:stretch/>
        </p:blipFill>
        <p:spPr>
          <a:xfrm>
            <a:off x="4967225" y="106575"/>
            <a:ext cx="1957813" cy="1769900"/>
          </a:xfrm>
          <a:prstGeom prst="rect">
            <a:avLst/>
          </a:prstGeom>
          <a:noFill/>
          <a:ln>
            <a:noFill/>
          </a:ln>
        </p:spPr>
      </p:pic>
      <p:pic>
        <p:nvPicPr>
          <p:cNvPr id="125" name="Google Shape;125;p20"/>
          <p:cNvPicPr preferRelativeResize="0"/>
          <p:nvPr/>
        </p:nvPicPr>
        <p:blipFill rotWithShape="1">
          <a:blip r:embed="rId9">
            <a:alphaModFix/>
          </a:blip>
          <a:srcRect b="4287" l="4969" r="1616" t="2307"/>
          <a:stretch/>
        </p:blipFill>
        <p:spPr>
          <a:xfrm>
            <a:off x="7068500" y="1684325"/>
            <a:ext cx="1981450" cy="1704151"/>
          </a:xfrm>
          <a:prstGeom prst="rect">
            <a:avLst/>
          </a:prstGeom>
          <a:noFill/>
          <a:ln>
            <a:noFill/>
          </a:ln>
        </p:spPr>
      </p:pic>
      <p:sp>
        <p:nvSpPr>
          <p:cNvPr id="126" name="Google Shape;126;p20"/>
          <p:cNvSpPr/>
          <p:nvPr/>
        </p:nvSpPr>
        <p:spPr>
          <a:xfrm rot="10800000">
            <a:off x="7049000" y="3665750"/>
            <a:ext cx="1043100" cy="847500"/>
          </a:xfrm>
          <a:prstGeom prst="bentArrow">
            <a:avLst>
              <a:gd fmla="val 25000" name="adj1"/>
              <a:gd fmla="val 25000"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65700" y="463875"/>
            <a:ext cx="1043100" cy="1221900"/>
          </a:xfrm>
          <a:prstGeom prst="bentArrow">
            <a:avLst>
              <a:gd fmla="val 19591" name="adj1"/>
              <a:gd fmla="val 25000"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1819675" y="22180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29" name="Google Shape;129;p20"/>
          <p:cNvSpPr/>
          <p:nvPr/>
        </p:nvSpPr>
        <p:spPr>
          <a:xfrm>
            <a:off x="4143525" y="22180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30" name="Google Shape;130;p20"/>
          <p:cNvSpPr/>
          <p:nvPr/>
        </p:nvSpPr>
        <p:spPr>
          <a:xfrm>
            <a:off x="6467363" y="18877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3</a:t>
            </a:r>
            <a:endParaRPr>
              <a:highlight>
                <a:srgbClr val="FFFFFF"/>
              </a:highlight>
            </a:endParaRPr>
          </a:p>
        </p:txBody>
      </p:sp>
      <p:sp>
        <p:nvSpPr>
          <p:cNvPr id="131" name="Google Shape;131;p20"/>
          <p:cNvSpPr/>
          <p:nvPr/>
        </p:nvSpPr>
        <p:spPr>
          <a:xfrm>
            <a:off x="8572225" y="173385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32" name="Google Shape;132;p20"/>
          <p:cNvSpPr/>
          <p:nvPr/>
        </p:nvSpPr>
        <p:spPr>
          <a:xfrm>
            <a:off x="6368400" y="308400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33" name="Google Shape;133;p20"/>
          <p:cNvSpPr/>
          <p:nvPr/>
        </p:nvSpPr>
        <p:spPr>
          <a:xfrm>
            <a:off x="4053550" y="308400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34" name="Google Shape;134;p20"/>
          <p:cNvSpPr/>
          <p:nvPr/>
        </p:nvSpPr>
        <p:spPr>
          <a:xfrm>
            <a:off x="1909950" y="308400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8" name="Shape 138"/>
        <p:cNvGrpSpPr/>
        <p:nvPr/>
      </p:nvGrpSpPr>
      <p:grpSpPr>
        <a:xfrm>
          <a:off x="0" y="0"/>
          <a:ext cx="0" cy="0"/>
          <a:chOff x="0" y="0"/>
          <a:chExt cx="0" cy="0"/>
        </a:xfrm>
      </p:grpSpPr>
      <p:sp>
        <p:nvSpPr>
          <p:cNvPr id="139" name="Google Shape;139;p21"/>
          <p:cNvSpPr/>
          <p:nvPr/>
        </p:nvSpPr>
        <p:spPr>
          <a:xfrm rot="10800000">
            <a:off x="7049000" y="3665750"/>
            <a:ext cx="1043100" cy="847500"/>
          </a:xfrm>
          <a:prstGeom prst="bentArrow">
            <a:avLst>
              <a:gd fmla="val 25000" name="adj1"/>
              <a:gd fmla="val 25000"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rot="5400000">
            <a:off x="7065700" y="463875"/>
            <a:ext cx="1043100" cy="1221900"/>
          </a:xfrm>
          <a:prstGeom prst="bentArrow">
            <a:avLst>
              <a:gd fmla="val 19591" name="adj1"/>
              <a:gd fmla="val 25000"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1"/>
          <p:cNvPicPr preferRelativeResize="0"/>
          <p:nvPr/>
        </p:nvPicPr>
        <p:blipFill rotWithShape="1">
          <a:blip r:embed="rId3">
            <a:alphaModFix/>
          </a:blip>
          <a:srcRect b="9268" l="9629" r="6053" t="4827"/>
          <a:stretch/>
        </p:blipFill>
        <p:spPr>
          <a:xfrm>
            <a:off x="70050" y="229475"/>
            <a:ext cx="2357641" cy="1769900"/>
          </a:xfrm>
          <a:prstGeom prst="rect">
            <a:avLst/>
          </a:prstGeom>
          <a:noFill/>
          <a:ln>
            <a:noFill/>
          </a:ln>
        </p:spPr>
      </p:pic>
      <p:pic>
        <p:nvPicPr>
          <p:cNvPr id="142" name="Google Shape;142;p21"/>
          <p:cNvPicPr preferRelativeResize="0"/>
          <p:nvPr/>
        </p:nvPicPr>
        <p:blipFill>
          <a:blip r:embed="rId4">
            <a:alphaModFix/>
          </a:blip>
          <a:stretch>
            <a:fillRect/>
          </a:stretch>
        </p:blipFill>
        <p:spPr>
          <a:xfrm>
            <a:off x="39400" y="2981975"/>
            <a:ext cx="2737626" cy="1964000"/>
          </a:xfrm>
          <a:prstGeom prst="rect">
            <a:avLst/>
          </a:prstGeom>
          <a:noFill/>
          <a:ln>
            <a:noFill/>
          </a:ln>
        </p:spPr>
      </p:pic>
      <p:pic>
        <p:nvPicPr>
          <p:cNvPr id="143" name="Google Shape;143;p21"/>
          <p:cNvPicPr preferRelativeResize="0"/>
          <p:nvPr/>
        </p:nvPicPr>
        <p:blipFill rotWithShape="1">
          <a:blip r:embed="rId5">
            <a:alphaModFix/>
          </a:blip>
          <a:srcRect b="3882" l="4078" r="3234" t="2335"/>
          <a:stretch/>
        </p:blipFill>
        <p:spPr>
          <a:xfrm>
            <a:off x="2867175" y="2995140"/>
            <a:ext cx="1981450" cy="1950835"/>
          </a:xfrm>
          <a:prstGeom prst="rect">
            <a:avLst/>
          </a:prstGeom>
          <a:noFill/>
          <a:ln>
            <a:noFill/>
          </a:ln>
        </p:spPr>
      </p:pic>
      <p:pic>
        <p:nvPicPr>
          <p:cNvPr id="144" name="Google Shape;144;p21"/>
          <p:cNvPicPr preferRelativeResize="0"/>
          <p:nvPr/>
        </p:nvPicPr>
        <p:blipFill>
          <a:blip r:embed="rId6">
            <a:alphaModFix/>
          </a:blip>
          <a:stretch>
            <a:fillRect/>
          </a:stretch>
        </p:blipFill>
        <p:spPr>
          <a:xfrm>
            <a:off x="4939638" y="2995150"/>
            <a:ext cx="2018356" cy="1964001"/>
          </a:xfrm>
          <a:prstGeom prst="rect">
            <a:avLst/>
          </a:prstGeom>
          <a:noFill/>
          <a:ln>
            <a:noFill/>
          </a:ln>
        </p:spPr>
      </p:pic>
      <p:pic>
        <p:nvPicPr>
          <p:cNvPr id="145" name="Google Shape;145;p21"/>
          <p:cNvPicPr preferRelativeResize="0"/>
          <p:nvPr/>
        </p:nvPicPr>
        <p:blipFill rotWithShape="1">
          <a:blip r:embed="rId7">
            <a:alphaModFix/>
          </a:blip>
          <a:srcRect b="3434" l="4385" r="2495" t="3749"/>
          <a:stretch/>
        </p:blipFill>
        <p:spPr>
          <a:xfrm>
            <a:off x="7190000" y="1815025"/>
            <a:ext cx="1688576" cy="1637900"/>
          </a:xfrm>
          <a:prstGeom prst="rect">
            <a:avLst/>
          </a:prstGeom>
          <a:noFill/>
          <a:ln>
            <a:noFill/>
          </a:ln>
        </p:spPr>
      </p:pic>
      <p:pic>
        <p:nvPicPr>
          <p:cNvPr id="146" name="Google Shape;146;p21"/>
          <p:cNvPicPr preferRelativeResize="0"/>
          <p:nvPr/>
        </p:nvPicPr>
        <p:blipFill rotWithShape="1">
          <a:blip r:embed="rId8">
            <a:alphaModFix/>
          </a:blip>
          <a:srcRect b="9506" l="13072" r="4296" t="3680"/>
          <a:stretch/>
        </p:blipFill>
        <p:spPr>
          <a:xfrm>
            <a:off x="4939650" y="229475"/>
            <a:ext cx="1791188" cy="1817025"/>
          </a:xfrm>
          <a:prstGeom prst="rect">
            <a:avLst/>
          </a:prstGeom>
          <a:noFill/>
          <a:ln>
            <a:noFill/>
          </a:ln>
        </p:spPr>
      </p:pic>
      <p:pic>
        <p:nvPicPr>
          <p:cNvPr id="147" name="Google Shape;147;p21"/>
          <p:cNvPicPr preferRelativeResize="0"/>
          <p:nvPr/>
        </p:nvPicPr>
        <p:blipFill rotWithShape="1">
          <a:blip r:embed="rId9">
            <a:alphaModFix/>
          </a:blip>
          <a:srcRect b="9677" l="10716" r="5236" t="3765"/>
          <a:stretch/>
        </p:blipFill>
        <p:spPr>
          <a:xfrm>
            <a:off x="2514525" y="210085"/>
            <a:ext cx="2357650" cy="1789290"/>
          </a:xfrm>
          <a:prstGeom prst="rect">
            <a:avLst/>
          </a:prstGeom>
          <a:noFill/>
          <a:ln>
            <a:noFill/>
          </a:ln>
        </p:spPr>
      </p:pic>
      <p:sp>
        <p:nvSpPr>
          <p:cNvPr id="148" name="Google Shape;148;p21"/>
          <p:cNvSpPr/>
          <p:nvPr/>
        </p:nvSpPr>
        <p:spPr>
          <a:xfrm>
            <a:off x="1939800" y="29480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9" name="Google Shape;149;p21"/>
          <p:cNvSpPr/>
          <p:nvPr/>
        </p:nvSpPr>
        <p:spPr>
          <a:xfrm>
            <a:off x="4399200" y="29480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50" name="Google Shape;150;p21"/>
          <p:cNvSpPr/>
          <p:nvPr/>
        </p:nvSpPr>
        <p:spPr>
          <a:xfrm>
            <a:off x="6281425" y="29480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51" name="Google Shape;151;p21"/>
          <p:cNvSpPr/>
          <p:nvPr/>
        </p:nvSpPr>
        <p:spPr>
          <a:xfrm>
            <a:off x="8429150" y="184805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52" name="Google Shape;152;p21"/>
          <p:cNvSpPr/>
          <p:nvPr/>
        </p:nvSpPr>
        <p:spPr>
          <a:xfrm>
            <a:off x="6492075" y="303977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3" name="Google Shape;153;p21"/>
          <p:cNvSpPr/>
          <p:nvPr/>
        </p:nvSpPr>
        <p:spPr>
          <a:xfrm>
            <a:off x="4397225" y="303977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54" name="Google Shape;154;p21"/>
          <p:cNvSpPr/>
          <p:nvPr/>
        </p:nvSpPr>
        <p:spPr>
          <a:xfrm>
            <a:off x="2302375" y="299515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8" name="Shape 158"/>
        <p:cNvGrpSpPr/>
        <p:nvPr/>
      </p:nvGrpSpPr>
      <p:grpSpPr>
        <a:xfrm>
          <a:off x="0" y="0"/>
          <a:ext cx="0" cy="0"/>
          <a:chOff x="0" y="0"/>
          <a:chExt cx="0" cy="0"/>
        </a:xfrm>
      </p:grpSpPr>
      <p:sp>
        <p:nvSpPr>
          <p:cNvPr id="159" name="Google Shape;159;p22"/>
          <p:cNvSpPr/>
          <p:nvPr/>
        </p:nvSpPr>
        <p:spPr>
          <a:xfrm rot="10800000">
            <a:off x="7049000" y="3665750"/>
            <a:ext cx="1043100" cy="847500"/>
          </a:xfrm>
          <a:prstGeom prst="bentArrow">
            <a:avLst>
              <a:gd fmla="val 25000" name="adj1"/>
              <a:gd fmla="val 25000"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rot="5400000">
            <a:off x="7065700" y="463875"/>
            <a:ext cx="1043100" cy="1221900"/>
          </a:xfrm>
          <a:prstGeom prst="bentArrow">
            <a:avLst>
              <a:gd fmla="val 19591" name="adj1"/>
              <a:gd fmla="val 25000" name="adj2"/>
              <a:gd fmla="val 25000" name="adj3"/>
              <a:gd fmla="val 43750" name="adj4"/>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2"/>
          <p:cNvPicPr preferRelativeResize="0"/>
          <p:nvPr/>
        </p:nvPicPr>
        <p:blipFill>
          <a:blip r:embed="rId3">
            <a:alphaModFix/>
          </a:blip>
          <a:stretch>
            <a:fillRect/>
          </a:stretch>
        </p:blipFill>
        <p:spPr>
          <a:xfrm>
            <a:off x="77600" y="3046475"/>
            <a:ext cx="2357976" cy="1622350"/>
          </a:xfrm>
          <a:prstGeom prst="rect">
            <a:avLst/>
          </a:prstGeom>
          <a:noFill/>
          <a:ln>
            <a:noFill/>
          </a:ln>
        </p:spPr>
      </p:pic>
      <p:pic>
        <p:nvPicPr>
          <p:cNvPr id="162" name="Google Shape;162;p22"/>
          <p:cNvPicPr preferRelativeResize="0"/>
          <p:nvPr/>
        </p:nvPicPr>
        <p:blipFill rotWithShape="1">
          <a:blip r:embed="rId4">
            <a:alphaModFix/>
          </a:blip>
          <a:srcRect b="4073" l="5197" r="2653" t="3351"/>
          <a:stretch/>
        </p:blipFill>
        <p:spPr>
          <a:xfrm>
            <a:off x="2539250" y="2831900"/>
            <a:ext cx="2056500" cy="2007000"/>
          </a:xfrm>
          <a:prstGeom prst="rect">
            <a:avLst/>
          </a:prstGeom>
          <a:noFill/>
          <a:ln>
            <a:noFill/>
          </a:ln>
        </p:spPr>
      </p:pic>
      <p:pic>
        <p:nvPicPr>
          <p:cNvPr id="163" name="Google Shape;163;p22"/>
          <p:cNvPicPr preferRelativeResize="0"/>
          <p:nvPr/>
        </p:nvPicPr>
        <p:blipFill>
          <a:blip r:embed="rId5">
            <a:alphaModFix/>
          </a:blip>
          <a:stretch>
            <a:fillRect/>
          </a:stretch>
        </p:blipFill>
        <p:spPr>
          <a:xfrm>
            <a:off x="4717238" y="2813375"/>
            <a:ext cx="2066001" cy="2006989"/>
          </a:xfrm>
          <a:prstGeom prst="rect">
            <a:avLst/>
          </a:prstGeom>
          <a:noFill/>
          <a:ln>
            <a:noFill/>
          </a:ln>
        </p:spPr>
      </p:pic>
      <p:pic>
        <p:nvPicPr>
          <p:cNvPr id="164" name="Google Shape;164;p22"/>
          <p:cNvPicPr preferRelativeResize="0"/>
          <p:nvPr/>
        </p:nvPicPr>
        <p:blipFill>
          <a:blip r:embed="rId6">
            <a:alphaModFix/>
          </a:blip>
          <a:stretch>
            <a:fillRect/>
          </a:stretch>
        </p:blipFill>
        <p:spPr>
          <a:xfrm>
            <a:off x="6935638" y="1748775"/>
            <a:ext cx="1816476" cy="1764576"/>
          </a:xfrm>
          <a:prstGeom prst="rect">
            <a:avLst/>
          </a:prstGeom>
          <a:noFill/>
          <a:ln>
            <a:noFill/>
          </a:ln>
        </p:spPr>
      </p:pic>
      <p:pic>
        <p:nvPicPr>
          <p:cNvPr id="165" name="Google Shape;165;p22"/>
          <p:cNvPicPr preferRelativeResize="0"/>
          <p:nvPr/>
        </p:nvPicPr>
        <p:blipFill rotWithShape="1">
          <a:blip r:embed="rId7">
            <a:alphaModFix/>
          </a:blip>
          <a:srcRect b="10705" l="12280" r="4288" t="3376"/>
          <a:stretch/>
        </p:blipFill>
        <p:spPr>
          <a:xfrm>
            <a:off x="4917400" y="221725"/>
            <a:ext cx="1774600" cy="1764575"/>
          </a:xfrm>
          <a:prstGeom prst="rect">
            <a:avLst/>
          </a:prstGeom>
          <a:noFill/>
          <a:ln>
            <a:noFill/>
          </a:ln>
        </p:spPr>
      </p:pic>
      <p:pic>
        <p:nvPicPr>
          <p:cNvPr id="166" name="Google Shape;166;p22"/>
          <p:cNvPicPr preferRelativeResize="0"/>
          <p:nvPr/>
        </p:nvPicPr>
        <p:blipFill rotWithShape="1">
          <a:blip r:embed="rId8">
            <a:alphaModFix/>
          </a:blip>
          <a:srcRect b="11418" l="8827" r="5467" t="4121"/>
          <a:stretch/>
        </p:blipFill>
        <p:spPr>
          <a:xfrm>
            <a:off x="2408965" y="221713"/>
            <a:ext cx="2430135" cy="1764575"/>
          </a:xfrm>
          <a:prstGeom prst="rect">
            <a:avLst/>
          </a:prstGeom>
          <a:noFill/>
          <a:ln>
            <a:noFill/>
          </a:ln>
        </p:spPr>
      </p:pic>
      <p:pic>
        <p:nvPicPr>
          <p:cNvPr id="167" name="Google Shape;167;p22"/>
          <p:cNvPicPr preferRelativeResize="0"/>
          <p:nvPr/>
        </p:nvPicPr>
        <p:blipFill rotWithShape="1">
          <a:blip r:embed="rId9">
            <a:alphaModFix/>
          </a:blip>
          <a:srcRect b="8916" l="9567" r="5391" t="4854"/>
          <a:stretch/>
        </p:blipFill>
        <p:spPr>
          <a:xfrm>
            <a:off x="50300" y="222875"/>
            <a:ext cx="2280375" cy="1764575"/>
          </a:xfrm>
          <a:prstGeom prst="rect">
            <a:avLst/>
          </a:prstGeom>
          <a:noFill/>
          <a:ln>
            <a:noFill/>
          </a:ln>
        </p:spPr>
      </p:pic>
      <p:sp>
        <p:nvSpPr>
          <p:cNvPr id="168" name="Google Shape;168;p22"/>
          <p:cNvSpPr/>
          <p:nvPr/>
        </p:nvSpPr>
        <p:spPr>
          <a:xfrm>
            <a:off x="114450" y="27242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69" name="Google Shape;169;p22"/>
          <p:cNvSpPr/>
          <p:nvPr/>
        </p:nvSpPr>
        <p:spPr>
          <a:xfrm>
            <a:off x="2480363" y="27242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70" name="Google Shape;170;p22"/>
          <p:cNvSpPr/>
          <p:nvPr/>
        </p:nvSpPr>
        <p:spPr>
          <a:xfrm>
            <a:off x="4960450" y="27242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71" name="Google Shape;171;p22"/>
          <p:cNvSpPr/>
          <p:nvPr/>
        </p:nvSpPr>
        <p:spPr>
          <a:xfrm>
            <a:off x="6976300" y="180657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72" name="Google Shape;172;p22"/>
          <p:cNvSpPr/>
          <p:nvPr/>
        </p:nvSpPr>
        <p:spPr>
          <a:xfrm>
            <a:off x="4839100" y="287942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73" name="Google Shape;173;p22"/>
          <p:cNvSpPr/>
          <p:nvPr/>
        </p:nvSpPr>
        <p:spPr>
          <a:xfrm>
            <a:off x="2539238" y="2879425"/>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74" name="Google Shape;174;p22"/>
          <p:cNvSpPr/>
          <p:nvPr/>
        </p:nvSpPr>
        <p:spPr>
          <a:xfrm>
            <a:off x="114450" y="3087750"/>
            <a:ext cx="416400" cy="364500"/>
          </a:xfrm>
          <a:prstGeom prst="ellipse">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