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notesMasterIdLst>
    <p:notesMasterId r:id="rId46"/>
  </p:notesMasterIdLst>
  <p:sldIdLst>
    <p:sldId id="256" r:id="rId2"/>
    <p:sldId id="305" r:id="rId3"/>
    <p:sldId id="267" r:id="rId4"/>
    <p:sldId id="294" r:id="rId5"/>
    <p:sldId id="306" r:id="rId6"/>
    <p:sldId id="261" r:id="rId7"/>
    <p:sldId id="271" r:id="rId8"/>
    <p:sldId id="273" r:id="rId9"/>
    <p:sldId id="275" r:id="rId10"/>
    <p:sldId id="274" r:id="rId11"/>
    <p:sldId id="270" r:id="rId12"/>
    <p:sldId id="279" r:id="rId13"/>
    <p:sldId id="277" r:id="rId14"/>
    <p:sldId id="278" r:id="rId15"/>
    <p:sldId id="280" r:id="rId16"/>
    <p:sldId id="281" r:id="rId17"/>
    <p:sldId id="283" r:id="rId18"/>
    <p:sldId id="287" r:id="rId19"/>
    <p:sldId id="291" r:id="rId20"/>
    <p:sldId id="289" r:id="rId21"/>
    <p:sldId id="292" r:id="rId22"/>
    <p:sldId id="309" r:id="rId23"/>
    <p:sldId id="293" r:id="rId24"/>
    <p:sldId id="285" r:id="rId25"/>
    <p:sldId id="284" r:id="rId26"/>
    <p:sldId id="296" r:id="rId27"/>
    <p:sldId id="307" r:id="rId28"/>
    <p:sldId id="295" r:id="rId29"/>
    <p:sldId id="260" r:id="rId30"/>
    <p:sldId id="298" r:id="rId31"/>
    <p:sldId id="297" r:id="rId32"/>
    <p:sldId id="266" r:id="rId33"/>
    <p:sldId id="264" r:id="rId34"/>
    <p:sldId id="265" r:id="rId35"/>
    <p:sldId id="299" r:id="rId36"/>
    <p:sldId id="300" r:id="rId37"/>
    <p:sldId id="301" r:id="rId38"/>
    <p:sldId id="303" r:id="rId39"/>
    <p:sldId id="308" r:id="rId40"/>
    <p:sldId id="302" r:id="rId41"/>
    <p:sldId id="272" r:id="rId42"/>
    <p:sldId id="257" r:id="rId43"/>
    <p:sldId id="310" r:id="rId44"/>
    <p:sldId id="30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, Judy" initials="FJ" lastIdx="1" clrIdx="0">
    <p:extLst>
      <p:ext uri="{19B8F6BF-5375-455C-9EA6-DF929625EA0E}">
        <p15:presenceInfo xmlns:p15="http://schemas.microsoft.com/office/powerpoint/2012/main" userId="S-1-5-21-74642-3284969411-2123768488-788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22" autoAdjust="0"/>
  </p:normalViewPr>
  <p:slideViewPr>
    <p:cSldViewPr snapToGrid="0">
      <p:cViewPr varScale="1">
        <p:scale>
          <a:sx n="95" d="100"/>
          <a:sy n="95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998D1-89B1-45A8-9C06-15637CD5CF56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8098B-C5D9-4DE2-8613-FB9DFBC51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9E%AC%E6%97%B6%E9%80%9F%E7%8E%87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098B-C5D9-4DE2-8613-FB9DFBC518E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1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以货币换吾之所需是自然发生的过程，因为起码商品有商品价值，可以吃可以用。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吾以吾之所有予市场换取货币是契约中履行的义务，所以打破这个体系就只需要不断地欠钱换商品，最后人间蒸发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098B-C5D9-4DE2-8613-FB9DFBC518E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4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098B-C5D9-4DE2-8613-FB9DFBC518E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5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赌徒破产问题：</a:t>
            </a:r>
            <a:r>
              <a:rPr lang="en-US" altLang="zh-CN" dirty="0"/>
              <a:t>https://wenku.baidu.com/view/53387ebaf242336c1eb95edc.html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098B-C5D9-4DE2-8613-FB9DFBC518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当一个随机事件，例如某电话交换台收到的呼叫、来到某公共汽车站的乘客、某放射性物质发射出的粒子、显微镜下某区域中的白血球等等，以固定的平均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瞬时速率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（或称密度）随机且独立地出现时，那么这个事件在单位时间（面积或体积）内出现的次数或个数就近似地服从泊松分布</a:t>
            </a:r>
            <a:r>
              <a:rPr lang="en-US" altLang="zh-C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098B-C5D9-4DE2-8613-FB9DFBC518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42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098B-C5D9-4DE2-8613-FB9DFBC518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6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应用于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bittorrent</a:t>
            </a:r>
            <a:r>
              <a:rPr lang="zh-CN" altLang="en-US" dirty="0"/>
              <a:t>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098B-C5D9-4DE2-8613-FB9DFBC518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3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校验过就可以删掉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098B-C5D9-4DE2-8613-FB9DFBC518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05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2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6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2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137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447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676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77026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5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868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tctrade.com/kline/market/coin/bt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ckchain.info/block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.zhihu.com/story/433941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pool.com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atpool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7opj5-32h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enku.baidu.com/view/53387ebaf242336c1eb95edc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bitcoin.pdf" TargetMode="External"/><Relationship Id="rId2" Type="http://schemas.openxmlformats.org/officeDocument/2006/relationships/hyperlink" Target="https://bitcoin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oinmarketcap.com/all/views/all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2" y="12563"/>
            <a:ext cx="10318418" cy="1340012"/>
          </a:xfrm>
        </p:spPr>
        <p:txBody>
          <a:bodyPr/>
          <a:lstStyle/>
          <a:p>
            <a:r>
              <a:rPr lang="en-US" altLang="zh-CN" dirty="0"/>
              <a:t>Bitcoin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0303" y="1203024"/>
            <a:ext cx="8045373" cy="742279"/>
          </a:xfrm>
        </p:spPr>
        <p:txBody>
          <a:bodyPr>
            <a:normAutofit/>
          </a:bodyPr>
          <a:lstStyle/>
          <a:p>
            <a:r>
              <a:rPr lang="en-US" altLang="zh-CN" dirty="0"/>
              <a:t>JUDY FAN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74" y="1933599"/>
            <a:ext cx="3567113" cy="32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5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9921"/>
          </a:xfrm>
        </p:spPr>
        <p:txBody>
          <a:bodyPr>
            <a:normAutofit/>
          </a:bodyPr>
          <a:lstStyle/>
          <a:p>
            <a:r>
              <a:rPr lang="en-US" altLang="zh-CN" dirty="0"/>
              <a:t>BOB</a:t>
            </a:r>
            <a:r>
              <a:rPr lang="zh-CN" altLang="en-US" dirty="0"/>
              <a:t>要是伪造交易怎么办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03249" cy="376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77472"/>
            <a:ext cx="1003249" cy="1008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760" y="4217895"/>
            <a:ext cx="1003249" cy="1008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4217895"/>
            <a:ext cx="1003249" cy="100852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867194" y="5334001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Dean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65828" y="5334001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Carl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867195" y="2384613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Bob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54926" y="1291815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Bob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altLang="zh-CN" sz="800" dirty="0"/>
                        <a:t>Dean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55985" y="4191898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Bob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altLang="zh-CN" sz="800" dirty="0"/>
                        <a:t>Dean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870443" y="1291815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Bob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altLang="zh-CN" sz="800" dirty="0"/>
                        <a:t>Dean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69077" y="4217895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Bob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altLang="zh-CN" sz="800" dirty="0"/>
                        <a:t>Dean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081" y="1190482"/>
            <a:ext cx="1455904" cy="1195956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 rot="20149401" flipH="1">
            <a:off x="3226382" y="3186808"/>
            <a:ext cx="5541317" cy="387064"/>
          </a:xfrm>
          <a:prstGeom prst="rightArrow">
            <a:avLst>
              <a:gd name="adj1" fmla="val 50000"/>
              <a:gd name="adj2" fmla="val 16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Up 17"/>
          <p:cNvSpPr/>
          <p:nvPr/>
        </p:nvSpPr>
        <p:spPr>
          <a:xfrm rot="10800000">
            <a:off x="8591273" y="2384613"/>
            <a:ext cx="410705" cy="18332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/>
          <p:cNvSpPr/>
          <p:nvPr/>
        </p:nvSpPr>
        <p:spPr>
          <a:xfrm flipH="1">
            <a:off x="3594001" y="1720970"/>
            <a:ext cx="4937815" cy="387064"/>
          </a:xfrm>
          <a:prstGeom prst="rightArrow">
            <a:avLst>
              <a:gd name="adj1" fmla="val 50000"/>
              <a:gd name="adj2" fmla="val 16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86702" y="1442566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dirty="0"/>
              <a:t>Alice </a:t>
            </a:r>
            <a:r>
              <a:rPr lang="zh-CN" altLang="en-US" dirty="0"/>
              <a:t>付给 </a:t>
            </a:r>
            <a:r>
              <a:rPr lang="en-US" altLang="zh-CN" dirty="0"/>
              <a:t>Bob 1000</a:t>
            </a:r>
            <a:r>
              <a:rPr lang="zh-CN" altLang="en-US" dirty="0"/>
              <a:t>元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20140415">
            <a:off x="5105582" y="2713038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dirty="0"/>
              <a:t>Alice </a:t>
            </a:r>
            <a:r>
              <a:rPr lang="zh-CN" altLang="en-US" dirty="0"/>
              <a:t>付给 </a:t>
            </a:r>
            <a:r>
              <a:rPr lang="en-US" altLang="zh-CN" dirty="0"/>
              <a:t>Bob 1000</a:t>
            </a:r>
            <a:r>
              <a:rPr lang="zh-CN" altLang="en-US" dirty="0"/>
              <a:t>元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7293449" y="3392917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dirty="0"/>
              <a:t>Alice </a:t>
            </a:r>
            <a:r>
              <a:rPr lang="zh-CN" altLang="en-US" dirty="0"/>
              <a:t>付给 </a:t>
            </a:r>
            <a:r>
              <a:rPr lang="en-US" altLang="zh-CN" dirty="0"/>
              <a:t>Bob 1000</a:t>
            </a:r>
            <a:r>
              <a:rPr lang="zh-CN" altLang="en-US" dirty="0"/>
              <a:t>元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160" y="1277471"/>
            <a:ext cx="1065913" cy="10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5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Bob</a:t>
            </a:r>
            <a:r>
              <a:rPr lang="zh-CN" altLang="en-US" dirty="0"/>
              <a:t>要是伪造交易怎么办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59513"/>
              </p:ext>
            </p:extLst>
          </p:nvPr>
        </p:nvGraphicFramePr>
        <p:xfrm>
          <a:off x="1251678" y="1783536"/>
          <a:ext cx="49631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142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Alice </a:t>
                      </a:r>
                      <a:r>
                        <a:rPr lang="zh-CN" altLang="en-US" dirty="0"/>
                        <a:t>付给</a:t>
                      </a:r>
                      <a:r>
                        <a:rPr lang="en-US" dirty="0"/>
                        <a:t> Bob 40</a:t>
                      </a:r>
                      <a:r>
                        <a:rPr lang="zh-CN" altLang="en-US" dirty="0"/>
                        <a:t>元（账本货币）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Bob </a:t>
                      </a:r>
                      <a:r>
                        <a:rPr lang="zh-CN" altLang="en-US" dirty="0"/>
                        <a:t>付给</a:t>
                      </a:r>
                      <a:r>
                        <a:rPr lang="en-US" dirty="0"/>
                        <a:t> Carl 20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Carl </a:t>
                      </a:r>
                      <a:r>
                        <a:rPr lang="zh-CN" altLang="en-US" dirty="0"/>
                        <a:t>付给 </a:t>
                      </a:r>
                      <a:r>
                        <a:rPr lang="en-US" dirty="0"/>
                        <a:t>Alice 10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Bob </a:t>
                      </a:r>
                      <a:r>
                        <a:rPr lang="zh-CN" altLang="en-US" dirty="0"/>
                        <a:t>付给 </a:t>
                      </a:r>
                      <a:r>
                        <a:rPr lang="en-US" altLang="zh-CN" dirty="0"/>
                        <a:t>Dean 10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57990"/>
              </p:ext>
            </p:extLst>
          </p:nvPr>
        </p:nvGraphicFramePr>
        <p:xfrm>
          <a:off x="6214820" y="1783536"/>
          <a:ext cx="44023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380">
                  <a:extLst>
                    <a:ext uri="{9D8B030D-6E8A-4147-A177-3AD203B41FA5}">
                      <a16:colId xmlns:a16="http://schemas.microsoft.com/office/drawing/2014/main" val="29130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Signature=</a:t>
                      </a:r>
                      <a:r>
                        <a:rPr lang="en-US" altLang="zh-CN" dirty="0"/>
                        <a:t>Sign</a:t>
                      </a:r>
                      <a:r>
                        <a:rPr lang="zh-CN" altLang="en-US" dirty="0"/>
                        <a:t>（   </a:t>
                      </a:r>
                      <a:r>
                        <a:rPr lang="en-US" altLang="zh-CN" dirty="0"/>
                        <a:t>,Alice’s Private</a:t>
                      </a:r>
                      <a:r>
                        <a:rPr lang="en-US" altLang="zh-CN" baseline="0" dirty="0"/>
                        <a:t> Key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Carl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4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02229"/>
                  </a:ext>
                </a:extLst>
              </a:tr>
            </a:tbl>
          </a:graphicData>
        </a:graphic>
      </p:graphicFrame>
      <p:sp>
        <p:nvSpPr>
          <p:cNvPr id="3" name="Rectangle: Rounded Corners 2"/>
          <p:cNvSpPr/>
          <p:nvPr/>
        </p:nvSpPr>
        <p:spPr>
          <a:xfrm>
            <a:off x="1305920" y="2224011"/>
            <a:ext cx="3421061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298171" y="2580224"/>
            <a:ext cx="3421061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303526" y="2948574"/>
            <a:ext cx="3421061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283414" y="3309670"/>
            <a:ext cx="3443567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8082252" y="1825197"/>
            <a:ext cx="222505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协议（</a:t>
            </a:r>
            <a:r>
              <a:rPr lang="en-US" altLang="zh-CN" dirty="0"/>
              <a:t>Protocol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每个人都可以查看所有账本记录，而且可以往流水账里写入交易</a:t>
            </a:r>
            <a:endParaRPr lang="en-US" altLang="zh-CN" dirty="0"/>
          </a:p>
          <a:p>
            <a:r>
              <a:rPr lang="zh-CN" altLang="en-US" dirty="0"/>
              <a:t>期末再拿出真钱结算</a:t>
            </a:r>
            <a:endParaRPr lang="en-US" altLang="zh-CN" dirty="0"/>
          </a:p>
          <a:p>
            <a:r>
              <a:rPr lang="zh-CN" altLang="en-US" dirty="0"/>
              <a:t>所有交易记录必须签名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9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9921"/>
          </a:xfrm>
        </p:spPr>
        <p:txBody>
          <a:bodyPr>
            <a:normAutofit/>
          </a:bodyPr>
          <a:lstStyle/>
          <a:p>
            <a:r>
              <a:rPr lang="en-US" altLang="zh-CN" dirty="0"/>
              <a:t>BOB copy</a:t>
            </a:r>
            <a:r>
              <a:rPr lang="zh-CN" altLang="en-US" dirty="0"/>
              <a:t>第一笔交易</a:t>
            </a:r>
            <a:r>
              <a:rPr lang="en-US" altLang="zh-CN" dirty="0"/>
              <a:t>100</a:t>
            </a:r>
            <a:r>
              <a:rPr lang="zh-CN" altLang="en-US" dirty="0"/>
              <a:t>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03249" cy="376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77472"/>
            <a:ext cx="1003249" cy="1008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760" y="4217895"/>
            <a:ext cx="1003249" cy="1008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4217895"/>
            <a:ext cx="1003249" cy="100852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867194" y="5334001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Dean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65828" y="5334001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Carl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867195" y="2384613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Bob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54926" y="1291815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Bob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altLang="zh-CN" sz="800" dirty="0"/>
                        <a:t>Dean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55985" y="4191898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Bob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altLang="zh-CN" sz="800" dirty="0"/>
                        <a:t>Dean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870443" y="1291815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Bob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altLang="zh-CN" sz="800" dirty="0"/>
                        <a:t>Dean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69077" y="4217895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Bob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altLang="zh-CN" sz="800" dirty="0"/>
                        <a:t>Dean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081" y="1190482"/>
            <a:ext cx="1455904" cy="1195956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 rot="20149401" flipH="1">
            <a:off x="3226382" y="3186808"/>
            <a:ext cx="5541317" cy="387064"/>
          </a:xfrm>
          <a:prstGeom prst="rightArrow">
            <a:avLst>
              <a:gd name="adj1" fmla="val 50000"/>
              <a:gd name="adj2" fmla="val 16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Up 17"/>
          <p:cNvSpPr/>
          <p:nvPr/>
        </p:nvSpPr>
        <p:spPr>
          <a:xfrm rot="10800000">
            <a:off x="8591273" y="2384613"/>
            <a:ext cx="410705" cy="18332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/>
          <p:cNvSpPr/>
          <p:nvPr/>
        </p:nvSpPr>
        <p:spPr>
          <a:xfrm flipH="1">
            <a:off x="3594001" y="1720970"/>
            <a:ext cx="4937815" cy="387064"/>
          </a:xfrm>
          <a:prstGeom prst="rightArrow">
            <a:avLst>
              <a:gd name="adj1" fmla="val 50000"/>
              <a:gd name="adj2" fmla="val 16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87095" y="1273930"/>
            <a:ext cx="251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dirty="0"/>
              <a:t>Alice </a:t>
            </a:r>
            <a:r>
              <a:rPr lang="zh-CN" altLang="en-US" dirty="0"/>
              <a:t>付给 </a:t>
            </a:r>
            <a:r>
              <a:rPr lang="en-US" altLang="zh-CN" dirty="0"/>
              <a:t>Bob 40</a:t>
            </a:r>
            <a:r>
              <a:rPr lang="zh-CN" altLang="en-US" dirty="0"/>
              <a:t>元 </a:t>
            </a:r>
            <a:r>
              <a:rPr lang="en-US" altLang="zh-CN" dirty="0">
                <a:latin typeface="Freestyle Script" panose="030804020302050B0404" pitchFamily="66" charset="0"/>
              </a:rPr>
              <a:t>Alice</a:t>
            </a:r>
          </a:p>
        </p:txBody>
      </p:sp>
      <p:sp>
        <p:nvSpPr>
          <p:cNvPr id="21" name="Rectangle 20"/>
          <p:cNvSpPr/>
          <p:nvPr/>
        </p:nvSpPr>
        <p:spPr>
          <a:xfrm rot="20140415">
            <a:off x="5034246" y="2713038"/>
            <a:ext cx="251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dirty="0"/>
              <a:t>Alice </a:t>
            </a:r>
            <a:r>
              <a:rPr lang="zh-CN" altLang="en-US" dirty="0"/>
              <a:t>付给 </a:t>
            </a:r>
            <a:r>
              <a:rPr lang="en-US" altLang="zh-CN" dirty="0"/>
              <a:t>Bob 40</a:t>
            </a:r>
            <a:r>
              <a:rPr lang="zh-CN" altLang="en-US" dirty="0"/>
              <a:t>元 </a:t>
            </a:r>
            <a:r>
              <a:rPr lang="en-US" altLang="zh-CN" dirty="0">
                <a:latin typeface="Freestyle Script" panose="030804020302050B0404" pitchFamily="66" charset="0"/>
              </a:rPr>
              <a:t>Alice</a:t>
            </a:r>
            <a:endParaRPr lang="en-US" dirty="0">
              <a:latin typeface="Freestyle Script" panose="030804020302050B0404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7222113" y="3392917"/>
            <a:ext cx="251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dirty="0"/>
              <a:t>Alice </a:t>
            </a:r>
            <a:r>
              <a:rPr lang="zh-CN" altLang="en-US" dirty="0"/>
              <a:t>付给 </a:t>
            </a:r>
            <a:r>
              <a:rPr lang="en-US" altLang="zh-CN" dirty="0"/>
              <a:t>Bob 40</a:t>
            </a:r>
            <a:r>
              <a:rPr lang="zh-CN" altLang="en-US" dirty="0"/>
              <a:t>元 </a:t>
            </a:r>
            <a:r>
              <a:rPr lang="en-US" altLang="zh-CN" dirty="0">
                <a:latin typeface="Freestyle Script" panose="030804020302050B0404" pitchFamily="66" charset="0"/>
              </a:rPr>
              <a:t>Alice</a:t>
            </a:r>
            <a:endParaRPr lang="en-US" dirty="0">
              <a:latin typeface="Freestyle Script" panose="030804020302050B04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160" y="1277471"/>
            <a:ext cx="1065913" cy="10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BOB copy</a:t>
            </a:r>
            <a:r>
              <a:rPr lang="zh-CN" altLang="en-US" dirty="0"/>
              <a:t>第一笔交易</a:t>
            </a:r>
            <a:r>
              <a:rPr lang="en-US" altLang="zh-CN" dirty="0"/>
              <a:t>100</a:t>
            </a:r>
            <a:r>
              <a:rPr lang="zh-CN" altLang="en-US" dirty="0"/>
              <a:t>次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51192"/>
              </p:ext>
            </p:extLst>
          </p:nvPr>
        </p:nvGraphicFramePr>
        <p:xfrm>
          <a:off x="1972348" y="1783536"/>
          <a:ext cx="38937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760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Alice </a:t>
                      </a:r>
                      <a:r>
                        <a:rPr lang="zh-CN" altLang="en-US" dirty="0"/>
                        <a:t>付给</a:t>
                      </a:r>
                      <a:r>
                        <a:rPr lang="en-US" dirty="0"/>
                        <a:t> Bob 40</a:t>
                      </a:r>
                      <a:r>
                        <a:rPr lang="zh-CN" altLang="en-US" dirty="0"/>
                        <a:t>元（账本货币）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Bob </a:t>
                      </a:r>
                      <a:r>
                        <a:rPr lang="zh-CN" altLang="en-US" dirty="0"/>
                        <a:t>付给</a:t>
                      </a:r>
                      <a:r>
                        <a:rPr lang="en-US" dirty="0"/>
                        <a:t> Carl 20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Carl </a:t>
                      </a:r>
                      <a:r>
                        <a:rPr lang="zh-CN" altLang="en-US" dirty="0"/>
                        <a:t>付给 </a:t>
                      </a:r>
                      <a:r>
                        <a:rPr lang="en-US" dirty="0"/>
                        <a:t>Alice 10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Bob </a:t>
                      </a:r>
                      <a:r>
                        <a:rPr lang="zh-CN" altLang="en-US" dirty="0"/>
                        <a:t>付给 </a:t>
                      </a:r>
                      <a:r>
                        <a:rPr lang="en-US" altLang="zh-CN" dirty="0"/>
                        <a:t>Dean 10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91515"/>
              </p:ext>
            </p:extLst>
          </p:nvPr>
        </p:nvGraphicFramePr>
        <p:xfrm>
          <a:off x="5866108" y="1783535"/>
          <a:ext cx="53839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937">
                  <a:extLst>
                    <a:ext uri="{9D8B030D-6E8A-4147-A177-3AD203B41FA5}">
                      <a16:colId xmlns:a16="http://schemas.microsoft.com/office/drawing/2014/main" val="29130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Signature=Encrypt(  </a:t>
                      </a:r>
                      <a:r>
                        <a:rPr lang="en-US" altLang="zh-CN" dirty="0"/>
                        <a:t>,Alice’s Private</a:t>
                      </a:r>
                      <a:r>
                        <a:rPr lang="en-US" altLang="zh-CN" baseline="0" dirty="0"/>
                        <a:t> Key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Carl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4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022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20868"/>
              </p:ext>
            </p:extLst>
          </p:nvPr>
        </p:nvGraphicFramePr>
        <p:xfrm>
          <a:off x="1163853" y="1783535"/>
          <a:ext cx="808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495">
                  <a:extLst>
                    <a:ext uri="{9D8B030D-6E8A-4147-A177-3AD203B41FA5}">
                      <a16:colId xmlns:a16="http://schemas.microsoft.com/office/drawing/2014/main" val="29130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4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02229"/>
                  </a:ext>
                </a:extLst>
              </a:tr>
            </a:tbl>
          </a:graphicData>
        </a:graphic>
      </p:graphicFrame>
      <p:sp>
        <p:nvSpPr>
          <p:cNvPr id="7" name="Rectangle: Rounded Corners 6"/>
          <p:cNvSpPr/>
          <p:nvPr/>
        </p:nvSpPr>
        <p:spPr>
          <a:xfrm>
            <a:off x="1186359" y="2190145"/>
            <a:ext cx="4283108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178610" y="2546358"/>
            <a:ext cx="4283108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183965" y="2914708"/>
            <a:ext cx="4283108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163853" y="3275804"/>
            <a:ext cx="4311285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8064186" y="1874517"/>
            <a:ext cx="123081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7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流水账            货币化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791239"/>
          </a:xfrm>
        </p:spPr>
        <p:txBody>
          <a:bodyPr>
            <a:normAutofit/>
          </a:bodyPr>
          <a:lstStyle/>
          <a:p>
            <a:r>
              <a:rPr lang="zh-CN" altLang="en-US" dirty="0"/>
              <a:t>货币 </a:t>
            </a:r>
            <a:r>
              <a:rPr lang="en-US" altLang="zh-CN" dirty="0"/>
              <a:t>CCY</a:t>
            </a:r>
            <a:r>
              <a:rPr lang="zh-CN" altLang="en-US" dirty="0"/>
              <a:t>（</a:t>
            </a:r>
            <a:r>
              <a:rPr lang="en-US" altLang="zh-CN" dirty="0"/>
              <a:t>Currency</a:t>
            </a:r>
            <a:r>
              <a:rPr lang="zh-CN" altLang="en-US" dirty="0"/>
              <a:t>）本质上是一种</a:t>
            </a:r>
            <a:r>
              <a:rPr lang="zh-CN" altLang="en-US" dirty="0">
                <a:solidFill>
                  <a:srgbClr val="FF0000"/>
                </a:solidFill>
              </a:rPr>
              <a:t>所有者与市场关于交换权的契约</a:t>
            </a:r>
            <a:r>
              <a:rPr lang="zh-CN" altLang="en-US" dirty="0"/>
              <a:t>，根本上是所有者相互之间的约定。</a:t>
            </a:r>
            <a:r>
              <a:rPr lang="zh-CN" altLang="en-US" dirty="0">
                <a:solidFill>
                  <a:srgbClr val="FF0000"/>
                </a:solidFill>
              </a:rPr>
              <a:t>吾以吾之所有予市场，换吾之所需</a:t>
            </a:r>
            <a:r>
              <a:rPr lang="zh-CN" altLang="en-US" dirty="0"/>
              <a:t>，货币就是这一过程的约定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rrow: Right 3"/>
          <p:cNvSpPr/>
          <p:nvPr/>
        </p:nvSpPr>
        <p:spPr>
          <a:xfrm>
            <a:off x="3471333" y="550333"/>
            <a:ext cx="1430867" cy="448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01" y="3226548"/>
            <a:ext cx="1003249" cy="1008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76" y="3226547"/>
            <a:ext cx="1003249" cy="1008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00" y="3137921"/>
            <a:ext cx="1455904" cy="1195956"/>
          </a:xfrm>
          <a:prstGeom prst="rect">
            <a:avLst/>
          </a:prstGeom>
        </p:spPr>
      </p:pic>
      <p:sp>
        <p:nvSpPr>
          <p:cNvPr id="8" name="Flowchart: Alternate Process 7"/>
          <p:cNvSpPr/>
          <p:nvPr/>
        </p:nvSpPr>
        <p:spPr>
          <a:xfrm>
            <a:off x="1477818" y="5717309"/>
            <a:ext cx="8913091" cy="9051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6501" y="5759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货币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65519" y="39645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45695" y="576972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66629" y="39645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货币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65603" y="396724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货币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-10000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34667" y="348382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</a:t>
            </a:r>
            <a:r>
              <a:rPr lang="en-US" altLang="zh-CN" dirty="0"/>
              <a:t>=10000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39 L -0.04102 0.0669 C -0.05039 0.08195 -0.05547 0.10116 -0.05547 0.12292 C -0.05547 0.14769 -0.05039 0.16667 -0.04102 0.18102 L 0.00091 0.24722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71 -0.01458 L 0.03242 -0.08356 C 0.04427 -0.09861 0.05065 -0.12083 0.05065 -0.14306 C 0.05065 -0.16944 0.04388 -0.19005 0.03242 -0.20486 L -0.02071 -0.27523 " pathEditMode="relative" rAng="16200000" ptsTypes="A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5339 0.06875 C -0.06524 0.0838 -0.07162 0.10602 -0.07162 0.12824 C -0.07162 0.15463 -0.06485 0.17523 -0.05339 0.19005 L -0.00026 0.26042 " pathEditMode="relative" rAng="5400000" ptsTypes="AAA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8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44444E-6 L 0.02005 -0.07454 C 0.02435 -0.09005 0.02539 -0.11343 0.02539 -0.13681 C 0.02448 -0.16366 0.02057 -0.18473 0.01523 -0.19931 L -0.01003 -0.26667 " pathEditMode="relative" rAng="15960000" ptsTypes="AAA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现有货币是怎么保证的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国家信用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69" y="2777606"/>
            <a:ext cx="4912307" cy="304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7823" y="2454442"/>
            <a:ext cx="418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作为一个分布式系统，根本没有强制力保证履行义务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7823" y="31429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那怎么办？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7822" y="3613019"/>
            <a:ext cx="4182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不准负债</a:t>
            </a:r>
            <a:endParaRPr lang="en-US" altLang="zh-CN" dirty="0"/>
          </a:p>
          <a:p>
            <a:r>
              <a:rPr lang="zh-CN" altLang="en-US" dirty="0"/>
              <a:t>要求保证交易顺序，如果</a:t>
            </a:r>
            <a:r>
              <a:rPr lang="en-US" altLang="zh-CN" dirty="0"/>
              <a:t>Alice</a:t>
            </a:r>
            <a:r>
              <a:rPr lang="zh-CN" altLang="en-US" dirty="0"/>
              <a:t>有</a:t>
            </a:r>
            <a:r>
              <a:rPr lang="en-US" altLang="zh-CN" dirty="0"/>
              <a:t>100</a:t>
            </a:r>
            <a:r>
              <a:rPr lang="zh-CN" altLang="en-US" dirty="0"/>
              <a:t>元，同时有两笔</a:t>
            </a:r>
            <a:r>
              <a:rPr lang="en-US" altLang="zh-CN" dirty="0"/>
              <a:t>Alice</a:t>
            </a:r>
            <a:r>
              <a:rPr lang="zh-CN" altLang="en-US" dirty="0"/>
              <a:t>付给</a:t>
            </a:r>
            <a:r>
              <a:rPr lang="en-US" altLang="zh-CN" dirty="0"/>
              <a:t>Bob 100</a:t>
            </a:r>
            <a:r>
              <a:rPr lang="zh-CN" altLang="en-US" dirty="0"/>
              <a:t>元，和</a:t>
            </a:r>
            <a:r>
              <a:rPr lang="en-US" altLang="zh-CN" dirty="0"/>
              <a:t>Alice</a:t>
            </a:r>
            <a:r>
              <a:rPr lang="zh-CN" altLang="en-US" dirty="0"/>
              <a:t>付给</a:t>
            </a:r>
            <a:r>
              <a:rPr lang="en-US" altLang="zh-CN" dirty="0"/>
              <a:t>Carl 100</a:t>
            </a:r>
            <a:r>
              <a:rPr lang="zh-CN" altLang="en-US" dirty="0"/>
              <a:t>元，到底算谁拿到了</a:t>
            </a:r>
            <a:r>
              <a:rPr lang="en-US" altLang="zh-CN" dirty="0"/>
              <a:t>100</a:t>
            </a:r>
            <a:r>
              <a:rPr lang="zh-CN" altLang="en-US" dirty="0"/>
              <a:t>元呢？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5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协议（</a:t>
            </a:r>
            <a:r>
              <a:rPr lang="en-US" altLang="zh-CN" dirty="0"/>
              <a:t>Protocol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每个人都可以查看所有账本记录，而且可以往流水账里写入交易</a:t>
            </a:r>
            <a:endParaRPr lang="en-US" altLang="zh-CN" dirty="0"/>
          </a:p>
          <a:p>
            <a:r>
              <a:rPr lang="zh-CN" altLang="en-US" strike="sngStrike" dirty="0"/>
              <a:t>期末再拿出真钱结算 </a:t>
            </a:r>
            <a:r>
              <a:rPr lang="zh-CN" altLang="en-US" dirty="0">
                <a:solidFill>
                  <a:srgbClr val="FF0000"/>
                </a:solidFill>
              </a:rPr>
              <a:t>（已经不需要跟现有货币挂钩了，每个人持有比特币的人付出的商品价值≥获取的商品价值，可以一直兑换商品下去，货币基本特征满足）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所有交易记录必须签名</a:t>
            </a:r>
            <a:endParaRPr lang="en-US" altLang="zh-CN" dirty="0"/>
          </a:p>
          <a:p>
            <a:r>
              <a:rPr lang="zh-CN" altLang="en-US" dirty="0"/>
              <a:t>不准负债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5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货币从哪来？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01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作为一个分布式系统，根本没有央行发行货币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678" y="2697485"/>
            <a:ext cx="10178322" cy="380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借鉴古代：银子作为货币是挖矿出来的</a:t>
            </a: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69" y="3077682"/>
            <a:ext cx="5238750" cy="357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6185" y="3205213"/>
            <a:ext cx="4822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挖矿是要花成本，时间的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Proof of work</a:t>
            </a:r>
            <a:r>
              <a:rPr lang="zh-CN" altLang="en-US" dirty="0">
                <a:solidFill>
                  <a:srgbClr val="FF0000"/>
                </a:solidFill>
              </a:rPr>
              <a:t>），</a:t>
            </a:r>
            <a:r>
              <a:rPr lang="zh-CN" altLang="en-US" dirty="0"/>
              <a:t>于是就不是暴利，保证和提供商品交换赚取货币成本差不多，保证公平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储量是一定的，就不会无限量发行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202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比特币挖矿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Proof of work = </a:t>
            </a:r>
            <a:r>
              <a:rPr lang="zh-CN" altLang="en-US" dirty="0"/>
              <a:t>算力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15094"/>
            <a:ext cx="10178322" cy="1492132"/>
          </a:xfrm>
        </p:spPr>
        <p:txBody>
          <a:bodyPr/>
          <a:lstStyle/>
          <a:p>
            <a:r>
              <a:rPr lang="en-US" altLang="zh-CN" dirty="0"/>
              <a:t>Price</a:t>
            </a:r>
            <a:r>
              <a:rPr lang="zh-CN" altLang="en-US" dirty="0"/>
              <a:t>：</a:t>
            </a:r>
            <a:r>
              <a:rPr lang="en-US" altLang="zh-CN" dirty="0"/>
              <a:t>~</a:t>
            </a:r>
            <a:r>
              <a:rPr lang="zh-CN" altLang="en-US" dirty="0"/>
              <a:t>￥</a:t>
            </a:r>
            <a:r>
              <a:rPr lang="en-US" altLang="zh-CN" dirty="0"/>
              <a:t>29010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51678" y="1242279"/>
            <a:ext cx="472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https://www.btctrade.com/kline/market/coin/btc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594872"/>
            <a:ext cx="8235247" cy="52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0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工作量证明（</a:t>
            </a:r>
            <a:r>
              <a:rPr lang="en-US" altLang="zh-CN" dirty="0"/>
              <a:t>Proof of work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38303"/>
              </p:ext>
            </p:extLst>
          </p:nvPr>
        </p:nvGraphicFramePr>
        <p:xfrm>
          <a:off x="1972348" y="1783536"/>
          <a:ext cx="38937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760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Alice </a:t>
                      </a:r>
                      <a:r>
                        <a:rPr lang="zh-CN" altLang="en-US" dirty="0"/>
                        <a:t>付给</a:t>
                      </a:r>
                      <a:r>
                        <a:rPr lang="en-US" dirty="0"/>
                        <a:t> Bob 40</a:t>
                      </a:r>
                      <a:r>
                        <a:rPr lang="zh-CN" altLang="en-US" dirty="0"/>
                        <a:t>元（账本货币）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Bob </a:t>
                      </a:r>
                      <a:r>
                        <a:rPr lang="zh-CN" altLang="en-US" dirty="0"/>
                        <a:t>付给</a:t>
                      </a:r>
                      <a:r>
                        <a:rPr lang="en-US" dirty="0"/>
                        <a:t> Carl 20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Carl </a:t>
                      </a:r>
                      <a:r>
                        <a:rPr lang="zh-CN" altLang="en-US" dirty="0"/>
                        <a:t>付给 </a:t>
                      </a:r>
                      <a:r>
                        <a:rPr lang="en-US" dirty="0"/>
                        <a:t>Alice 10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Bob </a:t>
                      </a:r>
                      <a:r>
                        <a:rPr lang="zh-CN" altLang="en-US" dirty="0"/>
                        <a:t>付给 </a:t>
                      </a:r>
                      <a:r>
                        <a:rPr lang="en-US" altLang="zh-CN" dirty="0"/>
                        <a:t>Dean 10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866108" y="1783535"/>
          <a:ext cx="53839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937">
                  <a:extLst>
                    <a:ext uri="{9D8B030D-6E8A-4147-A177-3AD203B41FA5}">
                      <a16:colId xmlns:a16="http://schemas.microsoft.com/office/drawing/2014/main" val="29130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Signature=Encrypt(  </a:t>
                      </a:r>
                      <a:r>
                        <a:rPr lang="en-US" altLang="zh-CN" dirty="0"/>
                        <a:t>,Alice’s Private</a:t>
                      </a:r>
                      <a:r>
                        <a:rPr lang="en-US" altLang="zh-CN" baseline="0" dirty="0"/>
                        <a:t> Key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Carl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4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022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63853" y="1783535"/>
          <a:ext cx="808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495">
                  <a:extLst>
                    <a:ext uri="{9D8B030D-6E8A-4147-A177-3AD203B41FA5}">
                      <a16:colId xmlns:a16="http://schemas.microsoft.com/office/drawing/2014/main" val="29130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4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02229"/>
                  </a:ext>
                </a:extLst>
              </a:tr>
            </a:tbl>
          </a:graphicData>
        </a:graphic>
      </p:graphicFrame>
      <p:sp>
        <p:nvSpPr>
          <p:cNvPr id="7" name="Rectangle: Rounded Corners 6"/>
          <p:cNvSpPr/>
          <p:nvPr/>
        </p:nvSpPr>
        <p:spPr>
          <a:xfrm>
            <a:off x="1186359" y="2190145"/>
            <a:ext cx="4283108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178610" y="2546358"/>
            <a:ext cx="4283108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183965" y="2914708"/>
            <a:ext cx="4283108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163853" y="3275804"/>
            <a:ext cx="4311285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8064186" y="1874517"/>
            <a:ext cx="123081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39923"/>
              </p:ext>
            </p:extLst>
          </p:nvPr>
        </p:nvGraphicFramePr>
        <p:xfrm>
          <a:off x="1163853" y="4008575"/>
          <a:ext cx="10086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192">
                  <a:extLst>
                    <a:ext uri="{9D8B030D-6E8A-4147-A177-3AD203B41FA5}">
                      <a16:colId xmlns:a16="http://schemas.microsoft.com/office/drawing/2014/main" val="295112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Proof of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50959"/>
                  </a:ext>
                </a:extLst>
              </a:tr>
            </a:tbl>
          </a:graphicData>
        </a:graphic>
      </p:graphicFrame>
      <p:sp>
        <p:nvSpPr>
          <p:cNvPr id="13" name="Rectangle: Rounded Corners 12"/>
          <p:cNvSpPr/>
          <p:nvPr/>
        </p:nvSpPr>
        <p:spPr>
          <a:xfrm>
            <a:off x="986589" y="1567089"/>
            <a:ext cx="10443411" cy="297420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9667" y="5072514"/>
            <a:ext cx="7163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Proof of work </a:t>
            </a:r>
            <a:r>
              <a:rPr lang="zh-CN" altLang="en-US" dirty="0"/>
              <a:t>满足： </a:t>
            </a:r>
            <a:r>
              <a:rPr lang="en-US" dirty="0"/>
              <a:t>Hash(  </a:t>
            </a:r>
            <a:r>
              <a:rPr lang="zh-CN" altLang="en-US" dirty="0"/>
              <a:t>）以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开头，</a:t>
            </a:r>
            <a:r>
              <a:rPr lang="en-US" altLang="zh-CN" dirty="0"/>
              <a:t>N</a:t>
            </a:r>
            <a:r>
              <a:rPr lang="zh-CN" altLang="en-US" dirty="0"/>
              <a:t>可以调节以控制难度。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现在一般是</a:t>
            </a:r>
            <a:r>
              <a:rPr lang="en-US" altLang="zh-CN" dirty="0"/>
              <a:t>10</a:t>
            </a:r>
            <a:r>
              <a:rPr lang="zh-CN" altLang="en-US" dirty="0"/>
              <a:t>分钟可以算出来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4257575" y="5046481"/>
            <a:ext cx="324051" cy="51527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区块链（</a:t>
            </a:r>
            <a:r>
              <a:rPr lang="en-US" dirty="0"/>
              <a:t>Block chain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25704"/>
              </p:ext>
            </p:extLst>
          </p:nvPr>
        </p:nvGraphicFramePr>
        <p:xfrm>
          <a:off x="927210" y="1885049"/>
          <a:ext cx="35771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195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Alice </a:t>
                      </a:r>
                      <a:r>
                        <a:rPr lang="zh-CN" altLang="en-US" dirty="0"/>
                        <a:t>付给</a:t>
                      </a:r>
                      <a:r>
                        <a:rPr lang="en-US" dirty="0"/>
                        <a:t> Bob 40</a:t>
                      </a:r>
                      <a:r>
                        <a:rPr lang="zh-CN" altLang="en-US" dirty="0"/>
                        <a:t>元（账本货币）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Bob </a:t>
                      </a:r>
                      <a:r>
                        <a:rPr lang="zh-CN" altLang="en-US" dirty="0"/>
                        <a:t>付给</a:t>
                      </a:r>
                      <a:r>
                        <a:rPr lang="en-US" dirty="0"/>
                        <a:t> Carl 20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Carl </a:t>
                      </a:r>
                      <a:r>
                        <a:rPr lang="zh-CN" altLang="en-US" dirty="0"/>
                        <a:t>付给 </a:t>
                      </a:r>
                      <a:r>
                        <a:rPr lang="en-US" dirty="0"/>
                        <a:t>Alice 10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Bob </a:t>
                      </a:r>
                      <a:r>
                        <a:rPr lang="zh-CN" altLang="en-US" dirty="0"/>
                        <a:t>付给 </a:t>
                      </a:r>
                      <a:r>
                        <a:rPr lang="en-US" altLang="zh-CN" dirty="0"/>
                        <a:t>Dean 10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53581"/>
              </p:ext>
            </p:extLst>
          </p:nvPr>
        </p:nvGraphicFramePr>
        <p:xfrm>
          <a:off x="4504405" y="1870027"/>
          <a:ext cx="12477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69">
                  <a:extLst>
                    <a:ext uri="{9D8B030D-6E8A-4147-A177-3AD203B41FA5}">
                      <a16:colId xmlns:a16="http://schemas.microsoft.com/office/drawing/2014/main" val="29130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Signatur</a:t>
                      </a:r>
                      <a:r>
                        <a:rPr lang="en-US" altLang="zh-CN" dirty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Carl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4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022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38487"/>
              </p:ext>
            </p:extLst>
          </p:nvPr>
        </p:nvGraphicFramePr>
        <p:xfrm>
          <a:off x="119702" y="1877378"/>
          <a:ext cx="808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495">
                  <a:extLst>
                    <a:ext uri="{9D8B030D-6E8A-4147-A177-3AD203B41FA5}">
                      <a16:colId xmlns:a16="http://schemas.microsoft.com/office/drawing/2014/main" val="29130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4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02229"/>
                  </a:ext>
                </a:extLst>
              </a:tr>
            </a:tbl>
          </a:graphicData>
        </a:graphic>
      </p:graphicFrame>
      <p:sp>
        <p:nvSpPr>
          <p:cNvPr id="7" name="Rectangle: Rounded Corners 6"/>
          <p:cNvSpPr/>
          <p:nvPr/>
        </p:nvSpPr>
        <p:spPr>
          <a:xfrm>
            <a:off x="166081" y="2305645"/>
            <a:ext cx="4283108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58332" y="2661858"/>
            <a:ext cx="4283108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63687" y="3030208"/>
            <a:ext cx="4283108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43575" y="3391304"/>
            <a:ext cx="4311285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98309"/>
              </p:ext>
            </p:extLst>
          </p:nvPr>
        </p:nvGraphicFramePr>
        <p:xfrm>
          <a:off x="110966" y="4114738"/>
          <a:ext cx="5641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1208">
                  <a:extLst>
                    <a:ext uri="{9D8B030D-6E8A-4147-A177-3AD203B41FA5}">
                      <a16:colId xmlns:a16="http://schemas.microsoft.com/office/drawing/2014/main" val="295112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Proof of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5095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78692"/>
              </p:ext>
            </p:extLst>
          </p:nvPr>
        </p:nvGraphicFramePr>
        <p:xfrm>
          <a:off x="114699" y="1497046"/>
          <a:ext cx="5641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1208">
                  <a:extLst>
                    <a:ext uri="{9D8B030D-6E8A-4147-A177-3AD203B41FA5}">
                      <a16:colId xmlns:a16="http://schemas.microsoft.com/office/drawing/2014/main" val="224017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Hash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prev</a:t>
                      </a:r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38590"/>
                  </a:ext>
                </a:extLst>
              </a:tr>
            </a:tbl>
          </a:graphicData>
        </a:graphic>
      </p:graphicFrame>
      <p:sp>
        <p:nvSpPr>
          <p:cNvPr id="17" name="Rectangle: Rounded Corners 16"/>
          <p:cNvSpPr/>
          <p:nvPr/>
        </p:nvSpPr>
        <p:spPr>
          <a:xfrm>
            <a:off x="1501228" y="1511500"/>
            <a:ext cx="236226" cy="3514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-103284" y="1373213"/>
            <a:ext cx="6069707" cy="326207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9" y="1317547"/>
            <a:ext cx="6140850" cy="3441157"/>
          </a:xfrm>
          <a:prstGeom prst="rect">
            <a:avLst/>
          </a:prstGeom>
        </p:spPr>
      </p:pic>
      <p:cxnSp>
        <p:nvCxnSpPr>
          <p:cNvPr id="30" name="Connector: Elbow 29"/>
          <p:cNvCxnSpPr>
            <a:stCxn id="18" idx="2"/>
          </p:cNvCxnSpPr>
          <p:nvPr/>
        </p:nvCxnSpPr>
        <p:spPr>
          <a:xfrm rot="5400000" flipH="1" flipV="1">
            <a:off x="3195567" y="1468551"/>
            <a:ext cx="2902738" cy="3430732"/>
          </a:xfrm>
          <a:prstGeom prst="bentConnector4">
            <a:avLst>
              <a:gd name="adj1" fmla="val -7875"/>
              <a:gd name="adj2" fmla="val 9002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/>
          <p:nvPr/>
        </p:nvCxnSpPr>
        <p:spPr>
          <a:xfrm rot="5400000" flipH="1" flipV="1">
            <a:off x="9125606" y="1322759"/>
            <a:ext cx="2902738" cy="3430732"/>
          </a:xfrm>
          <a:prstGeom prst="bentConnector4">
            <a:avLst>
              <a:gd name="adj1" fmla="val -7875"/>
              <a:gd name="adj2" fmla="val 9002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90813" y="5698156"/>
            <a:ext cx="781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保证了区块链的顺序正确，改变随便一个</a:t>
            </a:r>
            <a:r>
              <a:rPr lang="en-US" altLang="zh-CN" dirty="0"/>
              <a:t>block</a:t>
            </a:r>
            <a:r>
              <a:rPr lang="zh-CN" altLang="en-US" dirty="0"/>
              <a:t>就要求从这个</a:t>
            </a:r>
            <a:r>
              <a:rPr lang="en-US" altLang="zh-CN" dirty="0"/>
              <a:t>block</a:t>
            </a:r>
            <a:r>
              <a:rPr lang="zh-CN" altLang="en-US" dirty="0"/>
              <a:t>起全部重算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https://blockchain.info/blocks/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92" y="0"/>
            <a:ext cx="9506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同时广播两个</a:t>
            </a:r>
            <a:r>
              <a:rPr lang="en-US" altLang="zh-CN" dirty="0"/>
              <a:t>block chain</a:t>
            </a:r>
            <a:r>
              <a:rPr lang="zh-CN" altLang="en-US" dirty="0"/>
              <a:t>相信谁呢？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390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前情提要：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Alice</a:t>
            </a:r>
            <a:r>
              <a:rPr lang="zh-CN" altLang="en-US" dirty="0"/>
              <a:t>有</a:t>
            </a:r>
            <a:r>
              <a:rPr lang="en-US" altLang="zh-CN" dirty="0"/>
              <a:t>100</a:t>
            </a:r>
            <a:r>
              <a:rPr lang="zh-CN" altLang="en-US" dirty="0"/>
              <a:t>元，同时有两笔</a:t>
            </a:r>
            <a:r>
              <a:rPr lang="en-US" altLang="zh-CN" dirty="0"/>
              <a:t>Alice</a:t>
            </a:r>
            <a:r>
              <a:rPr lang="zh-CN" altLang="en-US" dirty="0"/>
              <a:t>付给</a:t>
            </a:r>
            <a:r>
              <a:rPr lang="en-US" altLang="zh-CN" dirty="0"/>
              <a:t>Bob 100</a:t>
            </a:r>
            <a:r>
              <a:rPr lang="zh-CN" altLang="en-US" dirty="0"/>
              <a:t>元，和</a:t>
            </a:r>
            <a:r>
              <a:rPr lang="en-US" altLang="zh-CN" dirty="0"/>
              <a:t>Alice</a:t>
            </a:r>
            <a:r>
              <a:rPr lang="zh-CN" altLang="en-US" dirty="0"/>
              <a:t>付给</a:t>
            </a:r>
            <a:r>
              <a:rPr lang="en-US" altLang="zh-CN" dirty="0"/>
              <a:t>Carl 100</a:t>
            </a:r>
            <a:r>
              <a:rPr lang="zh-CN" altLang="en-US" dirty="0"/>
              <a:t>元，到底算谁拿到了</a:t>
            </a:r>
            <a:r>
              <a:rPr lang="en-US" altLang="zh-CN" dirty="0"/>
              <a:t>100</a:t>
            </a:r>
            <a:r>
              <a:rPr lang="zh-CN" altLang="en-US" dirty="0"/>
              <a:t>元呢？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8203" y="3660811"/>
            <a:ext cx="10178322" cy="139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谁的成本高就相信谁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所以相信包含了更大</a:t>
            </a:r>
            <a:r>
              <a:rPr lang="en-US" altLang="zh-CN" dirty="0"/>
              <a:t>proof of work</a:t>
            </a:r>
            <a:r>
              <a:rPr lang="zh-CN" altLang="en-US" dirty="0"/>
              <a:t>的， 也就是更长的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如果等长，就等一下，等到其中一条变长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9921"/>
          </a:xfrm>
        </p:spPr>
        <p:txBody>
          <a:bodyPr>
            <a:normAutofit/>
          </a:bodyPr>
          <a:lstStyle/>
          <a:p>
            <a:r>
              <a:rPr lang="zh-CN" altLang="en-US" dirty="0"/>
              <a:t>挖矿</a:t>
            </a:r>
            <a:r>
              <a:rPr lang="en-US" altLang="zh-CN" dirty="0"/>
              <a:t>=</a:t>
            </a:r>
            <a:r>
              <a:rPr lang="zh-CN" altLang="en-US" dirty="0"/>
              <a:t>计算</a:t>
            </a:r>
            <a:r>
              <a:rPr lang="en-US" altLang="zh-CN" dirty="0"/>
              <a:t>&amp;</a:t>
            </a:r>
            <a:r>
              <a:rPr lang="zh-CN" altLang="en-US" dirty="0"/>
              <a:t>广播</a:t>
            </a:r>
            <a:r>
              <a:rPr lang="en-US" altLang="zh-CN" dirty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03249" cy="376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77472"/>
            <a:ext cx="1003249" cy="1008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760" y="4217895"/>
            <a:ext cx="1003249" cy="1008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4217895"/>
            <a:ext cx="1003249" cy="100852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867194" y="5334001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Dean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65828" y="5334001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Carl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867195" y="2384613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Bob</a:t>
            </a:r>
          </a:p>
        </p:txBody>
      </p:sp>
      <p:sp>
        <p:nvSpPr>
          <p:cNvPr id="17" name="Arrow: Right 16"/>
          <p:cNvSpPr/>
          <p:nvPr/>
        </p:nvSpPr>
        <p:spPr>
          <a:xfrm rot="20149401" flipH="1">
            <a:off x="3226382" y="3186808"/>
            <a:ext cx="5541317" cy="387064"/>
          </a:xfrm>
          <a:prstGeom prst="rightArrow">
            <a:avLst>
              <a:gd name="adj1" fmla="val 50000"/>
              <a:gd name="adj2" fmla="val 16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/>
          <p:cNvSpPr/>
          <p:nvPr/>
        </p:nvSpPr>
        <p:spPr>
          <a:xfrm rot="10800000">
            <a:off x="8591273" y="2384613"/>
            <a:ext cx="410705" cy="18332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flipH="1">
            <a:off x="3594001" y="1720970"/>
            <a:ext cx="4937815" cy="387064"/>
          </a:xfrm>
          <a:prstGeom prst="rightArrow">
            <a:avLst>
              <a:gd name="adj1" fmla="val 50000"/>
              <a:gd name="adj2" fmla="val 16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963" y="1289508"/>
            <a:ext cx="665156" cy="7795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699" y="1277931"/>
            <a:ext cx="665156" cy="7795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03" y="4178659"/>
            <a:ext cx="665156" cy="77954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629" y="4185407"/>
            <a:ext cx="665156" cy="7795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443" y="1154562"/>
            <a:ext cx="665156" cy="7795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169" y="1161310"/>
            <a:ext cx="665156" cy="77954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443" y="4178658"/>
            <a:ext cx="665156" cy="77954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169" y="4175643"/>
            <a:ext cx="665156" cy="77954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885" y="1271241"/>
            <a:ext cx="1003249" cy="10085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792" y="1098357"/>
            <a:ext cx="665156" cy="7795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06184">
            <a:off x="5292236" y="2595011"/>
            <a:ext cx="665156" cy="77954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013215" y="3079738"/>
            <a:ext cx="665156" cy="779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76981" y="1994489"/>
            <a:ext cx="2381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作为矿工的</a:t>
            </a:r>
            <a:r>
              <a:rPr lang="en-US" altLang="zh-CN" dirty="0"/>
              <a:t>Bob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花费了时间和算力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确认了未被确认的交易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所以可以获得一笔比特币奖励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62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矿工的奖励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可以在自己做的</a:t>
            </a:r>
            <a:r>
              <a:rPr lang="en-US" altLang="zh-CN" dirty="0"/>
              <a:t>block</a:t>
            </a:r>
            <a:r>
              <a:rPr lang="zh-CN" altLang="en-US" dirty="0"/>
              <a:t>最上方加一条奖励自己的交易记录，这条交易</a:t>
            </a:r>
            <a:endParaRPr lang="en-US" altLang="zh-CN" dirty="0"/>
          </a:p>
          <a:p>
            <a:r>
              <a:rPr lang="zh-CN" altLang="en-US" dirty="0"/>
              <a:t>不需要签名</a:t>
            </a:r>
            <a:endParaRPr lang="en-US" altLang="zh-CN" dirty="0"/>
          </a:p>
          <a:p>
            <a:r>
              <a:rPr lang="zh-CN" altLang="en-US" dirty="0"/>
              <a:t>钱是无中生有出来的，增加了流通货币量，相当于新发行货币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世界上第一个</a:t>
            </a:r>
            <a:r>
              <a:rPr lang="en-US" altLang="zh-CN" dirty="0"/>
              <a:t>block</a:t>
            </a:r>
            <a:r>
              <a:rPr lang="zh-CN" altLang="en-US" dirty="0"/>
              <a:t>中就只有一条奖励交易</a:t>
            </a:r>
            <a:r>
              <a:rPr lang="en-US" altLang="zh-CN" dirty="0"/>
              <a:t>=50BTC</a:t>
            </a:r>
            <a:r>
              <a:rPr lang="zh-CN" altLang="en-US" dirty="0"/>
              <a:t>，按现在的汇率</a:t>
            </a:r>
            <a:r>
              <a:rPr lang="en-US" altLang="zh-CN" dirty="0"/>
              <a:t>=100w RMB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023" y="3000584"/>
            <a:ext cx="1065913" cy="10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比特币矿藏储量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543826"/>
          </a:xfrm>
        </p:spPr>
        <p:txBody>
          <a:bodyPr/>
          <a:lstStyle/>
          <a:p>
            <a:r>
              <a:rPr lang="zh-CN" altLang="en-US" dirty="0"/>
              <a:t>奖励金在减少，每</a:t>
            </a:r>
            <a:r>
              <a:rPr lang="en-US" altLang="zh-CN" dirty="0"/>
              <a:t>210000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  <a:r>
              <a:rPr lang="zh-CN" altLang="en-US" dirty="0"/>
              <a:t>就减半</a:t>
            </a:r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43729"/>
              </p:ext>
            </p:extLst>
          </p:nvPr>
        </p:nvGraphicFramePr>
        <p:xfrm>
          <a:off x="1512236" y="315569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057102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7298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奖励金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6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2009</a:t>
                      </a:r>
                      <a:r>
                        <a:rPr lang="en-US" altLang="zh-CN" dirty="0"/>
                        <a:t>-1~2012-11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  <a:r>
                        <a:rPr lang="en-US" altLang="zh-CN" dirty="0"/>
                        <a:t>-11~2016-7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8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2016-7</a:t>
                      </a:r>
                      <a:r>
                        <a:rPr lang="en-US" altLang="zh-CN" dirty="0"/>
                        <a:t>~2020-2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5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r>
                        <a:rPr lang="en-US" altLang="zh-CN" dirty="0"/>
                        <a:t>-2~2023-9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583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55545" y="5505651"/>
                <a:ext cx="75713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所以总发行量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210000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50+25+12.5+6.25+…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=21000000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现在，交易者可以给矿工一定的手续费，等到奖励金枯竭，就全靠手续费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545" y="5505651"/>
                <a:ext cx="7571303" cy="646331"/>
              </a:xfrm>
              <a:prstGeom prst="rect">
                <a:avLst/>
              </a:prstGeom>
              <a:blipFill>
                <a:blip r:embed="rId2"/>
                <a:stretch>
                  <a:fillRect l="-72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428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题外话：这种天然通缩的货币好吗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一般来说温和的通胀有利于经济运行</a:t>
            </a:r>
            <a:endParaRPr lang="en-US" altLang="zh-CN" dirty="0"/>
          </a:p>
          <a:p>
            <a:r>
              <a:rPr lang="en-US" altLang="zh-CN" dirty="0"/>
              <a:t>BTC</a:t>
            </a:r>
            <a:r>
              <a:rPr lang="zh-CN" altLang="en-US" dirty="0"/>
              <a:t>供应定量，于是才会指数上涨</a:t>
            </a:r>
            <a:endParaRPr lang="en-US" altLang="zh-CN" dirty="0"/>
          </a:p>
          <a:p>
            <a:r>
              <a:rPr lang="zh-CN" altLang="en-US" dirty="0"/>
              <a:t>矿难？</a:t>
            </a:r>
            <a:endParaRPr lang="en-US" altLang="zh-CN" dirty="0"/>
          </a:p>
          <a:p>
            <a:r>
              <a:rPr lang="en-US" dirty="0">
                <a:hlinkClick r:id="rId3"/>
              </a:rPr>
              <a:t>https://daily.zhihu.com/story/4339414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667" y="1874517"/>
            <a:ext cx="5911674" cy="37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492250"/>
            <a:ext cx="8204200" cy="387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2312" y="88552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可以自己挖，也可以加入矿池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312" y="5727032"/>
            <a:ext cx="2605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https://www.antpool.com/</a:t>
            </a:r>
            <a:endParaRPr lang="en-US" dirty="0"/>
          </a:p>
          <a:p>
            <a:r>
              <a:rPr lang="en-US" dirty="0">
                <a:hlinkClick r:id="rId4"/>
              </a:rPr>
              <a:t>https://www.batpool.com/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37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23815"/>
            <a:ext cx="10178322" cy="429847"/>
          </a:xfrm>
        </p:spPr>
        <p:txBody>
          <a:bodyPr>
            <a:normAutofit/>
          </a:bodyPr>
          <a:lstStyle/>
          <a:p>
            <a:r>
              <a:rPr lang="en-US" dirty="0"/>
              <a:t>https://www.youtube.com/watch?v=j7opj5-32hw</a:t>
            </a:r>
          </a:p>
        </p:txBody>
      </p:sp>
      <p:pic>
        <p:nvPicPr>
          <p:cNvPr id="4" name="j7opj5-32h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比特币的原理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一个可信任的分布式流水账系统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交易广播到每个</a:t>
            </a:r>
            <a:r>
              <a:rPr lang="en-US" altLang="zh-CN" dirty="0"/>
              <a:t>node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node</a:t>
            </a:r>
            <a:r>
              <a:rPr lang="zh-CN" altLang="en-US" dirty="0"/>
              <a:t>计算</a:t>
            </a:r>
            <a:r>
              <a:rPr lang="en-US" altLang="zh-CN" dirty="0"/>
              <a:t>block</a:t>
            </a:r>
          </a:p>
          <a:p>
            <a:r>
              <a:rPr lang="zh-CN" altLang="en-US" dirty="0"/>
              <a:t>广播</a:t>
            </a:r>
            <a:r>
              <a:rPr lang="en-US" altLang="zh-CN" dirty="0"/>
              <a:t>block</a:t>
            </a:r>
          </a:p>
          <a:p>
            <a:r>
              <a:rPr lang="en-US" altLang="zh-CN" dirty="0"/>
              <a:t>Node</a:t>
            </a:r>
            <a:r>
              <a:rPr lang="zh-CN" altLang="en-US" dirty="0"/>
              <a:t>接受还没被</a:t>
            </a:r>
            <a:r>
              <a:rPr lang="en-US" altLang="zh-CN" dirty="0"/>
              <a:t>include</a:t>
            </a:r>
            <a:r>
              <a:rPr lang="zh-CN" altLang="en-US" dirty="0"/>
              <a:t>的交易组成的</a:t>
            </a:r>
            <a:r>
              <a:rPr lang="en-US" altLang="zh-CN" dirty="0"/>
              <a:t>valid </a:t>
            </a:r>
            <a:r>
              <a:rPr lang="zh-CN" altLang="en-US" dirty="0"/>
              <a:t>的 </a:t>
            </a:r>
            <a:r>
              <a:rPr lang="en-US" altLang="zh-CN" dirty="0"/>
              <a:t>block</a:t>
            </a:r>
          </a:p>
          <a:p>
            <a:r>
              <a:rPr lang="en-US" altLang="zh-CN" dirty="0"/>
              <a:t>Node</a:t>
            </a:r>
            <a:r>
              <a:rPr lang="zh-CN" altLang="en-US" dirty="0"/>
              <a:t>如果接受一个</a:t>
            </a:r>
            <a:r>
              <a:rPr lang="en-US" altLang="zh-CN" dirty="0"/>
              <a:t>block</a:t>
            </a:r>
            <a:r>
              <a:rPr lang="zh-CN" altLang="en-US" dirty="0"/>
              <a:t>，就用这个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继续计算新的</a:t>
            </a:r>
            <a:r>
              <a:rPr lang="en-US" altLang="zh-CN" dirty="0"/>
              <a:t>block</a:t>
            </a:r>
          </a:p>
          <a:p>
            <a:r>
              <a:rPr lang="en-US" altLang="zh-CN" dirty="0"/>
              <a:t>Node</a:t>
            </a:r>
            <a:r>
              <a:rPr lang="zh-CN" altLang="en-US" dirty="0"/>
              <a:t>认为长的</a:t>
            </a:r>
            <a:r>
              <a:rPr lang="en-US" altLang="zh-CN" dirty="0"/>
              <a:t>block chain</a:t>
            </a:r>
            <a:r>
              <a:rPr lang="zh-CN" altLang="en-US" dirty="0"/>
              <a:t>是正确的</a:t>
            </a:r>
            <a:endParaRPr lang="en-US" altLang="zh-CN" dirty="0"/>
          </a:p>
          <a:p>
            <a:r>
              <a:rPr lang="zh-CN" altLang="en-US" dirty="0"/>
              <a:t>如果收到</a:t>
            </a:r>
            <a:r>
              <a:rPr lang="en-US" altLang="zh-CN" dirty="0"/>
              <a:t>n</a:t>
            </a:r>
            <a:r>
              <a:rPr lang="zh-CN" altLang="en-US" dirty="0"/>
              <a:t>个版本的</a:t>
            </a:r>
            <a:r>
              <a:rPr lang="en-US" altLang="zh-CN" dirty="0"/>
              <a:t>block chain</a:t>
            </a:r>
            <a:r>
              <a:rPr lang="zh-CN" altLang="en-US" dirty="0"/>
              <a:t>， 就先存下来，看谁长得快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0362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的可信度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一大波概率论即将来袭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9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</a:t>
            </a:r>
            <a:r>
              <a:rPr lang="zh-CN" altLang="en-US" dirty="0">
                <a:hlinkClick r:id="rId3"/>
              </a:rPr>
              <a:t>赌徒破产</a:t>
            </a:r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p=honest node</a:t>
            </a:r>
            <a:r>
              <a:rPr lang="zh-CN" altLang="en-US" dirty="0"/>
              <a:t>先得到下一个</a:t>
            </a:r>
            <a:r>
              <a:rPr lang="en-US" altLang="zh-CN" dirty="0"/>
              <a:t>block</a:t>
            </a:r>
            <a:r>
              <a:rPr lang="zh-CN" altLang="en-US" dirty="0"/>
              <a:t>的概率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q=attacker node</a:t>
            </a:r>
            <a:r>
              <a:rPr lang="zh-CN" altLang="en-US" dirty="0"/>
              <a:t>先得到下一个</a:t>
            </a:r>
            <a:r>
              <a:rPr lang="en-US" altLang="zh-CN" dirty="0"/>
              <a:t>block</a:t>
            </a:r>
            <a:r>
              <a:rPr lang="zh-CN" altLang="en-US" dirty="0"/>
              <a:t>的概率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P=1-q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其实就可以看作</a:t>
            </a:r>
            <a:r>
              <a:rPr lang="en-US" altLang="zh-CN" dirty="0"/>
              <a:t>honest</a:t>
            </a:r>
            <a:r>
              <a:rPr lang="zh-CN" altLang="en-US" dirty="0"/>
              <a:t>和</a:t>
            </a:r>
            <a:r>
              <a:rPr lang="en-US" altLang="zh-CN" dirty="0"/>
              <a:t>attacker node</a:t>
            </a:r>
            <a:r>
              <a:rPr lang="zh-CN" altLang="en-US" dirty="0"/>
              <a:t>分别拥有的全网算力占比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attacker node</a:t>
            </a:r>
            <a:r>
              <a:rPr lang="zh-CN" altLang="en-US" dirty="0"/>
              <a:t>从落后</a:t>
            </a:r>
            <a:r>
              <a:rPr lang="en-US" altLang="zh-CN" dirty="0"/>
              <a:t>z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  <a:r>
              <a:rPr lang="zh-CN" altLang="en-US" dirty="0"/>
              <a:t>追上来的概率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只要</a:t>
            </a:r>
            <a:r>
              <a:rPr lang="en-US" altLang="zh-CN" dirty="0"/>
              <a:t>p&gt;q, z</a:t>
            </a:r>
            <a:r>
              <a:rPr lang="zh-CN" altLang="en-US" dirty="0"/>
              <a:t>越大，</a:t>
            </a:r>
            <a:r>
              <a:rPr lang="en-US" altLang="zh-CN" dirty="0"/>
              <a:t>attacker</a:t>
            </a:r>
            <a:r>
              <a:rPr lang="zh-CN" altLang="en-US" dirty="0"/>
              <a:t>就越不可能追上</a:t>
            </a:r>
            <a:endParaRPr lang="en-US" altLang="zh-CN" dirty="0"/>
          </a:p>
          <a:p>
            <a:r>
              <a:rPr lang="zh-CN" altLang="en-US" dirty="0"/>
              <a:t>所以只要一直耗下去，</a:t>
            </a:r>
            <a:r>
              <a:rPr lang="en-US" altLang="zh-CN" dirty="0"/>
              <a:t>attacker</a:t>
            </a:r>
            <a:r>
              <a:rPr lang="zh-CN" altLang="en-US" dirty="0"/>
              <a:t>必然追不上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285" y="3562580"/>
            <a:ext cx="20097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7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Attacker</a:t>
            </a:r>
            <a:r>
              <a:rPr lang="zh-CN" altLang="en-US" dirty="0"/>
              <a:t>长期领先不可能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16416"/>
          </a:xfrm>
        </p:spPr>
        <p:txBody>
          <a:bodyPr/>
          <a:lstStyle/>
          <a:p>
            <a:r>
              <a:rPr lang="zh-CN" altLang="en-US" dirty="0"/>
              <a:t>作为一个黑客，如果</a:t>
            </a:r>
            <a:r>
              <a:rPr lang="en-US" altLang="zh-CN" dirty="0"/>
              <a:t>Alice</a:t>
            </a:r>
            <a:r>
              <a:rPr lang="zh-CN" altLang="en-US" dirty="0"/>
              <a:t>要制造虚假交易，她可能会一时领先，但是长期保持领先，就需要</a:t>
            </a:r>
            <a:r>
              <a:rPr lang="en-US" altLang="zh-CN" dirty="0"/>
              <a:t>&gt;</a:t>
            </a:r>
            <a:r>
              <a:rPr lang="zh-CN" altLang="en-US" dirty="0"/>
              <a:t>全网</a:t>
            </a:r>
            <a:r>
              <a:rPr lang="en-US" altLang="zh-CN" dirty="0"/>
              <a:t>50%</a:t>
            </a:r>
            <a:r>
              <a:rPr lang="zh-CN" altLang="en-US" dirty="0"/>
              <a:t>的算力</a:t>
            </a:r>
            <a:endParaRPr lang="en-US" altLang="zh-CN" dirty="0"/>
          </a:p>
          <a:p>
            <a:r>
              <a:rPr lang="en-US" altLang="zh-CN" dirty="0"/>
              <a:t>Alice</a:t>
            </a:r>
            <a:r>
              <a:rPr lang="zh-CN" altLang="en-US" dirty="0"/>
              <a:t>都已经拥有这么强大的算力了，为什么还要伪造交易呢，他都可以开一家</a:t>
            </a:r>
            <a:r>
              <a:rPr lang="en-US" altLang="zh-CN" dirty="0"/>
              <a:t>AWS</a:t>
            </a:r>
            <a:r>
              <a:rPr lang="zh-CN" altLang="en-US" dirty="0"/>
              <a:t>了呢。。。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88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的可信度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2"/>
                <a:ext cx="10178322" cy="182158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honest node</a:t>
                </a:r>
                <a:r>
                  <a:rPr lang="zh-CN" altLang="en-US" dirty="0"/>
                  <a:t>已经算出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block</a:t>
                </a:r>
                <a:r>
                  <a:rPr lang="zh-CN" altLang="en-US" dirty="0"/>
                  <a:t>的时候， </a:t>
                </a:r>
                <a:r>
                  <a:rPr lang="en-US" altLang="zh-CN" dirty="0"/>
                  <a:t>attacker node</a:t>
                </a:r>
                <a:r>
                  <a:rPr lang="zh-CN" altLang="en-US" dirty="0"/>
                  <a:t>的进度服从泊松分布，期望进度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z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zh-CN" altLang="en-US" dirty="0"/>
                  <a:t>，那么实际进度</a:t>
                </a:r>
                <a:r>
                  <a:rPr lang="en-US" altLang="zh-CN" dirty="0"/>
                  <a:t>X=k</a:t>
                </a:r>
                <a:r>
                  <a:rPr lang="zh-CN" altLang="en-US" dirty="0"/>
                  <a:t>的概率：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en-US" altLang="zh-CN" dirty="0"/>
                  <a:t>Attacker</a:t>
                </a:r>
                <a:r>
                  <a:rPr lang="zh-CN" altLang="en-US" dirty="0"/>
                  <a:t>还可以追上的概率</a:t>
                </a:r>
                <a:r>
                  <a:rPr lang="en-US" altLang="zh-CN"/>
                  <a:t>P</a:t>
                </a:r>
                <a:r>
                  <a:rPr lang="zh-CN" altLang="en-US"/>
                  <a:t>：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2"/>
                <a:ext cx="10178322" cy="1821584"/>
              </a:xfrm>
              <a:blipFill>
                <a:blip r:embed="rId3"/>
                <a:stretch>
                  <a:fillRect l="-539" t="-1338" b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018" y="4107586"/>
            <a:ext cx="4076700" cy="1219200"/>
          </a:xfrm>
          <a:prstGeom prst="rect">
            <a:avLst/>
          </a:prstGeom>
        </p:spPr>
      </p:pic>
      <p:pic>
        <p:nvPicPr>
          <p:cNvPr id="1026" name="Picture 2" descr="https://gss2.bdstatic.com/-fo3dSag_xI4khGkpoWK1HF6hhy/baike/s%3D204/sign=6f6d394f364e251fe6f7e3f89387c9c2/aa18972bd40735fac894d5cc98510fb30f24085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548" y="3098533"/>
            <a:ext cx="3047597" cy="59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93718" y="4118366"/>
            <a:ext cx="415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Attacker</a:t>
            </a:r>
            <a:r>
              <a:rPr lang="zh-CN" altLang="en-US" dirty="0"/>
              <a:t>进度慢，</a:t>
            </a:r>
            <a:r>
              <a:rPr lang="en-US" altLang="zh-CN" dirty="0"/>
              <a:t>attacker</a:t>
            </a:r>
            <a:r>
              <a:rPr lang="zh-CN" altLang="en-US" dirty="0"/>
              <a:t>落后</a:t>
            </a:r>
            <a:r>
              <a:rPr lang="en-US" altLang="zh-CN" dirty="0"/>
              <a:t>z-k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</a:p>
          <a:p>
            <a:r>
              <a:rPr lang="zh-CN" altLang="en-US" dirty="0"/>
              <a:t>追上来的概率</a:t>
            </a:r>
            <a:endParaRPr lang="en-US" altLang="zh-CN" dirty="0"/>
          </a:p>
          <a:p>
            <a:r>
              <a:rPr lang="en-US" altLang="zh-CN" dirty="0"/>
              <a:t>Attacker</a:t>
            </a:r>
            <a:r>
              <a:rPr lang="zh-CN" altLang="en-US" dirty="0"/>
              <a:t>进度快，</a:t>
            </a:r>
            <a:r>
              <a:rPr lang="en-US" altLang="zh-CN" dirty="0"/>
              <a:t>attacker</a:t>
            </a:r>
            <a:r>
              <a:rPr lang="zh-CN" altLang="en-US" dirty="0"/>
              <a:t>已经追上来了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1646" y="4020961"/>
            <a:ext cx="6535554" cy="695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864" y="4759704"/>
            <a:ext cx="6535554" cy="695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79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3627"/>
            <a:ext cx="10178322" cy="1492132"/>
          </a:xfrm>
        </p:spPr>
        <p:txBody>
          <a:bodyPr/>
          <a:lstStyle/>
          <a:p>
            <a:r>
              <a:rPr lang="zh-CN" altLang="en-US" dirty="0"/>
              <a:t>结果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81" y="839693"/>
            <a:ext cx="2667000" cy="595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259" y="839693"/>
            <a:ext cx="2076450" cy="2276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80259" y="3522846"/>
            <a:ext cx="5967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defRPr/>
            </a:pPr>
            <a:r>
              <a:rPr lang="en-US" altLang="zh-CN" dirty="0"/>
              <a:t>Attacker</a:t>
            </a:r>
            <a:r>
              <a:rPr lang="zh-CN" altLang="en-US" dirty="0"/>
              <a:t>算力占</a:t>
            </a:r>
            <a:r>
              <a:rPr lang="en-US" altLang="zh-CN" dirty="0"/>
              <a:t>10%</a:t>
            </a:r>
            <a:r>
              <a:rPr lang="zh-CN" altLang="en-US" dirty="0"/>
              <a:t>的话，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  <a:r>
              <a:rPr lang="zh-CN" altLang="en-US" dirty="0"/>
              <a:t>之前的可信度就有</a:t>
            </a:r>
            <a:r>
              <a:rPr lang="en-US" altLang="zh-CN" dirty="0"/>
              <a:t>95%</a:t>
            </a:r>
          </a:p>
          <a:p>
            <a:pPr lvl="0" defTabSz="914400">
              <a:defRPr/>
            </a:pPr>
            <a:r>
              <a:rPr lang="en-US" altLang="zh-CN" dirty="0"/>
              <a:t>Attacker</a:t>
            </a:r>
            <a:r>
              <a:rPr lang="zh-CN" altLang="en-US" dirty="0"/>
              <a:t>算力占</a:t>
            </a:r>
            <a:r>
              <a:rPr lang="en-US" altLang="zh-CN" dirty="0"/>
              <a:t>30%</a:t>
            </a:r>
            <a:r>
              <a:rPr lang="zh-CN" altLang="en-US" dirty="0"/>
              <a:t>的话，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  <a:r>
              <a:rPr lang="zh-CN" altLang="en-US" dirty="0"/>
              <a:t>之前的可信度就有</a:t>
            </a:r>
            <a:r>
              <a:rPr lang="en-US" altLang="zh-CN" dirty="0"/>
              <a:t>95%</a:t>
            </a:r>
          </a:p>
          <a:p>
            <a:r>
              <a:rPr lang="zh-CN" altLang="en-US" dirty="0"/>
              <a:t>所以很久远的</a:t>
            </a:r>
            <a:r>
              <a:rPr lang="en-US" altLang="zh-CN" dirty="0"/>
              <a:t>block</a:t>
            </a:r>
            <a:r>
              <a:rPr lang="zh-CN" altLang="en-US" dirty="0"/>
              <a:t>是很可信的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4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磁盘空间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可信的</a:t>
            </a:r>
            <a:r>
              <a:rPr lang="en-US" altLang="zh-CN" dirty="0"/>
              <a:t>block</a:t>
            </a:r>
            <a:r>
              <a:rPr lang="zh-CN" altLang="en-US" dirty="0"/>
              <a:t>就可以扔掉，以节约磁盘空间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88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Merkle</a:t>
            </a:r>
            <a:r>
              <a:rPr lang="en-US" altLang="zh-CN" dirty="0"/>
              <a:t> tree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1540042"/>
            <a:ext cx="8344964" cy="4676942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1328286" y="5111015"/>
            <a:ext cx="10299032" cy="110596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</a:t>
            </a:r>
            <a:r>
              <a:rPr lang="zh-CN" altLang="en-US" dirty="0">
                <a:solidFill>
                  <a:schemeClr val="tx1"/>
                </a:solidFill>
              </a:rPr>
              <a:t>大文件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286" y="1128451"/>
            <a:ext cx="887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用于大文件的完整性校验，每个子</a:t>
            </a:r>
            <a:r>
              <a:rPr lang="en-US" altLang="zh-CN" dirty="0"/>
              <a:t>tree</a:t>
            </a:r>
            <a:r>
              <a:rPr lang="zh-CN" altLang="en-US" dirty="0"/>
              <a:t>都可以校验，如果不对就可以单独下载对应内容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64657" y="3999297"/>
            <a:ext cx="2261937" cy="285870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14400" y="2193211"/>
            <a:ext cx="4697128" cy="50738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4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051" y="34000"/>
            <a:ext cx="10178322" cy="1492132"/>
          </a:xfrm>
        </p:spPr>
        <p:txBody>
          <a:bodyPr/>
          <a:lstStyle/>
          <a:p>
            <a:r>
              <a:rPr lang="zh-CN" altLang="en-US" dirty="0"/>
              <a:t>把交易</a:t>
            </a:r>
            <a:r>
              <a:rPr lang="en-US" altLang="zh-CN" dirty="0"/>
              <a:t>hash</a:t>
            </a:r>
            <a:r>
              <a:rPr lang="zh-CN" altLang="en-US" dirty="0"/>
              <a:t>到</a:t>
            </a:r>
            <a:r>
              <a:rPr lang="en-US" altLang="zh-CN" dirty="0" err="1"/>
              <a:t>maerkle</a:t>
            </a:r>
            <a:r>
              <a:rPr lang="en-US" altLang="zh-CN" dirty="0"/>
              <a:t> tree</a:t>
            </a:r>
            <a:r>
              <a:rPr lang="zh-CN" altLang="en-US" dirty="0"/>
              <a:t>里，校验过就可以删掉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27210" y="1885049"/>
          <a:ext cx="35771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195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Alice </a:t>
                      </a:r>
                      <a:r>
                        <a:rPr lang="zh-CN" altLang="en-US" dirty="0"/>
                        <a:t>付给</a:t>
                      </a:r>
                      <a:r>
                        <a:rPr lang="en-US" dirty="0"/>
                        <a:t> Bob 40</a:t>
                      </a:r>
                      <a:r>
                        <a:rPr lang="zh-CN" altLang="en-US" dirty="0"/>
                        <a:t>元（账本货币）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Bob </a:t>
                      </a:r>
                      <a:r>
                        <a:rPr lang="zh-CN" altLang="en-US" dirty="0"/>
                        <a:t>付给</a:t>
                      </a:r>
                      <a:r>
                        <a:rPr lang="en-US" dirty="0"/>
                        <a:t> Carl 20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Carl </a:t>
                      </a:r>
                      <a:r>
                        <a:rPr lang="zh-CN" altLang="en-US" dirty="0"/>
                        <a:t>付给 </a:t>
                      </a:r>
                      <a:r>
                        <a:rPr lang="en-US" dirty="0"/>
                        <a:t>Alice 10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Bob </a:t>
                      </a:r>
                      <a:r>
                        <a:rPr lang="zh-CN" altLang="en-US" dirty="0"/>
                        <a:t>付给 </a:t>
                      </a:r>
                      <a:r>
                        <a:rPr lang="en-US" altLang="zh-CN" dirty="0"/>
                        <a:t>Dean 10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04405" y="1870027"/>
          <a:ext cx="12477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69">
                  <a:extLst>
                    <a:ext uri="{9D8B030D-6E8A-4147-A177-3AD203B41FA5}">
                      <a16:colId xmlns:a16="http://schemas.microsoft.com/office/drawing/2014/main" val="29130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Signatur</a:t>
                      </a:r>
                      <a:r>
                        <a:rPr lang="en-US" altLang="zh-CN" dirty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Carl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4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eestyle Script" panose="030804020302050B0404" pitchFamily="66" charset="0"/>
                        </a:rPr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022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9702" y="1877378"/>
          <a:ext cx="808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495">
                  <a:extLst>
                    <a:ext uri="{9D8B030D-6E8A-4147-A177-3AD203B41FA5}">
                      <a16:colId xmlns:a16="http://schemas.microsoft.com/office/drawing/2014/main" val="29130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4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02229"/>
                  </a:ext>
                </a:extLst>
              </a:tr>
            </a:tbl>
          </a:graphicData>
        </a:graphic>
      </p:graphicFrame>
      <p:sp>
        <p:nvSpPr>
          <p:cNvPr id="7" name="Rectangle: Rounded Corners 6"/>
          <p:cNvSpPr/>
          <p:nvPr/>
        </p:nvSpPr>
        <p:spPr>
          <a:xfrm>
            <a:off x="166081" y="2305645"/>
            <a:ext cx="4283108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158332" y="2661858"/>
            <a:ext cx="4283108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163687" y="3030208"/>
            <a:ext cx="4283108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143575" y="3391304"/>
            <a:ext cx="4311285" cy="2789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966" y="4114738"/>
          <a:ext cx="5641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1208">
                  <a:extLst>
                    <a:ext uri="{9D8B030D-6E8A-4147-A177-3AD203B41FA5}">
                      <a16:colId xmlns:a16="http://schemas.microsoft.com/office/drawing/2014/main" val="295112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Proof of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5095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699" y="1497046"/>
          <a:ext cx="5641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1208">
                  <a:extLst>
                    <a:ext uri="{9D8B030D-6E8A-4147-A177-3AD203B41FA5}">
                      <a16:colId xmlns:a16="http://schemas.microsoft.com/office/drawing/2014/main" val="224017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Hash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prev</a:t>
                      </a:r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38590"/>
                  </a:ext>
                </a:extLst>
              </a:tr>
            </a:tbl>
          </a:graphicData>
        </a:graphic>
      </p:graphicFrame>
      <p:sp>
        <p:nvSpPr>
          <p:cNvPr id="17" name="Rectangle: Rounded Corners 16"/>
          <p:cNvSpPr/>
          <p:nvPr/>
        </p:nvSpPr>
        <p:spPr>
          <a:xfrm>
            <a:off x="1501228" y="1511500"/>
            <a:ext cx="236226" cy="3514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-103284" y="1373213"/>
            <a:ext cx="6069707" cy="326207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479" y="1317547"/>
            <a:ext cx="6140850" cy="3441157"/>
          </a:xfrm>
          <a:prstGeom prst="rect">
            <a:avLst/>
          </a:prstGeom>
        </p:spPr>
      </p:pic>
      <p:cxnSp>
        <p:nvCxnSpPr>
          <p:cNvPr id="30" name="Connector: Elbow 29"/>
          <p:cNvCxnSpPr>
            <a:stCxn id="18" idx="2"/>
          </p:cNvCxnSpPr>
          <p:nvPr/>
        </p:nvCxnSpPr>
        <p:spPr>
          <a:xfrm rot="5400000" flipH="1" flipV="1">
            <a:off x="3195566" y="1468552"/>
            <a:ext cx="2902738" cy="3430730"/>
          </a:xfrm>
          <a:prstGeom prst="bentConnector4">
            <a:avLst>
              <a:gd name="adj1" fmla="val -7875"/>
              <a:gd name="adj2" fmla="val 9423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/>
          <p:nvPr/>
        </p:nvCxnSpPr>
        <p:spPr>
          <a:xfrm rot="5400000" flipH="1" flipV="1">
            <a:off x="9125606" y="1322759"/>
            <a:ext cx="2902738" cy="3430732"/>
          </a:xfrm>
          <a:prstGeom prst="bentConnector4">
            <a:avLst>
              <a:gd name="adj1" fmla="val -7875"/>
              <a:gd name="adj2" fmla="val 9002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18197" y="5593596"/>
            <a:ext cx="586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然后一个</a:t>
            </a:r>
            <a:r>
              <a:rPr lang="en-US" altLang="zh-CN" dirty="0"/>
              <a:t>block</a:t>
            </a:r>
            <a:r>
              <a:rPr lang="zh-CN" altLang="en-US" dirty="0"/>
              <a:t>就大概只有</a:t>
            </a:r>
            <a:r>
              <a:rPr lang="en-US" altLang="zh-CN" dirty="0"/>
              <a:t>80byte</a:t>
            </a:r>
            <a:r>
              <a:rPr lang="zh-CN" altLang="en-US" dirty="0"/>
              <a:t>，假设</a:t>
            </a:r>
            <a:r>
              <a:rPr lang="en-US" altLang="zh-CN" dirty="0"/>
              <a:t>10min</a:t>
            </a:r>
            <a:r>
              <a:rPr lang="zh-CN" altLang="en-US" dirty="0"/>
              <a:t>出一个</a:t>
            </a:r>
            <a:r>
              <a:rPr lang="en-US" altLang="zh-CN" dirty="0"/>
              <a:t>block</a:t>
            </a:r>
          </a:p>
          <a:p>
            <a:r>
              <a:rPr lang="zh-CN" altLang="en-US" dirty="0"/>
              <a:t>一年的大小</a:t>
            </a:r>
            <a:r>
              <a:rPr lang="en-US" altLang="zh-CN" dirty="0"/>
              <a:t>=80</a:t>
            </a:r>
            <a:r>
              <a:rPr lang="zh-CN" altLang="en-US" dirty="0"/>
              <a:t>*</a:t>
            </a:r>
            <a:r>
              <a:rPr lang="en-US" altLang="zh-CN" dirty="0"/>
              <a:t>6*24</a:t>
            </a:r>
            <a:r>
              <a:rPr lang="zh-CN" altLang="en-US" dirty="0"/>
              <a:t>*</a:t>
            </a:r>
            <a:r>
              <a:rPr lang="en-US" altLang="zh-CN" dirty="0"/>
              <a:t>365=4.2MB</a:t>
            </a:r>
            <a:endParaRPr lang="en-US" dirty="0"/>
          </a:p>
        </p:txBody>
      </p:sp>
      <p:pic>
        <p:nvPicPr>
          <p:cNvPr id="21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0966" y="1900126"/>
            <a:ext cx="5627183" cy="21956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75664" y="3234087"/>
            <a:ext cx="1225564" cy="8566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删掉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82207" y="3214170"/>
            <a:ext cx="1225564" cy="8566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删掉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9362" y="2214720"/>
            <a:ext cx="2527910" cy="183334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删掉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5402" y="2256701"/>
            <a:ext cx="5240153" cy="1799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6" grpId="0" animBg="1"/>
      <p:bldP spid="25" grpId="0" animBg="1"/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隐私保护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解决的问题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中间商收费高</a:t>
            </a:r>
            <a:endParaRPr lang="en-US" dirty="0"/>
          </a:p>
          <a:p>
            <a:r>
              <a:rPr lang="zh-CN" altLang="en-US" dirty="0"/>
              <a:t>欺诈</a:t>
            </a:r>
            <a:endParaRPr lang="en-US" altLang="zh-CN" dirty="0"/>
          </a:p>
          <a:p>
            <a:r>
              <a:rPr lang="zh-CN" altLang="en-US" dirty="0"/>
              <a:t>。。。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6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隐私保护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612" y="2768600"/>
            <a:ext cx="8467725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5842" y="1952226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虽然交易是公开的，但是账户没有实名制，一个人可以有很多账户，所以还是有隐私的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3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https://bitcoin.org</a:t>
            </a:r>
            <a:endParaRPr lang="en-US" dirty="0"/>
          </a:p>
          <a:p>
            <a:r>
              <a:rPr lang="en-US" dirty="0">
                <a:hlinkClick r:id="rId3"/>
              </a:rPr>
              <a:t>https://bitcoin.org/bitcoin.pdf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46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600075"/>
            <a:ext cx="81343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46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虚拟货币排行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6764" y="1129730"/>
            <a:ext cx="7013416" cy="5728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72695" y="155749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已经有</a:t>
            </a:r>
            <a:r>
              <a:rPr lang="en-US" altLang="zh-CN" dirty="0"/>
              <a:t>&gt;=1065</a:t>
            </a:r>
            <a:r>
              <a:rPr lang="zh-CN" altLang="en-US" dirty="0"/>
              <a:t>种虚拟货币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0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4929" y="2967335"/>
            <a:ext cx="780213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市场有风险，入市需谨慎</a:t>
            </a:r>
            <a:endParaRPr lang="en-US" altLang="zh-CN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zh-CN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谢谢观赏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658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48022" y="447575"/>
            <a:ext cx="3092117" cy="1196670"/>
          </a:xfrm>
        </p:spPr>
        <p:txBody>
          <a:bodyPr/>
          <a:lstStyle/>
          <a:p>
            <a:r>
              <a:rPr lang="zh-CN" altLang="en-US" dirty="0"/>
              <a:t>作者：</a:t>
            </a:r>
            <a:r>
              <a:rPr lang="zh-CN" altLang="en-US" b="0" dirty="0"/>
              <a:t>中本聪</a:t>
            </a:r>
            <a:br>
              <a:rPr lang="en-US" altLang="zh-CN" dirty="0"/>
            </a:br>
            <a:r>
              <a:rPr lang="en-US" altLang="zh-CN" dirty="0"/>
              <a:t>Satoshi </a:t>
            </a:r>
            <a:r>
              <a:rPr lang="en-US" altLang="zh-CN" dirty="0" err="1"/>
              <a:t>Nakamoto</a:t>
            </a: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" y="0"/>
            <a:ext cx="8637415" cy="6858000"/>
          </a:xfrm>
          <a:prstGeom prst="rect">
            <a:avLst/>
          </a:prstGeom>
        </p:spPr>
      </p:pic>
      <p:pic>
        <p:nvPicPr>
          <p:cNvPr id="3074" name="Picture 2" descr="https://ss2.bdstatic.com/70cFvnSh_Q1YnxGkpoWK1HF6hhy/it/u=3421332366,261713786&amp;fm=117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647" y="2213437"/>
            <a:ext cx="3138100" cy="233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89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949568"/>
          </a:xfrm>
        </p:spPr>
        <p:txBody>
          <a:bodyPr>
            <a:normAutofit/>
          </a:bodyPr>
          <a:lstStyle/>
          <a:p>
            <a:r>
              <a:rPr lang="en-US" altLang="zh-CN" dirty="0"/>
              <a:t>Alice Bob Carl</a:t>
            </a:r>
            <a:r>
              <a:rPr lang="zh-CN" altLang="en-US" dirty="0"/>
              <a:t> </a:t>
            </a:r>
            <a:r>
              <a:rPr lang="en-US" dirty="0"/>
              <a:t>Dean</a:t>
            </a:r>
            <a:r>
              <a:rPr lang="zh-CN" altLang="en-US" dirty="0"/>
              <a:t>之间经常有转账，所以建立了一个流水账</a:t>
            </a:r>
            <a:endParaRPr lang="en-US" dirty="0"/>
          </a:p>
          <a:p>
            <a:r>
              <a:rPr lang="zh-CN" altLang="en-US" dirty="0"/>
              <a:t>期末再拿出真钱结算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69708"/>
              </p:ext>
            </p:extLst>
          </p:nvPr>
        </p:nvGraphicFramePr>
        <p:xfrm>
          <a:off x="1592383" y="334111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Alice </a:t>
                      </a:r>
                      <a:r>
                        <a:rPr lang="zh-CN" altLang="en-US" dirty="0"/>
                        <a:t>付给</a:t>
                      </a:r>
                      <a:r>
                        <a:rPr lang="en-US" dirty="0"/>
                        <a:t> Bob 40</a:t>
                      </a:r>
                      <a:r>
                        <a:rPr lang="zh-CN" altLang="en-US" dirty="0"/>
                        <a:t>元（账本货币）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Bob </a:t>
                      </a:r>
                      <a:r>
                        <a:rPr lang="zh-CN" altLang="en-US" dirty="0"/>
                        <a:t>付给</a:t>
                      </a:r>
                      <a:r>
                        <a:rPr lang="en-US" dirty="0"/>
                        <a:t> Carl 20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Carl </a:t>
                      </a:r>
                      <a:r>
                        <a:rPr lang="zh-CN" altLang="en-US" dirty="0"/>
                        <a:t>付给 </a:t>
                      </a:r>
                      <a:r>
                        <a:rPr lang="en-US" dirty="0"/>
                        <a:t>Alice 10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Bob </a:t>
                      </a:r>
                      <a:r>
                        <a:rPr lang="zh-CN" altLang="en-US" dirty="0"/>
                        <a:t>付给 </a:t>
                      </a:r>
                      <a:r>
                        <a:rPr lang="en-US" altLang="zh-CN" dirty="0"/>
                        <a:t>Dean 10</a:t>
                      </a:r>
                      <a:r>
                        <a:rPr lang="zh-CN" altLang="en-US" dirty="0"/>
                        <a:t>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30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协议（</a:t>
            </a:r>
            <a:r>
              <a:rPr lang="en-US" altLang="zh-CN" dirty="0"/>
              <a:t>Protocol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每个人都可以查看所有账本记录，而且可以往流水账里写入交易（分布式）</a:t>
            </a:r>
            <a:endParaRPr lang="en-US" altLang="zh-CN" dirty="0"/>
          </a:p>
          <a:p>
            <a:r>
              <a:rPr lang="zh-CN" altLang="en-US" dirty="0"/>
              <a:t>期末再拿出真钱结算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2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03249" cy="376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77472"/>
            <a:ext cx="1003249" cy="1008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96" y="1277471"/>
            <a:ext cx="1003249" cy="1008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96" y="4217895"/>
            <a:ext cx="1003249" cy="1008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4217895"/>
            <a:ext cx="1003249" cy="100852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867194" y="5334001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Dean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65828" y="5334001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Carl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733204" y="2303337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Bob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00278"/>
              </p:ext>
            </p:extLst>
          </p:nvPr>
        </p:nvGraphicFramePr>
        <p:xfrm>
          <a:off x="2254926" y="1291815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23133"/>
              </p:ext>
            </p:extLst>
          </p:nvPr>
        </p:nvGraphicFramePr>
        <p:xfrm>
          <a:off x="9855985" y="4191898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77214"/>
              </p:ext>
            </p:extLst>
          </p:nvPr>
        </p:nvGraphicFramePr>
        <p:xfrm>
          <a:off x="9870443" y="1291815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26407"/>
              </p:ext>
            </p:extLst>
          </p:nvPr>
        </p:nvGraphicFramePr>
        <p:xfrm>
          <a:off x="2269077" y="4217895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sp>
        <p:nvSpPr>
          <p:cNvPr id="18" name="Arrow: Right 17"/>
          <p:cNvSpPr/>
          <p:nvPr/>
        </p:nvSpPr>
        <p:spPr>
          <a:xfrm flipH="1">
            <a:off x="3622302" y="4582074"/>
            <a:ext cx="5244891" cy="387064"/>
          </a:xfrm>
          <a:prstGeom prst="rightArrow">
            <a:avLst>
              <a:gd name="adj1" fmla="val 50000"/>
              <a:gd name="adj2" fmla="val 16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/>
          <p:cNvSpPr/>
          <p:nvPr/>
        </p:nvSpPr>
        <p:spPr>
          <a:xfrm rot="1691532" flipH="1">
            <a:off x="3219064" y="3062615"/>
            <a:ext cx="5997975" cy="387064"/>
          </a:xfrm>
          <a:prstGeom prst="rightArrow">
            <a:avLst>
              <a:gd name="adj1" fmla="val 50000"/>
              <a:gd name="adj2" fmla="val 16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Up 19"/>
          <p:cNvSpPr/>
          <p:nvPr/>
        </p:nvSpPr>
        <p:spPr>
          <a:xfrm>
            <a:off x="9191758" y="2286000"/>
            <a:ext cx="410705" cy="19318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99178" y="4314342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dirty="0"/>
              <a:t>Bob </a:t>
            </a:r>
            <a:r>
              <a:rPr lang="zh-CN" altLang="en-US" dirty="0"/>
              <a:t>付给 </a:t>
            </a:r>
            <a:r>
              <a:rPr lang="en-US" altLang="zh-CN" dirty="0"/>
              <a:t>Dean 10</a:t>
            </a:r>
            <a:r>
              <a:rPr lang="zh-CN" altLang="en-US" dirty="0"/>
              <a:t>元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1589176">
            <a:off x="5673421" y="3017962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dirty="0"/>
              <a:t>Bob </a:t>
            </a:r>
            <a:r>
              <a:rPr lang="zh-CN" altLang="en-US" dirty="0"/>
              <a:t>付给 </a:t>
            </a:r>
            <a:r>
              <a:rPr lang="en-US" altLang="zh-CN" dirty="0"/>
              <a:t>Dean 10</a:t>
            </a:r>
            <a:r>
              <a:rPr lang="zh-CN" altLang="en-US" dirty="0"/>
              <a:t>元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8593956" y="3185926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dirty="0"/>
              <a:t>Bob </a:t>
            </a:r>
            <a:r>
              <a:rPr lang="zh-CN" altLang="en-US" dirty="0"/>
              <a:t>付给 </a:t>
            </a:r>
            <a:r>
              <a:rPr lang="en-US" altLang="zh-CN" dirty="0"/>
              <a:t>Dean 10</a:t>
            </a:r>
            <a:r>
              <a:rPr lang="zh-CN" altLang="en-US" dirty="0"/>
              <a:t>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7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03249" cy="376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77472"/>
            <a:ext cx="1003249" cy="1008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96" y="1277471"/>
            <a:ext cx="1003249" cy="1008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96" y="4217895"/>
            <a:ext cx="1003249" cy="1008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4217895"/>
            <a:ext cx="1003249" cy="100852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867194" y="5334001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Dean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65828" y="5334001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Carl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733204" y="2303337"/>
            <a:ext cx="1003249" cy="37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Bob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0144"/>
              </p:ext>
            </p:extLst>
          </p:nvPr>
        </p:nvGraphicFramePr>
        <p:xfrm>
          <a:off x="2254926" y="1291815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solidFill>
                            <a:srgbClr val="00B050"/>
                          </a:solidFill>
                        </a:rPr>
                        <a:t>Bob </a:t>
                      </a:r>
                      <a:r>
                        <a:rPr lang="zh-CN" altLang="en-US" sz="800" b="1" dirty="0">
                          <a:solidFill>
                            <a:srgbClr val="00B050"/>
                          </a:solidFill>
                        </a:rPr>
                        <a:t>付给 </a:t>
                      </a:r>
                      <a:r>
                        <a:rPr lang="en-US" altLang="zh-CN" sz="800" b="1" dirty="0">
                          <a:solidFill>
                            <a:srgbClr val="00B050"/>
                          </a:solidFill>
                        </a:rPr>
                        <a:t>Dean 10</a:t>
                      </a:r>
                      <a:r>
                        <a:rPr lang="zh-CN" altLang="en-US" sz="800" b="1" dirty="0">
                          <a:solidFill>
                            <a:srgbClr val="00B050"/>
                          </a:solidFill>
                        </a:rPr>
                        <a:t>元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56265"/>
              </p:ext>
            </p:extLst>
          </p:nvPr>
        </p:nvGraphicFramePr>
        <p:xfrm>
          <a:off x="9855985" y="4191898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solidFill>
                            <a:srgbClr val="00B050"/>
                          </a:solidFill>
                        </a:rPr>
                        <a:t>Bob </a:t>
                      </a:r>
                      <a:r>
                        <a:rPr lang="zh-CN" altLang="en-US" sz="800" b="1" dirty="0">
                          <a:solidFill>
                            <a:srgbClr val="00B050"/>
                          </a:solidFill>
                        </a:rPr>
                        <a:t>付给 </a:t>
                      </a:r>
                      <a:r>
                        <a:rPr lang="en-US" altLang="zh-CN" sz="800" b="1" dirty="0">
                          <a:solidFill>
                            <a:srgbClr val="00B050"/>
                          </a:solidFill>
                        </a:rPr>
                        <a:t>Dean 10</a:t>
                      </a:r>
                      <a:r>
                        <a:rPr lang="zh-CN" altLang="en-US" sz="800" b="1" dirty="0">
                          <a:solidFill>
                            <a:srgbClr val="00B050"/>
                          </a:solidFill>
                        </a:rPr>
                        <a:t>元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44435"/>
              </p:ext>
            </p:extLst>
          </p:nvPr>
        </p:nvGraphicFramePr>
        <p:xfrm>
          <a:off x="9870443" y="1291815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solidFill>
                            <a:srgbClr val="00B050"/>
                          </a:solidFill>
                        </a:rPr>
                        <a:t>Bob </a:t>
                      </a:r>
                      <a:r>
                        <a:rPr lang="zh-CN" altLang="en-US" sz="800" b="1" dirty="0">
                          <a:solidFill>
                            <a:srgbClr val="00B050"/>
                          </a:solidFill>
                        </a:rPr>
                        <a:t>付给 </a:t>
                      </a:r>
                      <a:r>
                        <a:rPr lang="en-US" altLang="zh-CN" sz="800" b="1" dirty="0">
                          <a:solidFill>
                            <a:srgbClr val="00B050"/>
                          </a:solidFill>
                        </a:rPr>
                        <a:t>Dean 10</a:t>
                      </a:r>
                      <a:r>
                        <a:rPr lang="zh-CN" altLang="en-US" sz="800" b="1" dirty="0">
                          <a:solidFill>
                            <a:srgbClr val="00B050"/>
                          </a:solidFill>
                        </a:rPr>
                        <a:t>元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2605"/>
              </p:ext>
            </p:extLst>
          </p:nvPr>
        </p:nvGraphicFramePr>
        <p:xfrm>
          <a:off x="2269077" y="4217895"/>
          <a:ext cx="13390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6">
                  <a:extLst>
                    <a:ext uri="{9D8B030D-6E8A-4147-A177-3AD203B41FA5}">
                      <a16:colId xmlns:a16="http://schemas.microsoft.com/office/drawing/2014/main" val="954217090"/>
                    </a:ext>
                  </a:extLst>
                </a:gridCol>
              </a:tblGrid>
              <a:tr h="193942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3872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Alice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Bob 40</a:t>
                      </a:r>
                      <a:r>
                        <a:rPr lang="zh-CN" altLang="en-US" sz="800" dirty="0"/>
                        <a:t>元（账本货币）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690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Bob </a:t>
                      </a:r>
                      <a:r>
                        <a:rPr lang="zh-CN" altLang="en-US" sz="800" dirty="0"/>
                        <a:t>付给</a:t>
                      </a:r>
                      <a:r>
                        <a:rPr lang="en-US" sz="800" dirty="0"/>
                        <a:t> Carl 20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4307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Carl </a:t>
                      </a:r>
                      <a:r>
                        <a:rPr lang="zh-CN" altLang="en-US" sz="800" dirty="0"/>
                        <a:t>付给 </a:t>
                      </a:r>
                      <a:r>
                        <a:rPr lang="en-US" sz="800" dirty="0"/>
                        <a:t>Alice 10</a:t>
                      </a:r>
                      <a:r>
                        <a:rPr lang="zh-CN" altLang="en-US" sz="800" dirty="0"/>
                        <a:t>元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04296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solidFill>
                            <a:srgbClr val="00B050"/>
                          </a:solidFill>
                        </a:rPr>
                        <a:t>Bob </a:t>
                      </a:r>
                      <a:r>
                        <a:rPr lang="zh-CN" altLang="en-US" sz="800" b="1" dirty="0">
                          <a:solidFill>
                            <a:srgbClr val="00B050"/>
                          </a:solidFill>
                        </a:rPr>
                        <a:t>付给 </a:t>
                      </a:r>
                      <a:r>
                        <a:rPr lang="en-US" altLang="zh-CN" sz="800" b="1" dirty="0">
                          <a:solidFill>
                            <a:srgbClr val="00B050"/>
                          </a:solidFill>
                        </a:rPr>
                        <a:t>Dean 10</a:t>
                      </a:r>
                      <a:r>
                        <a:rPr lang="zh-CN" altLang="en-US" sz="800" b="1" dirty="0">
                          <a:solidFill>
                            <a:srgbClr val="00B050"/>
                          </a:solidFill>
                        </a:rPr>
                        <a:t>元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1698"/>
                  </a:ext>
                </a:extLst>
              </a:tr>
              <a:tr h="19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79379"/>
                  </a:ext>
                </a:extLst>
              </a:tr>
            </a:tbl>
          </a:graphicData>
        </a:graphic>
      </p:graphicFrame>
      <p:sp>
        <p:nvSpPr>
          <p:cNvPr id="18" name="Arrow: Right 17"/>
          <p:cNvSpPr/>
          <p:nvPr/>
        </p:nvSpPr>
        <p:spPr>
          <a:xfrm flipH="1">
            <a:off x="3622302" y="4582074"/>
            <a:ext cx="5244891" cy="387064"/>
          </a:xfrm>
          <a:prstGeom prst="rightArrow">
            <a:avLst>
              <a:gd name="adj1" fmla="val 50000"/>
              <a:gd name="adj2" fmla="val 16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/>
          <p:cNvSpPr/>
          <p:nvPr/>
        </p:nvSpPr>
        <p:spPr>
          <a:xfrm rot="1691532" flipH="1">
            <a:off x="3219064" y="3062615"/>
            <a:ext cx="5997975" cy="387064"/>
          </a:xfrm>
          <a:prstGeom prst="rightArrow">
            <a:avLst>
              <a:gd name="adj1" fmla="val 50000"/>
              <a:gd name="adj2" fmla="val 16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Up 19"/>
          <p:cNvSpPr/>
          <p:nvPr/>
        </p:nvSpPr>
        <p:spPr>
          <a:xfrm>
            <a:off x="9191758" y="2286000"/>
            <a:ext cx="410705" cy="19318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99178" y="4314342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dirty="0"/>
              <a:t>Bob </a:t>
            </a:r>
            <a:r>
              <a:rPr lang="zh-CN" altLang="en-US" dirty="0"/>
              <a:t>付给 </a:t>
            </a:r>
            <a:r>
              <a:rPr lang="en-US" altLang="zh-CN" dirty="0"/>
              <a:t>Dean 10</a:t>
            </a:r>
            <a:r>
              <a:rPr lang="zh-CN" altLang="en-US" dirty="0"/>
              <a:t>元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1589176">
            <a:off x="5673421" y="3017962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dirty="0"/>
              <a:t>Bob </a:t>
            </a:r>
            <a:r>
              <a:rPr lang="zh-CN" altLang="en-US" dirty="0"/>
              <a:t>付给 </a:t>
            </a:r>
            <a:r>
              <a:rPr lang="en-US" altLang="zh-CN" dirty="0"/>
              <a:t>Dean 10</a:t>
            </a:r>
            <a:r>
              <a:rPr lang="zh-CN" altLang="en-US" dirty="0"/>
              <a:t>元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8593956" y="3185926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dirty="0"/>
              <a:t>Bob </a:t>
            </a:r>
            <a:r>
              <a:rPr lang="zh-CN" altLang="en-US" dirty="0"/>
              <a:t>付给 </a:t>
            </a:r>
            <a:r>
              <a:rPr lang="en-US" altLang="zh-CN" dirty="0"/>
              <a:t>Dean 10</a:t>
            </a:r>
            <a:r>
              <a:rPr lang="zh-CN" altLang="en-US" dirty="0"/>
              <a:t>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61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5009</TotalTime>
  <Words>2136</Words>
  <Application>Microsoft Office PowerPoint</Application>
  <PresentationFormat>Widescreen</PresentationFormat>
  <Paragraphs>379</Paragraphs>
  <Slides>44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等线</vt:lpstr>
      <vt:lpstr>宋体</vt:lpstr>
      <vt:lpstr>华文中宋</vt:lpstr>
      <vt:lpstr>Arial</vt:lpstr>
      <vt:lpstr>Calibri</vt:lpstr>
      <vt:lpstr>Cambria Math</vt:lpstr>
      <vt:lpstr>Freestyle Script</vt:lpstr>
      <vt:lpstr>Gill Sans MT</vt:lpstr>
      <vt:lpstr>Impact</vt:lpstr>
      <vt:lpstr>Badge</vt:lpstr>
      <vt:lpstr>Bitcoin</vt:lpstr>
      <vt:lpstr>Price：~￥29010</vt:lpstr>
      <vt:lpstr>比特币的原理</vt:lpstr>
      <vt:lpstr>解决的问题</vt:lpstr>
      <vt:lpstr>作者：中本聪 Satoshi Nakamoto</vt:lpstr>
      <vt:lpstr>流水账</vt:lpstr>
      <vt:lpstr>协议（Protocol）</vt:lpstr>
      <vt:lpstr>PowerPoint Presentation</vt:lpstr>
      <vt:lpstr>PowerPoint Presentation</vt:lpstr>
      <vt:lpstr>BOB要是伪造交易怎么办</vt:lpstr>
      <vt:lpstr>Bob要是伪造交易怎么办</vt:lpstr>
      <vt:lpstr>协议（Protocol）</vt:lpstr>
      <vt:lpstr>BOB copy第一笔交易100次</vt:lpstr>
      <vt:lpstr>BOB copy第一笔交易100次</vt:lpstr>
      <vt:lpstr>流水账            货币化</vt:lpstr>
      <vt:lpstr>现有货币是怎么保证的</vt:lpstr>
      <vt:lpstr>协议（Protocol）</vt:lpstr>
      <vt:lpstr>货币从哪来？</vt:lpstr>
      <vt:lpstr>比特币挖矿</vt:lpstr>
      <vt:lpstr>工作量证明（Proof of work）</vt:lpstr>
      <vt:lpstr>区块链（Block chain） </vt:lpstr>
      <vt:lpstr>Block chain</vt:lpstr>
      <vt:lpstr>同时广播两个block chain相信谁呢？</vt:lpstr>
      <vt:lpstr>挖矿=计算&amp;广播block</vt:lpstr>
      <vt:lpstr>矿工的奖励</vt:lpstr>
      <vt:lpstr>比特币矿藏储量</vt:lpstr>
      <vt:lpstr>题外话：这种天然通缩的货币好吗</vt:lpstr>
      <vt:lpstr>PowerPoint Presentation</vt:lpstr>
      <vt:lpstr>How to mine</vt:lpstr>
      <vt:lpstr>通信</vt:lpstr>
      <vt:lpstr>Block的可信度</vt:lpstr>
      <vt:lpstr>类似赌徒破产问题</vt:lpstr>
      <vt:lpstr>Attacker长期领先不可能</vt:lpstr>
      <vt:lpstr>Block的可信度</vt:lpstr>
      <vt:lpstr>结果</vt:lpstr>
      <vt:lpstr>磁盘空间</vt:lpstr>
      <vt:lpstr>Merkle tree</vt:lpstr>
      <vt:lpstr>把交易hash到maerkle tree里，校验过就可以删掉</vt:lpstr>
      <vt:lpstr>隐私保护</vt:lpstr>
      <vt:lpstr>隐私保护</vt:lpstr>
      <vt:lpstr>reference</vt:lpstr>
      <vt:lpstr>PowerPoint Presentation</vt:lpstr>
      <vt:lpstr>虚拟货币排行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Judy</dc:creator>
  <cp:lastModifiedBy>Fan, Judy</cp:lastModifiedBy>
  <cp:revision>177</cp:revision>
  <dcterms:created xsi:type="dcterms:W3CDTF">2017-07-27T08:56:25Z</dcterms:created>
  <dcterms:modified xsi:type="dcterms:W3CDTF">2017-08-18T08:06:28Z</dcterms:modified>
</cp:coreProperties>
</file>