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1"/>
  </p:notesMasterIdLst>
  <p:handoutMasterIdLst>
    <p:handoutMasterId r:id="rId42"/>
  </p:handoutMasterIdLst>
  <p:sldIdLst>
    <p:sldId id="717" r:id="rId2"/>
    <p:sldId id="971" r:id="rId3"/>
    <p:sldId id="972" r:id="rId4"/>
    <p:sldId id="973" r:id="rId5"/>
    <p:sldId id="974" r:id="rId6"/>
    <p:sldId id="975" r:id="rId7"/>
    <p:sldId id="976" r:id="rId8"/>
    <p:sldId id="977" r:id="rId9"/>
    <p:sldId id="978" r:id="rId10"/>
    <p:sldId id="979" r:id="rId11"/>
    <p:sldId id="1008" r:id="rId12"/>
    <p:sldId id="1009" r:id="rId13"/>
    <p:sldId id="1010" r:id="rId14"/>
    <p:sldId id="983" r:id="rId15"/>
    <p:sldId id="984" r:id="rId16"/>
    <p:sldId id="985" r:id="rId17"/>
    <p:sldId id="993" r:id="rId18"/>
    <p:sldId id="994" r:id="rId19"/>
    <p:sldId id="996" r:id="rId20"/>
    <p:sldId id="995" r:id="rId21"/>
    <p:sldId id="986" r:id="rId22"/>
    <p:sldId id="987" r:id="rId23"/>
    <p:sldId id="988" r:id="rId24"/>
    <p:sldId id="989" r:id="rId25"/>
    <p:sldId id="990" r:id="rId26"/>
    <p:sldId id="991" r:id="rId27"/>
    <p:sldId id="992" r:id="rId28"/>
    <p:sldId id="1007" r:id="rId29"/>
    <p:sldId id="1011" r:id="rId30"/>
    <p:sldId id="1012" r:id="rId31"/>
    <p:sldId id="1013" r:id="rId32"/>
    <p:sldId id="1000" r:id="rId33"/>
    <p:sldId id="1001" r:id="rId34"/>
    <p:sldId id="1002" r:id="rId35"/>
    <p:sldId id="1003" r:id="rId36"/>
    <p:sldId id="1004" r:id="rId37"/>
    <p:sldId id="1005" r:id="rId38"/>
    <p:sldId id="1006" r:id="rId39"/>
    <p:sldId id="713" r:id="rId40"/>
  </p:sldIdLst>
  <p:sldSz cx="9144000" cy="6858000" type="screen4x3"/>
  <p:notesSz cx="6797675" cy="987425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宋体" charset="-122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宋体" charset="-122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宋体" charset="-122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宋体" charset="-122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宋体" charset="-122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宋体" charset="-122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宋体" charset="-122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宋体" charset="-122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宋体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314" autoAdjust="0"/>
    <p:restoredTop sz="90343" autoAdjust="0"/>
  </p:normalViewPr>
  <p:slideViewPr>
    <p:cSldViewPr>
      <p:cViewPr>
        <p:scale>
          <a:sx n="100" d="100"/>
          <a:sy n="100" d="100"/>
        </p:scale>
        <p:origin x="87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宋体" charset="-122"/>
                <a:cs typeface="+mn-cs"/>
              </a:defRPr>
            </a:lvl1pPr>
          </a:lstStyle>
          <a:p>
            <a:pPr>
              <a:defRPr/>
            </a:pPr>
            <a:fld id="{A104DC60-7B3D-344A-873C-23BDB4ACA265}" type="datetimeFigureOut">
              <a:rPr lang="zh-CN" altLang="en-US"/>
              <a:pPr>
                <a:defRPr/>
              </a:pPr>
              <a:t>16/10/25</a:t>
            </a:fld>
            <a:endParaRPr lang="en-US" altLang="zh-CN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宋体" charset="-122"/>
                <a:cs typeface="+mn-cs"/>
              </a:defRPr>
            </a:lvl1pPr>
          </a:lstStyle>
          <a:p>
            <a:pPr>
              <a:defRPr/>
            </a:pPr>
            <a:fld id="{45D7F61C-9ABE-744C-9239-C6D65654FDC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74411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9551340-A04E-8847-83AB-7F4D5753A363}" type="datetimeFigureOut">
              <a:rPr lang="zh-CN" altLang="en-US"/>
              <a:pPr>
                <a:defRPr/>
              </a:pPr>
              <a:t>16/10/25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5537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fld id="{5EA80C70-00E8-7E4B-8D53-578C974C24E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6342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charset="-122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charset="-122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charset="-122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defRPr>
            </a:lvl9pPr>
          </a:lstStyle>
          <a:p>
            <a:pPr>
              <a:spcBef>
                <a:spcPct val="0"/>
              </a:spcBef>
            </a:pPr>
            <a:fld id="{FFA855CF-890B-CA4D-A051-9F2E6C089705}" type="slidenum">
              <a:rPr lang="zh-CN" altLang="en-US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839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DC43369-77B0-8843-9C32-7EA5695A1014}" type="datetime5">
              <a:rPr lang="en-US" altLang="zh-CN"/>
              <a:pPr>
                <a:defRPr/>
              </a:pPr>
              <a:t>25-Oct-16</a:t>
            </a:fld>
            <a:endParaRPr lang="zh-CN" alt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zh-CN" altLang="en-US"/>
              <a:t>程序设计导论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17B28-70EA-A949-9F47-1BA2ED030CA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321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16C73-4BE5-1D42-AD8D-FE4DF80565B7}" type="datetime5">
              <a:rPr lang="en-US" altLang="zh-CN"/>
              <a:pPr>
                <a:defRPr/>
              </a:pPr>
              <a:t>25-Oct-16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程序设计导论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759109-CD3A-7943-BA07-3A21FFCD5D5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6155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740018-C5D1-1245-B8A8-E01C045522EF}" type="datetime5">
              <a:rPr lang="en-US" altLang="zh-CN"/>
              <a:pPr>
                <a:defRPr/>
              </a:pPr>
              <a:t>25-Oct-16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程序设计导论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CE5ED7-A5FF-3C42-B1B8-7A6F737D238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4909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5DF4F8-70AE-E348-8E95-2B4AF52271FB}" type="datetime5">
              <a:rPr lang="en-US" altLang="zh-CN"/>
              <a:pPr>
                <a:defRPr/>
              </a:pPr>
              <a:t>25-Oct-16</a:t>
            </a:fld>
            <a:endParaRPr lang="zh-CN" altLang="en-US"/>
          </a:p>
        </p:txBody>
      </p:sp>
      <p:sp>
        <p:nvSpPr>
          <p:cNvPr id="3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程序设计导论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546D13-97A1-B740-93AE-91862DDA694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88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C51F25-252C-4670-8765-F2196ACDD680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3137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AE7F64-E112-7E42-B0C1-8FD9ED9DF827}" type="datetime5">
              <a:rPr lang="en-US" altLang="zh-CN"/>
              <a:pPr>
                <a:defRPr/>
              </a:pPr>
              <a:t>25-Oct-16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程序设计导论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8D29E-E652-8148-8343-1AE04D7F14A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7952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6522D88-B20E-2242-AC48-DAC190A2637F}" type="datetime5">
              <a:rPr lang="en-US" altLang="zh-CN"/>
              <a:pPr>
                <a:defRPr/>
              </a:pPr>
              <a:t>25-Oct-16</a:t>
            </a:fld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zh-CN" altLang="en-US"/>
              <a:t>程序设计导论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F9A7C6-FC64-2A4B-B075-7DF3C2EDE6D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8708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FED4B6-E2AC-0549-956A-F864D685E7A6}" type="datetime5">
              <a:rPr lang="en-US" altLang="zh-CN"/>
              <a:pPr>
                <a:defRPr/>
              </a:pPr>
              <a:t>25-Oct-16</a:t>
            </a:fld>
            <a:endParaRPr lang="zh-CN" alt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程序设计导论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D096E-1351-3249-8A92-590F35EA11B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7060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C9619E2-FDF7-114A-916F-A5AECEF05412}" type="datetime5">
              <a:rPr lang="en-US" altLang="zh-CN"/>
              <a:pPr>
                <a:defRPr/>
              </a:pPr>
              <a:t>25-Oct-16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zh-CN" altLang="en-US"/>
              <a:t>程序设计导论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BE65C-B7A3-E143-9B1C-A11576B473B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2197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06E6D7-4463-114F-912F-26C7C0351B46}" type="datetime5">
              <a:rPr lang="en-US" altLang="zh-CN"/>
              <a:pPr>
                <a:defRPr/>
              </a:pPr>
              <a:t>25-Oct-16</a:t>
            </a:fld>
            <a:endParaRPr lang="zh-CN" alt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程序设计导论</a:t>
            </a:r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0E0899-8A7B-AC45-82C2-C080FB0C778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0847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0E615E2-CA99-744B-994C-D2CCEB37654C}" type="datetime5">
              <a:rPr lang="en-US" altLang="zh-CN"/>
              <a:pPr>
                <a:defRPr/>
              </a:pPr>
              <a:t>25-Oct-16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zh-CN" altLang="en-US"/>
              <a:t>程序设计导论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FE4763-B18B-0742-B5EB-86E52D770B2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598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9FEB1A2-24F4-5D45-950E-4539E29811C1}" type="datetime5">
              <a:rPr lang="en-US" altLang="zh-CN"/>
              <a:pPr>
                <a:defRPr/>
              </a:pPr>
              <a:t>25-Oct-16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zh-CN" altLang="en-US"/>
              <a:t>程序设计导论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0BBACD-551E-C244-9109-95A1A67E289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254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eaLnBrk="1" fontAlgn="auto" hangingPunct="1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ea typeface="+mn-ea"/>
              <a:cs typeface="+mn-cs"/>
            </a:endParaRPr>
          </a:p>
        </p:txBody>
      </p:sp>
      <p:sp>
        <p:nvSpPr>
          <p:cNvPr id="6" name="Flowchart: Process 13"/>
          <p:cNvSpPr>
            <a:spLocks noChangeArrowheads="1"/>
          </p:cNvSpPr>
          <p:nvPr/>
        </p:nvSpPr>
        <p:spPr bwMode="auto"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rgbClr val="E9E6D1">
                <a:alpha val="39998"/>
              </a:srgbClr>
            </a:outerShdw>
          </a:effec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Flowchart: Process 15"/>
          <p:cNvSpPr>
            <a:spLocks noChangeArrowheads="1"/>
          </p:cNvSpPr>
          <p:nvPr/>
        </p:nvSpPr>
        <p:spPr bwMode="auto"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chemeClr val="bg2">
                <a:alpha val="20000"/>
              </a:schemeClr>
            </a:outerShdw>
          </a:effec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altLang="zh-CN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DF3E401-DAF3-1F48-A4DA-F729ADD725DF}" type="datetime5">
              <a:rPr lang="en-US" altLang="zh-CN"/>
              <a:pPr>
                <a:defRPr/>
              </a:pPr>
              <a:t>25-Oct-16</a:t>
            </a:fld>
            <a:endParaRPr lang="zh-CN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zh-CN" altLang="en-US"/>
              <a:t>程序设计导论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87ECE-2DB6-DA40-BEE0-E4400A89B2D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6586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68275" y="20638"/>
            <a:ext cx="1703388" cy="1703387"/>
          </a:xfrm>
          <a:prstGeom prst="ellipse">
            <a:avLst/>
          </a:prstGeom>
          <a:noFill/>
          <a:ln w="27305" cap="rnd">
            <a:solidFill>
              <a:srgbClr val="FEFBEC"/>
            </a:solidFill>
            <a:round/>
            <a:headEnd/>
            <a:tailEnd/>
          </a:ln>
          <a:effectLst>
            <a:outerShdw blurRad="63500" dist="26940" dir="5400000" algn="tl" rotWithShape="0">
              <a:srgbClr val="B1AFA3">
                <a:alpha val="8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2057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AE520926-210F-0A4A-8A06-1BAEAA7B6169}" type="datetime5">
              <a:rPr lang="en-US" altLang="zh-CN"/>
              <a:pPr>
                <a:defRPr/>
              </a:pPr>
              <a:t>25-Oct-16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r>
              <a:rPr lang="zh-CN" altLang="en-US"/>
              <a:t>程序设计导论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B4B1A0"/>
                </a:solidFill>
                <a:latin typeface="Gill Sans MT" charset="0"/>
                <a:ea typeface="华文中宋" charset="-122"/>
                <a:cs typeface="+mn-cs"/>
              </a:defRPr>
            </a:lvl1pPr>
          </a:lstStyle>
          <a:p>
            <a:pPr>
              <a:defRPr/>
            </a:pPr>
            <a:fld id="{170E3B01-F3F0-4B4A-B20D-2947808B030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74" r:id="rId2"/>
    <p:sldLayoutId id="2147483881" r:id="rId3"/>
    <p:sldLayoutId id="2147483875" r:id="rId4"/>
    <p:sldLayoutId id="2147483882" r:id="rId5"/>
    <p:sldLayoutId id="2147483876" r:id="rId6"/>
    <p:sldLayoutId id="2147483883" r:id="rId7"/>
    <p:sldLayoutId id="2147483884" r:id="rId8"/>
    <p:sldLayoutId id="2147483885" r:id="rId9"/>
    <p:sldLayoutId id="2147483877" r:id="rId10"/>
    <p:sldLayoutId id="2147483878" r:id="rId11"/>
    <p:sldLayoutId id="2147483879" r:id="rId12"/>
    <p:sldLayoutId id="2147483888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11488B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华文中宋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  <a:cs typeface="华文中宋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  <a:cs typeface="华文中宋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  <a:cs typeface="华文中宋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  <a:cs typeface="华文中宋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charset="2"/>
        <a:buChar char=""/>
        <a:defRPr sz="3200" kern="1200">
          <a:solidFill>
            <a:schemeClr val="tx1"/>
          </a:solidFill>
          <a:latin typeface="+mn-lt"/>
          <a:ea typeface="+mn-ea"/>
          <a:cs typeface="华文中宋" charset="-122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charset="0"/>
        <a:buChar char="◦"/>
        <a:defRPr sz="2800" kern="1200">
          <a:solidFill>
            <a:srgbClr val="0000CC"/>
          </a:solidFill>
          <a:latin typeface="+mn-lt"/>
          <a:ea typeface="+mn-ea"/>
          <a:cs typeface="华文中宋" charset="-122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charset="2"/>
        <a:buChar char=""/>
        <a:defRPr sz="2400" kern="1200">
          <a:solidFill>
            <a:schemeClr val="tx1"/>
          </a:solidFill>
          <a:latin typeface="+mn-lt"/>
          <a:ea typeface="+mn-ea"/>
          <a:cs typeface="华文中宋" charset="-122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9BBB59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华文中宋" charset="-122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064A2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华文中宋" charset="-122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6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fanju1984/introduction-to-programming/wiki" TargetMode="External"/><Relationship Id="rId3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925" y="333375"/>
            <a:ext cx="7407275" cy="1471613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400" dirty="0" smtClean="0">
                <a:solidFill>
                  <a:schemeClr val="tx2">
                    <a:satMod val="130000"/>
                  </a:schemeClr>
                </a:solidFill>
                <a:cs typeface="+mj-cs"/>
              </a:rPr>
              <a:t>程序设计导论</a:t>
            </a:r>
            <a:endParaRPr lang="zh-CN" altLang="en-US" sz="4400" dirty="0">
              <a:solidFill>
                <a:schemeClr val="tx2">
                  <a:satMod val="130000"/>
                </a:schemeClr>
              </a:solidFill>
              <a:cs typeface="+mj-cs"/>
            </a:endParaRPr>
          </a:p>
        </p:txBody>
      </p:sp>
      <p:sp>
        <p:nvSpPr>
          <p:cNvPr id="11266" name="Subtitle 2"/>
          <p:cNvSpPr>
            <a:spLocks noGrp="1"/>
          </p:cNvSpPr>
          <p:nvPr>
            <p:ph type="subTitle" idx="1"/>
          </p:nvPr>
        </p:nvSpPr>
        <p:spPr>
          <a:xfrm>
            <a:off x="1431925" y="1849438"/>
            <a:ext cx="7407275" cy="1752600"/>
          </a:xfrm>
        </p:spPr>
        <p:txBody>
          <a:bodyPr/>
          <a:lstStyle/>
          <a:p>
            <a:pPr marL="26988" eaLnBrk="1" hangingPunct="1"/>
            <a:r>
              <a:rPr lang="en-US" altLang="zh-CN" sz="2800">
                <a:solidFill>
                  <a:srgbClr val="002554"/>
                </a:solidFill>
              </a:rPr>
              <a:t>2016-2017</a:t>
            </a:r>
            <a:r>
              <a:rPr lang="zh-CN" altLang="en-US" sz="2800">
                <a:solidFill>
                  <a:srgbClr val="002554"/>
                </a:solidFill>
              </a:rPr>
              <a:t>秋季学期</a:t>
            </a:r>
          </a:p>
        </p:txBody>
      </p:sp>
      <p:sp>
        <p:nvSpPr>
          <p:cNvPr id="11267" name="TextBox 3"/>
          <p:cNvSpPr txBox="1">
            <a:spLocks noChangeArrowheads="1"/>
          </p:cNvSpPr>
          <p:nvPr/>
        </p:nvSpPr>
        <p:spPr bwMode="auto">
          <a:xfrm>
            <a:off x="1428750" y="2708275"/>
            <a:ext cx="692943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rgbClr val="0000CC"/>
                </a:solidFill>
                <a:latin typeface="Gill Sans MT" charset="0"/>
                <a:ea typeface="华文中宋" charset="-122"/>
                <a:cs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800"/>
              </a:spcAft>
              <a:buClrTx/>
              <a:buSzTx/>
              <a:buFontTx/>
              <a:buNone/>
            </a:pPr>
            <a:r>
              <a:rPr lang="zh-CN" altLang="en-US" sz="4000" dirty="0" smtClean="0"/>
              <a:t>第五讲</a:t>
            </a:r>
            <a:endParaRPr lang="en-US" altLang="zh-CN" sz="2800" dirty="0"/>
          </a:p>
          <a:p>
            <a:pPr eaLnBrk="1" hangingPunct="1">
              <a:spcBef>
                <a:spcPct val="0"/>
              </a:spcBef>
              <a:spcAft>
                <a:spcPts val="1800"/>
              </a:spcAft>
              <a:buClrTx/>
              <a:buSzTx/>
              <a:buFontTx/>
              <a:buNone/>
            </a:pPr>
            <a:r>
              <a:rPr lang="en-US" altLang="zh-CN" sz="5300" dirty="0" smtClean="0"/>
              <a:t>C</a:t>
            </a:r>
            <a:r>
              <a:rPr lang="zh-CN" altLang="en-US" sz="5300" dirty="0" smtClean="0"/>
              <a:t>的数据组织 </a:t>
            </a:r>
            <a:r>
              <a:rPr lang="en-US" altLang="zh-CN" sz="5300" dirty="0"/>
              <a:t>-</a:t>
            </a:r>
            <a:r>
              <a:rPr lang="zh-CN" altLang="en-US" sz="5300" dirty="0" smtClean="0"/>
              <a:t> 数组 </a:t>
            </a:r>
            <a:r>
              <a:rPr lang="en-US" altLang="zh-CN" sz="5300" dirty="0" smtClean="0"/>
              <a:t>-</a:t>
            </a:r>
            <a:r>
              <a:rPr lang="zh-CN" altLang="en-US" sz="5300" dirty="0" smtClean="0"/>
              <a:t> </a:t>
            </a:r>
            <a:r>
              <a:rPr lang="en-US" altLang="zh-CN" sz="5300" dirty="0" smtClean="0"/>
              <a:t>1</a:t>
            </a:r>
            <a:endParaRPr lang="zh-CN" altLang="en-US" sz="5300" dirty="0"/>
          </a:p>
        </p:txBody>
      </p:sp>
      <p:sp>
        <p:nvSpPr>
          <p:cNvPr id="11268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rgbClr val="0000CC"/>
                </a:solidFill>
                <a:latin typeface="Gill Sans MT" charset="0"/>
                <a:ea typeface="华文中宋" charset="-122"/>
                <a:cs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7E21094-6C5E-1241-BA52-9D00A8B46D5E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200">
              <a:solidFill>
                <a:srgbClr val="B4B1A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  <p:sp>
        <p:nvSpPr>
          <p:cNvPr id="11270" name="Subtitle 2"/>
          <p:cNvSpPr txBox="1">
            <a:spLocks/>
          </p:cNvSpPr>
          <p:nvPr/>
        </p:nvSpPr>
        <p:spPr bwMode="auto">
          <a:xfrm>
            <a:off x="1431925" y="5229225"/>
            <a:ext cx="740727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tIns="0"/>
          <a:lstStyle>
            <a:lvl1pPr marL="26988"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rgbClr val="0000CC"/>
                </a:solidFill>
                <a:latin typeface="Gill Sans MT" charset="0"/>
                <a:ea typeface="华文中宋" charset="-122"/>
                <a:cs typeface="华文中宋" charset="-122"/>
              </a:defRPr>
            </a:lvl2pPr>
            <a:lvl3pPr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3pPr>
            <a:lvl4pPr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4pPr>
            <a:lvl5pPr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9pPr>
          </a:lstStyle>
          <a:p>
            <a:pPr eaLnBrk="1" hangingPunct="1">
              <a:buFont typeface="Wingdings 2" charset="2"/>
              <a:buNone/>
            </a:pPr>
            <a:r>
              <a:rPr lang="zh-CN" altLang="en-US" sz="2800" dirty="0">
                <a:solidFill>
                  <a:srgbClr val="002554"/>
                </a:solidFill>
              </a:rPr>
              <a:t>授课教师：范举 副教授</a:t>
            </a:r>
            <a:endParaRPr lang="en-US" altLang="zh-CN" sz="2800" dirty="0">
              <a:solidFill>
                <a:srgbClr val="002554"/>
              </a:solidFill>
            </a:endParaRPr>
          </a:p>
          <a:p>
            <a:pPr eaLnBrk="1" hangingPunct="1">
              <a:buFont typeface="Wingdings 2" charset="2"/>
              <a:buNone/>
            </a:pPr>
            <a:r>
              <a:rPr lang="zh-CN" altLang="en-US" sz="2800" dirty="0">
                <a:solidFill>
                  <a:srgbClr val="002554"/>
                </a:solidFill>
              </a:rPr>
              <a:t>时间：</a:t>
            </a:r>
            <a:r>
              <a:rPr lang="en-US" altLang="zh-CN" sz="2800" dirty="0">
                <a:solidFill>
                  <a:srgbClr val="002554"/>
                </a:solidFill>
              </a:rPr>
              <a:t>2016</a:t>
            </a:r>
            <a:r>
              <a:rPr lang="zh-CN" altLang="en-US" sz="2800" dirty="0" smtClean="0">
                <a:solidFill>
                  <a:srgbClr val="002554"/>
                </a:solidFill>
              </a:rPr>
              <a:t>年</a:t>
            </a:r>
            <a:r>
              <a:rPr lang="en-US" altLang="zh-CN" sz="2800" dirty="0" smtClean="0">
                <a:solidFill>
                  <a:srgbClr val="002554"/>
                </a:solidFill>
              </a:rPr>
              <a:t>10</a:t>
            </a:r>
            <a:r>
              <a:rPr lang="zh-CN" altLang="en-US" sz="2800" dirty="0" smtClean="0">
                <a:solidFill>
                  <a:srgbClr val="002554"/>
                </a:solidFill>
              </a:rPr>
              <a:t>月</a:t>
            </a:r>
            <a:r>
              <a:rPr lang="en-US" altLang="zh-CN" sz="2800" dirty="0" smtClean="0">
                <a:solidFill>
                  <a:srgbClr val="002554"/>
                </a:solidFill>
              </a:rPr>
              <a:t>25</a:t>
            </a:r>
            <a:r>
              <a:rPr lang="zh-CN" altLang="en-US" sz="2800" dirty="0" smtClean="0">
                <a:solidFill>
                  <a:srgbClr val="002554"/>
                </a:solidFill>
              </a:rPr>
              <a:t>日</a:t>
            </a:r>
            <a:endParaRPr lang="en-US" altLang="zh-CN" sz="2800" dirty="0">
              <a:solidFill>
                <a:srgbClr val="002554"/>
              </a:solidFill>
            </a:endParaRPr>
          </a:p>
        </p:txBody>
      </p:sp>
      <p:pic>
        <p:nvPicPr>
          <p:cNvPr id="11271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300" y="376238"/>
            <a:ext cx="3427413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数组</a:t>
            </a:r>
          </a:p>
        </p:txBody>
      </p:sp>
      <p:sp>
        <p:nvSpPr>
          <p:cNvPr id="743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kumimoji="0" lang="zh-CN" altLang="en-US" dirty="0" smtClean="0"/>
              <a:t>一组</a:t>
            </a:r>
            <a:r>
              <a:rPr kumimoji="0" lang="zh-CN" altLang="en-US" dirty="0" smtClean="0">
                <a:solidFill>
                  <a:srgbClr val="0000CC"/>
                </a:solidFill>
              </a:rPr>
              <a:t>类型相同</a:t>
            </a:r>
            <a:r>
              <a:rPr kumimoji="0" lang="zh-CN" altLang="en-US" dirty="0" smtClean="0"/>
              <a:t>的</a:t>
            </a:r>
            <a:r>
              <a:rPr lang="zh-CN" altLang="en-US" dirty="0" smtClean="0">
                <a:solidFill>
                  <a:srgbClr val="0000CC"/>
                </a:solidFill>
              </a:rPr>
              <a:t>顺序存储</a:t>
            </a:r>
            <a:r>
              <a:rPr lang="zh-CN" altLang="en-US" dirty="0" smtClean="0"/>
              <a:t>的</a:t>
            </a:r>
            <a:r>
              <a:rPr kumimoji="0" lang="zh-CN" altLang="en-US" dirty="0" smtClean="0"/>
              <a:t>数据</a:t>
            </a:r>
            <a:r>
              <a:rPr kumimoji="0" lang="zh-CN" altLang="en-US" dirty="0" smtClean="0"/>
              <a:t>（变量）</a:t>
            </a:r>
          </a:p>
          <a:p>
            <a:pPr eaLnBrk="1" hangingPunct="1"/>
            <a:r>
              <a:rPr lang="zh-CN" altLang="en-US" dirty="0" smtClean="0"/>
              <a:t>数组名、下标、元素</a:t>
            </a:r>
            <a:endParaRPr kumimoji="0" lang="en-US" altLang="zh-CN" dirty="0" smtClean="0"/>
          </a:p>
          <a:p>
            <a:pPr eaLnBrk="1" hangingPunct="1"/>
            <a:r>
              <a:rPr kumimoji="0" lang="zh-CN" altLang="en-US" dirty="0" smtClean="0"/>
              <a:t>方便</a:t>
            </a:r>
            <a:r>
              <a:rPr kumimoji="0" lang="zh-CN" altLang="en-US" dirty="0" smtClean="0"/>
              <a:t>对一组数据进行命名和访问</a:t>
            </a:r>
          </a:p>
          <a:p>
            <a:pPr lvl="1" eaLnBrk="1" hangingPunct="1"/>
            <a:r>
              <a:rPr kumimoji="0" lang="zh-CN" altLang="en-US" dirty="0" smtClean="0">
                <a:solidFill>
                  <a:schemeClr val="tx1"/>
                </a:solidFill>
              </a:rPr>
              <a:t>数组名</a:t>
            </a:r>
            <a:r>
              <a:rPr kumimoji="0" lang="en-US" altLang="zh-CN" dirty="0" smtClean="0">
                <a:solidFill>
                  <a:schemeClr val="tx1"/>
                </a:solidFill>
              </a:rPr>
              <a:t>+</a:t>
            </a:r>
            <a:r>
              <a:rPr kumimoji="0" lang="zh-CN" altLang="en-US" dirty="0" smtClean="0">
                <a:solidFill>
                  <a:schemeClr val="tx1"/>
                </a:solidFill>
              </a:rPr>
              <a:t>下标 唯一确定数组中的一个元素</a:t>
            </a:r>
          </a:p>
          <a:p>
            <a:pPr lvl="1" eaLnBrk="1" hangingPunct="1"/>
            <a:r>
              <a:rPr kumimoji="0" lang="zh-CN" altLang="en-US" dirty="0" smtClean="0">
                <a:solidFill>
                  <a:schemeClr val="tx1"/>
                </a:solidFill>
              </a:rPr>
              <a:t>通过数组名</a:t>
            </a:r>
            <a:r>
              <a:rPr kumimoji="0" lang="en-US" altLang="zh-CN" dirty="0" smtClean="0">
                <a:solidFill>
                  <a:schemeClr val="tx1"/>
                </a:solidFill>
              </a:rPr>
              <a:t>+</a:t>
            </a:r>
            <a:r>
              <a:rPr kumimoji="0" lang="zh-CN" altLang="en-US" dirty="0" smtClean="0">
                <a:solidFill>
                  <a:schemeClr val="tx1"/>
                </a:solidFill>
              </a:rPr>
              <a:t>下标可以访问数组中的任意元素</a:t>
            </a:r>
          </a:p>
          <a:p>
            <a:pPr eaLnBrk="1" hangingPunct="1"/>
            <a:r>
              <a:rPr kumimoji="0" lang="zh-CN" altLang="en-US" dirty="0" smtClean="0"/>
              <a:t>应用：</a:t>
            </a:r>
          </a:p>
          <a:p>
            <a:pPr lvl="1" eaLnBrk="1" hangingPunct="1"/>
            <a:r>
              <a:rPr kumimoji="0" lang="zh-CN" altLang="en-US" dirty="0" smtClean="0">
                <a:solidFill>
                  <a:schemeClr val="tx1"/>
                </a:solidFill>
              </a:rPr>
              <a:t>对一组数求最值、平均值</a:t>
            </a:r>
          </a:p>
          <a:p>
            <a:pPr lvl="1" eaLnBrk="1" hangingPunct="1"/>
            <a:r>
              <a:rPr kumimoji="0" lang="zh-CN" altLang="en-US" dirty="0" smtClean="0">
                <a:solidFill>
                  <a:schemeClr val="tx1"/>
                </a:solidFill>
              </a:rPr>
              <a:t>对一组数据</a:t>
            </a:r>
            <a:r>
              <a:rPr kumimoji="0" lang="zh-CN" altLang="en-US" dirty="0" smtClean="0">
                <a:solidFill>
                  <a:schemeClr val="tx1"/>
                </a:solidFill>
              </a:rPr>
              <a:t>排序</a:t>
            </a:r>
            <a:endParaRPr kumimoji="0"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fld id="{F811C713-3A36-4208-BF49-5525FB953A50}" type="slidenum">
              <a:rPr kumimoji="0" lang="zh-CN" altLang="en-US" sz="1200">
                <a:latin typeface="Arial" pitchFamily="34" charset="0"/>
              </a:rPr>
              <a:pPr/>
              <a:t>10</a:t>
            </a:fld>
            <a:endParaRPr kumimoji="0" lang="en-US" altLang="zh-CN" sz="120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948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4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4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4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4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4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一维数组</a:t>
            </a:r>
            <a:r>
              <a:rPr lang="zh-CN" altLang="en-US" dirty="0" smtClean="0"/>
              <a:t>的定义 </a:t>
            </a:r>
            <a:r>
              <a:rPr lang="en-US" altLang="zh-CN" dirty="0" smtClean="0"/>
              <a:t>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定义形式</a:t>
            </a:r>
            <a:endParaRPr lang="en-US" altLang="zh-CN" dirty="0" smtClean="0"/>
          </a:p>
          <a:p>
            <a:pPr lvl="1"/>
            <a:r>
              <a:rPr lang="zh-CN" altLang="en-US" dirty="0"/>
              <a:t>类型说明</a:t>
            </a:r>
            <a:r>
              <a:rPr lang="zh-CN" altLang="en-US" dirty="0" smtClean="0"/>
              <a:t>符 数组</a:t>
            </a:r>
            <a:r>
              <a:rPr lang="zh-CN" altLang="en-US" dirty="0"/>
              <a:t>名</a:t>
            </a:r>
            <a:r>
              <a:rPr lang="en-US" altLang="zh-CN" dirty="0" smtClean="0"/>
              <a:t>[</a:t>
            </a:r>
            <a:r>
              <a:rPr lang="zh-CN" altLang="en-US" dirty="0" smtClean="0"/>
              <a:t>常量</a:t>
            </a:r>
            <a:r>
              <a:rPr lang="en-US" altLang="zh-CN" dirty="0" smtClean="0"/>
              <a:t>]</a:t>
            </a:r>
          </a:p>
          <a:p>
            <a:pPr lvl="1"/>
            <a:r>
              <a:rPr lang="zh-CN" altLang="en-US" dirty="0" smtClean="0"/>
              <a:t>例：</a:t>
            </a:r>
            <a:r>
              <a:rPr lang="en-US" altLang="zh-CN" dirty="0"/>
              <a:t> float sheep[10</a:t>
            </a:r>
            <a:r>
              <a:rPr lang="en-US" altLang="zh-CN" dirty="0" smtClean="0"/>
              <a:t>];</a:t>
            </a:r>
            <a:r>
              <a:rPr lang="zh-CN" altLang="en-US" dirty="0" smtClean="0"/>
              <a:t>   </a:t>
            </a:r>
            <a:r>
              <a:rPr lang="en-US" altLang="zh-CN" dirty="0" err="1" smtClean="0"/>
              <a:t>int</a:t>
            </a:r>
            <a:r>
              <a:rPr lang="zh-CN" altLang="en-US" dirty="0"/>
              <a:t> </a:t>
            </a:r>
            <a:r>
              <a:rPr lang="en-US" altLang="zh-CN" dirty="0" smtClean="0"/>
              <a:t>a2001[1000];</a:t>
            </a:r>
          </a:p>
          <a:p>
            <a:r>
              <a:rPr lang="zh-CN" altLang="en-US" dirty="0" smtClean="0"/>
              <a:t>数组的命名规则</a:t>
            </a:r>
            <a:endParaRPr lang="en-US" altLang="zh-CN" dirty="0" smtClean="0"/>
          </a:p>
          <a:p>
            <a:pPr marL="914400" lvl="1" indent="-457200" eaLnBrk="1" hangingPunct="1">
              <a:lnSpc>
                <a:spcPct val="80000"/>
              </a:lnSpc>
              <a:buFont typeface="Arial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数组名的第一个字符应为</a:t>
            </a:r>
            <a:r>
              <a:rPr lang="zh-CN" altLang="en-US" dirty="0"/>
              <a:t>英文字母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</a:p>
          <a:p>
            <a:pPr marL="914400" lvl="1" indent="-457200" eaLnBrk="1" hangingPunct="1">
              <a:lnSpc>
                <a:spcPct val="80000"/>
              </a:lnSpc>
              <a:buFont typeface="Arial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用</a:t>
            </a:r>
            <a:r>
              <a:rPr lang="zh-CN" altLang="en-US" dirty="0"/>
              <a:t>方括号</a:t>
            </a:r>
            <a:r>
              <a:rPr lang="zh-CN" altLang="en-US" dirty="0">
                <a:solidFill>
                  <a:schemeClr val="tx1"/>
                </a:solidFill>
              </a:rPr>
              <a:t>将常量表达式括起；</a:t>
            </a:r>
          </a:p>
          <a:p>
            <a:pPr marL="914400" lvl="1" indent="-457200" eaLnBrk="1" hangingPunct="1">
              <a:lnSpc>
                <a:spcPct val="80000"/>
              </a:lnSpc>
              <a:buFont typeface="Arial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常量表达式定义了数组元素的</a:t>
            </a:r>
            <a:r>
              <a:rPr lang="zh-CN" altLang="en-US" dirty="0"/>
              <a:t>个数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</a:p>
          <a:p>
            <a:pPr marL="914400" lvl="1" indent="-457200" eaLnBrk="1" hangingPunct="1">
              <a:lnSpc>
                <a:spcPct val="80000"/>
              </a:lnSpc>
              <a:buFont typeface="Arial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数组的下标</a:t>
            </a:r>
            <a:r>
              <a:rPr lang="zh-CN" altLang="en-US" dirty="0"/>
              <a:t>从</a:t>
            </a:r>
            <a:r>
              <a:rPr lang="en-US" altLang="zh-CN" dirty="0"/>
              <a:t>0</a:t>
            </a:r>
            <a:r>
              <a:rPr lang="zh-CN" altLang="en-US" dirty="0"/>
              <a:t>开始</a:t>
            </a:r>
            <a:r>
              <a:rPr lang="zh-CN" altLang="en-US" dirty="0">
                <a:solidFill>
                  <a:schemeClr val="tx1"/>
                </a:solidFill>
              </a:rPr>
              <a:t>，如果定义了</a:t>
            </a:r>
            <a:r>
              <a:rPr lang="en-US" altLang="zh-CN" dirty="0">
                <a:solidFill>
                  <a:schemeClr val="tx1"/>
                </a:solidFill>
              </a:rPr>
              <a:t>5</a:t>
            </a:r>
            <a:r>
              <a:rPr lang="zh-CN" altLang="en-US" dirty="0">
                <a:solidFill>
                  <a:schemeClr val="tx1"/>
                </a:solidFill>
              </a:rPr>
              <a:t>个元素，是从第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个元素到第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个元素</a:t>
            </a:r>
          </a:p>
          <a:p>
            <a:pPr marL="914400" lvl="1" indent="-457200" eaLnBrk="1" hangingPunct="1">
              <a:lnSpc>
                <a:spcPct val="80000"/>
              </a:lnSpc>
              <a:buFont typeface="Arial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常量表达式中不允许含有变量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程序设计导论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B8D29E-E652-8148-8343-1AE04D7F14AA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30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一维数组的定义 </a:t>
            </a:r>
            <a:r>
              <a:rPr lang="en-US" altLang="zh-CN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思考：下面的数组定义是否正确？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程序设计导论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B8D29E-E652-8148-8343-1AE04D7F14AA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6" name="Rectangle 5"/>
          <p:cNvSpPr/>
          <p:nvPr/>
        </p:nvSpPr>
        <p:spPr>
          <a:xfrm>
            <a:off x="2299196" y="2204864"/>
            <a:ext cx="19847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200" dirty="0">
                <a:solidFill>
                  <a:srgbClr val="770028"/>
                </a:solidFill>
                <a:latin typeface="CourierNewPSMT" charset="0"/>
              </a:rPr>
              <a:t>int n</a:t>
            </a:r>
            <a:r>
              <a:rPr lang="hu-HU" sz="2200" dirty="0" smtClean="0">
                <a:solidFill>
                  <a:srgbClr val="770028"/>
                </a:solidFill>
                <a:latin typeface="CourierNewPSMT" charset="0"/>
              </a:rPr>
              <a:t>;</a:t>
            </a:r>
          </a:p>
          <a:p>
            <a:r>
              <a:rPr lang="hu-HU" sz="2200" dirty="0" smtClean="0">
                <a:solidFill>
                  <a:srgbClr val="770028"/>
                </a:solidFill>
                <a:latin typeface="CourierNewPSMT" charset="0"/>
              </a:rPr>
              <a:t>n </a:t>
            </a:r>
            <a:r>
              <a:rPr lang="hu-HU" sz="2200" dirty="0">
                <a:solidFill>
                  <a:srgbClr val="770028"/>
                </a:solidFill>
                <a:latin typeface="CourierNewPSMT" charset="0"/>
              </a:rPr>
              <a:t>= 5</a:t>
            </a:r>
            <a:r>
              <a:rPr lang="hu-HU" sz="2200" dirty="0" smtClean="0">
                <a:solidFill>
                  <a:srgbClr val="770028"/>
                </a:solidFill>
                <a:latin typeface="CourierNewPSMT" charset="0"/>
              </a:rPr>
              <a:t>;</a:t>
            </a:r>
          </a:p>
          <a:p>
            <a:r>
              <a:rPr lang="hu-HU" sz="2200" dirty="0" smtClean="0">
                <a:solidFill>
                  <a:srgbClr val="770028"/>
                </a:solidFill>
                <a:latin typeface="CourierNewPSMT" charset="0"/>
              </a:rPr>
              <a:t>int </a:t>
            </a:r>
            <a:r>
              <a:rPr lang="hu-HU" sz="2200" dirty="0">
                <a:solidFill>
                  <a:srgbClr val="770028"/>
                </a:solidFill>
                <a:latin typeface="CourierNewPSMT" charset="0"/>
              </a:rPr>
              <a:t>a[n];</a:t>
            </a:r>
            <a:endParaRPr lang="en-US" sz="2200" dirty="0"/>
          </a:p>
        </p:txBody>
      </p:sp>
      <p:sp>
        <p:nvSpPr>
          <p:cNvPr id="7" name="Right Brace 6"/>
          <p:cNvSpPr/>
          <p:nvPr/>
        </p:nvSpPr>
        <p:spPr>
          <a:xfrm>
            <a:off x="4139952" y="2276872"/>
            <a:ext cx="360040" cy="1008112"/>
          </a:xfrm>
          <a:prstGeom prst="rightBrace">
            <a:avLst>
              <a:gd name="adj1" fmla="val 40079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24147" y="2354279"/>
            <a:ext cx="3376245" cy="8586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FF3300"/>
                </a:solidFill>
              </a:rPr>
              <a:t>不合法</a:t>
            </a:r>
            <a:r>
              <a:rPr lang="zh-CN" altLang="en-US" sz="2800" b="1" dirty="0" smtClean="0">
                <a:solidFill>
                  <a:srgbClr val="FF3300"/>
                </a:solidFill>
              </a:rPr>
              <a:t>！</a:t>
            </a:r>
            <a:endParaRPr lang="en-US" altLang="zh-CN" sz="2800" b="1" dirty="0" smtClean="0">
              <a:solidFill>
                <a:srgbClr val="FF3300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CC"/>
                </a:solidFill>
              </a:rPr>
              <a:t>n </a:t>
            </a:r>
            <a:r>
              <a:rPr lang="zh-CN" altLang="en-US" sz="2800" b="1" dirty="0">
                <a:solidFill>
                  <a:srgbClr val="0000CC"/>
                </a:solidFill>
              </a:rPr>
              <a:t>是变量，不是常量</a:t>
            </a:r>
            <a:endParaRPr lang="zh-CN" altLang="en-US" sz="2800" dirty="0">
              <a:solidFill>
                <a:srgbClr val="0000CC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99196" y="4041646"/>
            <a:ext cx="371296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770028"/>
                </a:solidFill>
                <a:latin typeface="CourierNewPSMT" charset="0"/>
              </a:rPr>
              <a:t>#define  N  </a:t>
            </a:r>
            <a:r>
              <a:rPr lang="en-US" sz="2200" dirty="0" smtClean="0">
                <a:solidFill>
                  <a:srgbClr val="770028"/>
                </a:solidFill>
                <a:latin typeface="CourierNewPSMT" charset="0"/>
              </a:rPr>
              <a:t>100</a:t>
            </a:r>
          </a:p>
          <a:p>
            <a:r>
              <a:rPr lang="en-US" sz="2200" dirty="0" smtClean="0">
                <a:solidFill>
                  <a:srgbClr val="770028"/>
                </a:solidFill>
                <a:latin typeface="CourierNewPSMT" charset="0"/>
              </a:rPr>
              <a:t>#</a:t>
            </a:r>
            <a:r>
              <a:rPr lang="en-US" sz="2200" dirty="0">
                <a:solidFill>
                  <a:srgbClr val="770028"/>
                </a:solidFill>
                <a:latin typeface="CourierNewPSMT" charset="0"/>
              </a:rPr>
              <a:t>define  M  </a:t>
            </a:r>
            <a:r>
              <a:rPr lang="en-US" sz="2200" dirty="0" smtClean="0">
                <a:solidFill>
                  <a:srgbClr val="770028"/>
                </a:solidFill>
                <a:latin typeface="CourierNewPSMT" charset="0"/>
              </a:rPr>
              <a:t>200</a:t>
            </a:r>
          </a:p>
          <a:p>
            <a:r>
              <a:rPr lang="is-IS" altLang="zh-CN" sz="2200" dirty="0" smtClean="0">
                <a:solidFill>
                  <a:srgbClr val="770028"/>
                </a:solidFill>
                <a:latin typeface="CourierNewPSMT" charset="0"/>
              </a:rPr>
              <a:t>……</a:t>
            </a:r>
            <a:endParaRPr lang="en-US" sz="2200" dirty="0">
              <a:solidFill>
                <a:srgbClr val="770028"/>
              </a:solidFill>
              <a:latin typeface="CourierNewPSMT" charset="0"/>
            </a:endParaRPr>
          </a:p>
          <a:p>
            <a:r>
              <a:rPr lang="en-US" sz="2200" dirty="0" err="1" smtClean="0">
                <a:solidFill>
                  <a:srgbClr val="770028"/>
                </a:solidFill>
                <a:latin typeface="CourierNewPSMT" charset="0"/>
              </a:rPr>
              <a:t>int</a:t>
            </a:r>
            <a:r>
              <a:rPr lang="en-US" sz="2200" dirty="0" smtClean="0">
                <a:solidFill>
                  <a:srgbClr val="770028"/>
                </a:solidFill>
                <a:latin typeface="CourierNewPSMT" charset="0"/>
              </a:rPr>
              <a:t> </a:t>
            </a:r>
            <a:r>
              <a:rPr lang="en-US" sz="2200" dirty="0">
                <a:solidFill>
                  <a:srgbClr val="770028"/>
                </a:solidFill>
                <a:latin typeface="CourierNewPSMT" charset="0"/>
              </a:rPr>
              <a:t>a[ N </a:t>
            </a:r>
            <a:r>
              <a:rPr lang="en-US" sz="2200" dirty="0" smtClean="0">
                <a:solidFill>
                  <a:srgbClr val="770028"/>
                </a:solidFill>
                <a:latin typeface="CourierNewPSMT" charset="0"/>
              </a:rPr>
              <a:t>];</a:t>
            </a:r>
          </a:p>
          <a:p>
            <a:r>
              <a:rPr lang="en-US" sz="2200" dirty="0" smtClean="0">
                <a:solidFill>
                  <a:srgbClr val="770028"/>
                </a:solidFill>
                <a:latin typeface="CourierNewPSMT" charset="0"/>
              </a:rPr>
              <a:t>long  </a:t>
            </a:r>
            <a:r>
              <a:rPr lang="en-US" sz="2200" dirty="0">
                <a:solidFill>
                  <a:srgbClr val="770028"/>
                </a:solidFill>
                <a:latin typeface="CourierNewPSMT" charset="0"/>
              </a:rPr>
              <a:t>b[ N + M </a:t>
            </a:r>
            <a:r>
              <a:rPr lang="en-US" sz="2200" dirty="0" smtClean="0">
                <a:solidFill>
                  <a:srgbClr val="770028"/>
                </a:solidFill>
                <a:latin typeface="CourierNewPSMT" charset="0"/>
              </a:rPr>
              <a:t>];</a:t>
            </a:r>
          </a:p>
          <a:p>
            <a:r>
              <a:rPr lang="en-US" sz="2200" dirty="0" smtClean="0">
                <a:solidFill>
                  <a:srgbClr val="770028"/>
                </a:solidFill>
                <a:latin typeface="CourierNewPSMT" charset="0"/>
              </a:rPr>
              <a:t>double  </a:t>
            </a:r>
            <a:r>
              <a:rPr lang="en-US" sz="2200" dirty="0">
                <a:solidFill>
                  <a:srgbClr val="770028"/>
                </a:solidFill>
                <a:latin typeface="CourierNewPSMT" charset="0"/>
              </a:rPr>
              <a:t>g[ M + 6 </a:t>
            </a:r>
            <a:r>
              <a:rPr lang="en-US" sz="2200" dirty="0" smtClean="0">
                <a:solidFill>
                  <a:srgbClr val="770028"/>
                </a:solidFill>
                <a:latin typeface="CourierNewPSMT" charset="0"/>
              </a:rPr>
              <a:t>];</a:t>
            </a:r>
            <a:endParaRPr lang="en-US" sz="2200" dirty="0"/>
          </a:p>
        </p:txBody>
      </p:sp>
      <p:sp>
        <p:nvSpPr>
          <p:cNvPr id="10" name="Right Brace 9"/>
          <p:cNvSpPr/>
          <p:nvPr/>
        </p:nvSpPr>
        <p:spPr>
          <a:xfrm>
            <a:off x="5719192" y="4119454"/>
            <a:ext cx="360040" cy="2045849"/>
          </a:xfrm>
          <a:prstGeom prst="rightBrace">
            <a:avLst>
              <a:gd name="adj1" fmla="val 40079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300192" y="4941168"/>
            <a:ext cx="1261884" cy="437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sz="2800" b="1" smtClean="0">
                <a:solidFill>
                  <a:srgbClr val="FF3300"/>
                </a:solidFill>
              </a:rPr>
              <a:t>合法！</a:t>
            </a:r>
            <a:endParaRPr lang="en-US" altLang="zh-CN" sz="2800" b="1" dirty="0" smtClean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4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/>
      <p:bldP spid="10" grpId="0" animBg="1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一维数组的数组组织方式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程序设计导论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B8D29E-E652-8148-8343-1AE04D7F14AA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825" y="2298700"/>
            <a:ext cx="63119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9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数组初始化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直接声明时初始化</a:t>
            </a:r>
          </a:p>
          <a:p>
            <a:pPr lvl="1"/>
            <a:r>
              <a:rPr lang="zh-CN" altLang="en-US" dirty="0" smtClean="0"/>
              <a:t>例如：</a:t>
            </a:r>
            <a:r>
              <a:rPr lang="zh-CN" altLang="en-US" dirty="0"/>
              <a:t>	</a:t>
            </a:r>
            <a:r>
              <a:rPr lang="en-US" dirty="0" err="1"/>
              <a:t>int</a:t>
            </a:r>
            <a:r>
              <a:rPr lang="en-US" dirty="0"/>
              <a:t> a[5] = { 3, 5, 4, 1, 2 };</a:t>
            </a:r>
          </a:p>
          <a:p>
            <a:pPr lvl="1"/>
            <a:r>
              <a:rPr lang="zh-CN" altLang="en-US" dirty="0" smtClean="0"/>
              <a:t>效果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C7D77-9732-4EED-BF2B-7BD8B9D7892D}" type="slidenum">
              <a:rPr lang="zh-CN" altLang="en-US" smtClean="0"/>
              <a:pPr/>
              <a:t>14</a:t>
            </a:fld>
            <a:endParaRPr lang="en-US" altLang="zh-C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547664" y="3356992"/>
          <a:ext cx="5400600" cy="1404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/>
                <a:gridCol w="900100"/>
                <a:gridCol w="900100"/>
                <a:gridCol w="900100"/>
                <a:gridCol w="900100"/>
                <a:gridCol w="900100"/>
              </a:tblGrid>
              <a:tr h="70204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020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下标</a:t>
                      </a:r>
                      <a:endParaRPr lang="en-US" sz="2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0</a:t>
                      </a:r>
                      <a:endParaRPr lang="en-US" sz="2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1</a:t>
                      </a:r>
                      <a:endParaRPr lang="en-US" sz="2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2</a:t>
                      </a:r>
                      <a:endParaRPr lang="en-US" sz="2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3</a:t>
                      </a:r>
                      <a:endParaRPr lang="en-US" sz="2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4</a:t>
                      </a:r>
                      <a:endParaRPr lang="en-US" sz="2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547664" y="4789884"/>
            <a:ext cx="66247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kumimoji="1" lang="en-US" altLang="zh-CN" sz="2400" b="1" dirty="0">
                <a:latin typeface="Times New Roman" pitchFamily="18" charset="0"/>
                <a:ea typeface="黑体" pitchFamily="2" charset="-122"/>
              </a:rPr>
              <a:t>a[0] = 3;   a[1] = 5;   a[2] = 4;   a[3] = 1;   a[4] = 2;</a:t>
            </a:r>
          </a:p>
        </p:txBody>
      </p:sp>
    </p:spTree>
    <p:extLst>
      <p:ext uri="{BB962C8B-B14F-4D97-AF65-F5344CB8AC3E}">
        <p14:creationId xmlns:p14="http://schemas.microsoft.com/office/powerpoint/2010/main" val="153499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数组元素的访问</a:t>
            </a:r>
          </a:p>
        </p:txBody>
      </p:sp>
      <p:sp>
        <p:nvSpPr>
          <p:cNvPr id="745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0" lang="zh-CN" altLang="en-US" sz="2800" dirty="0" smtClean="0"/>
              <a:t>访问一维数组中元素的形式：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0" lang="zh-CN" altLang="en-US" sz="2800" dirty="0" smtClean="0"/>
              <a:t>			</a:t>
            </a:r>
            <a:r>
              <a:rPr kumimoji="0" lang="zh-CN" altLang="en-US" sz="2800" dirty="0" smtClean="0">
                <a:solidFill>
                  <a:srgbClr val="0070C0"/>
                </a:solidFill>
              </a:rPr>
              <a:t>数组名</a:t>
            </a:r>
            <a:r>
              <a:rPr kumimoji="0" lang="en-US" altLang="zh-CN" sz="2800" dirty="0" smtClean="0">
                <a:solidFill>
                  <a:srgbClr val="0070C0"/>
                </a:solidFill>
              </a:rPr>
              <a:t>[</a:t>
            </a:r>
            <a:r>
              <a:rPr kumimoji="0" lang="zh-CN" altLang="en-US" sz="2800" dirty="0" smtClean="0">
                <a:solidFill>
                  <a:srgbClr val="0070C0"/>
                </a:solidFill>
              </a:rPr>
              <a:t>下标</a:t>
            </a:r>
            <a:r>
              <a:rPr kumimoji="0" lang="en-US" altLang="zh-CN" sz="2800" dirty="0" smtClean="0">
                <a:solidFill>
                  <a:srgbClr val="0070C0"/>
                </a:solidFill>
              </a:rPr>
              <a:t>]</a:t>
            </a:r>
          </a:p>
          <a:p>
            <a:pPr eaLnBrk="1" hangingPunct="1">
              <a:lnSpc>
                <a:spcPct val="90000"/>
              </a:lnSpc>
            </a:pPr>
            <a:r>
              <a:rPr kumimoji="0" lang="zh-CN" altLang="en-US" sz="2800" dirty="0" smtClean="0"/>
              <a:t>例如：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en-US" altLang="zh-CN" sz="2400" dirty="0" smtClean="0"/>
              <a:t>a[0] = a[1] + a[2] ;</a:t>
            </a:r>
          </a:p>
          <a:p>
            <a:pPr eaLnBrk="1" hangingPunct="1">
              <a:lnSpc>
                <a:spcPct val="90000"/>
              </a:lnSpc>
            </a:pPr>
            <a:r>
              <a:rPr kumimoji="0" lang="zh-CN" altLang="en-US" sz="2800" dirty="0" smtClean="0"/>
              <a:t>其中：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zh-CN" altLang="en-US" sz="2400" dirty="0" smtClean="0"/>
              <a:t>下标写在一个方括号中；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zh-CN" altLang="en-US" sz="2400" dirty="0" smtClean="0"/>
              <a:t>下标是整型表达式，如果为浮点型数据，</a:t>
            </a:r>
            <a:r>
              <a:rPr kumimoji="0" lang="en-US" altLang="zh-CN" sz="2400" dirty="0" smtClean="0"/>
              <a:t>C</a:t>
            </a:r>
            <a:r>
              <a:rPr kumimoji="0" lang="zh-CN" altLang="en-US" sz="2400" dirty="0" smtClean="0"/>
              <a:t>截去小数部分，自动取整。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zh-CN" altLang="en-US" sz="2400" dirty="0" smtClean="0">
                <a:solidFill>
                  <a:srgbClr val="FF0000"/>
                </a:solidFill>
              </a:rPr>
              <a:t>引用时下标不能超界，否则编译程序检查不出错误，但执行时出现不可知结果。</a:t>
            </a:r>
          </a:p>
        </p:txBody>
      </p:sp>
      <p:sp>
        <p:nvSpPr>
          <p:cNvPr id="112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fld id="{6536A6C6-EB0B-47BC-BBEE-D33C7DC8C5C1}" type="slidenum">
              <a:rPr kumimoji="0" lang="zh-CN" altLang="en-US" sz="1200">
                <a:latin typeface="Arial" pitchFamily="34" charset="0"/>
              </a:rPr>
              <a:pPr/>
              <a:t>15</a:t>
            </a:fld>
            <a:endParaRPr kumimoji="0" lang="en-US" altLang="zh-CN" sz="120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61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一维数组的访问</a:t>
            </a:r>
          </a:p>
        </p:txBody>
      </p:sp>
      <p:sp>
        <p:nvSpPr>
          <p:cNvPr id="744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kumimoji="0" lang="en-US" altLang="zh-CN" sz="2400" dirty="0" smtClean="0">
                <a:latin typeface="Courier New" pitchFamily="49" charset="0"/>
              </a:rPr>
              <a:t>// List A of n integer elements has already been set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dirty="0" err="1" smtClean="0">
                <a:latin typeface="Courier New" pitchFamily="49" charset="0"/>
              </a:rPr>
              <a:t>int</a:t>
            </a:r>
            <a:r>
              <a:rPr kumimoji="0" lang="en-US" altLang="zh-CN" dirty="0" smtClean="0">
                <a:latin typeface="Courier New" pitchFamily="49" charset="0"/>
              </a:rPr>
              <a:t> </a:t>
            </a:r>
            <a:r>
              <a:rPr kumimoji="0" lang="en-US" altLang="zh-CN" dirty="0" err="1" smtClean="0">
                <a:latin typeface="Courier New" pitchFamily="49" charset="0"/>
              </a:rPr>
              <a:t>i</a:t>
            </a:r>
            <a:r>
              <a:rPr kumimoji="0" lang="en-US" altLang="zh-CN" dirty="0" smtClean="0">
                <a:latin typeface="Courier New" pitchFamily="49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dirty="0" smtClean="0">
                <a:latin typeface="Courier New" pitchFamily="49" charset="0"/>
              </a:rPr>
              <a:t>for (</a:t>
            </a:r>
            <a:r>
              <a:rPr kumimoji="0" lang="en-US" altLang="zh-CN" dirty="0" err="1" smtClean="0">
                <a:latin typeface="Courier New" pitchFamily="49" charset="0"/>
              </a:rPr>
              <a:t>i</a:t>
            </a:r>
            <a:r>
              <a:rPr kumimoji="0" lang="en-US" altLang="zh-CN" dirty="0" smtClean="0">
                <a:latin typeface="Courier New" pitchFamily="49" charset="0"/>
              </a:rPr>
              <a:t>=0;i&lt;</a:t>
            </a:r>
            <a:r>
              <a:rPr kumimoji="0" lang="en-US" altLang="zh-CN" dirty="0" err="1" smtClean="0">
                <a:latin typeface="Courier New" pitchFamily="49" charset="0"/>
              </a:rPr>
              <a:t>n;i</a:t>
            </a:r>
            <a:r>
              <a:rPr kumimoji="0" lang="en-US" altLang="zh-CN" dirty="0" smtClean="0">
                <a:latin typeface="Courier New" pitchFamily="49" charset="0"/>
              </a:rPr>
              <a:t>++)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dirty="0" smtClean="0">
                <a:latin typeface="Courier New" pitchFamily="49" charset="0"/>
              </a:rPr>
              <a:t>	</a:t>
            </a:r>
            <a:r>
              <a:rPr kumimoji="0" lang="en-US" altLang="zh-CN" dirty="0" err="1" smtClean="0">
                <a:latin typeface="Courier New" pitchFamily="49" charset="0"/>
              </a:rPr>
              <a:t>printf</a:t>
            </a:r>
            <a:r>
              <a:rPr kumimoji="0" lang="en-US" altLang="zh-CN" dirty="0" smtClean="0">
                <a:latin typeface="Courier New" pitchFamily="49" charset="0"/>
              </a:rPr>
              <a:t>(“%d “, A[</a:t>
            </a:r>
            <a:r>
              <a:rPr kumimoji="0" lang="en-US" altLang="zh-CN" dirty="0" err="1" smtClean="0">
                <a:latin typeface="Courier New" pitchFamily="49" charset="0"/>
              </a:rPr>
              <a:t>i</a:t>
            </a:r>
            <a:r>
              <a:rPr kumimoji="0" lang="en-US" altLang="zh-CN" dirty="0" smtClean="0">
                <a:latin typeface="Courier New" pitchFamily="49" charset="0"/>
              </a:rPr>
              <a:t>]);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dirty="0" err="1" smtClean="0">
                <a:latin typeface="Courier New" pitchFamily="49" charset="0"/>
              </a:rPr>
              <a:t>printf</a:t>
            </a:r>
            <a:r>
              <a:rPr kumimoji="0" lang="en-US" altLang="zh-CN" dirty="0" smtClean="0">
                <a:latin typeface="Courier New" pitchFamily="49" charset="0"/>
              </a:rPr>
              <a:t>(“\n”);</a:t>
            </a:r>
            <a:endParaRPr kumimoji="0" lang="en-US" altLang="zh-CN" dirty="0" smtClean="0"/>
          </a:p>
        </p:txBody>
      </p:sp>
      <p:sp>
        <p:nvSpPr>
          <p:cNvPr id="122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fld id="{D3023092-9F20-454F-BDA9-FE98EC0EE245}" type="slidenum">
              <a:rPr kumimoji="0" lang="zh-CN" altLang="en-US" sz="1200">
                <a:latin typeface="Arial" pitchFamily="34" charset="0"/>
              </a:rPr>
              <a:pPr/>
              <a:t>16</a:t>
            </a:fld>
            <a:endParaRPr kumimoji="0" lang="en-US" altLang="zh-CN" sz="120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3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思考：如何输出每月天数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程序设计导论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B8D29E-E652-8148-8343-1AE04D7F14AA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6" name="Rectangle 5"/>
          <p:cNvSpPr/>
          <p:nvPr/>
        </p:nvSpPr>
        <p:spPr>
          <a:xfrm>
            <a:off x="1435100" y="1859340"/>
            <a:ext cx="738537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70028"/>
                </a:solidFill>
                <a:latin typeface="CourierNewPSMT" charset="0"/>
              </a:rPr>
              <a:t>/* </a:t>
            </a:r>
            <a:r>
              <a:rPr lang="en-US" sz="2000" dirty="0" smtClean="0">
                <a:solidFill>
                  <a:srgbClr val="770028"/>
                </a:solidFill>
                <a:latin typeface="CourierNewPSMT" charset="0"/>
              </a:rPr>
              <a:t>prints </a:t>
            </a:r>
            <a:r>
              <a:rPr lang="en-US" sz="2000" dirty="0">
                <a:solidFill>
                  <a:srgbClr val="770028"/>
                </a:solidFill>
                <a:latin typeface="CourierNewPSMT" charset="0"/>
              </a:rPr>
              <a:t>the days for each month */ </a:t>
            </a:r>
            <a:endParaRPr lang="en-US" sz="2000" dirty="0" smtClean="0">
              <a:solidFill>
                <a:srgbClr val="770028"/>
              </a:solidFill>
              <a:latin typeface="CourierNewPSMT" charset="0"/>
            </a:endParaRPr>
          </a:p>
          <a:p>
            <a:r>
              <a:rPr lang="en-US" sz="2000" dirty="0" smtClean="0">
                <a:solidFill>
                  <a:srgbClr val="770028"/>
                </a:solidFill>
                <a:latin typeface="CourierNewPSMT" charset="0"/>
              </a:rPr>
              <a:t>#</a:t>
            </a:r>
            <a:r>
              <a:rPr lang="en-US" sz="2000" dirty="0">
                <a:solidFill>
                  <a:srgbClr val="770028"/>
                </a:solidFill>
                <a:latin typeface="CourierNewPSMT" charset="0"/>
              </a:rPr>
              <a:t>include &lt;</a:t>
            </a:r>
            <a:r>
              <a:rPr lang="en-US" sz="2000" dirty="0" err="1">
                <a:solidFill>
                  <a:srgbClr val="770028"/>
                </a:solidFill>
                <a:latin typeface="CourierNewPSMT" charset="0"/>
              </a:rPr>
              <a:t>stdio.h</a:t>
            </a:r>
            <a:r>
              <a:rPr lang="en-US" sz="2000" dirty="0">
                <a:solidFill>
                  <a:srgbClr val="770028"/>
                </a:solidFill>
                <a:latin typeface="CourierNewPSMT" charset="0"/>
              </a:rPr>
              <a:t>&gt; </a:t>
            </a:r>
            <a:endParaRPr lang="en-US" sz="2000" dirty="0" smtClean="0">
              <a:solidFill>
                <a:srgbClr val="770028"/>
              </a:solidFill>
              <a:latin typeface="CourierNewPSMT" charset="0"/>
            </a:endParaRPr>
          </a:p>
          <a:p>
            <a:r>
              <a:rPr lang="en-US" sz="2000" dirty="0" smtClean="0">
                <a:solidFill>
                  <a:srgbClr val="770028"/>
                </a:solidFill>
                <a:latin typeface="CourierNewPSMT" charset="0"/>
              </a:rPr>
              <a:t>#</a:t>
            </a:r>
            <a:r>
              <a:rPr lang="en-US" sz="2000" dirty="0">
                <a:solidFill>
                  <a:srgbClr val="770028"/>
                </a:solidFill>
                <a:latin typeface="CourierNewPSMT" charset="0"/>
              </a:rPr>
              <a:t>define MONTHS 12 </a:t>
            </a:r>
            <a:endParaRPr lang="en-US" sz="2000" dirty="0" smtClean="0">
              <a:solidFill>
                <a:srgbClr val="770028"/>
              </a:solidFill>
              <a:latin typeface="CourierNewPSMT" charset="0"/>
            </a:endParaRPr>
          </a:p>
          <a:p>
            <a:r>
              <a:rPr lang="en-US" sz="2000" dirty="0" err="1" smtClean="0">
                <a:solidFill>
                  <a:srgbClr val="770028"/>
                </a:solidFill>
                <a:latin typeface="CourierNewPSMT" charset="0"/>
              </a:rPr>
              <a:t>int</a:t>
            </a:r>
            <a:r>
              <a:rPr lang="en-US" sz="2000" dirty="0" smtClean="0">
                <a:solidFill>
                  <a:srgbClr val="770028"/>
                </a:solidFill>
                <a:latin typeface="CourierNewPSMT" charset="0"/>
              </a:rPr>
              <a:t> main() </a:t>
            </a:r>
            <a:r>
              <a:rPr lang="en-US" sz="2000" dirty="0">
                <a:solidFill>
                  <a:srgbClr val="770028"/>
                </a:solidFill>
                <a:latin typeface="CourierNewPSMT" charset="0"/>
              </a:rPr>
              <a:t>{ </a:t>
            </a:r>
            <a:endParaRPr lang="en-US" sz="2000" dirty="0" smtClean="0">
              <a:solidFill>
                <a:srgbClr val="770028"/>
              </a:solidFill>
              <a:latin typeface="CourierNewPSMT" charset="0"/>
            </a:endParaRPr>
          </a:p>
          <a:p>
            <a:r>
              <a:rPr lang="zh-CN" altLang="en-US" sz="2000" dirty="0" smtClean="0">
                <a:solidFill>
                  <a:srgbClr val="770028"/>
                </a:solidFill>
                <a:latin typeface="CourierNewPSMT" charset="0"/>
              </a:rPr>
              <a:t>  </a:t>
            </a:r>
            <a:r>
              <a:rPr lang="en-US" sz="2000" dirty="0" err="1" smtClean="0">
                <a:solidFill>
                  <a:srgbClr val="770028"/>
                </a:solidFill>
                <a:latin typeface="CourierNewPSMT" charset="0"/>
              </a:rPr>
              <a:t>int</a:t>
            </a:r>
            <a:r>
              <a:rPr lang="en-US" sz="2000" dirty="0" smtClean="0">
                <a:solidFill>
                  <a:srgbClr val="770028"/>
                </a:solidFill>
                <a:latin typeface="CourierNewPSMT" charset="0"/>
              </a:rPr>
              <a:t> </a:t>
            </a:r>
            <a:r>
              <a:rPr lang="en-US" sz="2000" dirty="0">
                <a:solidFill>
                  <a:srgbClr val="770028"/>
                </a:solidFill>
                <a:latin typeface="CourierNewPSMT" charset="0"/>
              </a:rPr>
              <a:t>days[MONTHS] = {31,28,31,30,31,30,31,31,30,31,30,31}; </a:t>
            </a:r>
            <a:endParaRPr lang="en-US" sz="2000" dirty="0" smtClean="0">
              <a:solidFill>
                <a:srgbClr val="770028"/>
              </a:solidFill>
              <a:latin typeface="CourierNewPSMT" charset="0"/>
            </a:endParaRPr>
          </a:p>
          <a:p>
            <a:r>
              <a:rPr lang="zh-CN" altLang="en-US" sz="2000" dirty="0">
                <a:solidFill>
                  <a:srgbClr val="770028"/>
                </a:solidFill>
                <a:latin typeface="CourierNewPSMT" charset="0"/>
              </a:rPr>
              <a:t> </a:t>
            </a:r>
            <a:r>
              <a:rPr lang="zh-CN" altLang="en-US" sz="2000" dirty="0" smtClean="0">
                <a:solidFill>
                  <a:srgbClr val="770028"/>
                </a:solidFill>
                <a:latin typeface="CourierNewPSMT" charset="0"/>
              </a:rPr>
              <a:t> </a:t>
            </a:r>
            <a:r>
              <a:rPr lang="en-US" sz="2000" dirty="0" err="1" smtClean="0">
                <a:solidFill>
                  <a:srgbClr val="770028"/>
                </a:solidFill>
                <a:latin typeface="CourierNewPSMT" charset="0"/>
              </a:rPr>
              <a:t>int</a:t>
            </a:r>
            <a:r>
              <a:rPr lang="en-US" sz="2000" dirty="0" smtClean="0">
                <a:solidFill>
                  <a:srgbClr val="770028"/>
                </a:solidFill>
                <a:latin typeface="CourierNewPSMT" charset="0"/>
              </a:rPr>
              <a:t> </a:t>
            </a:r>
            <a:r>
              <a:rPr lang="en-US" sz="2000" dirty="0">
                <a:solidFill>
                  <a:srgbClr val="770028"/>
                </a:solidFill>
                <a:latin typeface="CourierNewPSMT" charset="0"/>
              </a:rPr>
              <a:t>index; </a:t>
            </a:r>
            <a:endParaRPr lang="en-US" sz="2000" dirty="0" smtClean="0">
              <a:solidFill>
                <a:srgbClr val="770028"/>
              </a:solidFill>
              <a:latin typeface="CourierNewPSMT" charset="0"/>
            </a:endParaRPr>
          </a:p>
          <a:p>
            <a:r>
              <a:rPr lang="zh-CN" altLang="en-US" sz="2000" dirty="0" smtClean="0">
                <a:solidFill>
                  <a:srgbClr val="770028"/>
                </a:solidFill>
                <a:latin typeface="CourierNewPSMT" charset="0"/>
              </a:rPr>
              <a:t>  </a:t>
            </a:r>
            <a:r>
              <a:rPr lang="en-US" sz="2000" dirty="0" smtClean="0">
                <a:solidFill>
                  <a:srgbClr val="770028"/>
                </a:solidFill>
                <a:latin typeface="CourierNewPSMT" charset="0"/>
              </a:rPr>
              <a:t>for </a:t>
            </a:r>
            <a:r>
              <a:rPr lang="en-US" sz="2000" dirty="0">
                <a:solidFill>
                  <a:srgbClr val="770028"/>
                </a:solidFill>
                <a:latin typeface="CourierNewPSMT" charset="0"/>
              </a:rPr>
              <a:t>(index = 0; index &lt; MONTHS; index++) </a:t>
            </a:r>
            <a:r>
              <a:rPr lang="zh-CN" altLang="en-US" sz="2000" dirty="0" smtClean="0">
                <a:solidFill>
                  <a:srgbClr val="770028"/>
                </a:solidFill>
                <a:latin typeface="CourierNewPSMT" charset="0"/>
              </a:rPr>
              <a:t>    </a:t>
            </a:r>
            <a:endParaRPr lang="en-US" altLang="zh-CN" sz="2000" dirty="0" smtClean="0">
              <a:solidFill>
                <a:srgbClr val="770028"/>
              </a:solidFill>
              <a:latin typeface="CourierNewPSMT" charset="0"/>
            </a:endParaRPr>
          </a:p>
          <a:p>
            <a:r>
              <a:rPr lang="zh-CN" altLang="en-US" sz="2000" dirty="0">
                <a:solidFill>
                  <a:srgbClr val="770028"/>
                </a:solidFill>
                <a:latin typeface="CourierNewPSMT" charset="0"/>
              </a:rPr>
              <a:t> </a:t>
            </a:r>
            <a:r>
              <a:rPr lang="zh-CN" altLang="en-US" sz="2000" dirty="0" smtClean="0">
                <a:solidFill>
                  <a:srgbClr val="770028"/>
                </a:solidFill>
                <a:latin typeface="CourierNewPSMT" charset="0"/>
              </a:rPr>
              <a:t>   </a:t>
            </a:r>
            <a:r>
              <a:rPr lang="en-US" sz="2000" dirty="0" err="1" smtClean="0">
                <a:solidFill>
                  <a:srgbClr val="770028"/>
                </a:solidFill>
                <a:latin typeface="CourierNewPSMT" charset="0"/>
              </a:rPr>
              <a:t>printf</a:t>
            </a:r>
            <a:r>
              <a:rPr lang="en-US" sz="2000" dirty="0">
                <a:solidFill>
                  <a:srgbClr val="770028"/>
                </a:solidFill>
                <a:latin typeface="CourierNewPSMT" charset="0"/>
              </a:rPr>
              <a:t>("Month %d has %2d days.\n", index +1, days[index]); </a:t>
            </a:r>
            <a:endParaRPr lang="en-US" sz="2000" dirty="0" smtClean="0">
              <a:solidFill>
                <a:srgbClr val="770028"/>
              </a:solidFill>
              <a:latin typeface="CourierNewPSMT" charset="0"/>
            </a:endParaRPr>
          </a:p>
          <a:p>
            <a:r>
              <a:rPr lang="zh-CN" altLang="en-US" sz="2000" dirty="0" smtClean="0">
                <a:solidFill>
                  <a:srgbClr val="770028"/>
                </a:solidFill>
                <a:latin typeface="CourierNewPSMT" charset="0"/>
              </a:rPr>
              <a:t>  </a:t>
            </a:r>
            <a:r>
              <a:rPr lang="en-US" sz="2000" dirty="0" smtClean="0">
                <a:solidFill>
                  <a:srgbClr val="770028"/>
                </a:solidFill>
                <a:latin typeface="CourierNewPSMT" charset="0"/>
              </a:rPr>
              <a:t>return </a:t>
            </a:r>
            <a:r>
              <a:rPr lang="en-US" sz="2000" dirty="0">
                <a:solidFill>
                  <a:srgbClr val="770028"/>
                </a:solidFill>
                <a:latin typeface="CourierNewPSMT" charset="0"/>
              </a:rPr>
              <a:t>0; </a:t>
            </a:r>
            <a:endParaRPr lang="en-US" sz="2000" dirty="0" smtClean="0">
              <a:solidFill>
                <a:srgbClr val="770028"/>
              </a:solidFill>
              <a:latin typeface="CourierNewPSMT" charset="0"/>
            </a:endParaRPr>
          </a:p>
          <a:p>
            <a:r>
              <a:rPr lang="en-US" sz="2000" dirty="0" smtClean="0">
                <a:solidFill>
                  <a:srgbClr val="770028"/>
                </a:solidFill>
                <a:latin typeface="CourierNewPSMT" charset="0"/>
              </a:rPr>
              <a:t>}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1425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思考：如果数组没初始化呢？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程序设计导论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B8D29E-E652-8148-8343-1AE04D7F14AA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6" name="Rectangle 5"/>
          <p:cNvSpPr/>
          <p:nvPr/>
        </p:nvSpPr>
        <p:spPr>
          <a:xfrm>
            <a:off x="1403648" y="1988840"/>
            <a:ext cx="748883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770028"/>
                </a:solidFill>
                <a:latin typeface="CourierNewPSMT" charset="0"/>
              </a:rPr>
              <a:t>/* </a:t>
            </a:r>
            <a:r>
              <a:rPr lang="en-US" sz="2200" dirty="0" err="1">
                <a:solidFill>
                  <a:srgbClr val="770028"/>
                </a:solidFill>
                <a:latin typeface="CourierNewPSMT" charset="0"/>
              </a:rPr>
              <a:t>no_data.c</a:t>
            </a:r>
            <a:r>
              <a:rPr lang="en-US" sz="2200" dirty="0">
                <a:solidFill>
                  <a:srgbClr val="770028"/>
                </a:solidFill>
                <a:latin typeface="CourierNewPSMT" charset="0"/>
              </a:rPr>
              <a:t> -- uninitialized array */ #include &lt;</a:t>
            </a:r>
            <a:r>
              <a:rPr lang="en-US" sz="2200" dirty="0" err="1">
                <a:solidFill>
                  <a:srgbClr val="770028"/>
                </a:solidFill>
                <a:latin typeface="CourierNewPSMT" charset="0"/>
              </a:rPr>
              <a:t>stdio.h</a:t>
            </a:r>
            <a:r>
              <a:rPr lang="en-US" sz="2200" dirty="0">
                <a:solidFill>
                  <a:srgbClr val="770028"/>
                </a:solidFill>
                <a:latin typeface="CourierNewPSMT" charset="0"/>
              </a:rPr>
              <a:t>&gt; </a:t>
            </a:r>
            <a:endParaRPr lang="en-US" sz="2200" dirty="0" smtClean="0">
              <a:solidFill>
                <a:srgbClr val="770028"/>
              </a:solidFill>
              <a:latin typeface="CourierNewPSMT" charset="0"/>
            </a:endParaRPr>
          </a:p>
          <a:p>
            <a:r>
              <a:rPr lang="en-US" sz="2200" dirty="0" smtClean="0">
                <a:solidFill>
                  <a:srgbClr val="770028"/>
                </a:solidFill>
                <a:latin typeface="CourierNewPSMT" charset="0"/>
              </a:rPr>
              <a:t>#</a:t>
            </a:r>
            <a:r>
              <a:rPr lang="en-US" sz="2200" dirty="0">
                <a:solidFill>
                  <a:srgbClr val="770028"/>
                </a:solidFill>
                <a:latin typeface="CourierNewPSMT" charset="0"/>
              </a:rPr>
              <a:t>define SIZE 4 </a:t>
            </a:r>
            <a:endParaRPr lang="en-US" sz="2200" dirty="0" smtClean="0">
              <a:solidFill>
                <a:srgbClr val="770028"/>
              </a:solidFill>
              <a:latin typeface="CourierNewPSMT" charset="0"/>
            </a:endParaRPr>
          </a:p>
          <a:p>
            <a:r>
              <a:rPr lang="en-US" sz="2200" dirty="0" err="1" smtClean="0">
                <a:solidFill>
                  <a:srgbClr val="770028"/>
                </a:solidFill>
                <a:latin typeface="CourierNewPSMT" charset="0"/>
              </a:rPr>
              <a:t>int</a:t>
            </a:r>
            <a:r>
              <a:rPr lang="en-US" sz="2200" dirty="0" smtClean="0">
                <a:solidFill>
                  <a:srgbClr val="770028"/>
                </a:solidFill>
                <a:latin typeface="CourierNewPSMT" charset="0"/>
              </a:rPr>
              <a:t> </a:t>
            </a:r>
            <a:r>
              <a:rPr lang="en-US" sz="2200" dirty="0">
                <a:solidFill>
                  <a:srgbClr val="770028"/>
                </a:solidFill>
                <a:latin typeface="CourierNewPSMT" charset="0"/>
              </a:rPr>
              <a:t>main(void) { </a:t>
            </a:r>
            <a:endParaRPr lang="en-US" sz="2200" dirty="0" smtClean="0">
              <a:solidFill>
                <a:srgbClr val="770028"/>
              </a:solidFill>
              <a:latin typeface="CourierNewPSMT" charset="0"/>
            </a:endParaRPr>
          </a:p>
          <a:p>
            <a:r>
              <a:rPr lang="zh-CN" altLang="en-US" sz="2200" dirty="0">
                <a:solidFill>
                  <a:srgbClr val="770028"/>
                </a:solidFill>
                <a:latin typeface="CourierNewPSMT" charset="0"/>
              </a:rPr>
              <a:t> </a:t>
            </a:r>
            <a:r>
              <a:rPr lang="zh-CN" altLang="en-US" sz="2200" dirty="0" smtClean="0">
                <a:solidFill>
                  <a:srgbClr val="770028"/>
                </a:solidFill>
                <a:latin typeface="CourierNewPSMT" charset="0"/>
              </a:rPr>
              <a:t> </a:t>
            </a:r>
            <a:r>
              <a:rPr lang="en-US" sz="2200" dirty="0" err="1" smtClean="0">
                <a:solidFill>
                  <a:srgbClr val="770028"/>
                </a:solidFill>
                <a:latin typeface="CourierNewPSMT" charset="0"/>
              </a:rPr>
              <a:t>int</a:t>
            </a:r>
            <a:r>
              <a:rPr lang="en-US" sz="2200" dirty="0" smtClean="0">
                <a:solidFill>
                  <a:srgbClr val="770028"/>
                </a:solidFill>
                <a:latin typeface="CourierNewPSMT" charset="0"/>
              </a:rPr>
              <a:t> </a:t>
            </a:r>
            <a:r>
              <a:rPr lang="en-US" sz="2200" dirty="0" err="1">
                <a:solidFill>
                  <a:srgbClr val="770028"/>
                </a:solidFill>
                <a:latin typeface="CourierNewPSMT" charset="0"/>
              </a:rPr>
              <a:t>no_data</a:t>
            </a:r>
            <a:r>
              <a:rPr lang="en-US" sz="2200" dirty="0">
                <a:solidFill>
                  <a:srgbClr val="770028"/>
                </a:solidFill>
                <a:latin typeface="CourierNewPSMT" charset="0"/>
              </a:rPr>
              <a:t>[SIZE]; </a:t>
            </a:r>
            <a:endParaRPr lang="en-US" sz="2200" dirty="0" smtClean="0">
              <a:solidFill>
                <a:srgbClr val="770028"/>
              </a:solidFill>
              <a:latin typeface="CourierNewPSMT" charset="0"/>
            </a:endParaRPr>
          </a:p>
          <a:p>
            <a:r>
              <a:rPr lang="zh-CN" altLang="en-US" sz="2200" dirty="0">
                <a:solidFill>
                  <a:srgbClr val="770028"/>
                </a:solidFill>
                <a:latin typeface="CourierNewPSMT" charset="0"/>
              </a:rPr>
              <a:t> </a:t>
            </a:r>
            <a:r>
              <a:rPr lang="zh-CN" altLang="en-US" sz="2200" dirty="0" smtClean="0">
                <a:solidFill>
                  <a:srgbClr val="770028"/>
                </a:solidFill>
                <a:latin typeface="CourierNewPSMT" charset="0"/>
              </a:rPr>
              <a:t> </a:t>
            </a:r>
            <a:r>
              <a:rPr lang="en-US" sz="2200" dirty="0" smtClean="0">
                <a:solidFill>
                  <a:srgbClr val="770028"/>
                </a:solidFill>
                <a:latin typeface="CourierNewPSMT" charset="0"/>
              </a:rPr>
              <a:t>/* </a:t>
            </a:r>
            <a:r>
              <a:rPr lang="en-US" sz="2200" dirty="0">
                <a:solidFill>
                  <a:srgbClr val="770028"/>
                </a:solidFill>
                <a:latin typeface="CourierNewPSMT" charset="0"/>
              </a:rPr>
              <a:t>uninitialized array */ </a:t>
            </a:r>
            <a:endParaRPr lang="en-US" sz="2200" dirty="0" smtClean="0">
              <a:solidFill>
                <a:srgbClr val="770028"/>
              </a:solidFill>
              <a:latin typeface="CourierNewPSMT" charset="0"/>
            </a:endParaRPr>
          </a:p>
          <a:p>
            <a:r>
              <a:rPr lang="zh-CN" altLang="en-US" sz="2200" dirty="0">
                <a:solidFill>
                  <a:srgbClr val="770028"/>
                </a:solidFill>
                <a:latin typeface="CourierNewPSMT" charset="0"/>
              </a:rPr>
              <a:t> </a:t>
            </a:r>
            <a:r>
              <a:rPr lang="zh-CN" altLang="en-US" sz="2200" dirty="0" smtClean="0">
                <a:solidFill>
                  <a:srgbClr val="770028"/>
                </a:solidFill>
                <a:latin typeface="CourierNewPSMT" charset="0"/>
              </a:rPr>
              <a:t> </a:t>
            </a:r>
            <a:r>
              <a:rPr lang="en-US" sz="2200" dirty="0" err="1" smtClean="0">
                <a:solidFill>
                  <a:srgbClr val="770028"/>
                </a:solidFill>
                <a:latin typeface="CourierNewPSMT" charset="0"/>
              </a:rPr>
              <a:t>int</a:t>
            </a:r>
            <a:r>
              <a:rPr lang="en-US" sz="2200" dirty="0" smtClean="0">
                <a:solidFill>
                  <a:srgbClr val="770028"/>
                </a:solidFill>
                <a:latin typeface="CourierNewPSMT" charset="0"/>
              </a:rPr>
              <a:t> </a:t>
            </a:r>
            <a:r>
              <a:rPr lang="en-US" sz="2200" dirty="0" err="1">
                <a:solidFill>
                  <a:srgbClr val="770028"/>
                </a:solidFill>
                <a:latin typeface="CourierNewPSMT" charset="0"/>
              </a:rPr>
              <a:t>i</a:t>
            </a:r>
            <a:r>
              <a:rPr lang="en-US" sz="2200" dirty="0">
                <a:solidFill>
                  <a:srgbClr val="770028"/>
                </a:solidFill>
                <a:latin typeface="CourierNewPSMT" charset="0"/>
              </a:rPr>
              <a:t>; </a:t>
            </a:r>
            <a:endParaRPr lang="en-US" sz="2200" dirty="0" smtClean="0">
              <a:solidFill>
                <a:srgbClr val="770028"/>
              </a:solidFill>
              <a:latin typeface="CourierNewPSMT" charset="0"/>
            </a:endParaRPr>
          </a:p>
          <a:p>
            <a:r>
              <a:rPr lang="zh-CN" altLang="en-US" sz="2200" dirty="0">
                <a:solidFill>
                  <a:srgbClr val="770028"/>
                </a:solidFill>
                <a:latin typeface="CourierNewPSMT" charset="0"/>
              </a:rPr>
              <a:t> </a:t>
            </a:r>
            <a:r>
              <a:rPr lang="zh-CN" altLang="en-US" sz="2200" dirty="0" smtClean="0">
                <a:solidFill>
                  <a:srgbClr val="770028"/>
                </a:solidFill>
                <a:latin typeface="CourierNewPSMT" charset="0"/>
              </a:rPr>
              <a:t> </a:t>
            </a:r>
            <a:r>
              <a:rPr lang="en-US" sz="2200" dirty="0" err="1" smtClean="0">
                <a:solidFill>
                  <a:srgbClr val="770028"/>
                </a:solidFill>
                <a:latin typeface="CourierNewPSMT" charset="0"/>
              </a:rPr>
              <a:t>printf</a:t>
            </a:r>
            <a:r>
              <a:rPr lang="en-US" sz="2200" dirty="0">
                <a:solidFill>
                  <a:srgbClr val="770028"/>
                </a:solidFill>
                <a:latin typeface="CourierNewPSMT" charset="0"/>
              </a:rPr>
              <a:t>("%2s%14s\n", "</a:t>
            </a:r>
            <a:r>
              <a:rPr lang="en-US" sz="2200" dirty="0" err="1">
                <a:solidFill>
                  <a:srgbClr val="770028"/>
                </a:solidFill>
                <a:latin typeface="CourierNewPSMT" charset="0"/>
              </a:rPr>
              <a:t>i</a:t>
            </a:r>
            <a:r>
              <a:rPr lang="en-US" sz="2200" dirty="0">
                <a:solidFill>
                  <a:srgbClr val="770028"/>
                </a:solidFill>
                <a:latin typeface="CourierNewPSMT" charset="0"/>
              </a:rPr>
              <a:t>", "</a:t>
            </a:r>
            <a:r>
              <a:rPr lang="en-US" sz="2200" dirty="0" err="1">
                <a:solidFill>
                  <a:srgbClr val="770028"/>
                </a:solidFill>
                <a:latin typeface="CourierNewPSMT" charset="0"/>
              </a:rPr>
              <a:t>no_data</a:t>
            </a:r>
            <a:r>
              <a:rPr lang="en-US" sz="2200" dirty="0">
                <a:solidFill>
                  <a:srgbClr val="770028"/>
                </a:solidFill>
                <a:latin typeface="CourierNewPSMT" charset="0"/>
              </a:rPr>
              <a:t>[</a:t>
            </a:r>
            <a:r>
              <a:rPr lang="en-US" sz="2200" dirty="0" err="1">
                <a:solidFill>
                  <a:srgbClr val="770028"/>
                </a:solidFill>
                <a:latin typeface="CourierNewPSMT" charset="0"/>
              </a:rPr>
              <a:t>i</a:t>
            </a:r>
            <a:r>
              <a:rPr lang="en-US" sz="2200" dirty="0" smtClean="0">
                <a:solidFill>
                  <a:srgbClr val="770028"/>
                </a:solidFill>
                <a:latin typeface="CourierNewPSMT" charset="0"/>
              </a:rPr>
              <a:t>]");</a:t>
            </a:r>
          </a:p>
          <a:p>
            <a:r>
              <a:rPr lang="en-US" sz="2200" dirty="0" smtClean="0">
                <a:solidFill>
                  <a:srgbClr val="770028"/>
                </a:solidFill>
                <a:latin typeface="CourierNewPSMT" charset="0"/>
              </a:rPr>
              <a:t> </a:t>
            </a:r>
            <a:r>
              <a:rPr lang="zh-CN" altLang="en-US" sz="2200" dirty="0" smtClean="0">
                <a:solidFill>
                  <a:srgbClr val="770028"/>
                </a:solidFill>
                <a:latin typeface="CourierNewPSMT" charset="0"/>
              </a:rPr>
              <a:t> </a:t>
            </a:r>
            <a:r>
              <a:rPr lang="en-US" sz="2200" dirty="0" smtClean="0">
                <a:solidFill>
                  <a:srgbClr val="770028"/>
                </a:solidFill>
                <a:latin typeface="CourierNewPSMT" charset="0"/>
              </a:rPr>
              <a:t>for </a:t>
            </a:r>
            <a:r>
              <a:rPr lang="en-US" sz="2200" dirty="0">
                <a:solidFill>
                  <a:srgbClr val="770028"/>
                </a:solidFill>
                <a:latin typeface="CourierNewPSMT" charset="0"/>
              </a:rPr>
              <a:t>(</a:t>
            </a:r>
            <a:r>
              <a:rPr lang="en-US" sz="2200" dirty="0" err="1">
                <a:solidFill>
                  <a:srgbClr val="770028"/>
                </a:solidFill>
                <a:latin typeface="CourierNewPSMT" charset="0"/>
              </a:rPr>
              <a:t>i</a:t>
            </a:r>
            <a:r>
              <a:rPr lang="en-US" sz="2200" dirty="0">
                <a:solidFill>
                  <a:srgbClr val="770028"/>
                </a:solidFill>
                <a:latin typeface="CourierNewPSMT" charset="0"/>
              </a:rPr>
              <a:t> = 0; </a:t>
            </a:r>
            <a:r>
              <a:rPr lang="en-US" sz="2200" dirty="0" err="1">
                <a:solidFill>
                  <a:srgbClr val="770028"/>
                </a:solidFill>
                <a:latin typeface="CourierNewPSMT" charset="0"/>
              </a:rPr>
              <a:t>i</a:t>
            </a:r>
            <a:r>
              <a:rPr lang="en-US" sz="2200" dirty="0">
                <a:solidFill>
                  <a:srgbClr val="770028"/>
                </a:solidFill>
                <a:latin typeface="CourierNewPSMT" charset="0"/>
              </a:rPr>
              <a:t> &lt; SIZE; </a:t>
            </a:r>
            <a:r>
              <a:rPr lang="en-US" sz="2200" dirty="0" err="1">
                <a:solidFill>
                  <a:srgbClr val="770028"/>
                </a:solidFill>
                <a:latin typeface="CourierNewPSMT" charset="0"/>
              </a:rPr>
              <a:t>i</a:t>
            </a:r>
            <a:r>
              <a:rPr lang="en-US" sz="2200" dirty="0" smtClean="0">
                <a:solidFill>
                  <a:srgbClr val="770028"/>
                </a:solidFill>
                <a:latin typeface="CourierNewPSMT" charset="0"/>
              </a:rPr>
              <a:t>++)</a:t>
            </a:r>
          </a:p>
          <a:p>
            <a:r>
              <a:rPr lang="zh-CN" altLang="en-US" sz="2200" dirty="0">
                <a:solidFill>
                  <a:srgbClr val="770028"/>
                </a:solidFill>
                <a:latin typeface="CourierNewPSMT" charset="0"/>
              </a:rPr>
              <a:t> </a:t>
            </a:r>
            <a:r>
              <a:rPr lang="zh-CN" altLang="en-US" sz="2200" dirty="0" smtClean="0">
                <a:solidFill>
                  <a:srgbClr val="770028"/>
                </a:solidFill>
                <a:latin typeface="CourierNewPSMT" charset="0"/>
              </a:rPr>
              <a:t>   </a:t>
            </a:r>
            <a:r>
              <a:rPr lang="en-US" sz="2200" dirty="0" err="1" smtClean="0">
                <a:solidFill>
                  <a:srgbClr val="770028"/>
                </a:solidFill>
                <a:latin typeface="CourierNewPSMT" charset="0"/>
              </a:rPr>
              <a:t>printf</a:t>
            </a:r>
            <a:r>
              <a:rPr lang="en-US" sz="2200" dirty="0">
                <a:solidFill>
                  <a:srgbClr val="770028"/>
                </a:solidFill>
                <a:latin typeface="CourierNewPSMT" charset="0"/>
              </a:rPr>
              <a:t>("%2d%14d\n", </a:t>
            </a:r>
            <a:r>
              <a:rPr lang="en-US" sz="2200" dirty="0" err="1">
                <a:solidFill>
                  <a:srgbClr val="770028"/>
                </a:solidFill>
                <a:latin typeface="CourierNewPSMT" charset="0"/>
              </a:rPr>
              <a:t>i</a:t>
            </a:r>
            <a:r>
              <a:rPr lang="en-US" sz="2200" dirty="0">
                <a:solidFill>
                  <a:srgbClr val="770028"/>
                </a:solidFill>
                <a:latin typeface="CourierNewPSMT" charset="0"/>
              </a:rPr>
              <a:t>, </a:t>
            </a:r>
            <a:r>
              <a:rPr lang="en-US" sz="2200" dirty="0" err="1">
                <a:solidFill>
                  <a:srgbClr val="770028"/>
                </a:solidFill>
                <a:latin typeface="CourierNewPSMT" charset="0"/>
              </a:rPr>
              <a:t>no_data</a:t>
            </a:r>
            <a:r>
              <a:rPr lang="en-US" sz="2200" dirty="0">
                <a:solidFill>
                  <a:srgbClr val="770028"/>
                </a:solidFill>
                <a:latin typeface="CourierNewPSMT" charset="0"/>
              </a:rPr>
              <a:t>[</a:t>
            </a:r>
            <a:r>
              <a:rPr lang="en-US" sz="2200" dirty="0" err="1">
                <a:solidFill>
                  <a:srgbClr val="770028"/>
                </a:solidFill>
                <a:latin typeface="CourierNewPSMT" charset="0"/>
              </a:rPr>
              <a:t>i</a:t>
            </a:r>
            <a:r>
              <a:rPr lang="en-US" sz="2200" dirty="0">
                <a:solidFill>
                  <a:srgbClr val="770028"/>
                </a:solidFill>
                <a:latin typeface="CourierNewPSMT" charset="0"/>
              </a:rPr>
              <a:t>]); </a:t>
            </a:r>
            <a:endParaRPr lang="en-US" sz="2200" dirty="0" smtClean="0">
              <a:solidFill>
                <a:srgbClr val="770028"/>
              </a:solidFill>
              <a:latin typeface="CourierNewPSMT" charset="0"/>
            </a:endParaRPr>
          </a:p>
          <a:p>
            <a:r>
              <a:rPr lang="zh-CN" altLang="en-US" sz="2200" dirty="0">
                <a:solidFill>
                  <a:srgbClr val="770028"/>
                </a:solidFill>
                <a:latin typeface="CourierNewPSMT" charset="0"/>
              </a:rPr>
              <a:t> </a:t>
            </a:r>
            <a:r>
              <a:rPr lang="zh-CN" altLang="en-US" sz="2200" dirty="0" smtClean="0">
                <a:solidFill>
                  <a:srgbClr val="770028"/>
                </a:solidFill>
                <a:latin typeface="CourierNewPSMT" charset="0"/>
              </a:rPr>
              <a:t> </a:t>
            </a:r>
            <a:r>
              <a:rPr lang="en-US" sz="2200" dirty="0" smtClean="0">
                <a:solidFill>
                  <a:srgbClr val="770028"/>
                </a:solidFill>
                <a:latin typeface="CourierNewPSMT" charset="0"/>
              </a:rPr>
              <a:t>return </a:t>
            </a:r>
            <a:r>
              <a:rPr lang="en-US" sz="2200" dirty="0">
                <a:solidFill>
                  <a:srgbClr val="770028"/>
                </a:solidFill>
                <a:latin typeface="CourierNewPSMT" charset="0"/>
              </a:rPr>
              <a:t>0; </a:t>
            </a:r>
            <a:endParaRPr lang="en-US" sz="2200" dirty="0" smtClean="0">
              <a:solidFill>
                <a:srgbClr val="770028"/>
              </a:solidFill>
              <a:latin typeface="CourierNewPSMT" charset="0"/>
            </a:endParaRPr>
          </a:p>
          <a:p>
            <a:r>
              <a:rPr lang="en-US" sz="2200" dirty="0" smtClean="0">
                <a:solidFill>
                  <a:srgbClr val="770028"/>
                </a:solidFill>
                <a:latin typeface="CourierNewPSMT" charset="0"/>
              </a:rPr>
              <a:t>}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0337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程序纠错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程序设计导论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B8D29E-E652-8148-8343-1AE04D7F14AA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6" name="Rectangle 5"/>
          <p:cNvSpPr/>
          <p:nvPr/>
        </p:nvSpPr>
        <p:spPr>
          <a:xfrm>
            <a:off x="1331640" y="1988840"/>
            <a:ext cx="748883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770028"/>
                </a:solidFill>
                <a:latin typeface="CourierNewPSMT" charset="0"/>
              </a:rPr>
              <a:t>#include &lt;</a:t>
            </a:r>
            <a:r>
              <a:rPr lang="en-US" sz="2200" dirty="0" err="1">
                <a:solidFill>
                  <a:srgbClr val="770028"/>
                </a:solidFill>
                <a:latin typeface="CourierNewPSMT" charset="0"/>
              </a:rPr>
              <a:t>stdio.h</a:t>
            </a:r>
            <a:r>
              <a:rPr lang="en-US" sz="2200" dirty="0">
                <a:solidFill>
                  <a:srgbClr val="770028"/>
                </a:solidFill>
                <a:latin typeface="CourierNewPSMT" charset="0"/>
              </a:rPr>
              <a:t>&gt; </a:t>
            </a:r>
            <a:endParaRPr lang="en-US" sz="2200" dirty="0" smtClean="0">
              <a:solidFill>
                <a:srgbClr val="770028"/>
              </a:solidFill>
              <a:latin typeface="CourierNewPSMT" charset="0"/>
            </a:endParaRPr>
          </a:p>
          <a:p>
            <a:r>
              <a:rPr lang="en-US" sz="2200" dirty="0" smtClean="0">
                <a:solidFill>
                  <a:srgbClr val="770028"/>
                </a:solidFill>
                <a:latin typeface="CourierNewPSMT" charset="0"/>
              </a:rPr>
              <a:t>#</a:t>
            </a:r>
            <a:r>
              <a:rPr lang="en-US" sz="2200" dirty="0">
                <a:solidFill>
                  <a:srgbClr val="770028"/>
                </a:solidFill>
                <a:latin typeface="CourierNewPSMT" charset="0"/>
              </a:rPr>
              <a:t>define SIZE 8 </a:t>
            </a:r>
            <a:endParaRPr lang="en-US" sz="2200" dirty="0" smtClean="0">
              <a:solidFill>
                <a:srgbClr val="770028"/>
              </a:solidFill>
              <a:latin typeface="CourierNewPSMT" charset="0"/>
            </a:endParaRPr>
          </a:p>
          <a:p>
            <a:r>
              <a:rPr lang="en-US" sz="2200" dirty="0" err="1" smtClean="0">
                <a:solidFill>
                  <a:srgbClr val="770028"/>
                </a:solidFill>
                <a:latin typeface="CourierNewPSMT" charset="0"/>
              </a:rPr>
              <a:t>int</a:t>
            </a:r>
            <a:r>
              <a:rPr lang="en-US" sz="2200" dirty="0" smtClean="0">
                <a:solidFill>
                  <a:srgbClr val="770028"/>
                </a:solidFill>
                <a:latin typeface="CourierNewPSMT" charset="0"/>
              </a:rPr>
              <a:t> </a:t>
            </a:r>
            <a:r>
              <a:rPr lang="en-US" sz="2200" dirty="0">
                <a:solidFill>
                  <a:srgbClr val="770028"/>
                </a:solidFill>
                <a:latin typeface="CourierNewPSMT" charset="0"/>
              </a:rPr>
              <a:t>main(void) { </a:t>
            </a:r>
            <a:endParaRPr lang="en-US" sz="2200" dirty="0" smtClean="0">
              <a:solidFill>
                <a:srgbClr val="770028"/>
              </a:solidFill>
              <a:latin typeface="CourierNewPSMT" charset="0"/>
            </a:endParaRPr>
          </a:p>
          <a:p>
            <a:r>
              <a:rPr lang="zh-CN" altLang="en-US" sz="2200" dirty="0" smtClean="0">
                <a:solidFill>
                  <a:srgbClr val="770028"/>
                </a:solidFill>
                <a:latin typeface="CourierNewPSMT" charset="0"/>
              </a:rPr>
              <a:t>  </a:t>
            </a:r>
            <a:r>
              <a:rPr lang="en-US" sz="2200" dirty="0" err="1" smtClean="0">
                <a:solidFill>
                  <a:srgbClr val="770028"/>
                </a:solidFill>
                <a:latin typeface="CourierNewPSMT" charset="0"/>
              </a:rPr>
              <a:t>int</a:t>
            </a:r>
            <a:r>
              <a:rPr lang="en-US" sz="2200" dirty="0" smtClean="0">
                <a:solidFill>
                  <a:srgbClr val="770028"/>
                </a:solidFill>
                <a:latin typeface="CourierNewPSMT" charset="0"/>
              </a:rPr>
              <a:t> </a:t>
            </a:r>
            <a:r>
              <a:rPr lang="en-US" sz="2200" dirty="0" err="1">
                <a:solidFill>
                  <a:srgbClr val="770028"/>
                </a:solidFill>
                <a:latin typeface="CourierNewPSMT" charset="0"/>
              </a:rPr>
              <a:t>by_twos</a:t>
            </a:r>
            <a:r>
              <a:rPr lang="en-US" sz="2200" dirty="0">
                <a:solidFill>
                  <a:srgbClr val="770028"/>
                </a:solidFill>
                <a:latin typeface="CourierNewPSMT" charset="0"/>
              </a:rPr>
              <a:t>[SIZE]; </a:t>
            </a:r>
            <a:endParaRPr lang="en-US" sz="2200" dirty="0" smtClean="0">
              <a:solidFill>
                <a:srgbClr val="770028"/>
              </a:solidFill>
              <a:latin typeface="CourierNewPSMT" charset="0"/>
            </a:endParaRPr>
          </a:p>
          <a:p>
            <a:r>
              <a:rPr lang="zh-CN" altLang="en-US" sz="2200" dirty="0" smtClean="0">
                <a:solidFill>
                  <a:srgbClr val="770028"/>
                </a:solidFill>
                <a:latin typeface="CourierNewPSMT" charset="0"/>
              </a:rPr>
              <a:t>  </a:t>
            </a:r>
            <a:r>
              <a:rPr lang="en-US" sz="2200" dirty="0" err="1" smtClean="0">
                <a:solidFill>
                  <a:srgbClr val="770028"/>
                </a:solidFill>
                <a:latin typeface="CourierNewPSMT" charset="0"/>
              </a:rPr>
              <a:t>int</a:t>
            </a:r>
            <a:r>
              <a:rPr lang="en-US" sz="2200" dirty="0" smtClean="0">
                <a:solidFill>
                  <a:srgbClr val="770028"/>
                </a:solidFill>
                <a:latin typeface="CourierNewPSMT" charset="0"/>
              </a:rPr>
              <a:t> </a:t>
            </a:r>
            <a:r>
              <a:rPr lang="en-US" sz="2200" dirty="0">
                <a:solidFill>
                  <a:srgbClr val="770028"/>
                </a:solidFill>
                <a:latin typeface="CourierNewPSMT" charset="0"/>
              </a:rPr>
              <a:t>index; </a:t>
            </a:r>
            <a:endParaRPr lang="en-US" sz="2200" dirty="0" smtClean="0">
              <a:solidFill>
                <a:srgbClr val="770028"/>
              </a:solidFill>
              <a:latin typeface="CourierNewPSMT" charset="0"/>
            </a:endParaRPr>
          </a:p>
          <a:p>
            <a:r>
              <a:rPr lang="zh-CN" altLang="en-US" sz="2200" dirty="0" smtClean="0">
                <a:solidFill>
                  <a:srgbClr val="770028"/>
                </a:solidFill>
                <a:latin typeface="CourierNewPSMT" charset="0"/>
              </a:rPr>
              <a:t>  </a:t>
            </a:r>
            <a:r>
              <a:rPr lang="en-US" sz="2200" dirty="0" smtClean="0">
                <a:solidFill>
                  <a:srgbClr val="770028"/>
                </a:solidFill>
                <a:latin typeface="CourierNewPSMT" charset="0"/>
              </a:rPr>
              <a:t>for </a:t>
            </a:r>
            <a:r>
              <a:rPr lang="en-US" sz="2200" dirty="0">
                <a:solidFill>
                  <a:srgbClr val="770028"/>
                </a:solidFill>
                <a:latin typeface="CourierNewPSMT" charset="0"/>
              </a:rPr>
              <a:t>(index = 1; index &lt;= SIZE; index++) </a:t>
            </a:r>
            <a:endParaRPr lang="en-US" sz="2200" dirty="0" smtClean="0">
              <a:solidFill>
                <a:srgbClr val="770028"/>
              </a:solidFill>
              <a:latin typeface="CourierNewPSMT" charset="0"/>
            </a:endParaRPr>
          </a:p>
          <a:p>
            <a:r>
              <a:rPr lang="zh-CN" altLang="en-US" sz="2200" dirty="0" smtClean="0">
                <a:solidFill>
                  <a:srgbClr val="770028"/>
                </a:solidFill>
                <a:latin typeface="CourierNewPSMT" charset="0"/>
              </a:rPr>
              <a:t>    </a:t>
            </a:r>
            <a:r>
              <a:rPr lang="en-US" sz="2200" dirty="0" err="1" smtClean="0">
                <a:solidFill>
                  <a:srgbClr val="770028"/>
                </a:solidFill>
                <a:latin typeface="CourierNewPSMT" charset="0"/>
              </a:rPr>
              <a:t>by_twos</a:t>
            </a:r>
            <a:r>
              <a:rPr lang="en-US" sz="2200" dirty="0" smtClean="0">
                <a:solidFill>
                  <a:srgbClr val="770028"/>
                </a:solidFill>
                <a:latin typeface="CourierNewPSMT" charset="0"/>
              </a:rPr>
              <a:t>[index</a:t>
            </a:r>
            <a:r>
              <a:rPr lang="en-US" sz="2200" dirty="0">
                <a:solidFill>
                  <a:srgbClr val="770028"/>
                </a:solidFill>
                <a:latin typeface="CourierNewPSMT" charset="0"/>
              </a:rPr>
              <a:t>] = 2 * index; </a:t>
            </a:r>
            <a:endParaRPr lang="en-US" sz="2200" dirty="0" smtClean="0">
              <a:solidFill>
                <a:srgbClr val="770028"/>
              </a:solidFill>
              <a:latin typeface="CourierNewPSMT" charset="0"/>
            </a:endParaRPr>
          </a:p>
          <a:p>
            <a:r>
              <a:rPr lang="zh-CN" altLang="en-US" sz="2200" dirty="0">
                <a:solidFill>
                  <a:srgbClr val="770028"/>
                </a:solidFill>
                <a:latin typeface="CourierNewPSMT" charset="0"/>
              </a:rPr>
              <a:t> </a:t>
            </a:r>
            <a:r>
              <a:rPr lang="zh-CN" altLang="en-US" sz="2200" dirty="0" smtClean="0">
                <a:solidFill>
                  <a:srgbClr val="770028"/>
                </a:solidFill>
                <a:latin typeface="CourierNewPSMT" charset="0"/>
              </a:rPr>
              <a:t> </a:t>
            </a:r>
            <a:r>
              <a:rPr lang="en-US" sz="2200" dirty="0" smtClean="0">
                <a:solidFill>
                  <a:srgbClr val="770028"/>
                </a:solidFill>
                <a:latin typeface="CourierNewPSMT" charset="0"/>
              </a:rPr>
              <a:t>for </a:t>
            </a:r>
            <a:r>
              <a:rPr lang="en-US" sz="2200" dirty="0">
                <a:solidFill>
                  <a:srgbClr val="770028"/>
                </a:solidFill>
                <a:latin typeface="CourierNewPSMT" charset="0"/>
              </a:rPr>
              <a:t>(index = 1; index &lt;= SIZE; index++) </a:t>
            </a:r>
            <a:endParaRPr lang="en-US" sz="2200" dirty="0" smtClean="0">
              <a:solidFill>
                <a:srgbClr val="770028"/>
              </a:solidFill>
              <a:latin typeface="CourierNewPSMT" charset="0"/>
            </a:endParaRPr>
          </a:p>
          <a:p>
            <a:r>
              <a:rPr lang="zh-CN" altLang="en-US" sz="2200" dirty="0">
                <a:solidFill>
                  <a:srgbClr val="770028"/>
                </a:solidFill>
                <a:latin typeface="CourierNewPSMT" charset="0"/>
              </a:rPr>
              <a:t> </a:t>
            </a:r>
            <a:r>
              <a:rPr lang="zh-CN" altLang="en-US" sz="2200" dirty="0" smtClean="0">
                <a:solidFill>
                  <a:srgbClr val="770028"/>
                </a:solidFill>
                <a:latin typeface="CourierNewPSMT" charset="0"/>
              </a:rPr>
              <a:t>   </a:t>
            </a:r>
            <a:r>
              <a:rPr lang="en-US" sz="2200" dirty="0" err="1" smtClean="0">
                <a:solidFill>
                  <a:srgbClr val="770028"/>
                </a:solidFill>
                <a:latin typeface="CourierNewPSMT" charset="0"/>
              </a:rPr>
              <a:t>printf</a:t>
            </a:r>
            <a:r>
              <a:rPr lang="en-US" sz="2200" dirty="0">
                <a:solidFill>
                  <a:srgbClr val="770028"/>
                </a:solidFill>
                <a:latin typeface="CourierNewPSMT" charset="0"/>
              </a:rPr>
              <a:t>("%d ", </a:t>
            </a:r>
            <a:r>
              <a:rPr lang="en-US" sz="2200" dirty="0" err="1">
                <a:solidFill>
                  <a:srgbClr val="770028"/>
                </a:solidFill>
                <a:latin typeface="CourierNewPSMT" charset="0"/>
              </a:rPr>
              <a:t>by_twos</a:t>
            </a:r>
            <a:r>
              <a:rPr lang="en-US" sz="2200" dirty="0">
                <a:solidFill>
                  <a:srgbClr val="770028"/>
                </a:solidFill>
                <a:latin typeface="CourierNewPSMT" charset="0"/>
              </a:rPr>
              <a:t>); </a:t>
            </a:r>
            <a:endParaRPr lang="en-US" sz="2200" dirty="0" smtClean="0">
              <a:solidFill>
                <a:srgbClr val="770028"/>
              </a:solidFill>
              <a:latin typeface="CourierNewPSMT" charset="0"/>
            </a:endParaRPr>
          </a:p>
          <a:p>
            <a:r>
              <a:rPr lang="zh-CN" altLang="en-US" sz="2200" dirty="0">
                <a:solidFill>
                  <a:srgbClr val="770028"/>
                </a:solidFill>
                <a:latin typeface="CourierNewPSMT" charset="0"/>
              </a:rPr>
              <a:t> </a:t>
            </a:r>
            <a:r>
              <a:rPr lang="zh-CN" altLang="en-US" sz="2200" dirty="0" smtClean="0">
                <a:solidFill>
                  <a:srgbClr val="770028"/>
                </a:solidFill>
                <a:latin typeface="CourierNewPSMT" charset="0"/>
              </a:rPr>
              <a:t> </a:t>
            </a:r>
            <a:r>
              <a:rPr lang="en-US" sz="2200" dirty="0" err="1" smtClean="0">
                <a:solidFill>
                  <a:srgbClr val="770028"/>
                </a:solidFill>
                <a:latin typeface="CourierNewPSMT" charset="0"/>
              </a:rPr>
              <a:t>printf</a:t>
            </a:r>
            <a:r>
              <a:rPr lang="en-US" sz="2200" dirty="0">
                <a:solidFill>
                  <a:srgbClr val="770028"/>
                </a:solidFill>
                <a:latin typeface="CourierNewPSMT" charset="0"/>
              </a:rPr>
              <a:t>("\n"); </a:t>
            </a:r>
            <a:endParaRPr lang="en-US" sz="2200" dirty="0" smtClean="0">
              <a:solidFill>
                <a:srgbClr val="770028"/>
              </a:solidFill>
              <a:latin typeface="CourierNewPSMT" charset="0"/>
            </a:endParaRPr>
          </a:p>
          <a:p>
            <a:r>
              <a:rPr lang="zh-CN" altLang="en-US" sz="2200" dirty="0">
                <a:solidFill>
                  <a:srgbClr val="770028"/>
                </a:solidFill>
                <a:latin typeface="CourierNewPSMT" charset="0"/>
              </a:rPr>
              <a:t> </a:t>
            </a:r>
            <a:r>
              <a:rPr lang="zh-CN" altLang="en-US" sz="2200" dirty="0" smtClean="0">
                <a:solidFill>
                  <a:srgbClr val="770028"/>
                </a:solidFill>
                <a:latin typeface="CourierNewPSMT" charset="0"/>
              </a:rPr>
              <a:t> </a:t>
            </a:r>
            <a:r>
              <a:rPr lang="en-US" sz="2200" dirty="0" smtClean="0">
                <a:solidFill>
                  <a:srgbClr val="770028"/>
                </a:solidFill>
                <a:latin typeface="CourierNewPSMT" charset="0"/>
              </a:rPr>
              <a:t>return </a:t>
            </a:r>
            <a:r>
              <a:rPr lang="en-US" sz="2200" dirty="0">
                <a:solidFill>
                  <a:srgbClr val="770028"/>
                </a:solidFill>
                <a:latin typeface="CourierNewPSMT" charset="0"/>
              </a:rPr>
              <a:t>0; </a:t>
            </a:r>
            <a:endParaRPr lang="en-US" sz="2200" dirty="0" smtClean="0">
              <a:solidFill>
                <a:srgbClr val="770028"/>
              </a:solidFill>
              <a:latin typeface="CourierNewPSMT" charset="0"/>
            </a:endParaRPr>
          </a:p>
          <a:p>
            <a:r>
              <a:rPr lang="en-US" sz="2200" dirty="0" smtClean="0">
                <a:solidFill>
                  <a:srgbClr val="770028"/>
                </a:solidFill>
                <a:latin typeface="CourierNewPSMT" charset="0"/>
              </a:rPr>
              <a:t>} </a:t>
            </a:r>
            <a:endParaRPr lang="en-US" sz="2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7571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</a:t>
            </a:r>
            <a:r>
              <a:rPr lang="zh-CN" altLang="en-US" dirty="0" smtClean="0"/>
              <a:t>节</a:t>
            </a:r>
            <a:r>
              <a:rPr lang="zh-CN" altLang="en-US" dirty="0" smtClean="0"/>
              <a:t>课布</a:t>
            </a:r>
            <a:r>
              <a:rPr lang="zh-CN" altLang="en-US" dirty="0" smtClean="0"/>
              <a:t>置思考题 </a:t>
            </a:r>
            <a:r>
              <a:rPr lang="en-US" altLang="zh-CN" dirty="0" smtClean="0"/>
              <a:t>(1)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程序设计导论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B8D29E-E652-8148-8343-1AE04D7F14AA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4800600"/>
          </a:xfrm>
        </p:spPr>
        <p:txBody>
          <a:bodyPr/>
          <a:lstStyle/>
          <a:p>
            <a:r>
              <a:rPr lang="zh-CN" altLang="en-US" sz="2800" dirty="0" smtClean="0"/>
              <a:t>编写一个程序，输出下面的内容</a:t>
            </a:r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pPr>
              <a:spcBef>
                <a:spcPts val="1800"/>
              </a:spcBef>
            </a:pPr>
            <a:r>
              <a:rPr lang="zh-CN" altLang="en-US" sz="2800" dirty="0" smtClean="0"/>
              <a:t>如果让用户</a:t>
            </a:r>
            <a:r>
              <a:rPr lang="zh-CN" altLang="en-US" sz="2800" dirty="0" smtClean="0">
                <a:solidFill>
                  <a:srgbClr val="0000CC"/>
                </a:solidFill>
              </a:rPr>
              <a:t>循环</a:t>
            </a:r>
            <a:r>
              <a:rPr lang="zh-CN" altLang="en-US" sz="2800" dirty="0" smtClean="0"/>
              <a:t>输入一个行数（</a:t>
            </a:r>
            <a:r>
              <a:rPr lang="en-US" altLang="zh-CN" sz="2800" dirty="0" smtClean="0">
                <a:solidFill>
                  <a:srgbClr val="0000CC"/>
                </a:solidFill>
              </a:rPr>
              <a:t>1-26</a:t>
            </a:r>
            <a:r>
              <a:rPr lang="zh-CN" altLang="en-US" sz="2800" dirty="0" smtClean="0">
                <a:solidFill>
                  <a:srgbClr val="0000CC"/>
                </a:solidFill>
              </a:rPr>
              <a:t>之间</a:t>
            </a:r>
            <a:r>
              <a:rPr lang="zh-CN" altLang="en-US" sz="2800" dirty="0" smtClean="0"/>
              <a:t>），按照上述规律输出字母金字塔，直到用户输入</a:t>
            </a:r>
            <a:r>
              <a:rPr lang="en-US" altLang="zh-CN" sz="2800" dirty="0" smtClean="0">
                <a:solidFill>
                  <a:srgbClr val="0000CC"/>
                </a:solidFill>
              </a:rPr>
              <a:t>q</a:t>
            </a:r>
            <a:r>
              <a:rPr lang="zh-CN" altLang="en-US" sz="2800" dirty="0" smtClean="0"/>
              <a:t>则退出程序。应该怎么编程？</a:t>
            </a:r>
            <a:endParaRPr lang="en-US" altLang="zh-CN" sz="2800" dirty="0" smtClean="0"/>
          </a:p>
          <a:p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3563888" y="2023680"/>
            <a:ext cx="34563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770028"/>
                </a:solidFill>
                <a:latin typeface="CourierNewPSMT" charset="0"/>
              </a:rPr>
              <a:t>     </a:t>
            </a:r>
            <a:r>
              <a:rPr lang="en-US" altLang="zh-CN" dirty="0" smtClean="0">
                <a:solidFill>
                  <a:srgbClr val="770028"/>
                </a:solidFill>
                <a:latin typeface="CourierNewPSMT" charset="0"/>
              </a:rPr>
              <a:t>A</a:t>
            </a:r>
            <a:r>
              <a:rPr lang="zh-CN" altLang="en-US" dirty="0" smtClean="0">
                <a:solidFill>
                  <a:srgbClr val="770028"/>
                </a:solidFill>
                <a:latin typeface="CourierNewPSMT" charset="0"/>
              </a:rPr>
              <a:t>     </a:t>
            </a:r>
            <a:endParaRPr lang="en-US" altLang="zh-CN" dirty="0" smtClean="0">
              <a:solidFill>
                <a:srgbClr val="770028"/>
              </a:solidFill>
              <a:latin typeface="CourierNewPSMT" charset="0"/>
            </a:endParaRPr>
          </a:p>
          <a:p>
            <a:r>
              <a:rPr lang="zh-CN" altLang="en-US" dirty="0">
                <a:solidFill>
                  <a:srgbClr val="770028"/>
                </a:solidFill>
                <a:latin typeface="CourierNewPSMT" charset="0"/>
              </a:rPr>
              <a:t> </a:t>
            </a:r>
            <a:r>
              <a:rPr lang="zh-CN" altLang="en-US" dirty="0" smtClean="0">
                <a:solidFill>
                  <a:srgbClr val="770028"/>
                </a:solidFill>
                <a:latin typeface="CourierNewPSMT" charset="0"/>
              </a:rPr>
              <a:t>   </a:t>
            </a:r>
            <a:r>
              <a:rPr lang="en-US" altLang="zh-CN" dirty="0" smtClean="0">
                <a:solidFill>
                  <a:srgbClr val="770028"/>
                </a:solidFill>
                <a:latin typeface="CourierNewPSMT" charset="0"/>
              </a:rPr>
              <a:t>ABA</a:t>
            </a:r>
          </a:p>
          <a:p>
            <a:r>
              <a:rPr lang="zh-CN" altLang="en-US" dirty="0">
                <a:solidFill>
                  <a:srgbClr val="770028"/>
                </a:solidFill>
                <a:latin typeface="CourierNewPSMT" charset="0"/>
              </a:rPr>
              <a:t> </a:t>
            </a:r>
            <a:r>
              <a:rPr lang="zh-CN" altLang="en-US" dirty="0" smtClean="0">
                <a:solidFill>
                  <a:srgbClr val="770028"/>
                </a:solidFill>
                <a:latin typeface="CourierNewPSMT" charset="0"/>
              </a:rPr>
              <a:t>  </a:t>
            </a:r>
            <a:r>
              <a:rPr lang="en-US" altLang="zh-CN" dirty="0" smtClean="0">
                <a:solidFill>
                  <a:srgbClr val="770028"/>
                </a:solidFill>
                <a:latin typeface="CourierNewPSMT" charset="0"/>
              </a:rPr>
              <a:t>ABCBA</a:t>
            </a:r>
          </a:p>
          <a:p>
            <a:r>
              <a:rPr lang="zh-CN" altLang="en-US" dirty="0">
                <a:solidFill>
                  <a:srgbClr val="770028"/>
                </a:solidFill>
                <a:latin typeface="CourierNewPSMT" charset="0"/>
              </a:rPr>
              <a:t> </a:t>
            </a:r>
            <a:r>
              <a:rPr lang="zh-CN" altLang="en-US" dirty="0" smtClean="0">
                <a:solidFill>
                  <a:srgbClr val="770028"/>
                </a:solidFill>
                <a:latin typeface="CourierNewPSMT" charset="0"/>
              </a:rPr>
              <a:t> </a:t>
            </a:r>
            <a:r>
              <a:rPr lang="en-US" altLang="zh-CN" dirty="0" smtClean="0">
                <a:solidFill>
                  <a:srgbClr val="770028"/>
                </a:solidFill>
                <a:latin typeface="CourierNewPSMT" charset="0"/>
              </a:rPr>
              <a:t>ABCDCBA</a:t>
            </a:r>
          </a:p>
          <a:p>
            <a:r>
              <a:rPr lang="zh-CN" altLang="en-US" dirty="0">
                <a:solidFill>
                  <a:srgbClr val="770028"/>
                </a:solidFill>
                <a:latin typeface="CourierNewPSMT" charset="0"/>
              </a:rPr>
              <a:t> </a:t>
            </a:r>
            <a:r>
              <a:rPr lang="en-US" altLang="zh-CN" dirty="0" smtClean="0">
                <a:solidFill>
                  <a:srgbClr val="770028"/>
                </a:solidFill>
                <a:latin typeface="CourierNewPSMT" charset="0"/>
              </a:rPr>
              <a:t>ABCDEDCBA</a:t>
            </a:r>
            <a:endParaRPr lang="en-US" dirty="0" smtClean="0">
              <a:solidFill>
                <a:srgbClr val="770028"/>
              </a:solidFill>
              <a:latin typeface="CourierNewPS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8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字符数组与字符串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371" y="2438896"/>
            <a:ext cx="7102093" cy="293432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程序设计导论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B8D29E-E652-8148-8343-1AE04D7F14AA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415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tx1"/>
                </a:solidFill>
              </a:rPr>
              <a:t>程序举例：哪只羊最重？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中秋佳节，有贵客来到草原，主人要从羊群中选一只肥羊宴请宾客，当然要选最重者。</a:t>
            </a: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要</a:t>
            </a:r>
            <a:r>
              <a:rPr lang="zh-CN" altLang="en-US" dirty="0">
                <a:solidFill>
                  <a:schemeClr val="tx1"/>
                </a:solidFill>
              </a:rPr>
              <a:t>记录每只羊的重量，如果有成千上万只羊，不可能用一般变量来记录。可以用带有下标的变量</a:t>
            </a:r>
            <a:r>
              <a:rPr lang="zh-CN" altLang="en-US" dirty="0" smtClean="0">
                <a:solidFill>
                  <a:schemeClr val="tx1"/>
                </a:solidFill>
              </a:rPr>
              <a:t>，即数组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将羊的重量读入存放到数组中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声明一个变量保存最大的重量，不断更新之</a:t>
            </a:r>
            <a:endParaRPr lang="zh-CN" alt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FDFFB-E1BD-4BFD-A559-03C3993DB0E2}" type="slidenum">
              <a:rPr lang="zh-CN" altLang="en-US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319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fld id="{D6F2CF59-EFF3-40C3-9B30-EFCBFC5CC81E}" type="slidenum">
              <a:rPr kumimoji="0" lang="zh-CN" altLang="en-US" sz="1200">
                <a:latin typeface="Arial" pitchFamily="34" charset="0"/>
              </a:rPr>
              <a:pPr/>
              <a:t>22</a:t>
            </a:fld>
            <a:endParaRPr kumimoji="0" lang="en-US" altLang="zh-CN" sz="1200">
              <a:latin typeface="Arial" pitchFamily="34" charset="0"/>
            </a:endParaRPr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2962275" y="1838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Garamond" charset="0"/>
              <a:ea typeface="宋体" charset="0"/>
              <a:cs typeface="宋体" charset="0"/>
            </a:endParaRP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2962275" y="1838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Garamond" charset="0"/>
              <a:ea typeface="宋体" charset="0"/>
              <a:cs typeface="宋体" charset="0"/>
            </a:endParaRP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2962275" y="1838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Garamond" charset="0"/>
              <a:ea typeface="宋体" charset="0"/>
              <a:cs typeface="宋体" charset="0"/>
            </a:endParaRPr>
          </a:p>
        </p:txBody>
      </p:sp>
      <p:graphicFrame>
        <p:nvGraphicFramePr>
          <p:cNvPr id="29701" name="Object 5"/>
          <p:cNvGraphicFramePr>
            <a:graphicFrameLocks noChangeAspect="1"/>
          </p:cNvGraphicFramePr>
          <p:nvPr>
            <p:extLst/>
          </p:nvPr>
        </p:nvGraphicFramePr>
        <p:xfrm>
          <a:off x="1547664" y="300038"/>
          <a:ext cx="6648450" cy="636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1" name="Picture" r:id="rId3" imgW="3233928" imgH="3390900" progId="Word.Picture.8">
                  <p:embed/>
                </p:oleObj>
              </mc:Choice>
              <mc:Fallback>
                <p:oleObj name="Picture" r:id="rId3" imgW="3233928" imgH="33909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300038"/>
                        <a:ext cx="6648450" cy="6369050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286" name="Text Box 6"/>
          <p:cNvSpPr txBox="1">
            <a:spLocks noChangeArrowheads="1"/>
          </p:cNvSpPr>
          <p:nvPr/>
        </p:nvSpPr>
        <p:spPr bwMode="auto">
          <a:xfrm>
            <a:off x="726242" y="2349500"/>
            <a:ext cx="677108" cy="2238375"/>
          </a:xfrm>
          <a:prstGeom prst="rect">
            <a:avLst/>
          </a:prstGeom>
          <a:solidFill>
            <a:srgbClr val="FFFFFF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kumimoji="1" lang="zh-CN" altLang="en-US" sz="3200" b="1" dirty="0" smtClean="0">
                <a:latin typeface="Times New Roman" charset="0"/>
                <a:ea typeface="黑体" charset="0"/>
                <a:cs typeface="黑体" charset="0"/>
              </a:rPr>
              <a:t>程 序 框 图</a:t>
            </a:r>
          </a:p>
        </p:txBody>
      </p:sp>
    </p:spTree>
    <p:extLst>
      <p:ext uri="{BB962C8B-B14F-4D97-AF65-F5344CB8AC3E}">
        <p14:creationId xmlns:p14="http://schemas.microsoft.com/office/powerpoint/2010/main" val="206315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28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fld id="{DC2BD26E-455B-44D0-A24D-E3FAEEDEBDCA}" type="slidenum">
              <a:rPr kumimoji="0" lang="zh-CN" altLang="en-US" sz="1200">
                <a:latin typeface="Arial" pitchFamily="34" charset="0"/>
              </a:rPr>
              <a:pPr/>
              <a:t>23</a:t>
            </a:fld>
            <a:endParaRPr kumimoji="0" lang="en-US" altLang="zh-CN" sz="1200">
              <a:latin typeface="Arial" pitchFamily="34" charset="0"/>
            </a:endParaRPr>
          </a:p>
        </p:txBody>
      </p:sp>
      <p:sp>
        <p:nvSpPr>
          <p:cNvPr id="738306" name="Rectangle 2"/>
          <p:cNvSpPr>
            <a:spLocks noChangeArrowheads="1"/>
          </p:cNvSpPr>
          <p:nvPr/>
        </p:nvSpPr>
        <p:spPr bwMode="auto">
          <a:xfrm>
            <a:off x="107950" y="188913"/>
            <a:ext cx="8964613" cy="6553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5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//************************************</a:t>
            </a:r>
          </a:p>
          <a:p>
            <a:pPr marL="342900" indent="-342900">
              <a:spcBef>
                <a:spcPct val="5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//*  </a:t>
            </a:r>
            <a:r>
              <a:rPr kumimoji="1" lang="zh-CN" altLang="en-US" sz="2400" b="1" dirty="0">
                <a:latin typeface="Times New Roman" pitchFamily="18" charset="0"/>
                <a:ea typeface="黑体" pitchFamily="49" charset="-122"/>
              </a:rPr>
              <a:t>程序名：</a:t>
            </a: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5_1.cpp</a:t>
            </a:r>
            <a:r>
              <a:rPr kumimoji="1" lang="zh-CN" altLang="en-US" sz="2400" b="1" dirty="0">
                <a:latin typeface="Times New Roman" pitchFamily="18" charset="0"/>
                <a:ea typeface="黑体" pitchFamily="49" charset="-122"/>
              </a:rPr>
              <a:t>（数组示例）             *</a:t>
            </a:r>
          </a:p>
          <a:p>
            <a:pPr marL="342900" indent="-342900">
              <a:spcBef>
                <a:spcPct val="5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//*  </a:t>
            </a:r>
            <a:r>
              <a:rPr kumimoji="1" lang="zh-CN" altLang="en-US" sz="2400" b="1" dirty="0">
                <a:latin typeface="Times New Roman" pitchFamily="18" charset="0"/>
                <a:ea typeface="黑体" pitchFamily="49" charset="-122"/>
              </a:rPr>
              <a:t>作  者：</a:t>
            </a:r>
            <a:r>
              <a:rPr kumimoji="1" lang="en-US" altLang="zh-CN" sz="2400" b="1" dirty="0" err="1">
                <a:latin typeface="Times New Roman" pitchFamily="18" charset="0"/>
                <a:ea typeface="黑体" pitchFamily="49" charset="-122"/>
              </a:rPr>
              <a:t>wuwh</a:t>
            </a: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                                          *</a:t>
            </a:r>
          </a:p>
          <a:p>
            <a:pPr marL="342900" indent="-342900">
              <a:spcBef>
                <a:spcPct val="5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//*  </a:t>
            </a:r>
            <a:r>
              <a:rPr kumimoji="1" lang="zh-CN" altLang="en-US" sz="2400" b="1" dirty="0">
                <a:latin typeface="Times New Roman" pitchFamily="18" charset="0"/>
                <a:ea typeface="黑体" pitchFamily="49" charset="-122"/>
              </a:rPr>
              <a:t>编制时间：</a:t>
            </a: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2002</a:t>
            </a:r>
            <a:r>
              <a:rPr kumimoji="1" lang="zh-CN" altLang="en-US" sz="2400" b="1" dirty="0">
                <a:latin typeface="Times New Roman" pitchFamily="18" charset="0"/>
                <a:ea typeface="黑体" pitchFamily="49" charset="-122"/>
              </a:rPr>
              <a:t>年</a:t>
            </a: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9</a:t>
            </a:r>
            <a:r>
              <a:rPr kumimoji="1" lang="zh-CN" altLang="en-US" sz="2400" b="1" dirty="0">
                <a:latin typeface="Times New Roman" pitchFamily="18" charset="0"/>
                <a:ea typeface="黑体" pitchFamily="49" charset="-122"/>
              </a:rPr>
              <a:t>月</a:t>
            </a: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20</a:t>
            </a:r>
            <a:r>
              <a:rPr kumimoji="1" lang="zh-CN" altLang="en-US" sz="2400" b="1" dirty="0">
                <a:latin typeface="Times New Roman" pitchFamily="18" charset="0"/>
                <a:ea typeface="黑体" pitchFamily="49" charset="-122"/>
              </a:rPr>
              <a:t>日                    *</a:t>
            </a:r>
          </a:p>
          <a:p>
            <a:pPr marL="342900" indent="-342900">
              <a:spcBef>
                <a:spcPct val="5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//*  </a:t>
            </a:r>
            <a:r>
              <a:rPr kumimoji="1" lang="zh-CN" altLang="en-US" sz="2400" b="1" dirty="0">
                <a:latin typeface="Times New Roman" pitchFamily="18" charset="0"/>
                <a:ea typeface="黑体" pitchFamily="49" charset="-122"/>
              </a:rPr>
              <a:t>主要功能：找出最重的羊                      *</a:t>
            </a:r>
          </a:p>
          <a:p>
            <a:pPr marL="342900" indent="-342900">
              <a:spcBef>
                <a:spcPct val="5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//************************************</a:t>
            </a:r>
          </a:p>
          <a:p>
            <a:pPr marL="342900" indent="-342900">
              <a:spcBef>
                <a:spcPct val="5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#include &lt;</a:t>
            </a:r>
            <a:r>
              <a:rPr kumimoji="1" lang="en-US" altLang="zh-CN" sz="2400" b="1" dirty="0" err="1">
                <a:latin typeface="Times New Roman" pitchFamily="18" charset="0"/>
                <a:ea typeface="黑体" pitchFamily="49" charset="-122"/>
              </a:rPr>
              <a:t>stdio.h</a:t>
            </a: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&gt;	// </a:t>
            </a:r>
            <a:r>
              <a:rPr kumimoji="1" lang="en-US" altLang="en-US" sz="2400" b="1" dirty="0" err="1">
                <a:latin typeface="Times New Roman" pitchFamily="18" charset="0"/>
                <a:ea typeface="黑体" pitchFamily="49" charset="-122"/>
              </a:rPr>
              <a:t>预编译命令</a:t>
            </a:r>
            <a:endParaRPr kumimoji="1" lang="en-US" altLang="zh-CN" sz="2400" b="1" dirty="0">
              <a:latin typeface="Times New Roman" pitchFamily="18" charset="0"/>
              <a:ea typeface="黑体" pitchFamily="49" charset="-122"/>
            </a:endParaRPr>
          </a:p>
          <a:p>
            <a:pPr marL="342900" indent="-342900">
              <a:spcBef>
                <a:spcPct val="5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endParaRPr kumimoji="1" lang="en-US" altLang="zh-CN" sz="2400" b="1" dirty="0">
              <a:latin typeface="Times New Roman" pitchFamily="18" charset="0"/>
              <a:ea typeface="黑体" pitchFamily="49" charset="-122"/>
            </a:endParaRPr>
          </a:p>
          <a:p>
            <a:pPr marL="342900" indent="-342900">
              <a:spcBef>
                <a:spcPct val="5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dirty="0" err="1">
                <a:latin typeface="Times New Roman" pitchFamily="18" charset="0"/>
                <a:ea typeface="黑体" pitchFamily="49" charset="-122"/>
              </a:rPr>
              <a:t>int</a:t>
            </a: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 main()			// </a:t>
            </a:r>
            <a:r>
              <a:rPr kumimoji="1" lang="en-US" altLang="en-US" sz="2400" b="1" dirty="0" err="1">
                <a:latin typeface="Times New Roman" pitchFamily="18" charset="0"/>
                <a:ea typeface="黑体" pitchFamily="49" charset="-122"/>
              </a:rPr>
              <a:t>主函数</a:t>
            </a:r>
            <a:endParaRPr kumimoji="1" lang="en-US" altLang="zh-CN" sz="2400" b="1" dirty="0">
              <a:latin typeface="Times New Roman" pitchFamily="18" charset="0"/>
              <a:ea typeface="黑体" pitchFamily="49" charset="-122"/>
            </a:endParaRPr>
          </a:p>
          <a:p>
            <a:pPr marL="342900" indent="-342900">
              <a:spcBef>
                <a:spcPct val="5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{</a:t>
            </a:r>
          </a:p>
          <a:p>
            <a:pPr marL="342900" indent="-342900">
              <a:spcBef>
                <a:spcPct val="5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	float sheep[10</a:t>
            </a:r>
            <a:r>
              <a:rPr kumimoji="1" lang="en-US" altLang="zh-CN" sz="2400" b="1" dirty="0" smtClean="0">
                <a:latin typeface="Times New Roman" pitchFamily="18" charset="0"/>
                <a:ea typeface="黑体" pitchFamily="49" charset="-122"/>
              </a:rPr>
              <a:t>] ={0};</a:t>
            </a: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	</a:t>
            </a:r>
            <a:r>
              <a:rPr kumimoji="1" lang="en-US" altLang="zh-CN" sz="2400" b="1" dirty="0" smtClean="0">
                <a:latin typeface="Times New Roman" pitchFamily="18" charset="0"/>
                <a:ea typeface="黑体" pitchFamily="49" charset="-122"/>
              </a:rPr>
              <a:t>// </a:t>
            </a:r>
            <a:r>
              <a:rPr kumimoji="1" lang="en-US" altLang="en-US" sz="2400" b="1" dirty="0">
                <a:latin typeface="Times New Roman" pitchFamily="18" charset="0"/>
                <a:ea typeface="黑体" pitchFamily="49" charset="-122"/>
              </a:rPr>
              <a:t>数组，有</a:t>
            </a: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10</a:t>
            </a:r>
            <a:r>
              <a:rPr kumimoji="1" lang="en-US" altLang="en-US" sz="2400" b="1" dirty="0">
                <a:latin typeface="Times New Roman" pitchFamily="18" charset="0"/>
                <a:ea typeface="黑体" pitchFamily="49" charset="-122"/>
              </a:rPr>
              <a:t>个浮点类型元素，</a:t>
            </a:r>
            <a:endParaRPr kumimoji="1" lang="en-US" altLang="zh-CN" sz="2400" b="1" dirty="0">
              <a:latin typeface="Times New Roman" pitchFamily="18" charset="0"/>
              <a:ea typeface="黑体" pitchFamily="49" charset="-122"/>
            </a:endParaRPr>
          </a:p>
          <a:p>
            <a:pPr marL="342900" indent="-342900">
              <a:spcBef>
                <a:spcPct val="5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					// </a:t>
            </a:r>
            <a:r>
              <a:rPr kumimoji="1" lang="en-US" altLang="en-US" sz="2400" b="1" dirty="0">
                <a:latin typeface="Times New Roman" pitchFamily="18" charset="0"/>
                <a:ea typeface="黑体" pitchFamily="49" charset="-122"/>
              </a:rPr>
              <a:t>用于存</a:t>
            </a: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10</a:t>
            </a:r>
            <a:r>
              <a:rPr kumimoji="1" lang="en-US" altLang="en-US" sz="2400" b="1" dirty="0">
                <a:latin typeface="Times New Roman" pitchFamily="18" charset="0"/>
                <a:ea typeface="黑体" pitchFamily="49" charset="-122"/>
              </a:rPr>
              <a:t>只羊每一只的重量</a:t>
            </a:r>
            <a:endParaRPr kumimoji="1" lang="en-US" altLang="zh-CN" sz="2400" b="1" dirty="0">
              <a:latin typeface="Times New Roman" pitchFamily="18" charset="0"/>
              <a:ea typeface="黑体" pitchFamily="49" charset="-122"/>
            </a:endParaRPr>
          </a:p>
          <a:p>
            <a:pPr marL="342900" indent="-342900">
              <a:spcBef>
                <a:spcPct val="5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	float  </a:t>
            </a:r>
            <a:r>
              <a:rPr kumimoji="1" lang="en-US" altLang="zh-CN" sz="2400" b="1" dirty="0" err="1">
                <a:latin typeface="Times New Roman" pitchFamily="18" charset="0"/>
                <a:ea typeface="黑体" pitchFamily="49" charset="-122"/>
              </a:rPr>
              <a:t>bigsheep</a:t>
            </a: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=0.0;	// </a:t>
            </a:r>
            <a:r>
              <a:rPr kumimoji="1" lang="en-US" altLang="en-US" sz="2400" b="1" dirty="0" err="1">
                <a:latin typeface="Times New Roman" pitchFamily="18" charset="0"/>
                <a:ea typeface="黑体" pitchFamily="49" charset="-122"/>
              </a:rPr>
              <a:t>浮点类型变量，存放最肥羊的重量</a:t>
            </a:r>
            <a:endParaRPr kumimoji="1" lang="en-US" altLang="zh-CN" sz="2400" b="1" dirty="0">
              <a:latin typeface="Times New Roman" pitchFamily="18" charset="0"/>
              <a:ea typeface="黑体" pitchFamily="49" charset="-122"/>
            </a:endParaRPr>
          </a:p>
          <a:p>
            <a:pPr marL="342900" indent="-342900">
              <a:spcBef>
                <a:spcPct val="5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	</a:t>
            </a:r>
            <a:r>
              <a:rPr kumimoji="1" lang="en-US" altLang="zh-CN" sz="2400" b="1" dirty="0" err="1">
                <a:latin typeface="Times New Roman" pitchFamily="18" charset="0"/>
                <a:ea typeface="黑体" pitchFamily="49" charset="-122"/>
              </a:rPr>
              <a:t>int</a:t>
            </a: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  </a:t>
            </a:r>
            <a:r>
              <a:rPr kumimoji="1" lang="en-US" altLang="zh-CN" sz="2400" b="1" dirty="0" err="1">
                <a:latin typeface="Times New Roman" pitchFamily="18" charset="0"/>
                <a:ea typeface="黑体" pitchFamily="49" charset="-122"/>
              </a:rPr>
              <a:t>i</a:t>
            </a: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=0, </a:t>
            </a:r>
            <a:r>
              <a:rPr kumimoji="1" lang="en-US" altLang="zh-CN" sz="2400" b="1" dirty="0" err="1">
                <a:latin typeface="Times New Roman" pitchFamily="18" charset="0"/>
                <a:ea typeface="黑体" pitchFamily="49" charset="-122"/>
              </a:rPr>
              <a:t>bigsheepNo</a:t>
            </a: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=0;	// </a:t>
            </a:r>
            <a:r>
              <a:rPr kumimoji="1" lang="en-US" altLang="en-US" sz="2400" b="1" dirty="0" err="1">
                <a:latin typeface="Times New Roman" pitchFamily="18" charset="0"/>
                <a:ea typeface="黑体" pitchFamily="49" charset="-122"/>
              </a:rPr>
              <a:t>整型变量，</a:t>
            </a:r>
            <a:r>
              <a:rPr kumimoji="1" lang="en-US" altLang="zh-CN" sz="2400" b="1" dirty="0" err="1">
                <a:latin typeface="Times New Roman" pitchFamily="18" charset="0"/>
                <a:ea typeface="黑体" pitchFamily="49" charset="-122"/>
              </a:rPr>
              <a:t>i</a:t>
            </a: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  </a:t>
            </a:r>
            <a:r>
              <a:rPr kumimoji="1" lang="en-US" altLang="en-US" sz="2400" b="1" dirty="0" err="1">
                <a:latin typeface="Times New Roman" pitchFamily="18" charset="0"/>
                <a:ea typeface="黑体" pitchFamily="49" charset="-122"/>
              </a:rPr>
              <a:t>用于计数循环</a:t>
            </a:r>
            <a:r>
              <a:rPr kumimoji="1" lang="en-US" altLang="en-US" sz="2400" b="1" dirty="0">
                <a:latin typeface="Times New Roman" pitchFamily="18" charset="0"/>
                <a:ea typeface="黑体" pitchFamily="49" charset="-122"/>
              </a:rPr>
              <a:t>，</a:t>
            </a: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  </a:t>
            </a:r>
          </a:p>
          <a:p>
            <a:pPr marL="342900" indent="-342900">
              <a:spcBef>
                <a:spcPct val="5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					// </a:t>
            </a:r>
            <a:r>
              <a:rPr kumimoji="1" lang="en-US" altLang="zh-CN" sz="2400" b="1" dirty="0" err="1">
                <a:latin typeface="Times New Roman" pitchFamily="18" charset="0"/>
                <a:ea typeface="黑体" pitchFamily="49" charset="-122"/>
              </a:rPr>
              <a:t>bigsheepNo</a:t>
            </a:r>
            <a:r>
              <a:rPr kumimoji="1" lang="en-US" altLang="en-US" sz="2400" b="1" dirty="0" err="1">
                <a:latin typeface="Times New Roman" pitchFamily="18" charset="0"/>
                <a:ea typeface="黑体" pitchFamily="49" charset="-122"/>
              </a:rPr>
              <a:t>用于记录最肥羊的号</a:t>
            </a: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09466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fld id="{9D84C270-C2D2-4D4F-B2B4-5BA4CE6157E0}" type="slidenum">
              <a:rPr kumimoji="0" lang="zh-CN" altLang="en-US" sz="1200">
                <a:latin typeface="Arial" pitchFamily="34" charset="0"/>
              </a:rPr>
              <a:pPr/>
              <a:t>24</a:t>
            </a:fld>
            <a:endParaRPr kumimoji="0" lang="en-US" altLang="zh-CN" sz="1200">
              <a:latin typeface="Arial" pitchFamily="34" charset="0"/>
            </a:endParaRPr>
          </a:p>
        </p:txBody>
      </p:sp>
      <p:sp>
        <p:nvSpPr>
          <p:cNvPr id="739330" name="Rectangle 2"/>
          <p:cNvSpPr>
            <a:spLocks noChangeArrowheads="1"/>
          </p:cNvSpPr>
          <p:nvPr/>
        </p:nvSpPr>
        <p:spPr bwMode="auto">
          <a:xfrm>
            <a:off x="107950" y="44450"/>
            <a:ext cx="8964613" cy="659765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	</a:t>
            </a:r>
            <a:r>
              <a:rPr kumimoji="1" lang="en-US" altLang="zh-CN" sz="2400" dirty="0" smtClean="0">
                <a:latin typeface="Times New Roman" pitchFamily="18" charset="0"/>
                <a:ea typeface="黑体" pitchFamily="49" charset="-122"/>
              </a:rPr>
              <a:t>for </a:t>
            </a:r>
            <a:r>
              <a:rPr kumimoji="1" lang="en-US" altLang="zh-CN" sz="2400" dirty="0">
                <a:latin typeface="Times New Roman" pitchFamily="18" charset="0"/>
                <a:ea typeface="黑体" pitchFamily="49" charset="-122"/>
              </a:rPr>
              <a:t>( </a:t>
            </a:r>
            <a:r>
              <a:rPr kumimoji="1" lang="en-US" altLang="zh-CN" sz="2400" dirty="0" err="1">
                <a:latin typeface="Times New Roman" pitchFamily="18" charset="0"/>
                <a:ea typeface="黑体" pitchFamily="49" charset="-122"/>
              </a:rPr>
              <a:t>i</a:t>
            </a:r>
            <a:r>
              <a:rPr kumimoji="1" lang="en-US" altLang="zh-CN" sz="2400" dirty="0">
                <a:latin typeface="Times New Roman" pitchFamily="18" charset="0"/>
                <a:ea typeface="黑体" pitchFamily="49" charset="-122"/>
              </a:rPr>
              <a:t>=0; </a:t>
            </a:r>
            <a:r>
              <a:rPr kumimoji="1" lang="en-US" altLang="zh-CN" sz="2400" dirty="0" err="1">
                <a:latin typeface="Times New Roman" pitchFamily="18" charset="0"/>
                <a:ea typeface="黑体" pitchFamily="49" charset="-122"/>
              </a:rPr>
              <a:t>i</a:t>
            </a:r>
            <a:r>
              <a:rPr kumimoji="1" lang="en-US" altLang="zh-CN" sz="2400" dirty="0">
                <a:latin typeface="Times New Roman" pitchFamily="18" charset="0"/>
                <a:ea typeface="黑体" pitchFamily="49" charset="-122"/>
              </a:rPr>
              <a:t>&lt;10; </a:t>
            </a:r>
            <a:r>
              <a:rPr kumimoji="1" lang="en-US" altLang="zh-CN" sz="2400" dirty="0" err="1">
                <a:latin typeface="Times New Roman" pitchFamily="18" charset="0"/>
                <a:ea typeface="黑体" pitchFamily="49" charset="-122"/>
              </a:rPr>
              <a:t>i</a:t>
            </a:r>
            <a:r>
              <a:rPr kumimoji="1" lang="en-US" altLang="zh-CN" sz="2400" dirty="0">
                <a:latin typeface="Times New Roman" pitchFamily="18" charset="0"/>
                <a:ea typeface="黑体" pitchFamily="49" charset="-122"/>
              </a:rPr>
              <a:t>=i+1 )		// </a:t>
            </a:r>
            <a:r>
              <a:rPr kumimoji="1" lang="en-US" altLang="en-US" sz="2400" dirty="0" err="1">
                <a:latin typeface="Times New Roman" pitchFamily="18" charset="0"/>
                <a:ea typeface="黑体" pitchFamily="49" charset="-122"/>
              </a:rPr>
              <a:t>计数循环</a:t>
            </a:r>
            <a:r>
              <a:rPr kumimoji="1" lang="en-US" altLang="zh-CN" sz="2400" dirty="0">
                <a:latin typeface="Times New Roman" pitchFamily="18" charset="0"/>
                <a:ea typeface="黑体" pitchFamily="49" charset="-122"/>
              </a:rPr>
              <a:t>			 </a:t>
            </a:r>
          </a:p>
          <a:p>
            <a:pPr marL="342900" indent="-342900"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dirty="0">
                <a:latin typeface="Times New Roman" pitchFamily="18" charset="0"/>
                <a:ea typeface="黑体" pitchFamily="49" charset="-122"/>
              </a:rPr>
              <a:t>	{					// </a:t>
            </a:r>
            <a:r>
              <a:rPr kumimoji="1" lang="en-US" altLang="en-US" sz="2400" dirty="0" err="1">
                <a:latin typeface="Times New Roman" pitchFamily="18" charset="0"/>
                <a:ea typeface="黑体" pitchFamily="49" charset="-122"/>
              </a:rPr>
              <a:t>循环，开始</a:t>
            </a:r>
            <a:endParaRPr kumimoji="1" lang="en-US" altLang="zh-CN" sz="2400" dirty="0">
              <a:latin typeface="Times New Roman" pitchFamily="18" charset="0"/>
              <a:ea typeface="黑体" pitchFamily="49" charset="-122"/>
            </a:endParaRPr>
          </a:p>
          <a:p>
            <a:pPr marL="342900" indent="-342900"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dirty="0">
                <a:latin typeface="Times New Roman" pitchFamily="18" charset="0"/>
                <a:ea typeface="黑体" pitchFamily="49" charset="-122"/>
              </a:rPr>
              <a:t>		</a:t>
            </a:r>
            <a:r>
              <a:rPr kumimoji="1" lang="en-US" altLang="zh-CN" sz="2400" dirty="0" err="1">
                <a:latin typeface="Times New Roman" pitchFamily="18" charset="0"/>
                <a:ea typeface="黑体" pitchFamily="49" charset="-122"/>
              </a:rPr>
              <a:t>printf</a:t>
            </a:r>
            <a:r>
              <a:rPr kumimoji="1" lang="en-US" altLang="zh-CN" sz="2400" dirty="0">
                <a:latin typeface="Times New Roman" pitchFamily="18" charset="0"/>
                <a:ea typeface="黑体" pitchFamily="49" charset="-122"/>
              </a:rPr>
              <a:t>("</a:t>
            </a:r>
            <a:r>
              <a:rPr kumimoji="1" lang="en-US" altLang="en-US" sz="2400" dirty="0" err="1">
                <a:latin typeface="Times New Roman" pitchFamily="18" charset="0"/>
                <a:ea typeface="黑体" pitchFamily="49" charset="-122"/>
              </a:rPr>
              <a:t>请输入羊的重量</a:t>
            </a:r>
            <a:r>
              <a:rPr kumimoji="1" lang="en-US" altLang="zh-CN" sz="2400" dirty="0" err="1">
                <a:latin typeface="Times New Roman" pitchFamily="18" charset="0"/>
                <a:ea typeface="黑体" pitchFamily="49" charset="-122"/>
              </a:rPr>
              <a:t>sheep</a:t>
            </a:r>
            <a:r>
              <a:rPr kumimoji="1" lang="en-US" altLang="zh-CN" sz="2400" dirty="0">
                <a:latin typeface="Times New Roman" pitchFamily="18" charset="0"/>
                <a:ea typeface="黑体" pitchFamily="49" charset="-122"/>
              </a:rPr>
              <a:t>[%d]=", </a:t>
            </a:r>
            <a:r>
              <a:rPr kumimoji="1" lang="en-US" altLang="zh-CN" sz="2400" dirty="0" err="1">
                <a:latin typeface="Times New Roman" pitchFamily="18" charset="0"/>
                <a:ea typeface="黑体" pitchFamily="49" charset="-122"/>
              </a:rPr>
              <a:t>i</a:t>
            </a:r>
            <a:r>
              <a:rPr kumimoji="1" lang="en-US" altLang="zh-CN" sz="2400" dirty="0">
                <a:latin typeface="Times New Roman" pitchFamily="18" charset="0"/>
                <a:ea typeface="黑体" pitchFamily="49" charset="-122"/>
              </a:rPr>
              <a:t>);; // </a:t>
            </a:r>
            <a:r>
              <a:rPr kumimoji="1" lang="en-US" altLang="en-US" sz="2400" dirty="0" err="1">
                <a:latin typeface="Times New Roman" pitchFamily="18" charset="0"/>
                <a:ea typeface="黑体" pitchFamily="49" charset="-122"/>
              </a:rPr>
              <a:t>提示用</a:t>
            </a:r>
            <a:endParaRPr kumimoji="1" lang="en-US" altLang="zh-CN" sz="2400" dirty="0">
              <a:latin typeface="Times New Roman" pitchFamily="18" charset="0"/>
              <a:ea typeface="黑体" pitchFamily="49" charset="-122"/>
            </a:endParaRPr>
          </a:p>
          <a:p>
            <a:pPr marL="342900" indent="-342900"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dirty="0">
                <a:latin typeface="Times New Roman" pitchFamily="18" charset="0"/>
                <a:ea typeface="黑体" pitchFamily="49" charset="-122"/>
              </a:rPr>
              <a:t>		</a:t>
            </a:r>
            <a:r>
              <a:rPr kumimoji="1" lang="en-US" altLang="zh-CN" sz="2400" dirty="0" err="1">
                <a:latin typeface="Times New Roman" pitchFamily="18" charset="0"/>
                <a:ea typeface="黑体" pitchFamily="49" charset="-122"/>
              </a:rPr>
              <a:t>scanf</a:t>
            </a:r>
            <a:r>
              <a:rPr kumimoji="1" lang="en-US" altLang="zh-CN" sz="2400" dirty="0">
                <a:latin typeface="Times New Roman" pitchFamily="18" charset="0"/>
                <a:ea typeface="黑体" pitchFamily="49" charset="-122"/>
              </a:rPr>
              <a:t>("%d", &amp;sheep[</a:t>
            </a:r>
            <a:r>
              <a:rPr kumimoji="1" lang="en-US" altLang="zh-CN" sz="2400" dirty="0" err="1">
                <a:latin typeface="Times New Roman" pitchFamily="18" charset="0"/>
                <a:ea typeface="黑体" pitchFamily="49" charset="-122"/>
              </a:rPr>
              <a:t>i</a:t>
            </a:r>
            <a:r>
              <a:rPr kumimoji="1" lang="en-US" altLang="zh-CN" sz="2400" dirty="0">
                <a:latin typeface="Times New Roman" pitchFamily="18" charset="0"/>
                <a:ea typeface="黑体" pitchFamily="49" charset="-122"/>
              </a:rPr>
              <a:t>]);		// </a:t>
            </a:r>
            <a:r>
              <a:rPr kumimoji="1" lang="en-US" altLang="en-US" sz="2400" dirty="0" err="1">
                <a:latin typeface="Times New Roman" pitchFamily="18" charset="0"/>
                <a:ea typeface="黑体" pitchFamily="49" charset="-122"/>
              </a:rPr>
              <a:t>输入第</a:t>
            </a:r>
            <a:r>
              <a:rPr kumimoji="1" lang="en-US" altLang="zh-CN" sz="2400" dirty="0" err="1">
                <a:latin typeface="Times New Roman" pitchFamily="18" charset="0"/>
                <a:ea typeface="黑体" pitchFamily="49" charset="-122"/>
              </a:rPr>
              <a:t>i</a:t>
            </a:r>
            <a:r>
              <a:rPr kumimoji="1" lang="en-US" altLang="en-US" sz="2400" dirty="0" err="1">
                <a:latin typeface="Times New Roman" pitchFamily="18" charset="0"/>
                <a:ea typeface="黑体" pitchFamily="49" charset="-122"/>
              </a:rPr>
              <a:t>只羊的重量</a:t>
            </a:r>
            <a:endParaRPr kumimoji="1" lang="en-US" altLang="zh-CN" sz="2400" dirty="0">
              <a:latin typeface="Times New Roman" pitchFamily="18" charset="0"/>
              <a:ea typeface="黑体" pitchFamily="49" charset="-122"/>
            </a:endParaRPr>
          </a:p>
          <a:p>
            <a:pPr marL="342900" indent="-342900"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dirty="0">
                <a:latin typeface="Times New Roman" pitchFamily="18" charset="0"/>
                <a:ea typeface="黑体" pitchFamily="49" charset="-122"/>
              </a:rPr>
              <a:t>		if ( </a:t>
            </a:r>
            <a:r>
              <a:rPr kumimoji="1" lang="en-US" altLang="zh-CN" sz="2400" dirty="0" err="1">
                <a:latin typeface="Times New Roman" pitchFamily="18" charset="0"/>
                <a:ea typeface="黑体" pitchFamily="49" charset="-122"/>
              </a:rPr>
              <a:t>bigsheep</a:t>
            </a:r>
            <a:r>
              <a:rPr kumimoji="1" lang="en-US" altLang="zh-CN" sz="2400" dirty="0">
                <a:latin typeface="Times New Roman" pitchFamily="18" charset="0"/>
                <a:ea typeface="黑体" pitchFamily="49" charset="-122"/>
              </a:rPr>
              <a:t> &lt; sheep[</a:t>
            </a:r>
            <a:r>
              <a:rPr kumimoji="1" lang="en-US" altLang="zh-CN" sz="2400" dirty="0" err="1">
                <a:latin typeface="Times New Roman" pitchFamily="18" charset="0"/>
                <a:ea typeface="黑体" pitchFamily="49" charset="-122"/>
              </a:rPr>
              <a:t>i</a:t>
            </a:r>
            <a:r>
              <a:rPr kumimoji="1" lang="en-US" altLang="zh-CN" sz="2400" dirty="0">
                <a:latin typeface="Times New Roman" pitchFamily="18" charset="0"/>
                <a:ea typeface="黑体" pitchFamily="49" charset="-122"/>
              </a:rPr>
              <a:t>] )	// </a:t>
            </a:r>
            <a:r>
              <a:rPr kumimoji="1" lang="en-US" altLang="en-US" sz="2400" dirty="0" err="1">
                <a:latin typeface="Times New Roman" pitchFamily="18" charset="0"/>
                <a:ea typeface="黑体" pitchFamily="49" charset="-122"/>
              </a:rPr>
              <a:t>如果第</a:t>
            </a:r>
            <a:r>
              <a:rPr kumimoji="1" lang="en-US" altLang="zh-CN" sz="2400" dirty="0" err="1">
                <a:latin typeface="Times New Roman" pitchFamily="18" charset="0"/>
                <a:ea typeface="黑体" pitchFamily="49" charset="-122"/>
              </a:rPr>
              <a:t>i</a:t>
            </a:r>
            <a:r>
              <a:rPr kumimoji="1" lang="en-US" altLang="en-US" sz="2400" dirty="0" err="1">
                <a:latin typeface="Times New Roman" pitchFamily="18" charset="0"/>
                <a:ea typeface="黑体" pitchFamily="49" charset="-122"/>
              </a:rPr>
              <a:t>只羊比当前最肥羊大</a:t>
            </a:r>
            <a:endParaRPr kumimoji="1" lang="en-US" altLang="zh-CN" sz="2400" dirty="0">
              <a:latin typeface="Times New Roman" pitchFamily="18" charset="0"/>
              <a:ea typeface="黑体" pitchFamily="49" charset="-122"/>
            </a:endParaRPr>
          </a:p>
          <a:p>
            <a:pPr marL="342900" indent="-342900"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dirty="0">
                <a:latin typeface="Times New Roman" pitchFamily="18" charset="0"/>
                <a:ea typeface="黑体" pitchFamily="49" charset="-122"/>
              </a:rPr>
              <a:t>		{</a:t>
            </a:r>
          </a:p>
          <a:p>
            <a:pPr marL="342900" indent="-342900"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dirty="0">
                <a:latin typeface="Times New Roman" pitchFamily="18" charset="0"/>
                <a:ea typeface="黑体" pitchFamily="49" charset="-122"/>
              </a:rPr>
              <a:t>			</a:t>
            </a:r>
            <a:r>
              <a:rPr kumimoji="1" lang="en-US" altLang="zh-CN" sz="2400" dirty="0" err="1">
                <a:latin typeface="Times New Roman" pitchFamily="18" charset="0"/>
                <a:ea typeface="黑体" pitchFamily="49" charset="-122"/>
              </a:rPr>
              <a:t>bigsheep</a:t>
            </a:r>
            <a:r>
              <a:rPr kumimoji="1" lang="en-US" altLang="zh-CN" sz="2400" dirty="0">
                <a:latin typeface="Times New Roman" pitchFamily="18" charset="0"/>
                <a:ea typeface="黑体" pitchFamily="49" charset="-122"/>
              </a:rPr>
              <a:t> = sheep[</a:t>
            </a:r>
            <a:r>
              <a:rPr kumimoji="1" lang="en-US" altLang="zh-CN" sz="2400" dirty="0" err="1">
                <a:latin typeface="Times New Roman" pitchFamily="18" charset="0"/>
                <a:ea typeface="黑体" pitchFamily="49" charset="-122"/>
              </a:rPr>
              <a:t>i</a:t>
            </a:r>
            <a:r>
              <a:rPr kumimoji="1" lang="en-US" altLang="zh-CN" sz="2400" dirty="0">
                <a:latin typeface="Times New Roman" pitchFamily="18" charset="0"/>
                <a:ea typeface="黑体" pitchFamily="49" charset="-122"/>
              </a:rPr>
              <a:t>];	// </a:t>
            </a:r>
            <a:r>
              <a:rPr kumimoji="1" lang="en-US" altLang="en-US" sz="2400" dirty="0" err="1">
                <a:latin typeface="Times New Roman" pitchFamily="18" charset="0"/>
                <a:ea typeface="黑体" pitchFamily="49" charset="-122"/>
              </a:rPr>
              <a:t>让第</a:t>
            </a:r>
            <a:r>
              <a:rPr kumimoji="1" lang="en-US" altLang="zh-CN" sz="2400" dirty="0" err="1">
                <a:latin typeface="Times New Roman" pitchFamily="18" charset="0"/>
                <a:ea typeface="黑体" pitchFamily="49" charset="-122"/>
              </a:rPr>
              <a:t>i</a:t>
            </a:r>
            <a:r>
              <a:rPr kumimoji="1" lang="en-US" altLang="en-US" sz="2400" dirty="0" err="1">
                <a:latin typeface="Times New Roman" pitchFamily="18" charset="0"/>
                <a:ea typeface="黑体" pitchFamily="49" charset="-122"/>
              </a:rPr>
              <a:t>只羊为当前最肥羊</a:t>
            </a:r>
            <a:endParaRPr kumimoji="1" lang="en-US" altLang="zh-CN" sz="2400" dirty="0">
              <a:latin typeface="Times New Roman" pitchFamily="18" charset="0"/>
              <a:ea typeface="黑体" pitchFamily="49" charset="-122"/>
            </a:endParaRPr>
          </a:p>
          <a:p>
            <a:pPr marL="342900" indent="-342900"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dirty="0">
                <a:latin typeface="Times New Roman" pitchFamily="18" charset="0"/>
                <a:ea typeface="黑体" pitchFamily="49" charset="-122"/>
              </a:rPr>
              <a:t>			</a:t>
            </a:r>
            <a:r>
              <a:rPr kumimoji="1" lang="en-US" altLang="zh-CN" sz="2400" dirty="0" err="1">
                <a:latin typeface="Times New Roman" pitchFamily="18" charset="0"/>
                <a:ea typeface="黑体" pitchFamily="49" charset="-122"/>
              </a:rPr>
              <a:t>bigsheepNo</a:t>
            </a:r>
            <a:r>
              <a:rPr kumimoji="1" lang="en-US" altLang="zh-CN" sz="2400" dirty="0">
                <a:latin typeface="Times New Roman" pitchFamily="18" charset="0"/>
                <a:ea typeface="黑体" pitchFamily="49" charset="-122"/>
              </a:rPr>
              <a:t> = </a:t>
            </a:r>
            <a:r>
              <a:rPr kumimoji="1" lang="en-US" altLang="zh-CN" sz="2400" dirty="0" err="1">
                <a:latin typeface="Times New Roman" pitchFamily="18" charset="0"/>
                <a:ea typeface="黑体" pitchFamily="49" charset="-122"/>
              </a:rPr>
              <a:t>i</a:t>
            </a:r>
            <a:r>
              <a:rPr kumimoji="1" lang="en-US" altLang="zh-CN" sz="2400" dirty="0">
                <a:latin typeface="Times New Roman" pitchFamily="18" charset="0"/>
                <a:ea typeface="黑体" pitchFamily="49" charset="-122"/>
              </a:rPr>
              <a:t>;	// </a:t>
            </a:r>
            <a:r>
              <a:rPr kumimoji="1" lang="en-US" altLang="en-US" sz="2400" dirty="0" err="1">
                <a:latin typeface="Times New Roman" pitchFamily="18" charset="0"/>
                <a:ea typeface="黑体" pitchFamily="49" charset="-122"/>
              </a:rPr>
              <a:t>纪录第</a:t>
            </a:r>
            <a:r>
              <a:rPr kumimoji="1" lang="en-US" altLang="zh-CN" sz="2400" dirty="0" err="1">
                <a:latin typeface="Times New Roman" pitchFamily="18" charset="0"/>
                <a:ea typeface="黑体" pitchFamily="49" charset="-122"/>
              </a:rPr>
              <a:t>i</a:t>
            </a:r>
            <a:r>
              <a:rPr kumimoji="1" lang="en-US" altLang="en-US" sz="2400" dirty="0" err="1">
                <a:latin typeface="Times New Roman" pitchFamily="18" charset="0"/>
                <a:ea typeface="黑体" pitchFamily="49" charset="-122"/>
              </a:rPr>
              <a:t>只羊的编号</a:t>
            </a:r>
            <a:endParaRPr kumimoji="1" lang="en-US" altLang="zh-CN" sz="2400" dirty="0">
              <a:latin typeface="Times New Roman" pitchFamily="18" charset="0"/>
              <a:ea typeface="黑体" pitchFamily="49" charset="-122"/>
            </a:endParaRPr>
          </a:p>
          <a:p>
            <a:pPr marL="342900" indent="-342900"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dirty="0">
                <a:latin typeface="Times New Roman" pitchFamily="18" charset="0"/>
                <a:ea typeface="黑体" pitchFamily="49" charset="-122"/>
              </a:rPr>
              <a:t>		}</a:t>
            </a:r>
          </a:p>
          <a:p>
            <a:pPr marL="342900" indent="-342900"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dirty="0">
                <a:latin typeface="Times New Roman" pitchFamily="18" charset="0"/>
                <a:ea typeface="黑体" pitchFamily="49" charset="-122"/>
              </a:rPr>
              <a:t>	}				            // </a:t>
            </a:r>
            <a:r>
              <a:rPr kumimoji="1" lang="en-US" altLang="en-US" sz="2400" dirty="0" err="1">
                <a:latin typeface="Times New Roman" pitchFamily="18" charset="0"/>
                <a:ea typeface="黑体" pitchFamily="49" charset="-122"/>
              </a:rPr>
              <a:t>循环结束</a:t>
            </a:r>
            <a:endParaRPr kumimoji="1" lang="en-US" altLang="zh-CN" sz="2400" dirty="0">
              <a:latin typeface="Times New Roman" pitchFamily="18" charset="0"/>
              <a:ea typeface="黑体" pitchFamily="49" charset="-122"/>
            </a:endParaRPr>
          </a:p>
          <a:p>
            <a:pPr marL="342900" indent="-342900">
              <a:buClr>
                <a:schemeClr val="tx2"/>
              </a:buClr>
              <a:buSzPct val="75000"/>
              <a:buFont typeface="Wingdings" pitchFamily="2" charset="2"/>
              <a:buNone/>
            </a:pPr>
            <a:endParaRPr kumimoji="1" lang="en-US" altLang="zh-CN" sz="2400" dirty="0">
              <a:latin typeface="Times New Roman" pitchFamily="18" charset="0"/>
              <a:ea typeface="黑体" pitchFamily="49" charset="-122"/>
            </a:endParaRPr>
          </a:p>
          <a:p>
            <a:pPr marL="342900" indent="-342900"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dirty="0">
                <a:latin typeface="Times New Roman" pitchFamily="18" charset="0"/>
                <a:ea typeface="黑体" pitchFamily="49" charset="-122"/>
              </a:rPr>
              <a:t>	//</a:t>
            </a:r>
            <a:r>
              <a:rPr kumimoji="1" lang="en-US" altLang="en-US" sz="2400" dirty="0" err="1">
                <a:latin typeface="Times New Roman" pitchFamily="18" charset="0"/>
                <a:ea typeface="黑体" pitchFamily="49" charset="-122"/>
              </a:rPr>
              <a:t>输出最肥羊的重量</a:t>
            </a:r>
            <a:endParaRPr kumimoji="1" lang="en-US" altLang="zh-CN" sz="2400" dirty="0">
              <a:latin typeface="Times New Roman" pitchFamily="18" charset="0"/>
              <a:ea typeface="黑体" pitchFamily="49" charset="-122"/>
            </a:endParaRPr>
          </a:p>
          <a:p>
            <a:pPr marL="342900" indent="-342900"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dirty="0">
                <a:latin typeface="Times New Roman" pitchFamily="18" charset="0"/>
                <a:ea typeface="黑体" pitchFamily="49" charset="-122"/>
              </a:rPr>
              <a:t>	 </a:t>
            </a:r>
            <a:r>
              <a:rPr kumimoji="1" lang="en-US" altLang="zh-CN" sz="2400" dirty="0" err="1">
                <a:latin typeface="Times New Roman" pitchFamily="18" charset="0"/>
                <a:ea typeface="黑体" pitchFamily="49" charset="-122"/>
              </a:rPr>
              <a:t>printf</a:t>
            </a:r>
            <a:r>
              <a:rPr kumimoji="1" lang="en-US" altLang="zh-CN" sz="2400" dirty="0">
                <a:latin typeface="Times New Roman" pitchFamily="18" charset="0"/>
                <a:ea typeface="黑体" pitchFamily="49" charset="-122"/>
              </a:rPr>
              <a:t>("</a:t>
            </a:r>
            <a:r>
              <a:rPr kumimoji="1" lang="en-US" altLang="en-US" sz="2400" dirty="0" err="1">
                <a:latin typeface="Times New Roman" pitchFamily="18" charset="0"/>
                <a:ea typeface="黑体" pitchFamily="49" charset="-122"/>
              </a:rPr>
              <a:t>最肥羊的重量为</a:t>
            </a:r>
            <a:r>
              <a:rPr kumimoji="1" lang="en-US" altLang="zh-CN" sz="2400" dirty="0" err="1">
                <a:latin typeface="Times New Roman" pitchFamily="18" charset="0"/>
                <a:ea typeface="黑体" pitchFamily="49" charset="-122"/>
              </a:rPr>
              <a:t>%d</a:t>
            </a:r>
            <a:r>
              <a:rPr kumimoji="1" lang="en-US" altLang="zh-CN" sz="2400" dirty="0">
                <a:latin typeface="Times New Roman" pitchFamily="18" charset="0"/>
                <a:ea typeface="黑体" pitchFamily="49" charset="-122"/>
              </a:rPr>
              <a:t>\n", </a:t>
            </a:r>
            <a:r>
              <a:rPr kumimoji="1" lang="en-US" altLang="zh-CN" sz="2400" dirty="0" err="1">
                <a:latin typeface="Times New Roman" pitchFamily="18" charset="0"/>
                <a:ea typeface="黑体" pitchFamily="49" charset="-122"/>
              </a:rPr>
              <a:t>bigsheep</a:t>
            </a:r>
            <a:r>
              <a:rPr kumimoji="1" lang="en-US" altLang="zh-CN" sz="2400" dirty="0">
                <a:latin typeface="Times New Roman" pitchFamily="18" charset="0"/>
                <a:ea typeface="黑体" pitchFamily="49" charset="-122"/>
              </a:rPr>
              <a:t>);</a:t>
            </a:r>
          </a:p>
          <a:p>
            <a:pPr marL="342900" indent="-342900"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dirty="0">
                <a:latin typeface="Times New Roman" pitchFamily="18" charset="0"/>
                <a:ea typeface="黑体" pitchFamily="49" charset="-122"/>
              </a:rPr>
              <a:t>	//</a:t>
            </a:r>
            <a:r>
              <a:rPr kumimoji="1" lang="en-US" altLang="en-US" sz="2400" dirty="0" err="1">
                <a:latin typeface="Times New Roman" pitchFamily="18" charset="0"/>
                <a:ea typeface="黑体" pitchFamily="49" charset="-122"/>
              </a:rPr>
              <a:t>输出该羊的编号</a:t>
            </a:r>
            <a:endParaRPr kumimoji="1" lang="en-US" altLang="zh-CN" sz="2400" dirty="0">
              <a:latin typeface="Times New Roman" pitchFamily="18" charset="0"/>
              <a:ea typeface="黑体" pitchFamily="49" charset="-122"/>
            </a:endParaRPr>
          </a:p>
          <a:p>
            <a:pPr marL="342900" indent="-342900"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dirty="0">
                <a:latin typeface="Times New Roman" pitchFamily="18" charset="0"/>
                <a:ea typeface="黑体" pitchFamily="49" charset="-122"/>
              </a:rPr>
              <a:t>	 </a:t>
            </a:r>
            <a:r>
              <a:rPr kumimoji="1" lang="en-US" altLang="zh-CN" sz="2400" dirty="0" err="1">
                <a:latin typeface="Times New Roman" pitchFamily="18" charset="0"/>
                <a:ea typeface="黑体" pitchFamily="49" charset="-122"/>
              </a:rPr>
              <a:t>printf</a:t>
            </a:r>
            <a:r>
              <a:rPr kumimoji="1" lang="en-US" altLang="zh-CN" sz="2400" dirty="0">
                <a:latin typeface="Times New Roman" pitchFamily="18" charset="0"/>
                <a:ea typeface="黑体" pitchFamily="49" charset="-122"/>
              </a:rPr>
              <a:t>("</a:t>
            </a:r>
            <a:r>
              <a:rPr kumimoji="1" lang="en-US" altLang="en-US" sz="2400" dirty="0" err="1">
                <a:latin typeface="Times New Roman" pitchFamily="18" charset="0"/>
                <a:ea typeface="黑体" pitchFamily="49" charset="-122"/>
              </a:rPr>
              <a:t>最肥羊的编号为</a:t>
            </a:r>
            <a:r>
              <a:rPr kumimoji="1" lang="en-US" altLang="zh-CN" sz="2400" dirty="0" err="1">
                <a:latin typeface="Times New Roman" pitchFamily="18" charset="0"/>
                <a:ea typeface="黑体" pitchFamily="49" charset="-122"/>
              </a:rPr>
              <a:t>%d</a:t>
            </a:r>
            <a:r>
              <a:rPr kumimoji="1" lang="en-US" altLang="zh-CN" sz="2400" dirty="0">
                <a:latin typeface="Times New Roman" pitchFamily="18" charset="0"/>
                <a:ea typeface="黑体" pitchFamily="49" charset="-122"/>
              </a:rPr>
              <a:t>\n", </a:t>
            </a:r>
            <a:r>
              <a:rPr kumimoji="1" lang="en-US" altLang="zh-CN" sz="2400" dirty="0" err="1">
                <a:latin typeface="Times New Roman" pitchFamily="18" charset="0"/>
                <a:ea typeface="黑体" pitchFamily="49" charset="-122"/>
              </a:rPr>
              <a:t>bigsheepNo</a:t>
            </a:r>
            <a:r>
              <a:rPr kumimoji="1" lang="en-US" altLang="zh-CN" sz="2400" dirty="0">
                <a:latin typeface="Times New Roman" pitchFamily="18" charset="0"/>
                <a:ea typeface="黑体" pitchFamily="49" charset="-122"/>
              </a:rPr>
              <a:t>);</a:t>
            </a:r>
          </a:p>
          <a:p>
            <a:pPr marL="342900" indent="-342900"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dirty="0">
                <a:latin typeface="Times New Roman" pitchFamily="18" charset="0"/>
                <a:ea typeface="黑体" pitchFamily="49" charset="-122"/>
              </a:rPr>
              <a:t>	 return 0;</a:t>
            </a:r>
          </a:p>
          <a:p>
            <a:pPr marL="342900" indent="-342900"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dirty="0">
                <a:latin typeface="Times New Roman" pitchFamily="18" charset="0"/>
                <a:ea typeface="黑体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243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fld id="{FFB7F479-AD30-4840-A67D-C8073B3BAB00}" type="slidenum">
              <a:rPr kumimoji="0" lang="zh-CN" altLang="en-US" sz="1200">
                <a:latin typeface="Arial" pitchFamily="34" charset="0"/>
              </a:rPr>
              <a:pPr/>
              <a:t>25</a:t>
            </a:fld>
            <a:endParaRPr kumimoji="0" lang="en-US" altLang="zh-CN" sz="1200">
              <a:latin typeface="Arial" pitchFamily="34" charset="0"/>
            </a:endParaRPr>
          </a:p>
        </p:txBody>
      </p:sp>
      <p:sp>
        <p:nvSpPr>
          <p:cNvPr id="741378" name="Rectangle 2"/>
          <p:cNvSpPr>
            <a:spLocks noChangeArrowheads="1"/>
          </p:cNvSpPr>
          <p:nvPr/>
        </p:nvSpPr>
        <p:spPr bwMode="auto">
          <a:xfrm>
            <a:off x="1187624" y="944563"/>
            <a:ext cx="7561089" cy="553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Clr>
                <a:schemeClr val="tx2"/>
              </a:buClr>
              <a:buSzPct val="75000"/>
              <a:buFont typeface="Wingdings" pitchFamily="2" charset="2"/>
              <a:buChar char="Ø"/>
            </a:pPr>
            <a:r>
              <a:rPr kumimoji="1" lang="zh-CN" altLang="en-US" sz="2800" dirty="0"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zh-CN" altLang="zh-CN" sz="2800" dirty="0">
                <a:latin typeface="Times New Roman" pitchFamily="18" charset="0"/>
                <a:ea typeface="黑体" pitchFamily="49" charset="-122"/>
              </a:rPr>
              <a:t>#include &lt;stdio.h&gt;</a:t>
            </a:r>
          </a:p>
          <a:p>
            <a:pPr marL="342900" indent="-342900"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1" lang="zh-CN" altLang="en-US" sz="2800" dirty="0">
                <a:latin typeface="Times New Roman" pitchFamily="18" charset="0"/>
                <a:ea typeface="黑体" pitchFamily="49" charset="-122"/>
              </a:rPr>
              <a:t>	</a:t>
            </a:r>
            <a:r>
              <a:rPr kumimoji="1" lang="zh-CN" altLang="zh-CN" sz="2800" dirty="0">
                <a:latin typeface="Times New Roman" pitchFamily="18" charset="0"/>
                <a:ea typeface="黑体" pitchFamily="49" charset="-122"/>
              </a:rPr>
              <a:t>int main()</a:t>
            </a:r>
          </a:p>
          <a:p>
            <a:pPr marL="342900" indent="-342900"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1" lang="zh-CN" altLang="en-US" sz="2800" dirty="0">
                <a:latin typeface="Times New Roman" pitchFamily="18" charset="0"/>
                <a:ea typeface="黑体" pitchFamily="49" charset="-122"/>
              </a:rPr>
              <a:t>	</a:t>
            </a:r>
            <a:r>
              <a:rPr kumimoji="1" lang="zh-CN" altLang="zh-CN" sz="2800" dirty="0">
                <a:latin typeface="Times New Roman" pitchFamily="18" charset="0"/>
                <a:ea typeface="黑体" pitchFamily="49" charset="-122"/>
              </a:rPr>
              <a:t>{</a:t>
            </a:r>
          </a:p>
          <a:p>
            <a:pPr marL="342900" indent="-342900"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1" lang="zh-CN" altLang="en-US" sz="2800" dirty="0">
                <a:latin typeface="Times New Roman" pitchFamily="18" charset="0"/>
                <a:ea typeface="黑体" pitchFamily="49" charset="-122"/>
              </a:rPr>
              <a:t>	</a:t>
            </a:r>
            <a:r>
              <a:rPr kumimoji="1" lang="zh-CN" altLang="zh-CN" sz="2800" dirty="0">
                <a:latin typeface="Times New Roman" pitchFamily="18" charset="0"/>
                <a:ea typeface="黑体" pitchFamily="49" charset="-122"/>
              </a:rPr>
              <a:t>	int a[4];	// </a:t>
            </a:r>
            <a:r>
              <a:rPr kumimoji="1" lang="zh-CN" altLang="en-US" sz="2800" dirty="0">
                <a:latin typeface="Times New Roman" pitchFamily="18" charset="0"/>
                <a:ea typeface="黑体" pitchFamily="49" charset="-122"/>
              </a:rPr>
              <a:t>声明项</a:t>
            </a:r>
            <a:endParaRPr kumimoji="1" lang="zh-CN" altLang="zh-CN" sz="2800" dirty="0">
              <a:latin typeface="Times New Roman" pitchFamily="18" charset="0"/>
              <a:ea typeface="黑体" pitchFamily="49" charset="-122"/>
            </a:endParaRPr>
          </a:p>
          <a:p>
            <a:pPr marL="342900" indent="-342900"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1" lang="zh-CN" altLang="en-US" sz="2800" dirty="0">
                <a:latin typeface="Times New Roman" pitchFamily="18" charset="0"/>
                <a:ea typeface="黑体" pitchFamily="49" charset="-122"/>
              </a:rPr>
              <a:t>	</a:t>
            </a:r>
            <a:r>
              <a:rPr kumimoji="1" lang="zh-CN" altLang="zh-CN" sz="2800" dirty="0">
                <a:latin typeface="Times New Roman" pitchFamily="18" charset="0"/>
                <a:ea typeface="黑体" pitchFamily="49" charset="-122"/>
              </a:rPr>
              <a:t>	int i=0;</a:t>
            </a:r>
          </a:p>
          <a:p>
            <a:pPr marL="342900" indent="-342900"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1" lang="zh-CN" altLang="en-US" sz="2800" dirty="0">
                <a:latin typeface="Times New Roman" pitchFamily="18" charset="0"/>
                <a:ea typeface="黑体" pitchFamily="49" charset="-122"/>
              </a:rPr>
              <a:t>	</a:t>
            </a:r>
            <a:r>
              <a:rPr kumimoji="1" lang="zh-CN" altLang="zh-CN" sz="2800" dirty="0">
                <a:latin typeface="Times New Roman" pitchFamily="18" charset="0"/>
                <a:ea typeface="黑体" pitchFamily="49" charset="-122"/>
              </a:rPr>
              <a:t>	for(i=0; i&lt;4; i++)</a:t>
            </a:r>
          </a:p>
          <a:p>
            <a:pPr marL="342900" indent="-342900"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1" lang="zh-CN" altLang="en-US" sz="2800" dirty="0">
                <a:latin typeface="Times New Roman" pitchFamily="18" charset="0"/>
                <a:ea typeface="黑体" pitchFamily="49" charset="-122"/>
              </a:rPr>
              <a:t>	</a:t>
            </a:r>
            <a:r>
              <a:rPr kumimoji="1" lang="zh-CN" altLang="zh-CN" sz="2800" dirty="0">
                <a:latin typeface="Times New Roman" pitchFamily="18" charset="0"/>
                <a:ea typeface="黑体" pitchFamily="49" charset="-122"/>
              </a:rPr>
              <a:t>		printf("%d\n", a[i]);</a:t>
            </a:r>
          </a:p>
          <a:p>
            <a:pPr marL="342900" indent="-342900"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1" lang="zh-CN" altLang="en-US" sz="2800" dirty="0">
                <a:latin typeface="Times New Roman" pitchFamily="18" charset="0"/>
                <a:ea typeface="黑体" pitchFamily="49" charset="-122"/>
              </a:rPr>
              <a:t>	</a:t>
            </a:r>
            <a:r>
              <a:rPr kumimoji="1" lang="zh-CN" altLang="zh-CN" sz="2800" dirty="0">
                <a:latin typeface="Times New Roman" pitchFamily="18" charset="0"/>
                <a:ea typeface="黑体" pitchFamily="49" charset="-122"/>
              </a:rPr>
              <a:t>	return 0;</a:t>
            </a:r>
          </a:p>
          <a:p>
            <a:pPr marL="342900" indent="-342900"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1" lang="zh-CN" altLang="en-US" sz="2800" dirty="0">
                <a:latin typeface="Times New Roman" pitchFamily="18" charset="0"/>
                <a:ea typeface="黑体" pitchFamily="49" charset="-122"/>
              </a:rPr>
              <a:t>	</a:t>
            </a:r>
            <a:r>
              <a:rPr kumimoji="1" lang="zh-CN" altLang="zh-CN" sz="2800" dirty="0">
                <a:latin typeface="Times New Roman" pitchFamily="18" charset="0"/>
                <a:ea typeface="黑体" pitchFamily="49" charset="-122"/>
              </a:rPr>
              <a:t>}</a:t>
            </a:r>
          </a:p>
          <a:p>
            <a:pPr marL="342900" indent="-342900">
              <a:buClr>
                <a:schemeClr val="tx2"/>
              </a:buClr>
              <a:buSzPct val="75000"/>
              <a:buFont typeface="Wingdings" pitchFamily="2" charset="2"/>
              <a:buChar char="Ø"/>
            </a:pPr>
            <a:r>
              <a:rPr kumimoji="1" lang="zh-CN" altLang="en-US" sz="2800" dirty="0">
                <a:latin typeface="黑体" pitchFamily="49" charset="-122"/>
                <a:ea typeface="黑体" pitchFamily="49" charset="-122"/>
              </a:rPr>
              <a:t>2.其他不变，改变声明项为</a:t>
            </a:r>
          </a:p>
          <a:p>
            <a:pPr marL="742950" lvl="1" indent="-285750"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1" lang="zh-CN" altLang="en-US" sz="2800" dirty="0">
                <a:latin typeface="Times New Roman" pitchFamily="18" charset="0"/>
                <a:ea typeface="黑体" pitchFamily="49" charset="-122"/>
              </a:rPr>
              <a:t>	</a:t>
            </a:r>
            <a:r>
              <a:rPr kumimoji="1" lang="en-US" altLang="zh-CN" sz="2800" dirty="0" err="1">
                <a:latin typeface="Times New Roman" pitchFamily="18" charset="0"/>
                <a:ea typeface="黑体" pitchFamily="49" charset="-122"/>
              </a:rPr>
              <a:t>int</a:t>
            </a:r>
            <a:r>
              <a:rPr kumimoji="1" lang="en-US" altLang="zh-CN" sz="2800" dirty="0">
                <a:latin typeface="Times New Roman" pitchFamily="18" charset="0"/>
                <a:ea typeface="黑体" pitchFamily="49" charset="-122"/>
              </a:rPr>
              <a:t> a[4] = { 0, 1, 2, 3 };</a:t>
            </a:r>
          </a:p>
        </p:txBody>
      </p:sp>
      <p:sp>
        <p:nvSpPr>
          <p:cNvPr id="741379" name="Text Box 3"/>
          <p:cNvSpPr txBox="1">
            <a:spLocks noChangeArrowheads="1"/>
          </p:cNvSpPr>
          <p:nvPr/>
        </p:nvSpPr>
        <p:spPr bwMode="auto">
          <a:xfrm>
            <a:off x="1187624" y="425450"/>
            <a:ext cx="4176464" cy="523220"/>
          </a:xfrm>
          <a:prstGeom prst="rect">
            <a:avLst/>
          </a:prstGeom>
          <a:solidFill>
            <a:srgbClr val="FFFFFF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</a:rPr>
              <a:t>请自己上机做7个实验</a:t>
            </a:r>
          </a:p>
        </p:txBody>
      </p:sp>
    </p:spTree>
    <p:extLst>
      <p:ext uri="{BB962C8B-B14F-4D97-AF65-F5344CB8AC3E}">
        <p14:creationId xmlns:p14="http://schemas.microsoft.com/office/powerpoint/2010/main" val="92474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1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1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1379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fld id="{58180EE4-232A-4E23-922A-7DC73C3B235B}" type="slidenum">
              <a:rPr kumimoji="0" lang="zh-CN" altLang="en-US" sz="1200">
                <a:latin typeface="Arial" pitchFamily="34" charset="0"/>
              </a:rPr>
              <a:pPr/>
              <a:t>26</a:t>
            </a:fld>
            <a:endParaRPr kumimoji="0" lang="en-US" altLang="zh-CN" sz="1200">
              <a:latin typeface="Arial" pitchFamily="34" charset="0"/>
            </a:endParaRPr>
          </a:p>
        </p:txBody>
      </p:sp>
      <p:sp>
        <p:nvSpPr>
          <p:cNvPr id="742402" name="Rectangle 2"/>
          <p:cNvSpPr>
            <a:spLocks noChangeArrowheads="1"/>
          </p:cNvSpPr>
          <p:nvPr/>
        </p:nvSpPr>
        <p:spPr bwMode="auto">
          <a:xfrm>
            <a:off x="1331640" y="381000"/>
            <a:ext cx="6696348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Clr>
                <a:schemeClr val="tx2"/>
              </a:buClr>
              <a:buSzPct val="75000"/>
              <a:buFont typeface="Wingdings" pitchFamily="2" charset="2"/>
              <a:buChar char="Ø"/>
            </a:pPr>
            <a:r>
              <a:rPr kumimoji="1" lang="zh-CN" altLang="en-US" sz="2800" dirty="0">
                <a:latin typeface="黑体" pitchFamily="49" charset="-122"/>
                <a:ea typeface="黑体" pitchFamily="49" charset="-122"/>
              </a:rPr>
              <a:t>3.</a:t>
            </a:r>
            <a:r>
              <a:rPr kumimoji="1" lang="zh-CN" altLang="en-US" sz="2400" dirty="0">
                <a:latin typeface="黑体" pitchFamily="49" charset="-122"/>
                <a:ea typeface="黑体" pitchFamily="49" charset="-122"/>
              </a:rPr>
              <a:t>其他不变，改变声明项为</a:t>
            </a:r>
          </a:p>
          <a:p>
            <a:pPr marL="742950" lvl="1" indent="-285750"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dirty="0">
                <a:latin typeface="Times New Roman" pitchFamily="18" charset="0"/>
                <a:ea typeface="黑体" pitchFamily="49" charset="-122"/>
              </a:rPr>
              <a:t>	</a:t>
            </a:r>
            <a:r>
              <a:rPr kumimoji="1" lang="en-US" altLang="zh-CN" sz="2400" dirty="0" err="1">
                <a:latin typeface="Times New Roman" pitchFamily="18" charset="0"/>
                <a:ea typeface="黑体" pitchFamily="49" charset="-122"/>
              </a:rPr>
              <a:t>int</a:t>
            </a:r>
            <a:r>
              <a:rPr kumimoji="1" lang="en-US" altLang="zh-CN" sz="2400" dirty="0">
                <a:latin typeface="Times New Roman" pitchFamily="18" charset="0"/>
                <a:ea typeface="黑体" pitchFamily="49" charset="-122"/>
              </a:rPr>
              <a:t> a[4] = { 3, 8 };</a:t>
            </a:r>
          </a:p>
          <a:p>
            <a:pPr marL="742950" lvl="1" indent="-285750">
              <a:buClr>
                <a:schemeClr val="tx2"/>
              </a:buClr>
              <a:buSzPct val="75000"/>
              <a:buFont typeface="Wingdings" pitchFamily="2" charset="2"/>
              <a:buNone/>
            </a:pPr>
            <a:endParaRPr kumimoji="1" lang="en-US" altLang="zh-CN" sz="2400" dirty="0">
              <a:latin typeface="Times New Roman" pitchFamily="18" charset="0"/>
              <a:ea typeface="黑体" pitchFamily="49" charset="-122"/>
            </a:endParaRPr>
          </a:p>
          <a:p>
            <a:pPr marL="342900" indent="-342900">
              <a:buClr>
                <a:schemeClr val="tx2"/>
              </a:buClr>
              <a:buSzPct val="75000"/>
              <a:buFont typeface="Wingdings" pitchFamily="2" charset="2"/>
              <a:buChar char="Ø"/>
            </a:pPr>
            <a:r>
              <a:rPr kumimoji="1" lang="zh-CN" altLang="en-US" sz="2400" dirty="0">
                <a:latin typeface="黑体" pitchFamily="49" charset="-122"/>
                <a:ea typeface="黑体" pitchFamily="49" charset="-122"/>
              </a:rPr>
              <a:t>4.其他不变，改变声明项为</a:t>
            </a:r>
          </a:p>
          <a:p>
            <a:pPr marL="742950" lvl="1" indent="-285750"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dirty="0">
                <a:latin typeface="Times New Roman" pitchFamily="18" charset="0"/>
                <a:ea typeface="黑体" pitchFamily="49" charset="-122"/>
              </a:rPr>
              <a:t>	</a:t>
            </a:r>
            <a:r>
              <a:rPr kumimoji="1" lang="en-US" altLang="zh-CN" sz="2400" dirty="0" err="1">
                <a:latin typeface="Times New Roman" pitchFamily="18" charset="0"/>
                <a:ea typeface="黑体" pitchFamily="49" charset="-122"/>
              </a:rPr>
              <a:t>int</a:t>
            </a:r>
            <a:r>
              <a:rPr kumimoji="1" lang="en-US" altLang="zh-CN" sz="2400" dirty="0">
                <a:latin typeface="Times New Roman" pitchFamily="18" charset="0"/>
                <a:ea typeface="黑体" pitchFamily="49" charset="-122"/>
              </a:rPr>
              <a:t> a[4] = { 2, 4, 6, 8, 10 };</a:t>
            </a:r>
            <a:endParaRPr kumimoji="1"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742950" lvl="1" indent="-285750">
              <a:buClr>
                <a:schemeClr val="tx2"/>
              </a:buClr>
              <a:buSzPct val="75000"/>
              <a:buFont typeface="Wingdings" pitchFamily="2" charset="2"/>
              <a:buNone/>
            </a:pPr>
            <a:endParaRPr kumimoji="1"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buClr>
                <a:schemeClr val="tx2"/>
              </a:buClr>
              <a:buSzPct val="75000"/>
              <a:buFont typeface="Wingdings" pitchFamily="2" charset="2"/>
              <a:buChar char="Ø"/>
            </a:pPr>
            <a:r>
              <a:rPr kumimoji="1" lang="zh-CN" altLang="en-US" sz="2400" dirty="0">
                <a:latin typeface="黑体" pitchFamily="49" charset="-122"/>
                <a:ea typeface="黑体" pitchFamily="49" charset="-122"/>
              </a:rPr>
              <a:t>5.其他不变，改变声明项为</a:t>
            </a:r>
          </a:p>
          <a:p>
            <a:pPr marL="742950" lvl="1" indent="-285750"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dirty="0">
                <a:latin typeface="Times New Roman" pitchFamily="18" charset="0"/>
                <a:ea typeface="黑体" pitchFamily="49" charset="-122"/>
              </a:rPr>
              <a:t>	</a:t>
            </a:r>
            <a:r>
              <a:rPr kumimoji="1" lang="en-US" altLang="zh-CN" sz="2400" dirty="0" err="1">
                <a:latin typeface="Times New Roman" pitchFamily="18" charset="0"/>
                <a:ea typeface="黑体" pitchFamily="49" charset="-122"/>
              </a:rPr>
              <a:t>int</a:t>
            </a:r>
            <a:r>
              <a:rPr kumimoji="1" lang="en-US" altLang="zh-CN" sz="2400" dirty="0">
                <a:latin typeface="Times New Roman" pitchFamily="18" charset="0"/>
                <a:ea typeface="黑体" pitchFamily="49" charset="-122"/>
              </a:rPr>
              <a:t> a[4] = { 2, 4, 6, d };</a:t>
            </a:r>
          </a:p>
          <a:p>
            <a:pPr marL="742950" lvl="1" indent="-285750">
              <a:buClr>
                <a:schemeClr val="tx2"/>
              </a:buClr>
              <a:buSzPct val="75000"/>
              <a:buFont typeface="Wingdings" pitchFamily="2" charset="2"/>
              <a:buNone/>
            </a:pPr>
            <a:endParaRPr kumimoji="1"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buClr>
                <a:schemeClr val="tx2"/>
              </a:buClr>
              <a:buSzPct val="75000"/>
              <a:buFont typeface="Wingdings" pitchFamily="2" charset="2"/>
              <a:buChar char="Ø"/>
            </a:pPr>
            <a:r>
              <a:rPr kumimoji="1" lang="zh-CN" altLang="en-US" sz="2400" dirty="0">
                <a:latin typeface="黑体" pitchFamily="49" charset="-122"/>
                <a:ea typeface="黑体" pitchFamily="49" charset="-122"/>
              </a:rPr>
              <a:t>6.其他不变，改变声明项为</a:t>
            </a:r>
          </a:p>
          <a:p>
            <a:pPr marL="742950" lvl="1" indent="-285750"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dirty="0">
                <a:latin typeface="Times New Roman" pitchFamily="18" charset="0"/>
                <a:ea typeface="黑体" pitchFamily="49" charset="-122"/>
              </a:rPr>
              <a:t>   </a:t>
            </a:r>
            <a:r>
              <a:rPr kumimoji="1" lang="en-US" altLang="zh-CN" sz="2400" dirty="0" err="1">
                <a:latin typeface="Times New Roman" pitchFamily="18" charset="0"/>
                <a:ea typeface="黑体" pitchFamily="49" charset="-122"/>
              </a:rPr>
              <a:t>int</a:t>
            </a:r>
            <a:r>
              <a:rPr kumimoji="1" lang="en-US" altLang="zh-CN" sz="2400" dirty="0">
                <a:latin typeface="Times New Roman" pitchFamily="18" charset="0"/>
                <a:ea typeface="黑体" pitchFamily="49" charset="-122"/>
              </a:rPr>
              <a:t> d;</a:t>
            </a:r>
          </a:p>
          <a:p>
            <a:pPr marL="742950" lvl="1" indent="-285750"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dirty="0">
                <a:latin typeface="Times New Roman" pitchFamily="18" charset="0"/>
                <a:ea typeface="黑体" pitchFamily="49" charset="-122"/>
              </a:rPr>
              <a:t>	</a:t>
            </a:r>
            <a:r>
              <a:rPr kumimoji="1" lang="en-US" altLang="zh-CN" sz="2400" dirty="0" err="1">
                <a:latin typeface="Times New Roman" pitchFamily="18" charset="0"/>
                <a:ea typeface="黑体" pitchFamily="49" charset="-122"/>
              </a:rPr>
              <a:t>int</a:t>
            </a:r>
            <a:r>
              <a:rPr kumimoji="1" lang="en-US" altLang="zh-CN" sz="2400" dirty="0">
                <a:latin typeface="Times New Roman" pitchFamily="18" charset="0"/>
                <a:ea typeface="黑体" pitchFamily="49" charset="-122"/>
              </a:rPr>
              <a:t> a[4] = { 2, 4, 6, d };</a:t>
            </a:r>
            <a:endParaRPr kumimoji="1"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742950" lvl="1" indent="-285750">
              <a:buClr>
                <a:schemeClr val="tx2"/>
              </a:buClr>
              <a:buSzPct val="75000"/>
              <a:buFont typeface="Wingdings" pitchFamily="2" charset="2"/>
              <a:buNone/>
            </a:pPr>
            <a:endParaRPr kumimoji="1"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buClr>
                <a:schemeClr val="tx2"/>
              </a:buClr>
              <a:buSzPct val="75000"/>
              <a:buFont typeface="Wingdings" pitchFamily="2" charset="2"/>
              <a:buChar char="Ø"/>
            </a:pPr>
            <a:r>
              <a:rPr kumimoji="1" lang="zh-CN" altLang="en-US" sz="2400" dirty="0">
                <a:latin typeface="黑体" pitchFamily="49" charset="-122"/>
                <a:ea typeface="黑体" pitchFamily="49" charset="-122"/>
              </a:rPr>
              <a:t>7.其他不变，改变声明项为</a:t>
            </a:r>
          </a:p>
          <a:p>
            <a:pPr marL="742950" lvl="1" indent="-285750"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dirty="0">
                <a:latin typeface="Times New Roman" pitchFamily="18" charset="0"/>
                <a:ea typeface="黑体" pitchFamily="49" charset="-122"/>
              </a:rPr>
              <a:t>	</a:t>
            </a:r>
            <a:r>
              <a:rPr kumimoji="1" lang="en-US" altLang="zh-CN" sz="2400" dirty="0" err="1">
                <a:latin typeface="Times New Roman" pitchFamily="18" charset="0"/>
                <a:ea typeface="黑体" pitchFamily="49" charset="-122"/>
              </a:rPr>
              <a:t>int</a:t>
            </a:r>
            <a:r>
              <a:rPr kumimoji="1" lang="en-US" altLang="zh-CN" sz="2400" dirty="0">
                <a:latin typeface="Times New Roman" pitchFamily="18" charset="0"/>
                <a:ea typeface="黑体" pitchFamily="49" charset="-122"/>
              </a:rPr>
              <a:t> n=4;</a:t>
            </a:r>
          </a:p>
          <a:p>
            <a:pPr marL="742950" lvl="1" indent="-285750"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dirty="0">
                <a:latin typeface="Times New Roman" pitchFamily="18" charset="0"/>
                <a:ea typeface="黑体" pitchFamily="49" charset="-122"/>
              </a:rPr>
              <a:t>	</a:t>
            </a:r>
            <a:r>
              <a:rPr kumimoji="1" lang="en-US" altLang="zh-CN" sz="2400" dirty="0" err="1">
                <a:latin typeface="Times New Roman" pitchFamily="18" charset="0"/>
                <a:ea typeface="黑体" pitchFamily="49" charset="-122"/>
              </a:rPr>
              <a:t>int</a:t>
            </a:r>
            <a:r>
              <a:rPr kumimoji="1" lang="en-US" altLang="zh-CN" sz="2400" dirty="0">
                <a:latin typeface="Times New Roman" pitchFamily="18" charset="0"/>
                <a:ea typeface="黑体" pitchFamily="49" charset="-122"/>
              </a:rPr>
              <a:t> a[n] = { 0, 1, 2, 3 };</a:t>
            </a:r>
            <a:endParaRPr kumimoji="1" lang="en-US" altLang="zh-CN" sz="24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530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cs typeface="+mj-cs"/>
              </a:rPr>
              <a:t>练习</a:t>
            </a:r>
          </a:p>
        </p:txBody>
      </p:sp>
      <p:sp>
        <p:nvSpPr>
          <p:cNvPr id="72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kumimoji="0" lang="en-US" altLang="zh-CN" dirty="0" smtClean="0"/>
              <a:t>1. </a:t>
            </a:r>
            <a:r>
              <a:rPr kumimoji="0" lang="zh-CN" altLang="en-US" dirty="0" smtClean="0"/>
              <a:t>给定一组整数，找到其中最小的整数，并按照输入的逆序输出这组整数</a:t>
            </a:r>
          </a:p>
          <a:p>
            <a:pPr eaLnBrk="1" hangingPunct="1"/>
            <a:endParaRPr kumimoji="0" lang="zh-CN" altLang="en-US" dirty="0" smtClean="0"/>
          </a:p>
          <a:p>
            <a:pPr eaLnBrk="1" hangingPunct="1"/>
            <a:r>
              <a:rPr kumimoji="0" lang="en-US" altLang="zh-CN" dirty="0" smtClean="0"/>
              <a:t>2. </a:t>
            </a:r>
            <a:r>
              <a:rPr kumimoji="0" lang="zh-CN" altLang="en-US" dirty="0" smtClean="0"/>
              <a:t>用数组的方式来处理</a:t>
            </a:r>
            <a:r>
              <a:rPr kumimoji="0" lang="en-US" altLang="zh-CN" dirty="0" smtClean="0"/>
              <a:t>Fibonacci</a:t>
            </a:r>
            <a:r>
              <a:rPr kumimoji="0" lang="zh-CN" altLang="en-US" dirty="0" smtClean="0"/>
              <a:t>数列问题</a:t>
            </a:r>
          </a:p>
        </p:txBody>
      </p:sp>
      <p:sp>
        <p:nvSpPr>
          <p:cNvPr id="204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fld id="{54F59F2C-9E26-405A-A6FF-8584110988E6}" type="slidenum">
              <a:rPr kumimoji="0" lang="zh-CN" altLang="en-US" sz="1200">
                <a:latin typeface="Arial" pitchFamily="34" charset="0"/>
              </a:rPr>
              <a:pPr/>
              <a:t>27</a:t>
            </a:fld>
            <a:endParaRPr kumimoji="0" lang="en-US" altLang="zh-CN" sz="120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75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27313" y="3068638"/>
            <a:ext cx="6400800" cy="990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spcAft>
                <a:spcPts val="2400"/>
              </a:spcAft>
              <a:defRPr/>
            </a:pPr>
            <a:r>
              <a:rPr lang="zh-CN" altLang="en-US" sz="4400" dirty="0" smtClean="0"/>
              <a:t>二维数组</a:t>
            </a:r>
            <a:endParaRPr lang="zh-CN" altLang="en-US" sz="5200" cap="none" dirty="0">
              <a:cs typeface="+mj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578100" y="1066800"/>
            <a:ext cx="6400800" cy="150971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 typeface="Wingdings 2" pitchFamily="18" charset="2"/>
              <a:buNone/>
              <a:defRPr/>
            </a:pPr>
            <a:r>
              <a:rPr lang="zh-CN" altLang="en-US" sz="3200" dirty="0" smtClean="0">
                <a:cs typeface="+mn-cs"/>
              </a:rPr>
              <a:t>第</a:t>
            </a:r>
            <a:r>
              <a:rPr lang="en-US" altLang="zh-CN" sz="3200" dirty="0" smtClean="0">
                <a:cs typeface="+mn-cs"/>
              </a:rPr>
              <a:t>5.2</a:t>
            </a:r>
            <a:r>
              <a:rPr lang="zh-CN" altLang="en-US" sz="3200" dirty="0" smtClean="0">
                <a:cs typeface="+mn-cs"/>
              </a:rPr>
              <a:t>节</a:t>
            </a:r>
            <a:endParaRPr lang="zh-CN" altLang="en-US" sz="3200" dirty="0"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程序设计导论</a:t>
            </a:r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rgbClr val="0000CC"/>
                </a:solidFill>
                <a:latin typeface="Gill Sans MT" charset="0"/>
                <a:ea typeface="华文中宋" charset="-122"/>
                <a:cs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B5E5242-2EC7-E540-9F85-6C9080CFCB26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zh-CN" sz="1200">
              <a:solidFill>
                <a:srgbClr val="B4B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85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/>
              <a:t>二维数组的概念及其定义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2053208"/>
          </a:xfrm>
        </p:spPr>
        <p:txBody>
          <a:bodyPr/>
          <a:lstStyle/>
          <a:p>
            <a:r>
              <a:rPr lang="zh-CN" altLang="en-US" dirty="0"/>
              <a:t>当一维数组的每个元素是一个一维数组时，就构成了二维数组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二维数</a:t>
            </a:r>
            <a:r>
              <a:rPr lang="zh-CN" altLang="en-US" dirty="0"/>
              <a:t>组与数学中的矩阵概念相对应。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程序设计导论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F9A7C6-FC64-2A4B-B075-7DF3C2EDE6D3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1631255" y="3523456"/>
            <a:ext cx="7261225" cy="2209800"/>
            <a:chOff x="606" y="2352"/>
            <a:chExt cx="4574" cy="1392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606" y="2370"/>
              <a:ext cx="816" cy="10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606" y="270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606" y="3042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702" y="2370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2400" dirty="0" smtClean="0">
                  <a:latin typeface="Times New Roman" charset="0"/>
                </a:rPr>
                <a:t>age[0]</a:t>
              </a: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702" y="2706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2400" smtClean="0">
                  <a:latin typeface="Times New Roman" charset="0"/>
                </a:rPr>
                <a:t>age[1]</a:t>
              </a:r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702" y="3042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2400" smtClean="0">
                  <a:latin typeface="Times New Roman" charset="0"/>
                </a:rPr>
                <a:t>age[2]</a:t>
              </a: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1776" y="2370"/>
              <a:ext cx="1584" cy="10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1776" y="2706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1776" y="3042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1872" y="2370"/>
              <a:ext cx="13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sz="2400" dirty="0" smtClean="0">
                  <a:latin typeface="Times New Roman" charset="0"/>
                </a:rPr>
                <a:t>17 19 20 18 21 </a:t>
              </a:r>
              <a:endParaRPr kumimoji="1" lang="en-US" altLang="zh-CN" sz="2400" dirty="0" smtClean="0">
                <a:latin typeface="Times New Roman" charset="0"/>
              </a:endParaRPr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1872" y="2706"/>
              <a:ext cx="13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sz="2400" smtClean="0">
                  <a:latin typeface="Times New Roman" charset="0"/>
                </a:rPr>
                <a:t>23 16 18 19 22 </a:t>
              </a:r>
              <a:endParaRPr kumimoji="1" lang="en-US" altLang="zh-CN" sz="2400" smtClean="0">
                <a:latin typeface="Times New Roman" charset="0"/>
              </a:endParaRPr>
            </a:p>
          </p:txBody>
        </p:sp>
        <p:sp>
          <p:nvSpPr>
            <p:cNvPr id="20" name="Text Box 16"/>
            <p:cNvSpPr txBox="1">
              <a:spLocks noChangeArrowheads="1"/>
            </p:cNvSpPr>
            <p:nvPr/>
          </p:nvSpPr>
          <p:spPr bwMode="auto">
            <a:xfrm>
              <a:off x="1872" y="3090"/>
              <a:ext cx="13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sz="2400" smtClean="0">
                  <a:latin typeface="Times New Roman" charset="0"/>
                </a:rPr>
                <a:t>21 23 20 16 18 </a:t>
              </a:r>
              <a:endParaRPr kumimoji="1" lang="en-US" altLang="zh-CN" sz="2400" smtClean="0">
                <a:latin typeface="Times New Roman" charset="0"/>
              </a:endParaRPr>
            </a:p>
          </p:txBody>
        </p:sp>
        <p:sp>
          <p:nvSpPr>
            <p:cNvPr id="21" name="AutoShape 17"/>
            <p:cNvSpPr>
              <a:spLocks/>
            </p:cNvSpPr>
            <p:nvPr/>
          </p:nvSpPr>
          <p:spPr bwMode="auto">
            <a:xfrm>
              <a:off x="3740" y="2400"/>
              <a:ext cx="96" cy="912"/>
            </a:xfrm>
            <a:prstGeom prst="leftBracket">
              <a:avLst>
                <a:gd name="adj" fmla="val 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22" name="AutoShape 18"/>
            <p:cNvSpPr>
              <a:spLocks/>
            </p:cNvSpPr>
            <p:nvPr/>
          </p:nvSpPr>
          <p:spPr bwMode="auto">
            <a:xfrm>
              <a:off x="5132" y="2400"/>
              <a:ext cx="48" cy="912"/>
            </a:xfrm>
            <a:prstGeom prst="rightBracket">
              <a:avLst>
                <a:gd name="adj" fmla="val 1134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3836" y="2352"/>
              <a:ext cx="1344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sz="2400" smtClean="0">
                  <a:latin typeface="Times New Roman" charset="0"/>
                </a:rPr>
                <a:t>17 19 20 18 21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sz="2400" smtClean="0">
                  <a:latin typeface="Times New Roman" charset="0"/>
                </a:rPr>
                <a:t>23 16 18 19 22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sz="2400" smtClean="0">
                  <a:latin typeface="Times New Roman" charset="0"/>
                </a:rPr>
                <a:t>21 23 20 16 18</a:t>
              </a:r>
              <a:endParaRPr kumimoji="1" lang="en-US" altLang="zh-CN" sz="2400" smtClean="0">
                <a:latin typeface="Times New Roman" charset="0"/>
              </a:endParaRPr>
            </a:p>
          </p:txBody>
        </p:sp>
        <p:sp>
          <p:nvSpPr>
            <p:cNvPr id="24" name="AutoShape 20"/>
            <p:cNvSpPr>
              <a:spLocks noChangeArrowheads="1"/>
            </p:cNvSpPr>
            <p:nvPr/>
          </p:nvSpPr>
          <p:spPr bwMode="auto">
            <a:xfrm>
              <a:off x="1518" y="2514"/>
              <a:ext cx="181" cy="96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25" name="AutoShape 21"/>
            <p:cNvSpPr>
              <a:spLocks noChangeArrowheads="1"/>
            </p:cNvSpPr>
            <p:nvPr/>
          </p:nvSpPr>
          <p:spPr bwMode="auto">
            <a:xfrm>
              <a:off x="1518" y="2802"/>
              <a:ext cx="181" cy="96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26" name="AutoShape 22"/>
            <p:cNvSpPr>
              <a:spLocks noChangeArrowheads="1"/>
            </p:cNvSpPr>
            <p:nvPr/>
          </p:nvSpPr>
          <p:spPr bwMode="auto">
            <a:xfrm>
              <a:off x="1518" y="3138"/>
              <a:ext cx="181" cy="96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27" name="AutoShape 23"/>
            <p:cNvSpPr>
              <a:spLocks noChangeArrowheads="1"/>
            </p:cNvSpPr>
            <p:nvPr/>
          </p:nvSpPr>
          <p:spPr bwMode="auto">
            <a:xfrm>
              <a:off x="3468" y="2466"/>
              <a:ext cx="188" cy="816"/>
            </a:xfrm>
            <a:prstGeom prst="rightArrowCallout">
              <a:avLst>
                <a:gd name="adj1" fmla="val 62323"/>
                <a:gd name="adj2" fmla="val 62322"/>
                <a:gd name="adj3" fmla="val 16667"/>
                <a:gd name="adj4" fmla="val 45391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28" name="Text Box 24"/>
            <p:cNvSpPr txBox="1">
              <a:spLocks noChangeArrowheads="1"/>
            </p:cNvSpPr>
            <p:nvPr/>
          </p:nvSpPr>
          <p:spPr bwMode="auto">
            <a:xfrm>
              <a:off x="606" y="3456"/>
              <a:ext cx="9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>
                  <a:latin typeface="Times New Roman" pitchFamily="18" charset="0"/>
                </a:rPr>
                <a:t>一维数组</a:t>
              </a:r>
            </a:p>
          </p:txBody>
        </p:sp>
        <p:sp>
          <p:nvSpPr>
            <p:cNvPr id="29" name="Text Box 25"/>
            <p:cNvSpPr txBox="1">
              <a:spLocks noChangeArrowheads="1"/>
            </p:cNvSpPr>
            <p:nvPr/>
          </p:nvSpPr>
          <p:spPr bwMode="auto">
            <a:xfrm>
              <a:off x="2064" y="3456"/>
              <a:ext cx="9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>
                  <a:latin typeface="Times New Roman" pitchFamily="18" charset="0"/>
                </a:rPr>
                <a:t>二维数组</a:t>
              </a:r>
            </a:p>
          </p:txBody>
        </p:sp>
        <p:sp>
          <p:nvSpPr>
            <p:cNvPr id="30" name="Text Box 26"/>
            <p:cNvSpPr txBox="1">
              <a:spLocks noChangeArrowheads="1"/>
            </p:cNvSpPr>
            <p:nvPr/>
          </p:nvSpPr>
          <p:spPr bwMode="auto">
            <a:xfrm>
              <a:off x="4219" y="3408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>
                  <a:latin typeface="Times New Roman" pitchFamily="18" charset="0"/>
                </a:rPr>
                <a:t>矩阵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080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程序设计导论</a:t>
            </a:r>
          </a:p>
        </p:txBody>
      </p:sp>
      <p:sp>
        <p:nvSpPr>
          <p:cNvPr id="2355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ACA07EEF-66E9-5A47-8120-F374E5EAFD38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  <a:cs typeface="华文中宋" charset="-122"/>
              </a:rPr>
              <a:pPr/>
              <a:t>3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  <a:cs typeface="华文中宋" charset="-122"/>
            </a:endParaRPr>
          </a:p>
        </p:txBody>
      </p:sp>
      <p:sp>
        <p:nvSpPr>
          <p:cNvPr id="23555" name="Rectangle 5"/>
          <p:cNvSpPr>
            <a:spLocks noChangeArrowheads="1"/>
          </p:cNvSpPr>
          <p:nvPr/>
        </p:nvSpPr>
        <p:spPr bwMode="auto">
          <a:xfrm>
            <a:off x="1042988" y="1628775"/>
            <a:ext cx="8101012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Aft>
                <a:spcPts val="1800"/>
              </a:spcAft>
              <a:buFont typeface="Wingdings 2" charset="2"/>
              <a:buNone/>
            </a:pPr>
            <a:r>
              <a:rPr lang="zh-CN" altLang="en-US" sz="6000" dirty="0">
                <a:latin typeface="Gill Sans MT" charset="0"/>
                <a:ea typeface="华文中宋" charset="-122"/>
                <a:cs typeface="华文中宋" charset="-122"/>
              </a:rPr>
              <a:t>演示环节</a:t>
            </a:r>
            <a:endParaRPr lang="en-US" altLang="zh-CN" sz="6000" dirty="0">
              <a:latin typeface="Gill Sans MT" charset="0"/>
              <a:ea typeface="华文中宋" charset="-122"/>
              <a:cs typeface="华文中宋" charset="-122"/>
            </a:endParaRPr>
          </a:p>
          <a:p>
            <a:pPr algn="ctr" eaLnBrk="1" hangingPunct="1">
              <a:spcAft>
                <a:spcPts val="1800"/>
              </a:spcAft>
              <a:buFont typeface="Wingdings 2" charset="2"/>
              <a:buNone/>
            </a:pPr>
            <a:r>
              <a:rPr lang="zh-CN" altLang="en-US" sz="6000" dirty="0" smtClean="0">
                <a:solidFill>
                  <a:srgbClr val="0000CC"/>
                </a:solidFill>
                <a:latin typeface="Gill Sans MT" charset="0"/>
                <a:ea typeface="华文中宋" charset="-122"/>
                <a:cs typeface="华文中宋" charset="-122"/>
              </a:rPr>
              <a:t>循环输入数字金字塔</a:t>
            </a:r>
            <a:endParaRPr lang="en-US" altLang="zh-CN" sz="6000" dirty="0">
              <a:solidFill>
                <a:srgbClr val="0000CC"/>
              </a:solidFill>
              <a:latin typeface="Gill Sans MT" charset="0"/>
              <a:ea typeface="华文中宋" charset="-122"/>
              <a:cs typeface="华文中宋" charset="-122"/>
            </a:endParaRPr>
          </a:p>
          <a:p>
            <a:pPr algn="ctr" eaLnBrk="1" hangingPunct="1">
              <a:spcAft>
                <a:spcPts val="1800"/>
              </a:spcAft>
              <a:buFont typeface="Wingdings 2" charset="2"/>
              <a:buNone/>
            </a:pPr>
            <a:r>
              <a:rPr lang="en-US" altLang="zh-CN" sz="4800" dirty="0">
                <a:latin typeface="Gill Sans MT" charset="0"/>
                <a:ea typeface="华文中宋" charset="-122"/>
                <a:cs typeface="华文中宋" charset="-122"/>
              </a:rPr>
              <a:t>(Mac</a:t>
            </a:r>
            <a:r>
              <a:rPr lang="zh-CN" altLang="en-US" sz="4800" dirty="0">
                <a:latin typeface="Gill Sans MT" charset="0"/>
                <a:ea typeface="华文中宋" charset="-122"/>
                <a:cs typeface="华文中宋" charset="-122"/>
              </a:rPr>
              <a:t>系统 </a:t>
            </a:r>
            <a:r>
              <a:rPr lang="en-US" altLang="zh-CN" sz="4800" dirty="0">
                <a:latin typeface="Gill Sans MT" charset="0"/>
                <a:ea typeface="华文中宋" charset="-122"/>
                <a:cs typeface="华文中宋" charset="-122"/>
              </a:rPr>
              <a:t>/</a:t>
            </a:r>
            <a:r>
              <a:rPr lang="zh-CN" altLang="en-US" sz="4800" dirty="0">
                <a:latin typeface="Gill Sans MT" charset="0"/>
                <a:ea typeface="华文中宋" charset="-122"/>
                <a:cs typeface="华文中宋" charset="-122"/>
              </a:rPr>
              <a:t> </a:t>
            </a:r>
            <a:r>
              <a:rPr lang="en-US" altLang="zh-CN" sz="4800" dirty="0">
                <a:latin typeface="Gill Sans MT" charset="0"/>
                <a:ea typeface="华文中宋" charset="-122"/>
                <a:cs typeface="华文中宋" charset="-122"/>
              </a:rPr>
              <a:t>Eclipse</a:t>
            </a:r>
            <a:r>
              <a:rPr lang="zh-CN" altLang="en-US" sz="4800" dirty="0">
                <a:latin typeface="Gill Sans MT" charset="0"/>
                <a:ea typeface="华文中宋" charset="-122"/>
                <a:cs typeface="华文中宋" charset="-122"/>
              </a:rPr>
              <a:t> </a:t>
            </a:r>
            <a:r>
              <a:rPr lang="en-US" altLang="zh-CN" sz="4800" dirty="0">
                <a:latin typeface="Gill Sans MT" charset="0"/>
                <a:ea typeface="华文中宋" charset="-122"/>
                <a:cs typeface="华文中宋" charset="-122"/>
              </a:rPr>
              <a:t>IDE)</a:t>
            </a:r>
          </a:p>
        </p:txBody>
      </p:sp>
    </p:spTree>
    <p:extLst>
      <p:ext uri="{BB962C8B-B14F-4D97-AF65-F5344CB8AC3E}">
        <p14:creationId xmlns:p14="http://schemas.microsoft.com/office/powerpoint/2010/main" val="52519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二维数</a:t>
            </a:r>
            <a:r>
              <a:rPr lang="zh-CN" altLang="en-US" sz="4400" dirty="0"/>
              <a:t>组的定义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定义方式</a:t>
            </a:r>
            <a:endParaRPr lang="en-US" altLang="zh-CN" dirty="0" smtClean="0"/>
          </a:p>
          <a:p>
            <a:pPr lvl="1"/>
            <a:r>
              <a:rPr lang="zh-CN" altLang="en-US" dirty="0"/>
              <a:t>类型标识符  数组名</a:t>
            </a:r>
            <a:r>
              <a:rPr lang="en-US" altLang="zh-CN" dirty="0"/>
              <a:t>[ </a:t>
            </a:r>
            <a:r>
              <a:rPr lang="zh-CN" altLang="en-US" dirty="0"/>
              <a:t>常量表达式</a:t>
            </a:r>
            <a:r>
              <a:rPr lang="en-US" altLang="zh-CN" dirty="0"/>
              <a:t>1 ] [ </a:t>
            </a:r>
            <a:r>
              <a:rPr lang="zh-CN" altLang="en-US" dirty="0"/>
              <a:t>常量表达式</a:t>
            </a:r>
            <a:r>
              <a:rPr lang="en-US" altLang="zh-CN" dirty="0"/>
              <a:t>2</a:t>
            </a:r>
            <a:r>
              <a:rPr lang="en-US" altLang="zh-CN" dirty="0" smtClean="0"/>
              <a:t>]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其中：</a:t>
            </a:r>
          </a:p>
          <a:p>
            <a:pPr lvl="2"/>
            <a:r>
              <a:rPr lang="zh-CN" altLang="en-US" dirty="0"/>
              <a:t>类型标识符：数组中每个元素的数据类型。可以是</a:t>
            </a:r>
            <a:r>
              <a:rPr lang="en-US" altLang="zh-CN" dirty="0"/>
              <a:t>C</a:t>
            </a:r>
            <a:r>
              <a:rPr lang="zh-CN" altLang="en-US" dirty="0"/>
              <a:t>语言中所有的数据类型。</a:t>
            </a:r>
          </a:p>
          <a:p>
            <a:pPr lvl="2"/>
            <a:r>
              <a:rPr lang="zh-CN" altLang="en-US" dirty="0"/>
              <a:t>数组名：合法的标识符，数组名就是变量名。</a:t>
            </a:r>
          </a:p>
          <a:p>
            <a:pPr lvl="2"/>
            <a:r>
              <a:rPr lang="zh-CN" altLang="en-US" dirty="0"/>
              <a:t>常量表达式</a:t>
            </a:r>
            <a:r>
              <a:rPr lang="en-US" altLang="zh-CN" dirty="0"/>
              <a:t>1</a:t>
            </a:r>
            <a:r>
              <a:rPr lang="zh-CN" altLang="en-US" dirty="0"/>
              <a:t>：又称行下标，指出二维数组中一维数组元素的个数。</a:t>
            </a:r>
          </a:p>
          <a:p>
            <a:pPr lvl="2"/>
            <a:r>
              <a:rPr lang="zh-CN" altLang="en-US" dirty="0"/>
              <a:t>常量表达式</a:t>
            </a:r>
            <a:r>
              <a:rPr lang="en-US" altLang="zh-CN" dirty="0"/>
              <a:t>2</a:t>
            </a:r>
            <a:r>
              <a:rPr lang="zh-CN" altLang="en-US" dirty="0"/>
              <a:t>：又称行列标，表明每个一维数组中的元素个数。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程序设计导论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B8D29E-E652-8148-8343-1AE04D7F14AA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467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多维数组的定义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二维数组的每一个元素又是相同的类型的一维数，就构成了三维数组，</a:t>
            </a:r>
            <a:r>
              <a:rPr lang="en-US" altLang="zh-CN" dirty="0">
                <a:latin typeface="Arial" pitchFamily="34" charset="0"/>
              </a:rPr>
              <a:t>……</a:t>
            </a:r>
            <a:r>
              <a:rPr lang="zh-CN" altLang="en-US" dirty="0"/>
              <a:t>依此类推，就可构成四维或</a:t>
            </a:r>
            <a:r>
              <a:rPr lang="zh-CN" altLang="en-US" dirty="0" smtClean="0"/>
              <a:t>更高维数组</a:t>
            </a:r>
            <a:endParaRPr lang="en-US" altLang="zh-CN" dirty="0" smtClean="0"/>
          </a:p>
          <a:p>
            <a:r>
              <a:rPr lang="zh-CN" altLang="en-US" dirty="0" smtClean="0"/>
              <a:t>定义一个</a:t>
            </a:r>
            <a:r>
              <a:rPr lang="en-US" altLang="zh-CN" dirty="0" smtClean="0"/>
              <a:t>n</a:t>
            </a:r>
            <a:r>
              <a:rPr lang="zh-CN" altLang="en-US" dirty="0" smtClean="0"/>
              <a:t>维数组：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程序设计导论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B8D29E-E652-8148-8343-1AE04D7F14AA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6" name="Rectangle 5"/>
          <p:cNvSpPr/>
          <p:nvPr/>
        </p:nvSpPr>
        <p:spPr>
          <a:xfrm>
            <a:off x="1321948" y="3789040"/>
            <a:ext cx="78220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2000" b="1" dirty="0" smtClean="0">
                <a:solidFill>
                  <a:srgbClr val="FF3300"/>
                </a:solidFill>
              </a:rPr>
              <a:t>类型标识</a:t>
            </a:r>
            <a:r>
              <a:rPr lang="zh-CN" altLang="en-US" sz="2000" b="1" smtClean="0">
                <a:solidFill>
                  <a:srgbClr val="FF3300"/>
                </a:solidFill>
              </a:rPr>
              <a:t>符 </a:t>
            </a:r>
            <a:r>
              <a:rPr lang="zh-CN" altLang="en-US" sz="2000" b="1" smtClean="0">
                <a:solidFill>
                  <a:srgbClr val="FF3300"/>
                </a:solidFill>
              </a:rPr>
              <a:t>数组</a:t>
            </a:r>
            <a:r>
              <a:rPr lang="zh-CN" altLang="en-US" sz="2000" b="1" dirty="0" smtClean="0">
                <a:solidFill>
                  <a:srgbClr val="FF3300"/>
                </a:solidFill>
              </a:rPr>
              <a:t>名</a:t>
            </a:r>
            <a:r>
              <a:rPr lang="en-US" altLang="zh-CN" sz="2000" b="1" dirty="0" smtClean="0">
                <a:solidFill>
                  <a:srgbClr val="FF3300"/>
                </a:solidFill>
              </a:rPr>
              <a:t>[</a:t>
            </a:r>
            <a:r>
              <a:rPr lang="zh-CN" altLang="en-US" sz="2000" b="1" dirty="0" smtClean="0">
                <a:solidFill>
                  <a:srgbClr val="FF3300"/>
                </a:solidFill>
              </a:rPr>
              <a:t>常量表达式</a:t>
            </a:r>
            <a:r>
              <a:rPr lang="en-US" altLang="zh-CN" sz="2000" b="1" dirty="0" smtClean="0">
                <a:solidFill>
                  <a:srgbClr val="FF3300"/>
                </a:solidFill>
              </a:rPr>
              <a:t>1] [</a:t>
            </a:r>
            <a:r>
              <a:rPr lang="zh-CN" altLang="en-US" sz="2000" b="1" dirty="0" smtClean="0">
                <a:solidFill>
                  <a:srgbClr val="FF3300"/>
                </a:solidFill>
              </a:rPr>
              <a:t>常量表达式</a:t>
            </a:r>
            <a:r>
              <a:rPr lang="en-US" altLang="zh-CN" sz="2000" b="1" dirty="0" smtClean="0">
                <a:solidFill>
                  <a:srgbClr val="FF3300"/>
                </a:solidFill>
              </a:rPr>
              <a:t>2] </a:t>
            </a:r>
            <a:r>
              <a:rPr lang="en-US" altLang="zh-CN" sz="2000" b="1" dirty="0" smtClean="0">
                <a:solidFill>
                  <a:srgbClr val="FF3300"/>
                </a:solidFill>
                <a:latin typeface="Arial" pitchFamily="34" charset="0"/>
              </a:rPr>
              <a:t>……</a:t>
            </a:r>
            <a:r>
              <a:rPr lang="en-US" altLang="zh-CN" sz="2000" b="1" dirty="0" smtClean="0">
                <a:solidFill>
                  <a:srgbClr val="FF3300"/>
                </a:solidFill>
              </a:rPr>
              <a:t>[</a:t>
            </a:r>
            <a:r>
              <a:rPr lang="zh-CN" altLang="en-US" sz="2000" b="1" dirty="0" smtClean="0">
                <a:solidFill>
                  <a:srgbClr val="FF3300"/>
                </a:solidFill>
              </a:rPr>
              <a:t>常量表达式</a:t>
            </a:r>
            <a:r>
              <a:rPr lang="en-US" altLang="zh-CN" sz="2000" b="1" dirty="0" smtClean="0">
                <a:solidFill>
                  <a:srgbClr val="FF3300"/>
                </a:solidFill>
              </a:rPr>
              <a:t>n]</a:t>
            </a:r>
          </a:p>
          <a:p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193575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三维数组的排列顺序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说明一个三维数组：</a:t>
            </a:r>
          </a:p>
          <a:p>
            <a:pPr>
              <a:buNone/>
            </a:pPr>
            <a:r>
              <a:rPr lang="zh-CN" altLang="en-US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a[2][3][2];</a:t>
            </a:r>
          </a:p>
          <a:p>
            <a:r>
              <a:rPr lang="en-US" altLang="zh-CN" dirty="0"/>
              <a:t>12</a:t>
            </a:r>
            <a:r>
              <a:rPr lang="zh-CN" altLang="en-US" dirty="0"/>
              <a:t>个元素在内存中排列顺序如右图：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456C-610C-4F71-BE43-9165CF3A24A7}" type="slidenum">
              <a:rPr lang="zh-CN" altLang="en-US" smtClean="0"/>
              <a:pPr/>
              <a:t>32</a:t>
            </a:fld>
            <a:endParaRPr lang="en-US" altLang="zh-CN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5436096" y="1182960"/>
            <a:ext cx="1600200" cy="5486400"/>
            <a:chOff x="3984" y="672"/>
            <a:chExt cx="1008" cy="3456"/>
          </a:xfrm>
          <a:solidFill>
            <a:schemeClr val="accent2">
              <a:lumMod val="75000"/>
            </a:schemeClr>
          </a:solidFill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984" y="672"/>
              <a:ext cx="1008" cy="345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  <a:spcAft>
                  <a:spcPct val="10000"/>
                </a:spcAft>
              </a:pPr>
              <a:r>
                <a:rPr kumimoji="1" lang="en-US" altLang="zh-CN" sz="2400" b="1" dirty="0">
                  <a:latin typeface="Times New Roman" pitchFamily="18" charset="0"/>
                </a:rPr>
                <a:t>a[</a:t>
              </a:r>
              <a:r>
                <a:rPr kumimoji="1" lang="en-US" altLang="zh-CN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  <a:r>
                <a:rPr kumimoji="1" lang="en-US" altLang="zh-CN" sz="2400" b="1" dirty="0">
                  <a:latin typeface="Times New Roman" pitchFamily="18" charset="0"/>
                </a:rPr>
                <a:t>][</a:t>
              </a:r>
              <a:r>
                <a:rPr kumimoji="1" lang="en-US" altLang="zh-CN" sz="2400" b="1" dirty="0">
                  <a:solidFill>
                    <a:srgbClr val="0000FF"/>
                  </a:solidFill>
                  <a:latin typeface="Times New Roman" pitchFamily="18" charset="0"/>
                </a:rPr>
                <a:t>0</a:t>
              </a:r>
              <a:r>
                <a:rPr kumimoji="1" lang="en-US" altLang="zh-CN" sz="2400" b="1" dirty="0">
                  <a:latin typeface="Times New Roman" pitchFamily="18" charset="0"/>
                </a:rPr>
                <a:t>][0]</a:t>
              </a:r>
            </a:p>
            <a:p>
              <a:pPr algn="ctr">
                <a:spcBef>
                  <a:spcPct val="10000"/>
                </a:spcBef>
                <a:spcAft>
                  <a:spcPct val="10000"/>
                </a:spcAft>
              </a:pPr>
              <a:r>
                <a:rPr kumimoji="1" lang="en-US" altLang="zh-CN" sz="2400" b="1" dirty="0">
                  <a:latin typeface="Times New Roman" pitchFamily="18" charset="0"/>
                </a:rPr>
                <a:t>a[</a:t>
              </a:r>
              <a:r>
                <a:rPr kumimoji="1" lang="en-US" altLang="zh-CN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  <a:r>
                <a:rPr kumimoji="1" lang="en-US" altLang="zh-CN" sz="2400" b="1" dirty="0">
                  <a:latin typeface="Times New Roman" pitchFamily="18" charset="0"/>
                </a:rPr>
                <a:t>][</a:t>
              </a:r>
              <a:r>
                <a:rPr kumimoji="1" lang="en-US" altLang="zh-CN" sz="2400" b="1" dirty="0">
                  <a:solidFill>
                    <a:srgbClr val="0000FF"/>
                  </a:solidFill>
                  <a:latin typeface="Times New Roman" pitchFamily="18" charset="0"/>
                </a:rPr>
                <a:t>0</a:t>
              </a:r>
              <a:r>
                <a:rPr kumimoji="1" lang="en-US" altLang="zh-CN" sz="2400" b="1" dirty="0">
                  <a:latin typeface="Times New Roman" pitchFamily="18" charset="0"/>
                </a:rPr>
                <a:t>][1]</a:t>
              </a:r>
            </a:p>
            <a:p>
              <a:pPr algn="ctr">
                <a:spcBef>
                  <a:spcPct val="10000"/>
                </a:spcBef>
                <a:spcAft>
                  <a:spcPct val="10000"/>
                </a:spcAft>
              </a:pPr>
              <a:r>
                <a:rPr kumimoji="1" lang="en-US" altLang="zh-CN" sz="2400" b="1" dirty="0">
                  <a:latin typeface="Times New Roman" pitchFamily="18" charset="0"/>
                </a:rPr>
                <a:t>a[</a:t>
              </a:r>
              <a:r>
                <a:rPr kumimoji="1" lang="en-US" altLang="zh-CN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  <a:r>
                <a:rPr kumimoji="1" lang="en-US" altLang="zh-CN" sz="2400" b="1" dirty="0">
                  <a:latin typeface="Times New Roman" pitchFamily="18" charset="0"/>
                </a:rPr>
                <a:t>][</a:t>
              </a:r>
              <a:r>
                <a:rPr kumimoji="1" lang="en-US" altLang="zh-CN" sz="2400" b="1" dirty="0">
                  <a:solidFill>
                    <a:srgbClr val="66FF33"/>
                  </a:solidFill>
                  <a:latin typeface="Times New Roman" pitchFamily="18" charset="0"/>
                </a:rPr>
                <a:t>1</a:t>
              </a:r>
              <a:r>
                <a:rPr kumimoji="1" lang="en-US" altLang="zh-CN" sz="2400" b="1" dirty="0">
                  <a:latin typeface="Times New Roman" pitchFamily="18" charset="0"/>
                </a:rPr>
                <a:t>][0]</a:t>
              </a:r>
            </a:p>
            <a:p>
              <a:pPr algn="ctr">
                <a:spcBef>
                  <a:spcPct val="10000"/>
                </a:spcBef>
                <a:spcAft>
                  <a:spcPct val="10000"/>
                </a:spcAft>
              </a:pPr>
              <a:r>
                <a:rPr kumimoji="1" lang="en-US" altLang="zh-CN" sz="2400" b="1" dirty="0">
                  <a:latin typeface="Times New Roman" pitchFamily="18" charset="0"/>
                </a:rPr>
                <a:t>a[</a:t>
              </a:r>
              <a:r>
                <a:rPr kumimoji="1" lang="en-US" altLang="zh-CN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  <a:r>
                <a:rPr kumimoji="1" lang="en-US" altLang="zh-CN" sz="2400" b="1" dirty="0">
                  <a:latin typeface="Times New Roman" pitchFamily="18" charset="0"/>
                </a:rPr>
                <a:t>][</a:t>
              </a:r>
              <a:r>
                <a:rPr kumimoji="1" lang="en-US" altLang="zh-CN" sz="2400" b="1" dirty="0">
                  <a:solidFill>
                    <a:srgbClr val="66FF33"/>
                  </a:solidFill>
                  <a:latin typeface="Times New Roman" pitchFamily="18" charset="0"/>
                </a:rPr>
                <a:t>1</a:t>
              </a:r>
              <a:r>
                <a:rPr kumimoji="1" lang="en-US" altLang="zh-CN" sz="2400" b="1" dirty="0">
                  <a:latin typeface="Times New Roman" pitchFamily="18" charset="0"/>
                </a:rPr>
                <a:t>][1]</a:t>
              </a:r>
            </a:p>
            <a:p>
              <a:pPr algn="ctr">
                <a:spcBef>
                  <a:spcPct val="10000"/>
                </a:spcBef>
                <a:spcAft>
                  <a:spcPct val="10000"/>
                </a:spcAft>
              </a:pPr>
              <a:r>
                <a:rPr kumimoji="1" lang="en-US" altLang="zh-CN" sz="2400" b="1" dirty="0">
                  <a:latin typeface="Times New Roman" pitchFamily="18" charset="0"/>
                </a:rPr>
                <a:t>a[</a:t>
              </a:r>
              <a:r>
                <a:rPr kumimoji="1" lang="en-US" altLang="zh-CN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  <a:r>
                <a:rPr kumimoji="1" lang="en-US" altLang="zh-CN" sz="2400" b="1" dirty="0">
                  <a:latin typeface="Times New Roman" pitchFamily="18" charset="0"/>
                </a:rPr>
                <a:t>][</a:t>
              </a:r>
              <a:r>
                <a:rPr kumimoji="1" lang="en-US" altLang="zh-CN" sz="2400" b="1" dirty="0">
                  <a:solidFill>
                    <a:srgbClr val="00FFFF"/>
                  </a:solidFill>
                  <a:latin typeface="Times New Roman" pitchFamily="18" charset="0"/>
                </a:rPr>
                <a:t>2</a:t>
              </a:r>
              <a:r>
                <a:rPr kumimoji="1" lang="en-US" altLang="zh-CN" sz="2400" b="1" dirty="0">
                  <a:latin typeface="Times New Roman" pitchFamily="18" charset="0"/>
                </a:rPr>
                <a:t>][0]</a:t>
              </a:r>
            </a:p>
            <a:p>
              <a:pPr algn="ctr">
                <a:spcBef>
                  <a:spcPct val="10000"/>
                </a:spcBef>
                <a:spcAft>
                  <a:spcPct val="10000"/>
                </a:spcAft>
              </a:pPr>
              <a:r>
                <a:rPr kumimoji="1" lang="en-US" altLang="zh-CN" sz="2400" b="1" dirty="0">
                  <a:latin typeface="Times New Roman" pitchFamily="18" charset="0"/>
                </a:rPr>
                <a:t>a[</a:t>
              </a:r>
              <a:r>
                <a:rPr kumimoji="1" lang="en-US" altLang="zh-CN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  <a:r>
                <a:rPr kumimoji="1" lang="en-US" altLang="zh-CN" sz="2400" b="1" dirty="0">
                  <a:latin typeface="Times New Roman" pitchFamily="18" charset="0"/>
                </a:rPr>
                <a:t>][</a:t>
              </a:r>
              <a:r>
                <a:rPr kumimoji="1" lang="en-US" altLang="zh-CN" sz="2400" b="1" dirty="0">
                  <a:solidFill>
                    <a:srgbClr val="00FFFF"/>
                  </a:solidFill>
                  <a:latin typeface="Times New Roman" pitchFamily="18" charset="0"/>
                </a:rPr>
                <a:t>2</a:t>
              </a:r>
              <a:r>
                <a:rPr kumimoji="1" lang="en-US" altLang="zh-CN" sz="2400" b="1" dirty="0">
                  <a:latin typeface="Times New Roman" pitchFamily="18" charset="0"/>
                </a:rPr>
                <a:t>][1]</a:t>
              </a:r>
            </a:p>
            <a:p>
              <a:pPr algn="ctr">
                <a:spcBef>
                  <a:spcPct val="10000"/>
                </a:spcBef>
                <a:spcAft>
                  <a:spcPct val="10000"/>
                </a:spcAft>
              </a:pPr>
              <a:r>
                <a:rPr kumimoji="1" lang="en-US" altLang="zh-CN" sz="2400" b="1" dirty="0">
                  <a:latin typeface="Times New Roman" pitchFamily="18" charset="0"/>
                </a:rPr>
                <a:t>a[</a:t>
              </a:r>
              <a:r>
                <a:rPr kumimoji="1" lang="en-US" altLang="zh-CN" sz="2400" b="1" dirty="0">
                  <a:solidFill>
                    <a:schemeClr val="bg2"/>
                  </a:solidFill>
                  <a:latin typeface="Times New Roman" pitchFamily="18" charset="0"/>
                </a:rPr>
                <a:t>1</a:t>
              </a:r>
              <a:r>
                <a:rPr kumimoji="1" lang="en-US" altLang="zh-CN" sz="2400" b="1" dirty="0">
                  <a:latin typeface="Times New Roman" pitchFamily="18" charset="0"/>
                </a:rPr>
                <a:t>][</a:t>
              </a:r>
              <a:r>
                <a:rPr kumimoji="1" lang="en-US" altLang="zh-CN" sz="2400" b="1" dirty="0">
                  <a:solidFill>
                    <a:srgbClr val="0000FF"/>
                  </a:solidFill>
                  <a:latin typeface="Times New Roman" pitchFamily="18" charset="0"/>
                </a:rPr>
                <a:t>0</a:t>
              </a:r>
              <a:r>
                <a:rPr kumimoji="1" lang="en-US" altLang="zh-CN" sz="2400" b="1" dirty="0">
                  <a:latin typeface="Times New Roman" pitchFamily="18" charset="0"/>
                </a:rPr>
                <a:t>][0]</a:t>
              </a:r>
            </a:p>
            <a:p>
              <a:pPr algn="ctr">
                <a:spcBef>
                  <a:spcPct val="10000"/>
                </a:spcBef>
                <a:spcAft>
                  <a:spcPct val="10000"/>
                </a:spcAft>
              </a:pPr>
              <a:r>
                <a:rPr kumimoji="1" lang="en-US" altLang="zh-CN" sz="2400" b="1" dirty="0">
                  <a:latin typeface="Times New Roman" pitchFamily="18" charset="0"/>
                </a:rPr>
                <a:t>a[</a:t>
              </a:r>
              <a:r>
                <a:rPr kumimoji="1" lang="en-US" altLang="zh-CN" sz="2400" b="1" dirty="0">
                  <a:solidFill>
                    <a:schemeClr val="bg2"/>
                  </a:solidFill>
                  <a:latin typeface="Times New Roman" pitchFamily="18" charset="0"/>
                </a:rPr>
                <a:t>1</a:t>
              </a:r>
              <a:r>
                <a:rPr kumimoji="1" lang="en-US" altLang="zh-CN" sz="2400" b="1" dirty="0">
                  <a:latin typeface="Times New Roman" pitchFamily="18" charset="0"/>
                </a:rPr>
                <a:t>][</a:t>
              </a:r>
              <a:r>
                <a:rPr kumimoji="1" lang="en-US" altLang="zh-CN" sz="2400" b="1" dirty="0">
                  <a:solidFill>
                    <a:srgbClr val="0000FF"/>
                  </a:solidFill>
                  <a:latin typeface="Times New Roman" pitchFamily="18" charset="0"/>
                </a:rPr>
                <a:t>0</a:t>
              </a:r>
              <a:r>
                <a:rPr kumimoji="1" lang="en-US" altLang="zh-CN" sz="2400" b="1" dirty="0">
                  <a:latin typeface="Times New Roman" pitchFamily="18" charset="0"/>
                </a:rPr>
                <a:t>][1]</a:t>
              </a:r>
            </a:p>
            <a:p>
              <a:pPr algn="ctr">
                <a:spcBef>
                  <a:spcPct val="10000"/>
                </a:spcBef>
                <a:spcAft>
                  <a:spcPct val="10000"/>
                </a:spcAft>
              </a:pPr>
              <a:r>
                <a:rPr kumimoji="1" lang="en-US" altLang="zh-CN" sz="2400" b="1" dirty="0">
                  <a:latin typeface="Times New Roman" pitchFamily="18" charset="0"/>
                </a:rPr>
                <a:t>a[</a:t>
              </a:r>
              <a:r>
                <a:rPr kumimoji="1" lang="en-US" altLang="zh-CN" sz="2400" b="1" dirty="0">
                  <a:solidFill>
                    <a:schemeClr val="bg2"/>
                  </a:solidFill>
                  <a:latin typeface="Times New Roman" pitchFamily="18" charset="0"/>
                </a:rPr>
                <a:t>1</a:t>
              </a:r>
              <a:r>
                <a:rPr kumimoji="1" lang="en-US" altLang="zh-CN" sz="2400" b="1" dirty="0">
                  <a:latin typeface="Times New Roman" pitchFamily="18" charset="0"/>
                </a:rPr>
                <a:t>][</a:t>
              </a:r>
              <a:r>
                <a:rPr kumimoji="1" lang="en-US" altLang="zh-CN" sz="2400" b="1" dirty="0">
                  <a:solidFill>
                    <a:srgbClr val="66FF33"/>
                  </a:solidFill>
                  <a:latin typeface="Times New Roman" pitchFamily="18" charset="0"/>
                </a:rPr>
                <a:t>1</a:t>
              </a:r>
              <a:r>
                <a:rPr kumimoji="1" lang="en-US" altLang="zh-CN" sz="2400" b="1" dirty="0">
                  <a:latin typeface="Times New Roman" pitchFamily="18" charset="0"/>
                </a:rPr>
                <a:t>][0]</a:t>
              </a:r>
            </a:p>
            <a:p>
              <a:pPr algn="ctr">
                <a:spcBef>
                  <a:spcPct val="10000"/>
                </a:spcBef>
                <a:spcAft>
                  <a:spcPct val="10000"/>
                </a:spcAft>
              </a:pPr>
              <a:r>
                <a:rPr kumimoji="1" lang="en-US" altLang="zh-CN" sz="2400" b="1" dirty="0">
                  <a:latin typeface="Times New Roman" pitchFamily="18" charset="0"/>
                </a:rPr>
                <a:t>a[</a:t>
              </a:r>
              <a:r>
                <a:rPr kumimoji="1" lang="en-US" altLang="zh-CN" sz="2400" b="1" dirty="0">
                  <a:solidFill>
                    <a:schemeClr val="bg2"/>
                  </a:solidFill>
                  <a:latin typeface="Times New Roman" pitchFamily="18" charset="0"/>
                </a:rPr>
                <a:t>1</a:t>
              </a:r>
              <a:r>
                <a:rPr kumimoji="1" lang="en-US" altLang="zh-CN" sz="2400" b="1" dirty="0">
                  <a:latin typeface="Times New Roman" pitchFamily="18" charset="0"/>
                </a:rPr>
                <a:t>][</a:t>
              </a:r>
              <a:r>
                <a:rPr kumimoji="1" lang="en-US" altLang="zh-CN" sz="2400" b="1" dirty="0">
                  <a:solidFill>
                    <a:srgbClr val="66FF33"/>
                  </a:solidFill>
                  <a:latin typeface="Times New Roman" pitchFamily="18" charset="0"/>
                </a:rPr>
                <a:t>1</a:t>
              </a:r>
              <a:r>
                <a:rPr kumimoji="1" lang="en-US" altLang="zh-CN" sz="2400" b="1" dirty="0">
                  <a:latin typeface="Times New Roman" pitchFamily="18" charset="0"/>
                </a:rPr>
                <a:t>][1]</a:t>
              </a:r>
            </a:p>
            <a:p>
              <a:pPr algn="ctr">
                <a:spcBef>
                  <a:spcPct val="10000"/>
                </a:spcBef>
                <a:spcAft>
                  <a:spcPct val="10000"/>
                </a:spcAft>
              </a:pPr>
              <a:r>
                <a:rPr kumimoji="1" lang="en-US" altLang="zh-CN" sz="2400" b="1" dirty="0">
                  <a:latin typeface="Times New Roman" pitchFamily="18" charset="0"/>
                </a:rPr>
                <a:t>a[</a:t>
              </a:r>
              <a:r>
                <a:rPr kumimoji="1" lang="en-US" altLang="zh-CN" sz="2400" b="1" dirty="0">
                  <a:solidFill>
                    <a:schemeClr val="bg2"/>
                  </a:solidFill>
                  <a:latin typeface="Times New Roman" pitchFamily="18" charset="0"/>
                </a:rPr>
                <a:t>1</a:t>
              </a:r>
              <a:r>
                <a:rPr kumimoji="1" lang="en-US" altLang="zh-CN" sz="2400" b="1" dirty="0">
                  <a:latin typeface="Times New Roman" pitchFamily="18" charset="0"/>
                </a:rPr>
                <a:t>][</a:t>
              </a:r>
              <a:r>
                <a:rPr kumimoji="1" lang="en-US" altLang="zh-CN" sz="2400" b="1" dirty="0">
                  <a:solidFill>
                    <a:srgbClr val="00FFFF"/>
                  </a:solidFill>
                  <a:latin typeface="Times New Roman" pitchFamily="18" charset="0"/>
                </a:rPr>
                <a:t>2</a:t>
              </a:r>
              <a:r>
                <a:rPr kumimoji="1" lang="en-US" altLang="zh-CN" sz="2400" b="1" dirty="0">
                  <a:latin typeface="Times New Roman" pitchFamily="18" charset="0"/>
                </a:rPr>
                <a:t>][0]</a:t>
              </a:r>
            </a:p>
            <a:p>
              <a:pPr algn="ctr">
                <a:spcBef>
                  <a:spcPct val="10000"/>
                </a:spcBef>
                <a:spcAft>
                  <a:spcPct val="10000"/>
                </a:spcAft>
              </a:pPr>
              <a:r>
                <a:rPr kumimoji="1" lang="en-US" altLang="zh-CN" sz="2400" b="1" dirty="0">
                  <a:latin typeface="Times New Roman" pitchFamily="18" charset="0"/>
                </a:rPr>
                <a:t>a[</a:t>
              </a:r>
              <a:r>
                <a:rPr kumimoji="1" lang="en-US" altLang="zh-CN" sz="2400" b="1" dirty="0">
                  <a:solidFill>
                    <a:schemeClr val="bg2"/>
                  </a:solidFill>
                  <a:latin typeface="Times New Roman" pitchFamily="18" charset="0"/>
                </a:rPr>
                <a:t>1</a:t>
              </a:r>
              <a:r>
                <a:rPr kumimoji="1" lang="en-US" altLang="zh-CN" sz="2400" b="1" dirty="0">
                  <a:latin typeface="Times New Roman" pitchFamily="18" charset="0"/>
                </a:rPr>
                <a:t>][</a:t>
              </a:r>
              <a:r>
                <a:rPr kumimoji="1" lang="en-US" altLang="zh-CN" sz="2400" b="1" dirty="0">
                  <a:solidFill>
                    <a:srgbClr val="00FFFF"/>
                  </a:solidFill>
                  <a:latin typeface="Times New Roman" pitchFamily="18" charset="0"/>
                </a:rPr>
                <a:t>2</a:t>
              </a:r>
              <a:r>
                <a:rPr kumimoji="1" lang="en-US" altLang="zh-CN" sz="2400" b="1" dirty="0">
                  <a:latin typeface="Times New Roman" pitchFamily="18" charset="0"/>
                </a:rPr>
                <a:t>][1]</a:t>
              </a:r>
              <a:endParaRPr kumimoji="1"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3984" y="1008"/>
              <a:ext cx="1008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3984" y="1296"/>
              <a:ext cx="1008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3984" y="1536"/>
              <a:ext cx="1008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3984" y="1824"/>
              <a:ext cx="1008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3984" y="2112"/>
              <a:ext cx="1008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3984" y="2400"/>
              <a:ext cx="1008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3984" y="2640"/>
              <a:ext cx="1008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3984" y="2928"/>
              <a:ext cx="1008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3984" y="3216"/>
              <a:ext cx="1008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3984" y="3504"/>
              <a:ext cx="1008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3984" y="3792"/>
              <a:ext cx="1008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249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计算多维数组中元素位置的公式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</a:t>
            </a:r>
            <a:r>
              <a:rPr lang="en-US" altLang="zh-CN" dirty="0" err="1"/>
              <a:t>m×n</a:t>
            </a:r>
            <a:r>
              <a:rPr lang="zh-CN" altLang="en-US" dirty="0"/>
              <a:t>的二维数组</a:t>
            </a:r>
            <a:r>
              <a:rPr lang="en-US" altLang="zh-CN" dirty="0"/>
              <a:t>a</a:t>
            </a:r>
            <a:r>
              <a:rPr lang="zh-CN" altLang="en-US" dirty="0"/>
              <a:t>，其中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在数组中的位置为：</a:t>
            </a:r>
          </a:p>
          <a:p>
            <a:pPr>
              <a:buNone/>
            </a:pPr>
            <a:r>
              <a:rPr lang="zh-CN" altLang="en-US" dirty="0"/>
              <a:t>			</a:t>
            </a:r>
            <a:r>
              <a:rPr lang="en-US" altLang="zh-CN" dirty="0" err="1"/>
              <a:t>i</a:t>
            </a:r>
            <a:r>
              <a:rPr lang="en-US" altLang="zh-CN" dirty="0"/>
              <a:t> ×n</a:t>
            </a:r>
            <a:r>
              <a:rPr lang="zh-CN" altLang="en-US" dirty="0"/>
              <a:t>＋</a:t>
            </a:r>
            <a:r>
              <a:rPr lang="en-US" altLang="zh-CN" dirty="0"/>
              <a:t>j</a:t>
            </a:r>
            <a:r>
              <a:rPr lang="zh-CN" altLang="en-US" dirty="0"/>
              <a:t>＋</a:t>
            </a:r>
            <a:r>
              <a:rPr lang="en-US" altLang="zh-CN" dirty="0"/>
              <a:t>1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一</a:t>
            </a:r>
            <a:r>
              <a:rPr lang="zh-CN" altLang="en-US" dirty="0"/>
              <a:t>个</a:t>
            </a:r>
            <a:r>
              <a:rPr lang="en-US" altLang="zh-CN" dirty="0" err="1"/>
              <a:t>m×n×u</a:t>
            </a:r>
            <a:r>
              <a:rPr lang="zh-CN" altLang="en-US" dirty="0"/>
              <a:t>的三维数组</a:t>
            </a:r>
            <a:r>
              <a:rPr lang="en-US" altLang="zh-CN" dirty="0"/>
              <a:t>a</a:t>
            </a:r>
            <a:r>
              <a:rPr lang="zh-CN" altLang="en-US" dirty="0"/>
              <a:t>，其中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][j][k]</a:t>
            </a:r>
            <a:r>
              <a:rPr lang="zh-CN" altLang="en-US" dirty="0"/>
              <a:t>在数组中的位置为：</a:t>
            </a:r>
          </a:p>
          <a:p>
            <a:pPr>
              <a:buNone/>
            </a:pPr>
            <a:r>
              <a:rPr lang="zh-CN" altLang="en-US" dirty="0"/>
              <a:t>			</a:t>
            </a:r>
            <a:r>
              <a:rPr lang="en-US" altLang="zh-CN" dirty="0" err="1"/>
              <a:t>i×n×u</a:t>
            </a:r>
            <a:r>
              <a:rPr lang="zh-CN" altLang="en-US" dirty="0"/>
              <a:t>＋</a:t>
            </a:r>
            <a:r>
              <a:rPr lang="en-US" altLang="zh-CN" dirty="0" err="1"/>
              <a:t>j×n</a:t>
            </a:r>
            <a:r>
              <a:rPr lang="zh-CN" altLang="en-US" dirty="0"/>
              <a:t>＋</a:t>
            </a:r>
            <a:r>
              <a:rPr lang="en-US" altLang="zh-CN" dirty="0"/>
              <a:t>k</a:t>
            </a:r>
            <a:r>
              <a:rPr lang="zh-CN" altLang="en-US" dirty="0"/>
              <a:t>＋</a:t>
            </a:r>
            <a:r>
              <a:rPr lang="en-US" altLang="zh-CN" dirty="0"/>
              <a:t>1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02F8F-1F7F-4CB5-B12E-165AB2AC9EE5}" type="slidenum">
              <a:rPr lang="zh-CN" altLang="en-US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16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2.2 </a:t>
            </a:r>
            <a:r>
              <a:rPr lang="zh-CN" altLang="en-US" sz="4000" smtClean="0"/>
              <a:t>访问二维数组和多维数组</a:t>
            </a:r>
            <a:endParaRPr lang="zh-CN" altLang="en-US" smtClean="0"/>
          </a:p>
        </p:txBody>
      </p:sp>
      <p:sp>
        <p:nvSpPr>
          <p:cNvPr id="72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kumimoji="0" lang="zh-CN" altLang="en-US" dirty="0" smtClean="0"/>
              <a:t>访问二维数组中元素的形式：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zh-CN" altLang="en-US" dirty="0" smtClean="0"/>
              <a:t>			</a:t>
            </a:r>
            <a:r>
              <a:rPr kumimoji="0" lang="zh-CN" altLang="en-US" b="1" dirty="0" smtClean="0">
                <a:solidFill>
                  <a:srgbClr val="0070C0"/>
                </a:solidFill>
              </a:rPr>
              <a:t>数组名</a:t>
            </a:r>
            <a:r>
              <a:rPr kumimoji="0" lang="en-US" altLang="zh-CN" b="1" dirty="0" smtClean="0">
                <a:solidFill>
                  <a:srgbClr val="0070C0"/>
                </a:solidFill>
              </a:rPr>
              <a:t>[</a:t>
            </a:r>
            <a:r>
              <a:rPr kumimoji="0" lang="zh-CN" altLang="en-US" b="1" dirty="0" smtClean="0">
                <a:solidFill>
                  <a:srgbClr val="0070C0"/>
                </a:solidFill>
              </a:rPr>
              <a:t>下标</a:t>
            </a:r>
            <a:r>
              <a:rPr kumimoji="0" lang="en-US" altLang="zh-CN" b="1" dirty="0" smtClean="0">
                <a:solidFill>
                  <a:srgbClr val="0070C0"/>
                </a:solidFill>
              </a:rPr>
              <a:t>][</a:t>
            </a:r>
            <a:r>
              <a:rPr kumimoji="0" lang="zh-CN" altLang="en-US" b="1" dirty="0" smtClean="0">
                <a:solidFill>
                  <a:srgbClr val="0070C0"/>
                </a:solidFill>
              </a:rPr>
              <a:t>下标</a:t>
            </a:r>
            <a:r>
              <a:rPr kumimoji="0" lang="en-US" altLang="zh-CN" b="1" dirty="0" smtClean="0">
                <a:solidFill>
                  <a:srgbClr val="0070C0"/>
                </a:solidFill>
              </a:rPr>
              <a:t>]</a:t>
            </a:r>
          </a:p>
          <a:p>
            <a:pPr eaLnBrk="1" hangingPunct="1"/>
            <a:r>
              <a:rPr kumimoji="0" lang="zh-CN" altLang="en-US" dirty="0" smtClean="0"/>
              <a:t>其中：</a:t>
            </a:r>
          </a:p>
          <a:p>
            <a:pPr lvl="1" eaLnBrk="1" hangingPunct="1"/>
            <a:r>
              <a:rPr kumimoji="0" lang="zh-CN" altLang="en-US" dirty="0" smtClean="0"/>
              <a:t>每一个下标写在一个方括号中；</a:t>
            </a:r>
          </a:p>
          <a:p>
            <a:pPr lvl="1" eaLnBrk="1" hangingPunct="1"/>
            <a:r>
              <a:rPr kumimoji="0" lang="zh-CN" altLang="en-US" dirty="0" smtClean="0"/>
              <a:t>下标是整型表达式，如果为浮点型数据，</a:t>
            </a:r>
            <a:r>
              <a:rPr kumimoji="0" lang="en-US" altLang="zh-CN" dirty="0" smtClean="0"/>
              <a:t>C</a:t>
            </a:r>
            <a:r>
              <a:rPr kumimoji="0" lang="zh-CN" altLang="en-US" dirty="0" smtClean="0"/>
              <a:t>截去小数部分，自动取整。</a:t>
            </a:r>
          </a:p>
          <a:p>
            <a:pPr lvl="1" eaLnBrk="1" hangingPunct="1"/>
            <a:r>
              <a:rPr kumimoji="0" lang="zh-CN" altLang="en-US" dirty="0" smtClean="0"/>
              <a:t>引用时下标不能超界，否则编译程序检查不出错误，但执行时出现不可知结果。</a:t>
            </a:r>
          </a:p>
        </p:txBody>
      </p:sp>
      <p:sp>
        <p:nvSpPr>
          <p:cNvPr id="2662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fld id="{D964317D-0124-4C0B-82E1-0B3B43C80842}" type="slidenum">
              <a:rPr kumimoji="0" lang="zh-CN" altLang="en-US" sz="1200">
                <a:latin typeface="Arial" pitchFamily="34" charset="0"/>
              </a:rPr>
              <a:pPr/>
              <a:t>34</a:t>
            </a:fld>
            <a:endParaRPr kumimoji="0" lang="en-US" altLang="zh-CN" sz="120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722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多维数组的遍历</a:t>
            </a:r>
          </a:p>
        </p:txBody>
      </p:sp>
      <p:sp>
        <p:nvSpPr>
          <p:cNvPr id="721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kumimoji="0" lang="zh-CN" altLang="en-US" dirty="0" smtClean="0"/>
              <a:t>遍历多维数组元素的最好算法就是利用嵌套循环</a:t>
            </a:r>
          </a:p>
          <a:p>
            <a:pPr eaLnBrk="1" hangingPunct="1"/>
            <a:r>
              <a:rPr kumimoji="0" lang="zh-CN" altLang="en-US" dirty="0" smtClean="0"/>
              <a:t>一般的结构是：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zh-CN" altLang="en-US" dirty="0" smtClean="0"/>
              <a:t>		</a:t>
            </a:r>
            <a:r>
              <a:rPr kumimoji="0" lang="en-US" altLang="zh-CN" dirty="0" smtClean="0"/>
              <a:t>for( </a:t>
            </a:r>
            <a:r>
              <a:rPr kumimoji="0" lang="en-US" altLang="zh-CN" dirty="0" err="1" smtClean="0"/>
              <a:t>i</a:t>
            </a:r>
            <a:r>
              <a:rPr kumimoji="0" lang="en-US" altLang="zh-CN" dirty="0" smtClean="0"/>
              <a:t> = 0; </a:t>
            </a:r>
            <a:r>
              <a:rPr kumimoji="0" lang="en-US" altLang="zh-CN" dirty="0" err="1" smtClean="0"/>
              <a:t>i</a:t>
            </a:r>
            <a:r>
              <a:rPr kumimoji="0" lang="en-US" altLang="zh-CN" dirty="0" smtClean="0"/>
              <a:t> &lt;?; </a:t>
            </a:r>
            <a:r>
              <a:rPr kumimoji="0" lang="en-US" altLang="zh-CN" dirty="0" err="1" smtClean="0"/>
              <a:t>i</a:t>
            </a:r>
            <a:r>
              <a:rPr kumimoji="0" lang="en-US" altLang="zh-CN" dirty="0" smtClean="0"/>
              <a:t>++ )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dirty="0" smtClean="0"/>
              <a:t>		     for( j = 0; j &lt;</a:t>
            </a:r>
            <a:r>
              <a:rPr kumimoji="0" lang="en-US" altLang="zh-CN" dirty="0" smtClean="0">
                <a:sym typeface="Webdings" pitchFamily="18" charset="2"/>
              </a:rPr>
              <a:t>?; </a:t>
            </a:r>
            <a:r>
              <a:rPr kumimoji="0" lang="en-US" altLang="zh-CN" dirty="0" smtClean="0"/>
              <a:t>j++ )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dirty="0" smtClean="0"/>
              <a:t>			  for( k = 0; k &lt;</a:t>
            </a:r>
            <a:r>
              <a:rPr kumimoji="0" lang="en-US" altLang="zh-CN" dirty="0" smtClean="0">
                <a:sym typeface="Webdings" pitchFamily="18" charset="2"/>
              </a:rPr>
              <a:t>?</a:t>
            </a:r>
            <a:r>
              <a:rPr kumimoji="0" lang="en-US" altLang="zh-CN" dirty="0" smtClean="0"/>
              <a:t>; k++ )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dirty="0" smtClean="0"/>
              <a:t>					</a:t>
            </a:r>
            <a:r>
              <a:rPr kumimoji="0" lang="en-US" altLang="zh-CN" b="1" dirty="0" smtClean="0">
                <a:sym typeface="MT Extra" pitchFamily="18" charset="2"/>
              </a:rPr>
              <a:t></a:t>
            </a:r>
            <a:endParaRPr kumimoji="0" lang="en-US" altLang="zh-CN" dirty="0" smtClean="0"/>
          </a:p>
          <a:p>
            <a:pPr eaLnBrk="1" hangingPunct="1"/>
            <a:endParaRPr kumimoji="0" lang="zh-CN" altLang="en-US" dirty="0" smtClean="0"/>
          </a:p>
        </p:txBody>
      </p:sp>
      <p:sp>
        <p:nvSpPr>
          <p:cNvPr id="2765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fld id="{B60019FC-C27A-457C-89F4-DFD0302C7BB4}" type="slidenum">
              <a:rPr kumimoji="0" lang="zh-CN" altLang="en-US" sz="1200">
                <a:latin typeface="Arial" pitchFamily="34" charset="0"/>
              </a:rPr>
              <a:pPr/>
              <a:t>35</a:t>
            </a:fld>
            <a:endParaRPr kumimoji="0" lang="en-US" altLang="zh-CN" sz="120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0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二维数组和多维数组的初始化</a:t>
            </a:r>
          </a:p>
        </p:txBody>
      </p:sp>
      <p:sp>
        <p:nvSpPr>
          <p:cNvPr id="72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0" lang="zh-CN" altLang="en-US" dirty="0" smtClean="0"/>
              <a:t>二维数组和多维数组都可以初始化，与一维数组初始化的差别是由于维数增多，初始化时特别注意元素的排列顺序。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kumimoji="0" lang="zh-CN" altLang="en-US" dirty="0" smtClean="0"/>
              <a:t>例</a:t>
            </a:r>
            <a:r>
              <a:rPr kumimoji="0" lang="en-US" altLang="zh-CN" dirty="0" smtClean="0"/>
              <a:t>:</a:t>
            </a:r>
          </a:p>
          <a:p>
            <a:pPr marL="411480" lvl="1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dirty="0"/>
              <a:t>	</a:t>
            </a:r>
            <a:r>
              <a:rPr kumimoji="0" lang="zh-CN" altLang="en-US" dirty="0" smtClean="0"/>
              <a:t>二维数组的初始化</a:t>
            </a:r>
            <a:endParaRPr kumimoji="0" lang="en-US" altLang="zh-CN" dirty="0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kumimoji="0" lang="en-US" altLang="zh-CN" dirty="0" smtClean="0"/>
              <a:t>		</a:t>
            </a:r>
            <a:r>
              <a:rPr kumimoji="0" lang="en-US" altLang="zh-CN" dirty="0" err="1" smtClean="0"/>
              <a:t>int</a:t>
            </a:r>
            <a:r>
              <a:rPr kumimoji="0" lang="en-US" altLang="zh-CN" dirty="0" smtClean="0"/>
              <a:t> </a:t>
            </a:r>
            <a:r>
              <a:rPr kumimoji="0" lang="en-US" altLang="zh-CN" dirty="0" err="1" smtClean="0"/>
              <a:t>i</a:t>
            </a:r>
            <a:r>
              <a:rPr kumimoji="0" lang="en-US" altLang="zh-CN" dirty="0" smtClean="0"/>
              <a:t>[2][3]={{1,2,3},{4,5,6}};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kumimoji="0" lang="en-US" altLang="zh-CN" dirty="0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kumimoji="0" lang="en-US" altLang="zh-CN" dirty="0" smtClean="0"/>
              <a:t>		</a:t>
            </a:r>
            <a:r>
              <a:rPr kumimoji="0" lang="zh-CN" altLang="en-US" dirty="0" smtClean="0"/>
              <a:t>或写成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kumimoji="0" lang="zh-CN" altLang="en-US" dirty="0" smtClean="0"/>
              <a:t>		</a:t>
            </a:r>
            <a:r>
              <a:rPr kumimoji="0" lang="en-US" altLang="zh-CN" dirty="0" err="1" smtClean="0"/>
              <a:t>int</a:t>
            </a:r>
            <a:r>
              <a:rPr kumimoji="0" lang="en-US" altLang="zh-CN" dirty="0" smtClean="0"/>
              <a:t> </a:t>
            </a:r>
            <a:r>
              <a:rPr kumimoji="0" lang="en-US" altLang="zh-CN" dirty="0" err="1" smtClean="0"/>
              <a:t>i</a:t>
            </a:r>
            <a:r>
              <a:rPr kumimoji="0" lang="en-US" altLang="zh-CN" dirty="0" smtClean="0"/>
              <a:t>[2][3]={1,2,3,4,5,6};</a:t>
            </a:r>
            <a:endParaRPr kumimoji="0" lang="zh-CN" altLang="en-US" dirty="0" smtClean="0"/>
          </a:p>
        </p:txBody>
      </p:sp>
      <p:sp>
        <p:nvSpPr>
          <p:cNvPr id="2867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fld id="{CAC9BFAE-DC9D-4327-903A-0A7CB26A521D}" type="slidenum">
              <a:rPr kumimoji="0" lang="zh-CN" altLang="en-US" sz="1200">
                <a:latin typeface="Arial" pitchFamily="34" charset="0"/>
              </a:rPr>
              <a:pPr/>
              <a:t>36</a:t>
            </a:fld>
            <a:endParaRPr kumimoji="0" lang="en-US" altLang="zh-CN" sz="120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00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省略部分内容的二维数组初始化</a:t>
            </a:r>
            <a:endParaRPr lang="zh-CN" altLang="en-US" smtClean="0"/>
          </a:p>
        </p:txBody>
      </p:sp>
      <p:sp>
        <p:nvSpPr>
          <p:cNvPr id="7239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989888" cy="4114800"/>
          </a:xfrm>
        </p:spPr>
        <p:txBody>
          <a:bodyPr/>
          <a:lstStyle/>
          <a:p>
            <a:pPr eaLnBrk="1" hangingPunct="1"/>
            <a:r>
              <a:rPr kumimoji="0" lang="zh-CN" altLang="en-US" smtClean="0"/>
              <a:t>初始化从第一个元素起连续的部分元素：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zh-CN" altLang="en-US" smtClean="0"/>
              <a:t>			</a:t>
            </a:r>
            <a:r>
              <a:rPr kumimoji="0" lang="en-US" altLang="zh-CN" smtClean="0"/>
              <a:t>int i[2][3]={1,2,3,4};</a:t>
            </a:r>
          </a:p>
          <a:p>
            <a:pPr eaLnBrk="1" hangingPunct="1"/>
            <a:r>
              <a:rPr kumimoji="0" lang="zh-CN" altLang="en-US" smtClean="0"/>
              <a:t>省略第一个维数（不能省略第二下标）：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zh-CN" altLang="en-US" smtClean="0"/>
              <a:t>			</a:t>
            </a:r>
            <a:r>
              <a:rPr kumimoji="0" lang="en-US" altLang="zh-CN" smtClean="0"/>
              <a:t>int i[ ][3]={1,2,3,4,5,6};</a:t>
            </a:r>
          </a:p>
        </p:txBody>
      </p:sp>
      <p:sp>
        <p:nvSpPr>
          <p:cNvPr id="2969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fld id="{DC3DCF6A-58FD-4F80-A691-E7717BD8E40F}" type="slidenum">
              <a:rPr kumimoji="0" lang="zh-CN" altLang="en-US" sz="1200">
                <a:latin typeface="Arial" pitchFamily="34" charset="0"/>
              </a:rPr>
              <a:pPr/>
              <a:t>37</a:t>
            </a:fld>
            <a:endParaRPr kumimoji="0" lang="en-US" altLang="zh-CN" sz="120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922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三维数组的初始化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例：</a:t>
            </a:r>
          </a:p>
          <a:p>
            <a:pPr>
              <a:buNone/>
            </a:pPr>
            <a:r>
              <a:rPr lang="zh-CN" altLang="en-US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a[2][3][4]={</a:t>
            </a:r>
          </a:p>
          <a:p>
            <a:pPr>
              <a:buNone/>
            </a:pPr>
            <a:r>
              <a:rPr lang="en-US" altLang="zh-CN" dirty="0"/>
              <a:t>	{{  1,  2,  3,  4},{  5,  6,  7,  8},{ 9, 10,11,12}}</a:t>
            </a:r>
          </a:p>
          <a:p>
            <a:pPr>
              <a:buNone/>
            </a:pPr>
            <a:r>
              <a:rPr lang="en-US" altLang="zh-CN" dirty="0"/>
              <a:t>	{{13,14,15,16},{17,18,19,20},{21,22,23,24}}</a:t>
            </a:r>
          </a:p>
          <a:p>
            <a:pPr>
              <a:buNone/>
            </a:pPr>
            <a:r>
              <a:rPr lang="en-US" altLang="zh-CN" dirty="0"/>
              <a:t>			       };</a:t>
            </a:r>
          </a:p>
          <a:p>
            <a:pPr>
              <a:buNone/>
            </a:pPr>
            <a:r>
              <a:rPr lang="zh-CN" altLang="en-US" dirty="0"/>
              <a:t>或</a:t>
            </a:r>
          </a:p>
          <a:p>
            <a:pPr>
              <a:buNone/>
            </a:pPr>
            <a:r>
              <a:rPr lang="zh-CN" altLang="en-US" dirty="0"/>
              <a:t>	</a:t>
            </a:r>
            <a:r>
              <a:rPr lang="en-US" altLang="zh-CN" dirty="0" err="1" smtClean="0"/>
              <a:t>int</a:t>
            </a:r>
            <a:r>
              <a:rPr lang="zh-CN" altLang="en-US" dirty="0"/>
              <a:t> </a:t>
            </a:r>
            <a:r>
              <a:rPr lang="en-US" altLang="zh-CN" dirty="0" smtClean="0"/>
              <a:t>a[2</a:t>
            </a:r>
            <a:r>
              <a:rPr lang="en-US" altLang="zh-CN" dirty="0"/>
              <a:t>][3][4]={1,2,3,4,5,6,7,8,9,10,11,12,13,</a:t>
            </a:r>
          </a:p>
          <a:p>
            <a:pPr>
              <a:buNone/>
            </a:pPr>
            <a:r>
              <a:rPr lang="en-US" altLang="zh-CN" dirty="0"/>
              <a:t>		14,15,16,17,18,19,20,21,22,23,24};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456C-610C-4F71-BE43-9165CF3A24A7}" type="slidenum">
              <a:rPr lang="zh-CN" altLang="en-US" smtClean="0"/>
              <a:pPr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080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程序设计导论</a:t>
            </a:r>
            <a:endParaRPr lang="zh-CN" altLang="en-US"/>
          </a:p>
        </p:txBody>
      </p:sp>
      <p:sp>
        <p:nvSpPr>
          <p:cNvPr id="4710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  <a:cs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  <a:cs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  <a:cs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  <a:cs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  <a:cs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  <a:cs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  <a:cs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  <a:cs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  <a:cs typeface="宋体" charset="-122"/>
              </a:defRPr>
            </a:lvl9pPr>
          </a:lstStyle>
          <a:p>
            <a:fld id="{9FBF97A4-F779-BC4A-9933-C1DF127ACA22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  <a:cs typeface="华文中宋" charset="-122"/>
              </a:rPr>
              <a:pPr/>
              <a:t>39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  <a:cs typeface="华文中宋" charset="-122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cs typeface="+mj-cs"/>
              </a:rPr>
              <a:t>课件下载与互动</a:t>
            </a:r>
            <a:endParaRPr lang="en-US" dirty="0"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42988" y="4676775"/>
            <a:ext cx="8101012" cy="8302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>
              <a:buFont typeface="Wingdings 2" charset="2"/>
              <a:buNone/>
              <a:defRPr/>
            </a:pPr>
            <a:r>
              <a:rPr lang="en-US" altLang="zh-CN" sz="2400" dirty="0">
                <a:solidFill>
                  <a:srgbClr val="0000CC"/>
                </a:solidFill>
                <a:latin typeface="+mn-lt"/>
                <a:ea typeface="+mn-ea"/>
                <a:cs typeface="+mn-cs"/>
                <a:hlinkClick r:id="rId2"/>
              </a:rPr>
              <a:t>https://github.com/fanju1984/introduction-to-programming/wiki</a:t>
            </a:r>
            <a:endParaRPr lang="en-US" altLang="zh-CN" sz="2400" dirty="0">
              <a:solidFill>
                <a:srgbClr val="0000CC"/>
              </a:solidFill>
              <a:latin typeface="+mn-lt"/>
              <a:ea typeface="+mn-ea"/>
              <a:cs typeface="+mn-cs"/>
            </a:endParaRPr>
          </a:p>
          <a:p>
            <a:pPr algn="ctr" eaLnBrk="1" hangingPunct="1">
              <a:buFont typeface="Wingdings 2" charset="2"/>
              <a:buNone/>
              <a:defRPr/>
            </a:pPr>
            <a:endParaRPr lang="en-US" altLang="zh-CN" sz="2400" dirty="0">
              <a:solidFill>
                <a:srgbClr val="0000CC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7109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1773238"/>
            <a:ext cx="4154488" cy="276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1835150" y="5732463"/>
            <a:ext cx="71278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buFont typeface="Wingdings 2" charset="2"/>
              <a:buNone/>
              <a:defRPr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GIT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教程：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http://</a:t>
            </a:r>
            <a:r>
              <a:rPr lang="en-US" altLang="zh-CN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www.runoob.com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git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git-tutorial.html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上节课布</a:t>
            </a:r>
            <a:r>
              <a:rPr lang="zh-CN" altLang="en-US" dirty="0" smtClean="0"/>
              <a:t>置思考题 </a:t>
            </a:r>
            <a:r>
              <a:rPr lang="en-US" altLang="zh-CN" dirty="0" smtClean="0"/>
              <a:t>(2)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程序设计导论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B8D29E-E652-8148-8343-1AE04D7F14AA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4800600"/>
          </a:xfrm>
        </p:spPr>
        <p:txBody>
          <a:bodyPr/>
          <a:lstStyle/>
          <a:p>
            <a:r>
              <a:rPr lang="zh-CN" altLang="en-US" sz="2800" dirty="0"/>
              <a:t>假设有</a:t>
            </a:r>
            <a:r>
              <a:rPr lang="en-US" altLang="zh-CN" sz="2800" dirty="0"/>
              <a:t>8</a:t>
            </a:r>
            <a:r>
              <a:rPr lang="zh-CN" altLang="en-US" sz="2800" dirty="0"/>
              <a:t>间教室，容量分别为</a:t>
            </a:r>
            <a:r>
              <a:rPr lang="en-US" altLang="zh-CN" sz="2800" dirty="0"/>
              <a:t>C1</a:t>
            </a:r>
            <a:r>
              <a:rPr lang="zh-CN" altLang="en-US" sz="2800" dirty="0"/>
              <a:t> </a:t>
            </a:r>
            <a:r>
              <a:rPr lang="en-US" altLang="zh-CN" sz="2800" dirty="0"/>
              <a:t>–</a:t>
            </a:r>
            <a:r>
              <a:rPr lang="zh-CN" altLang="en-US" sz="2800" dirty="0"/>
              <a:t> </a:t>
            </a:r>
            <a:r>
              <a:rPr lang="en-US" altLang="zh-CN" sz="2800" dirty="0"/>
              <a:t>C8</a:t>
            </a:r>
            <a:r>
              <a:rPr lang="zh-CN" altLang="en-US" sz="2800" dirty="0"/>
              <a:t>。现考虑四个班级，人数分别为</a:t>
            </a:r>
            <a:r>
              <a:rPr lang="en-US" altLang="zh-CN" sz="2800" dirty="0"/>
              <a:t>N1</a:t>
            </a:r>
            <a:r>
              <a:rPr lang="zh-CN" altLang="en-US" sz="2800" dirty="0"/>
              <a:t> </a:t>
            </a:r>
            <a:r>
              <a:rPr lang="en-US" altLang="zh-CN" sz="2800" dirty="0"/>
              <a:t>–</a:t>
            </a:r>
            <a:r>
              <a:rPr lang="zh-CN" altLang="en-US" sz="2800" dirty="0"/>
              <a:t> </a:t>
            </a:r>
            <a:r>
              <a:rPr lang="en-US" altLang="zh-CN" sz="2800" dirty="0"/>
              <a:t>N4</a:t>
            </a:r>
            <a:r>
              <a:rPr lang="zh-CN" altLang="en-US" sz="2800" dirty="0"/>
              <a:t>。如果班级人数小于等于教室容量，就可以把教室分配给该班级，共有多少种可行的分配</a:t>
            </a:r>
            <a:r>
              <a:rPr lang="zh-CN" altLang="en-US" sz="2800" dirty="0" smtClean="0"/>
              <a:t>方案</a:t>
            </a:r>
            <a:endParaRPr lang="en-US" altLang="zh-CN" sz="2800" dirty="0" smtClean="0"/>
          </a:p>
          <a:p>
            <a:r>
              <a:rPr lang="zh-CN" altLang="en-US" sz="2800" dirty="0" smtClean="0"/>
              <a:t>思考：</a:t>
            </a:r>
            <a:endParaRPr lang="en-US" altLang="zh-CN" sz="2800" dirty="0" smtClean="0"/>
          </a:p>
          <a:p>
            <a:pPr lvl="1"/>
            <a:r>
              <a:rPr lang="zh-CN" altLang="en-US" sz="2400" dirty="0" smtClean="0">
                <a:solidFill>
                  <a:schemeClr val="tx1"/>
                </a:solidFill>
              </a:rPr>
              <a:t>应该涉及几重循环？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 smtClean="0">
                <a:solidFill>
                  <a:schemeClr val="tx1"/>
                </a:solidFill>
              </a:rPr>
              <a:t>应该如何组织教室容量与班级人数这些数据？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 smtClean="0">
                <a:solidFill>
                  <a:schemeClr val="tx1"/>
                </a:solidFill>
              </a:rPr>
              <a:t>如果没有可行的分配方案，输出“</a:t>
            </a:r>
            <a:r>
              <a:rPr lang="en-US" altLang="zh-CN" sz="2400" dirty="0" smtClean="0">
                <a:solidFill>
                  <a:schemeClr val="tx1"/>
                </a:solidFill>
              </a:rPr>
              <a:t>No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feasible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assignment</a:t>
            </a:r>
            <a:r>
              <a:rPr lang="zh-CN" altLang="en-US" sz="2400" dirty="0" smtClean="0">
                <a:solidFill>
                  <a:schemeClr val="tx1"/>
                </a:solidFill>
              </a:rPr>
              <a:t>”，应该如何处理？</a:t>
            </a:r>
            <a:endParaRPr lang="en-US" altLang="zh-CN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50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程序设计导论</a:t>
            </a:r>
          </a:p>
        </p:txBody>
      </p:sp>
      <p:sp>
        <p:nvSpPr>
          <p:cNvPr id="2355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ACA07EEF-66E9-5A47-8120-F374E5EAFD38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  <a:cs typeface="华文中宋" charset="-122"/>
              </a:rPr>
              <a:pPr/>
              <a:t>5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  <a:cs typeface="华文中宋" charset="-122"/>
            </a:endParaRPr>
          </a:p>
        </p:txBody>
      </p:sp>
      <p:sp>
        <p:nvSpPr>
          <p:cNvPr id="23555" name="Rectangle 5"/>
          <p:cNvSpPr>
            <a:spLocks noChangeArrowheads="1"/>
          </p:cNvSpPr>
          <p:nvPr/>
        </p:nvSpPr>
        <p:spPr bwMode="auto">
          <a:xfrm>
            <a:off x="1042988" y="1628775"/>
            <a:ext cx="8101012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Aft>
                <a:spcPts val="1800"/>
              </a:spcAft>
              <a:buFont typeface="Wingdings 2" charset="2"/>
              <a:buNone/>
            </a:pPr>
            <a:r>
              <a:rPr lang="zh-CN" altLang="en-US" sz="6000" dirty="0">
                <a:latin typeface="Gill Sans MT" charset="0"/>
                <a:ea typeface="华文中宋" charset="-122"/>
                <a:cs typeface="华文中宋" charset="-122"/>
              </a:rPr>
              <a:t>演示环节</a:t>
            </a:r>
            <a:endParaRPr lang="en-US" altLang="zh-CN" sz="6000" dirty="0">
              <a:latin typeface="Gill Sans MT" charset="0"/>
              <a:ea typeface="华文中宋" charset="-122"/>
              <a:cs typeface="华文中宋" charset="-122"/>
            </a:endParaRPr>
          </a:p>
          <a:p>
            <a:pPr algn="ctr" eaLnBrk="1" hangingPunct="1">
              <a:spcAft>
                <a:spcPts val="1800"/>
              </a:spcAft>
              <a:buFont typeface="Wingdings 2" charset="2"/>
              <a:buNone/>
            </a:pPr>
            <a:r>
              <a:rPr lang="zh-CN" altLang="en-US" sz="6000" dirty="0" smtClean="0">
                <a:solidFill>
                  <a:srgbClr val="0000CC"/>
                </a:solidFill>
                <a:latin typeface="Gill Sans MT" charset="0"/>
                <a:ea typeface="华文中宋" charset="-122"/>
                <a:cs typeface="华文中宋" charset="-122"/>
              </a:rPr>
              <a:t>班级教室分配</a:t>
            </a:r>
            <a:endParaRPr lang="en-US" altLang="zh-CN" sz="6000" dirty="0">
              <a:solidFill>
                <a:srgbClr val="0000CC"/>
              </a:solidFill>
              <a:latin typeface="Gill Sans MT" charset="0"/>
              <a:ea typeface="华文中宋" charset="-122"/>
              <a:cs typeface="华文中宋" charset="-122"/>
            </a:endParaRPr>
          </a:p>
          <a:p>
            <a:pPr algn="ctr" eaLnBrk="1" hangingPunct="1">
              <a:spcAft>
                <a:spcPts val="1800"/>
              </a:spcAft>
              <a:buFont typeface="Wingdings 2" charset="2"/>
              <a:buNone/>
            </a:pPr>
            <a:r>
              <a:rPr lang="en-US" altLang="zh-CN" sz="4800" dirty="0">
                <a:latin typeface="Gill Sans MT" charset="0"/>
                <a:ea typeface="华文中宋" charset="-122"/>
                <a:cs typeface="华文中宋" charset="-122"/>
              </a:rPr>
              <a:t>(Mac</a:t>
            </a:r>
            <a:r>
              <a:rPr lang="zh-CN" altLang="en-US" sz="4800" dirty="0">
                <a:latin typeface="Gill Sans MT" charset="0"/>
                <a:ea typeface="华文中宋" charset="-122"/>
                <a:cs typeface="华文中宋" charset="-122"/>
              </a:rPr>
              <a:t>系统 </a:t>
            </a:r>
            <a:r>
              <a:rPr lang="en-US" altLang="zh-CN" sz="4800" dirty="0">
                <a:latin typeface="Gill Sans MT" charset="0"/>
                <a:ea typeface="华文中宋" charset="-122"/>
                <a:cs typeface="华文中宋" charset="-122"/>
              </a:rPr>
              <a:t>/</a:t>
            </a:r>
            <a:r>
              <a:rPr lang="zh-CN" altLang="en-US" sz="4800" dirty="0">
                <a:latin typeface="Gill Sans MT" charset="0"/>
                <a:ea typeface="华文中宋" charset="-122"/>
                <a:cs typeface="华文中宋" charset="-122"/>
              </a:rPr>
              <a:t> </a:t>
            </a:r>
            <a:r>
              <a:rPr lang="en-US" altLang="zh-CN" sz="4800" dirty="0">
                <a:latin typeface="Gill Sans MT" charset="0"/>
                <a:ea typeface="华文中宋" charset="-122"/>
                <a:cs typeface="华文中宋" charset="-122"/>
              </a:rPr>
              <a:t>Eclipse</a:t>
            </a:r>
            <a:r>
              <a:rPr lang="zh-CN" altLang="en-US" sz="4800" dirty="0">
                <a:latin typeface="Gill Sans MT" charset="0"/>
                <a:ea typeface="华文中宋" charset="-122"/>
                <a:cs typeface="华文中宋" charset="-122"/>
              </a:rPr>
              <a:t> </a:t>
            </a:r>
            <a:r>
              <a:rPr lang="en-US" altLang="zh-CN" sz="4800" dirty="0">
                <a:latin typeface="Gill Sans MT" charset="0"/>
                <a:ea typeface="华文中宋" charset="-122"/>
                <a:cs typeface="华文中宋" charset="-122"/>
              </a:rPr>
              <a:t>IDE)</a:t>
            </a:r>
          </a:p>
        </p:txBody>
      </p:sp>
    </p:spTree>
    <p:extLst>
      <p:ext uri="{BB962C8B-B14F-4D97-AF65-F5344CB8AC3E}">
        <p14:creationId xmlns:p14="http://schemas.microsoft.com/office/powerpoint/2010/main" val="167840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观察班级教室分配程序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2006251"/>
            <a:ext cx="7313364" cy="35923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程序设计导论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B8D29E-E652-8148-8343-1AE04D7F14AA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25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0000CC"/>
                </a:solidFill>
              </a:rPr>
              <a:t>int</a:t>
            </a:r>
            <a:r>
              <a:rPr lang="zh-CN" altLang="en-US" dirty="0" smtClean="0">
                <a:solidFill>
                  <a:srgbClr val="0000CC"/>
                </a:solidFill>
              </a:rPr>
              <a:t> </a:t>
            </a:r>
            <a:r>
              <a:rPr lang="en-US" altLang="zh-CN" dirty="0" smtClean="0">
                <a:solidFill>
                  <a:srgbClr val="0000CC"/>
                </a:solidFill>
              </a:rPr>
              <a:t>rooms[8];</a:t>
            </a:r>
            <a:r>
              <a:rPr lang="zh-CN" altLang="en-US" dirty="0" smtClean="0">
                <a:solidFill>
                  <a:srgbClr val="0000CC"/>
                </a:solidFill>
              </a:rPr>
              <a:t> </a:t>
            </a:r>
            <a:r>
              <a:rPr lang="en-US" altLang="zh-CN" dirty="0" err="1" smtClean="0">
                <a:solidFill>
                  <a:srgbClr val="0000CC"/>
                </a:solidFill>
              </a:rPr>
              <a:t>int</a:t>
            </a:r>
            <a:r>
              <a:rPr lang="zh-CN" altLang="en-US" dirty="0" smtClean="0">
                <a:solidFill>
                  <a:srgbClr val="0000CC"/>
                </a:solidFill>
              </a:rPr>
              <a:t> </a:t>
            </a:r>
            <a:r>
              <a:rPr lang="en-US" altLang="zh-CN" dirty="0" smtClean="0">
                <a:solidFill>
                  <a:srgbClr val="0000CC"/>
                </a:solidFill>
              </a:rPr>
              <a:t>classes[4];</a:t>
            </a:r>
            <a:r>
              <a:rPr lang="zh-CN" altLang="en-US" dirty="0" smtClean="0">
                <a:solidFill>
                  <a:srgbClr val="0000CC"/>
                </a:solidFill>
              </a:rPr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zh-CN" altLang="en-US" dirty="0" smtClean="0"/>
              <a:t>与之前的数据声明有很大不同 </a:t>
            </a:r>
            <a:r>
              <a:rPr lang="zh-CN" altLang="en-US" dirty="0" smtClean="0">
                <a:sym typeface="Wingdings"/>
              </a:rPr>
              <a:t> 定义</a:t>
            </a:r>
            <a:r>
              <a:rPr lang="zh-CN" altLang="en-US" dirty="0" smtClean="0">
                <a:solidFill>
                  <a:srgbClr val="0000CC"/>
                </a:solidFill>
                <a:sym typeface="Wingdings"/>
              </a:rPr>
              <a:t>数组</a:t>
            </a:r>
            <a:r>
              <a:rPr lang="zh-CN" altLang="en-US" dirty="0" smtClean="0">
                <a:sym typeface="Wingdings"/>
              </a:rPr>
              <a:t>！</a:t>
            </a:r>
            <a:endParaRPr lang="en-US" altLang="zh-CN" dirty="0" smtClean="0">
              <a:sym typeface="Wingdings"/>
            </a:endParaRPr>
          </a:p>
          <a:p>
            <a:endParaRPr lang="en-US" altLang="zh-CN" dirty="0"/>
          </a:p>
          <a:p>
            <a:r>
              <a:rPr lang="en-US" altLang="zh-CN" dirty="0" smtClean="0">
                <a:solidFill>
                  <a:srgbClr val="0000CC"/>
                </a:solidFill>
              </a:rPr>
              <a:t>classes[0]</a:t>
            </a:r>
            <a:r>
              <a:rPr lang="zh-CN" altLang="en-US" dirty="0" smtClean="0">
                <a:solidFill>
                  <a:srgbClr val="0000CC"/>
                </a:solidFill>
              </a:rPr>
              <a:t> </a:t>
            </a:r>
            <a:r>
              <a:rPr lang="en-US" altLang="zh-CN" dirty="0" smtClean="0">
                <a:solidFill>
                  <a:srgbClr val="0000CC"/>
                </a:solidFill>
              </a:rPr>
              <a:t>&gt;</a:t>
            </a:r>
            <a:r>
              <a:rPr lang="zh-CN" altLang="en-US" dirty="0" smtClean="0">
                <a:solidFill>
                  <a:srgbClr val="0000CC"/>
                </a:solidFill>
              </a:rPr>
              <a:t> </a:t>
            </a:r>
            <a:r>
              <a:rPr lang="en-US" altLang="zh-CN" dirty="0" smtClean="0">
                <a:solidFill>
                  <a:srgbClr val="0000CC"/>
                </a:solidFill>
              </a:rPr>
              <a:t>rooms[</a:t>
            </a:r>
            <a:r>
              <a:rPr lang="en-US" altLang="zh-CN" dirty="0" err="1" smtClean="0">
                <a:solidFill>
                  <a:srgbClr val="0000CC"/>
                </a:solidFill>
              </a:rPr>
              <a:t>i</a:t>
            </a:r>
            <a:r>
              <a:rPr lang="en-US" altLang="zh-CN" dirty="0" smtClean="0">
                <a:solidFill>
                  <a:srgbClr val="0000CC"/>
                </a:solidFill>
              </a:rPr>
              <a:t>]</a:t>
            </a:r>
            <a:r>
              <a:rPr lang="zh-CN" altLang="en-US" dirty="0" smtClean="0">
                <a:solidFill>
                  <a:srgbClr val="0000CC"/>
                </a:solidFill>
              </a:rPr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使用数组中的元素，采用中括号</a:t>
            </a:r>
            <a:r>
              <a:rPr lang="en-US" altLang="zh-CN" dirty="0" smtClean="0"/>
              <a:t>+</a:t>
            </a:r>
            <a:r>
              <a:rPr lang="zh-CN" altLang="en-US" dirty="0" smtClean="0"/>
              <a:t>数组下标（</a:t>
            </a:r>
            <a:r>
              <a:rPr lang="en-US" altLang="zh-CN" dirty="0" smtClean="0"/>
              <a:t>0</a:t>
            </a:r>
            <a:r>
              <a:rPr lang="zh-CN" altLang="en-US" dirty="0" smtClean="0"/>
              <a:t>开始）</a:t>
            </a:r>
            <a:endParaRPr lang="en-US" altLang="zh-C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程序设计导论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E493B1-6FF1-D647-9EE5-7A566AE82997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81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内容提要</a:t>
            </a:r>
            <a:endParaRPr lang="en-US" dirty="0"/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数组的概念、定义和初始化</a:t>
            </a:r>
            <a:endParaRPr lang="en-US" altLang="zh-CN" dirty="0"/>
          </a:p>
          <a:p>
            <a:r>
              <a:rPr lang="en-US" altLang="zh-CN" dirty="0" smtClean="0"/>
              <a:t>5.2</a:t>
            </a:r>
            <a:r>
              <a:rPr lang="zh-CN" altLang="en-US" dirty="0" smtClean="0"/>
              <a:t> </a:t>
            </a:r>
            <a:r>
              <a:rPr lang="zh-CN" altLang="en-US" dirty="0"/>
              <a:t>二维数组</a:t>
            </a:r>
            <a:endParaRPr lang="en-US" altLang="zh-CN" dirty="0"/>
          </a:p>
          <a:p>
            <a:r>
              <a:rPr lang="en-US" altLang="zh-CN" dirty="0" smtClean="0"/>
              <a:t>5.3</a:t>
            </a:r>
            <a:r>
              <a:rPr lang="zh-CN" altLang="en-US" dirty="0" smtClean="0"/>
              <a:t> </a:t>
            </a:r>
            <a:r>
              <a:rPr lang="zh-CN" altLang="en-US" dirty="0"/>
              <a:t>数组的排序问题</a:t>
            </a:r>
            <a:endParaRPr lang="en-US" altLang="zh-CN" dirty="0"/>
          </a:p>
          <a:p>
            <a:r>
              <a:rPr lang="en-US" altLang="zh-CN" dirty="0" smtClean="0"/>
              <a:t>5.4</a:t>
            </a:r>
            <a:r>
              <a:rPr lang="zh-CN" altLang="en-US" dirty="0" smtClean="0"/>
              <a:t> </a:t>
            </a:r>
            <a:r>
              <a:rPr lang="zh-CN" altLang="en-US" dirty="0"/>
              <a:t>筛法求素数</a:t>
            </a:r>
            <a:endParaRPr lang="en-US" altLang="en-US" dirty="0">
              <a:ea typeface="华文中宋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程序设计导论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68EE01-F5E4-EF48-A223-2DCD29EDBCBD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397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27313" y="3068638"/>
            <a:ext cx="6400800" cy="9906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00000"/>
              </a:lnSpc>
              <a:spcAft>
                <a:spcPts val="2400"/>
              </a:spcAft>
              <a:defRPr/>
            </a:pPr>
            <a:r>
              <a:rPr lang="zh-CN" altLang="en-US" sz="4400" dirty="0"/>
              <a:t>数组的概念、定义和初始化</a:t>
            </a:r>
            <a:endParaRPr lang="zh-CN" altLang="en-US" sz="5200" cap="none" dirty="0">
              <a:cs typeface="+mj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578100" y="1066800"/>
            <a:ext cx="6400800" cy="150971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 typeface="Wingdings 2" pitchFamily="18" charset="2"/>
              <a:buNone/>
              <a:defRPr/>
            </a:pPr>
            <a:r>
              <a:rPr lang="zh-CN" altLang="en-US" sz="3200" dirty="0" smtClean="0">
                <a:cs typeface="+mn-cs"/>
              </a:rPr>
              <a:t>第</a:t>
            </a:r>
            <a:r>
              <a:rPr lang="en-US" altLang="zh-CN" sz="3200" dirty="0" smtClean="0">
                <a:cs typeface="+mn-cs"/>
              </a:rPr>
              <a:t>5.1</a:t>
            </a:r>
            <a:r>
              <a:rPr lang="zh-CN" altLang="en-US" sz="3200" dirty="0" smtClean="0">
                <a:cs typeface="+mn-cs"/>
              </a:rPr>
              <a:t>节</a:t>
            </a:r>
            <a:endParaRPr lang="zh-CN" altLang="en-US" sz="3200" dirty="0"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程序设计导论</a:t>
            </a:r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rgbClr val="0000CC"/>
                </a:solidFill>
                <a:latin typeface="Gill Sans MT" charset="0"/>
                <a:ea typeface="华文中宋" charset="-122"/>
                <a:cs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B5E5242-2EC7-E540-9F85-6C9080CFCB26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zh-CN" sz="1200">
              <a:solidFill>
                <a:srgbClr val="B4B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2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5569</TotalTime>
  <Words>1597</Words>
  <Application>Microsoft Macintosh PowerPoint</Application>
  <PresentationFormat>On-screen Show (4:3)</PresentationFormat>
  <Paragraphs>365</Paragraphs>
  <Slides>39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6" baseType="lpstr">
      <vt:lpstr>Calibri</vt:lpstr>
      <vt:lpstr>Courier New</vt:lpstr>
      <vt:lpstr>CourierNewPSMT</vt:lpstr>
      <vt:lpstr>Garamond</vt:lpstr>
      <vt:lpstr>Gill Sans MT</vt:lpstr>
      <vt:lpstr>MT Extra</vt:lpstr>
      <vt:lpstr>Times New Roman</vt:lpstr>
      <vt:lpstr>Verdana</vt:lpstr>
      <vt:lpstr>Webdings</vt:lpstr>
      <vt:lpstr>Wingdings</vt:lpstr>
      <vt:lpstr>Wingdings 2</vt:lpstr>
      <vt:lpstr>华文中宋</vt:lpstr>
      <vt:lpstr>宋体</vt:lpstr>
      <vt:lpstr>黑体</vt:lpstr>
      <vt:lpstr>Arial</vt:lpstr>
      <vt:lpstr>Solstice</vt:lpstr>
      <vt:lpstr>Picture</vt:lpstr>
      <vt:lpstr>程序设计导论</vt:lpstr>
      <vt:lpstr>上节课布置思考题 (1)</vt:lpstr>
      <vt:lpstr>PowerPoint Presentation</vt:lpstr>
      <vt:lpstr>上节课布置思考题 (2)</vt:lpstr>
      <vt:lpstr>PowerPoint Presentation</vt:lpstr>
      <vt:lpstr>观察班级教室分配程序</vt:lpstr>
      <vt:lpstr>What is new in the code?</vt:lpstr>
      <vt:lpstr>内容提要</vt:lpstr>
      <vt:lpstr>数组的概念、定义和初始化</vt:lpstr>
      <vt:lpstr>数组</vt:lpstr>
      <vt:lpstr>一维数组的定义 (1)</vt:lpstr>
      <vt:lpstr>一维数组的定义 (2)</vt:lpstr>
      <vt:lpstr>一维数组的数组组织方式</vt:lpstr>
      <vt:lpstr>数组初始化</vt:lpstr>
      <vt:lpstr>数组元素的访问</vt:lpstr>
      <vt:lpstr>一维数组的访问</vt:lpstr>
      <vt:lpstr>思考：如何输出每月天数</vt:lpstr>
      <vt:lpstr>思考：如果数组没初始化呢？</vt:lpstr>
      <vt:lpstr>程序纠错</vt:lpstr>
      <vt:lpstr>字符数组与字符串</vt:lpstr>
      <vt:lpstr>程序举例：哪只羊最重？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练习</vt:lpstr>
      <vt:lpstr>二维数组</vt:lpstr>
      <vt:lpstr>二维数组的概念及其定义</vt:lpstr>
      <vt:lpstr>二维数组的定义</vt:lpstr>
      <vt:lpstr>多维数组的定义</vt:lpstr>
      <vt:lpstr>三维数组的排列顺序</vt:lpstr>
      <vt:lpstr>计算多维数组中元素位置的公式</vt:lpstr>
      <vt:lpstr>2.2 访问二维数组和多维数组</vt:lpstr>
      <vt:lpstr>多维数组的遍历</vt:lpstr>
      <vt:lpstr>二维数组和多维数组的初始化</vt:lpstr>
      <vt:lpstr>省略部分内容的二维数组初始化</vt:lpstr>
      <vt:lpstr>三维数组的初始化</vt:lpstr>
      <vt:lpstr>课件下载与互动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数据仓库与数据分析</dc:title>
  <dc:creator>范举</dc:creator>
  <cp:lastModifiedBy>范举</cp:lastModifiedBy>
  <cp:revision>793</cp:revision>
  <cp:lastPrinted>2016-09-19T15:06:42Z</cp:lastPrinted>
  <dcterms:created xsi:type="dcterms:W3CDTF">2016-09-10T15:43:04Z</dcterms:created>
  <dcterms:modified xsi:type="dcterms:W3CDTF">2016-10-25T03:46:11Z</dcterms:modified>
</cp:coreProperties>
</file>