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717" r:id="rId2"/>
    <p:sldId id="995" r:id="rId3"/>
    <p:sldId id="996" r:id="rId4"/>
    <p:sldId id="1011" r:id="rId5"/>
    <p:sldId id="1013" r:id="rId6"/>
    <p:sldId id="1014" r:id="rId7"/>
    <p:sldId id="713" r:id="rId8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49" autoAdjust="0"/>
    <p:restoredTop sz="90355" autoAdjust="0"/>
  </p:normalViewPr>
  <p:slideViewPr>
    <p:cSldViewPr>
      <p:cViewPr>
        <p:scale>
          <a:sx n="80" d="100"/>
          <a:sy n="80" d="100"/>
        </p:scale>
        <p:origin x="392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D07E5AD2-5E3B-9345-B422-0C57DC515F64}" type="datetimeFigureOut">
              <a:rPr lang="zh-CN" altLang="en-US"/>
              <a:pPr>
                <a:defRPr/>
              </a:pPr>
              <a:t>2017/12/6</a:t>
            </a:fld>
            <a:endParaRPr lang="en-US" altLang="zh-CN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7CB06DA9-F83B-9C48-A6B6-A56003A406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26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5B4CC93-9B75-0643-B4CC-0969395DF47F}" type="datetimeFigureOut">
              <a:rPr lang="zh-CN" altLang="en-US"/>
              <a:pPr>
                <a:defRPr/>
              </a:pPr>
              <a:t>2017/12/6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E42FA046-657F-B24B-9429-72C7B39D0E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5799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  <a:cs typeface="宋体" charset="-122"/>
              </a:defRPr>
            </a:lvl9pPr>
          </a:lstStyle>
          <a:p>
            <a:pPr>
              <a:spcBef>
                <a:spcPct val="0"/>
              </a:spcBef>
            </a:pPr>
            <a:fld id="{E3DD8D43-A6FB-F843-BE4B-10FC0B4716A2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630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2FA046-657F-B24B-9429-72C7B39D0E0B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514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1B3897-DDDB-AB41-B6D8-B298AEA8B641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1843B-FAC4-6049-A7CD-A7A9E70549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0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8B6D5-B5C2-E343-9655-2686F83A2E9E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C3E05-FC13-E343-957A-2EC7470CE1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47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C5BA0-8D1B-F245-A096-260B570D2E9F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4DB74-7BF0-1F40-876C-052A2A11A3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71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28CBF-5D62-B94E-8B75-8B4CF7221C98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DCFFB-9B89-CF43-88FB-1D53A07562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95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FA5AFD-4F54-1F48-96B0-3F583F61FF96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8D2F5-E97F-B741-A890-45D20E1502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44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961344-CF4C-694C-BDC1-DE53E4166222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3B8AB-D4CE-1E4B-AED8-E5F7F5CA87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9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83E86-A638-4A42-94FE-C0AD61FF865F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3413E-CFED-0440-AE47-5C4D34DD9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14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DF203D6-9FF0-F548-AB45-EF49D5A480B2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03D3D-B136-9446-AF22-97E0BF248E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8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0857D-37BA-BC4A-9903-D18CEBC777B9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4E446-FE2E-BE46-8E37-35978BE2E7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18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8560844-CB79-F24F-A97F-75FBD9F630F7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5E6FB-BFAE-3242-9D9C-B209C9AD79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5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7F64AE-13D1-4B43-801B-C41D2590C3E1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01357-2B98-3C4A-AB28-4587C3E3EF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53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0F5954-D7C3-344C-8243-29079E176445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044EA-8A4C-1341-A607-1AF9D362FD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11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B7DA501E-5CFE-4842-82D7-B38156C0A2D8}" type="datetime5">
              <a:rPr lang="en-US" altLang="zh-CN"/>
              <a:pPr>
                <a:defRPr/>
              </a:pPr>
              <a:t>6-Dec-17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zh-CN" altLang="en-US"/>
              <a:t>程序设计导论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  <a:cs typeface="+mn-cs"/>
              </a:defRPr>
            </a:lvl1pPr>
          </a:lstStyle>
          <a:p>
            <a:pPr>
              <a:defRPr/>
            </a:pPr>
            <a:fld id="{A588E0DD-881B-6840-A705-5195996A37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4" r:id="rId2"/>
    <p:sldLayoutId id="2147483881" r:id="rId3"/>
    <p:sldLayoutId id="2147483875" r:id="rId4"/>
    <p:sldLayoutId id="2147483882" r:id="rId5"/>
    <p:sldLayoutId id="2147483876" r:id="rId6"/>
    <p:sldLayoutId id="2147483883" r:id="rId7"/>
    <p:sldLayoutId id="2147483884" r:id="rId8"/>
    <p:sldLayoutId id="2147483885" r:id="rId9"/>
    <p:sldLayoutId id="2147483877" r:id="rId10"/>
    <p:sldLayoutId id="2147483878" r:id="rId11"/>
    <p:sldLayoutId id="214748387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华文中宋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  <a:cs typeface="华文中宋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华文中宋" charset="-122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rgbClr val="0000CC"/>
          </a:solidFill>
          <a:latin typeface="+mn-lt"/>
          <a:ea typeface="+mn-ea"/>
          <a:cs typeface="华文中宋" charset="-122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华文中宋" charset="-122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 charset="-122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华文中宋" charset="-122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anju1984/introduction-to-programming/wiki" TargetMode="External"/><Relationship Id="rId3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33375"/>
            <a:ext cx="7407275" cy="147161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  <a:cs typeface="+mj-cs"/>
              </a:rPr>
              <a:t>程序设计导论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  <a:cs typeface="+mj-cs"/>
            </a:endParaRPr>
          </a:p>
        </p:txBody>
      </p:sp>
      <p:sp>
        <p:nvSpPr>
          <p:cNvPr id="10242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/>
          <a:lstStyle/>
          <a:p>
            <a:pPr marL="26988" eaLnBrk="1" hangingPunct="1"/>
            <a:r>
              <a:rPr lang="en-US" altLang="zh-CN" sz="2800" dirty="0" smtClean="0">
                <a:solidFill>
                  <a:srgbClr val="002554"/>
                </a:solidFill>
              </a:rPr>
              <a:t>2017-2018</a:t>
            </a:r>
            <a:r>
              <a:rPr lang="zh-CN" altLang="en-US" sz="2800" dirty="0" smtClean="0">
                <a:solidFill>
                  <a:srgbClr val="002554"/>
                </a:solidFill>
              </a:rPr>
              <a:t>秋季</a:t>
            </a:r>
            <a:r>
              <a:rPr lang="zh-CN" altLang="en-US" sz="2800" dirty="0">
                <a:solidFill>
                  <a:srgbClr val="002554"/>
                </a:solidFill>
              </a:rPr>
              <a:t>学期</a:t>
            </a:r>
          </a:p>
        </p:txBody>
      </p:sp>
      <p:sp>
        <p:nvSpPr>
          <p:cNvPr id="10243" name="TextBox 3"/>
          <p:cNvSpPr txBox="1">
            <a:spLocks noChangeArrowheads="1"/>
          </p:cNvSpPr>
          <p:nvPr/>
        </p:nvSpPr>
        <p:spPr bwMode="auto">
          <a:xfrm>
            <a:off x="1428750" y="2708275"/>
            <a:ext cx="6929438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4000" dirty="0" smtClean="0"/>
              <a:t>课程项目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</a:pPr>
            <a:r>
              <a:rPr lang="zh-CN" altLang="en-US" sz="5200" dirty="0" smtClean="0"/>
              <a:t>股票数据分析</a:t>
            </a:r>
            <a:endParaRPr lang="zh-CN" altLang="en-US" sz="5200" dirty="0"/>
          </a:p>
        </p:txBody>
      </p:sp>
      <p:sp>
        <p:nvSpPr>
          <p:cNvPr id="1024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DFB33D-1D9C-2C45-AD06-8048971819D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10246" name="Subtitle 2"/>
          <p:cNvSpPr txBox="1">
            <a:spLocks/>
          </p:cNvSpPr>
          <p:nvPr/>
        </p:nvSpPr>
        <p:spPr bwMode="auto">
          <a:xfrm>
            <a:off x="1431925" y="5229225"/>
            <a:ext cx="74072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tIns="0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1pPr>
            <a:lvl2pPr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rgbClr val="0000CC"/>
                </a:solidFill>
                <a:latin typeface="Gill Sans MT" charset="0"/>
                <a:ea typeface="华文中宋" charset="-122"/>
                <a:cs typeface="华文中宋" charset="-122"/>
              </a:defRPr>
            </a:lvl2pPr>
            <a:lvl3pPr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3pPr>
            <a:lvl4pPr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4pPr>
            <a:lvl5pPr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  <a:cs typeface="华文中宋" charset="-122"/>
              </a:defRPr>
            </a:lvl9pPr>
          </a:lstStyle>
          <a:p>
            <a:pPr eaLnBrk="1" hangingPunct="1">
              <a:buFont typeface="Wingdings 2" charset="2"/>
              <a:buNone/>
            </a:pPr>
            <a:r>
              <a:rPr lang="zh-CN" altLang="en-US" sz="2800" dirty="0">
                <a:solidFill>
                  <a:srgbClr val="002554"/>
                </a:solidFill>
              </a:rPr>
              <a:t>授课教师：范举 副教授</a:t>
            </a:r>
            <a:endParaRPr lang="en-US" altLang="zh-CN" sz="2800" dirty="0">
              <a:solidFill>
                <a:srgbClr val="002554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zh-CN" altLang="en-US" sz="2800" dirty="0">
                <a:solidFill>
                  <a:srgbClr val="002554"/>
                </a:solidFill>
              </a:rPr>
              <a:t>时间：</a:t>
            </a:r>
            <a:r>
              <a:rPr lang="en-US" altLang="zh-CN" sz="2800" dirty="0" smtClean="0">
                <a:solidFill>
                  <a:srgbClr val="002554"/>
                </a:solidFill>
              </a:rPr>
              <a:t>2017</a:t>
            </a:r>
            <a:r>
              <a:rPr lang="zh-CN" altLang="en-US" sz="2800" dirty="0" smtClean="0">
                <a:solidFill>
                  <a:srgbClr val="002554"/>
                </a:solidFill>
              </a:rPr>
              <a:t>年</a:t>
            </a:r>
            <a:r>
              <a:rPr lang="en-US" altLang="zh-CN" sz="2800" dirty="0" smtClean="0">
                <a:solidFill>
                  <a:srgbClr val="002554"/>
                </a:solidFill>
              </a:rPr>
              <a:t>12</a:t>
            </a:r>
            <a:r>
              <a:rPr lang="zh-CN" altLang="en-US" sz="2800" dirty="0" smtClean="0">
                <a:solidFill>
                  <a:srgbClr val="002554"/>
                </a:solidFill>
              </a:rPr>
              <a:t>月</a:t>
            </a:r>
            <a:r>
              <a:rPr lang="en-US" altLang="zh-CN" sz="2800" dirty="0" smtClean="0">
                <a:solidFill>
                  <a:srgbClr val="002554"/>
                </a:solidFill>
              </a:rPr>
              <a:t>6</a:t>
            </a:r>
            <a:r>
              <a:rPr lang="zh-CN" altLang="en-US" sz="2800" dirty="0" smtClean="0">
                <a:solidFill>
                  <a:srgbClr val="002554"/>
                </a:solidFill>
              </a:rPr>
              <a:t>日</a:t>
            </a:r>
            <a:endParaRPr lang="en-US" altLang="zh-CN" sz="2800" dirty="0">
              <a:solidFill>
                <a:srgbClr val="002554"/>
              </a:solidFill>
            </a:endParaRPr>
          </a:p>
        </p:txBody>
      </p:sp>
      <p:pic>
        <p:nvPicPr>
          <p:cNvPr id="1024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76238"/>
            <a:ext cx="342741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5E6FB-BFAE-3242-9D9C-B209C9AD79C9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5"/>
          <a:stretch/>
        </p:blipFill>
        <p:spPr>
          <a:xfrm>
            <a:off x="2051721" y="116632"/>
            <a:ext cx="6153468" cy="4392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5696" y="4463241"/>
            <a:ext cx="65855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Tell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me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forget.</a:t>
            </a:r>
          </a:p>
          <a:p>
            <a:r>
              <a:rPr lang="zh-CN" altLang="en-US" sz="32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 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Teach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me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remember.</a:t>
            </a:r>
          </a:p>
          <a:p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Involve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me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zh-CN" altLang="en-US" sz="3200" i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i="1" dirty="0" smtClean="0">
                <a:latin typeface="Calibri" charset="0"/>
                <a:ea typeface="Calibri" charset="0"/>
                <a:cs typeface="Calibri" charset="0"/>
              </a:rPr>
              <a:t>learn.</a:t>
            </a:r>
          </a:p>
          <a:p>
            <a:r>
              <a:rPr lang="zh-CN" altLang="en-US" sz="3200" dirty="0" smtClean="0">
                <a:latin typeface="Calibri" charset="0"/>
                <a:ea typeface="Calibri" charset="0"/>
                <a:cs typeface="Calibri" charset="0"/>
              </a:rPr>
              <a:t>                               </a:t>
            </a:r>
            <a:r>
              <a:rPr lang="en-US" altLang="zh-CN" sz="3200" dirty="0" smtClean="0">
                <a:latin typeface="Calibri" charset="0"/>
                <a:ea typeface="Calibri" charset="0"/>
                <a:cs typeface="Calibri" charset="0"/>
              </a:rPr>
              <a:t>--</a:t>
            </a:r>
            <a:r>
              <a:rPr lang="zh-CN" altLang="en-US" sz="3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 smtClean="0">
                <a:latin typeface="Calibri" charset="0"/>
                <a:ea typeface="Calibri" charset="0"/>
                <a:cs typeface="Calibri" charset="0"/>
              </a:rPr>
              <a:t>Benjamin</a:t>
            </a:r>
            <a:r>
              <a:rPr lang="zh-CN" altLang="en-US" sz="3200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3200" dirty="0" smtClean="0">
                <a:latin typeface="Calibri" charset="0"/>
                <a:ea typeface="Calibri" charset="0"/>
                <a:cs typeface="Calibri" charset="0"/>
              </a:rPr>
              <a:t>Franklin</a:t>
            </a:r>
            <a:endParaRPr lang="en-US" sz="32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股票数据分析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读入真实股票数据</a:t>
            </a:r>
            <a:endParaRPr lang="en-US" altLang="zh-CN" dirty="0" smtClean="0"/>
          </a:p>
          <a:p>
            <a:r>
              <a:rPr lang="zh-CN" altLang="en-US" dirty="0" smtClean="0"/>
              <a:t>查询类任务</a:t>
            </a:r>
            <a:endParaRPr lang="en-US" altLang="zh-CN" dirty="0" smtClean="0"/>
          </a:p>
          <a:p>
            <a:r>
              <a:rPr lang="zh-CN" altLang="en-US" dirty="0" smtClean="0"/>
              <a:t>计算类任务</a:t>
            </a:r>
            <a:endParaRPr lang="en-US" altLang="zh-CN" dirty="0" smtClean="0"/>
          </a:p>
          <a:p>
            <a:r>
              <a:rPr lang="zh-CN" altLang="en-US" dirty="0" smtClean="0"/>
              <a:t>开放类任务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详细项目描述文档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5E6FB-BFAE-3242-9D9C-B209C9AD79C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课程项目考核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自由分组，每组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人，选出组长</a:t>
            </a:r>
            <a:endParaRPr lang="en-US" altLang="zh-CN" dirty="0" smtClean="0"/>
          </a:p>
          <a:p>
            <a:r>
              <a:rPr lang="zh-CN" altLang="en-US" dirty="0" smtClean="0"/>
              <a:t>考核方式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：课程项目报告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需求分析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程序设计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分工实现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感想体会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附录：源代码</a:t>
            </a:r>
            <a:endParaRPr lang="en-US" altLang="zh-CN" dirty="0" smtClean="0"/>
          </a:p>
          <a:p>
            <a:r>
              <a:rPr lang="zh-CN" altLang="en-US" dirty="0" smtClean="0"/>
              <a:t>考核方式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：课程项目演示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上机</a:t>
            </a:r>
            <a:r>
              <a:rPr lang="zh-CN" altLang="en-US" dirty="0" smtClean="0"/>
              <a:t>时间分组展示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4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课程内容的预习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有关文件的读取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有关字符串的操作</a:t>
            </a:r>
            <a:endParaRPr lang="en-US" altLang="zh-CN" dirty="0" smtClean="0"/>
          </a:p>
          <a:p>
            <a:r>
              <a:rPr lang="zh-CN" altLang="en-US" dirty="0" smtClean="0"/>
              <a:t>有关课程项目分工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组长设计好程序框架，分好函数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每个组员至少实现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个函数（标在文档中）</a:t>
            </a:r>
            <a:endParaRPr lang="en-US" altLang="zh-CN" dirty="0" smtClean="0"/>
          </a:p>
          <a:p>
            <a:r>
              <a:rPr lang="zh-CN" altLang="en-US" dirty="0" smtClean="0"/>
              <a:t>集中答疑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每次上机时间</a:t>
            </a:r>
            <a:endParaRPr lang="en-US" altLang="zh-CN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01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关键时间点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日：提交分组情况</a:t>
            </a:r>
            <a:endParaRPr lang="en-US" altLang="zh-CN" dirty="0" smtClean="0"/>
          </a:p>
          <a:p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21</a:t>
            </a:r>
            <a:r>
              <a:rPr lang="zh-CN" altLang="en-US" dirty="0" smtClean="0"/>
              <a:t>日：组长汇报中期情况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4</a:t>
            </a:r>
            <a:r>
              <a:rPr lang="zh-CN" altLang="en-US" dirty="0" smtClean="0"/>
              <a:t>日：汇报项目成果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/>
              <a:t>7</a:t>
            </a:r>
            <a:r>
              <a:rPr lang="zh-CN" altLang="en-US" dirty="0" smtClean="0"/>
              <a:t>日：课程报告提交到</a:t>
            </a:r>
            <a:r>
              <a:rPr lang="en-US" altLang="zh-CN" dirty="0" err="1" smtClean="0"/>
              <a:t>Unicourse</a:t>
            </a:r>
            <a:endParaRPr lang="en-US" altLang="zh-CN" dirty="0" smtClean="0"/>
          </a:p>
          <a:p>
            <a:r>
              <a:rPr lang="zh-CN" altLang="en-US" dirty="0" smtClean="0"/>
              <a:t>注：以上日期的时间都是上机时间（除去报告提交时间）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8D2F5-E97F-B741-A890-45D20E1502C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8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程序设计导论</a:t>
            </a:r>
            <a:endParaRPr lang="zh-CN" altLang="en-US"/>
          </a:p>
        </p:txBody>
      </p:sp>
      <p:sp>
        <p:nvSpPr>
          <p:cNvPr id="645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fld id="{D2BDE29D-8D9A-1A4F-912E-CA86BF1D5F3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  <a:cs typeface="华文中宋" charset="-122"/>
              </a:rPr>
              <a:pPr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  <a:cs typeface="华文中宋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cs typeface="+mj-cs"/>
              </a:rPr>
              <a:t>课件下载与互动</a:t>
            </a:r>
            <a:endParaRPr lang="en-US" dirty="0"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2988" y="4676775"/>
            <a:ext cx="8101012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buFont typeface="Wingdings 2" charset="2"/>
              <a:buNone/>
              <a:defRPr/>
            </a:pPr>
            <a:r>
              <a:rPr lang="en-US" altLang="zh-CN" sz="2400" dirty="0">
                <a:solidFill>
                  <a:srgbClr val="0000CC"/>
                </a:solidFill>
                <a:latin typeface="+mn-lt"/>
                <a:ea typeface="+mn-ea"/>
                <a:cs typeface="+mn-cs"/>
                <a:hlinkClick r:id="rId2"/>
              </a:rPr>
              <a:t>https://github.com/fanju1984/introduction-to-programming/wiki</a:t>
            </a:r>
            <a:endParaRPr lang="en-US" altLang="zh-CN" sz="24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  <a:p>
            <a:pPr algn="ctr" eaLnBrk="1" hangingPunct="1">
              <a:buFont typeface="Wingdings 2" charset="2"/>
              <a:buNone/>
              <a:defRPr/>
            </a:pPr>
            <a:endParaRPr lang="en-US" altLang="zh-CN" sz="2400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451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773238"/>
            <a:ext cx="4154488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835150" y="5732463"/>
            <a:ext cx="71278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Wingdings 2" charset="2"/>
              <a:buNone/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GIT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教程：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http://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www.runoob.com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git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git-tutorial.html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5757</TotalTime>
  <Words>264</Words>
  <Application>Microsoft Macintosh PowerPoint</Application>
  <PresentationFormat>On-screen Show (4:3)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华文中宋</vt:lpstr>
      <vt:lpstr>宋体</vt:lpstr>
      <vt:lpstr>Arial</vt:lpstr>
      <vt:lpstr>Calibri</vt:lpstr>
      <vt:lpstr>Gill Sans MT</vt:lpstr>
      <vt:lpstr>Verdana</vt:lpstr>
      <vt:lpstr>Wingdings 2</vt:lpstr>
      <vt:lpstr>Solstice</vt:lpstr>
      <vt:lpstr>程序设计导论</vt:lpstr>
      <vt:lpstr>PowerPoint Presentation</vt:lpstr>
      <vt:lpstr>股票数据分析</vt:lpstr>
      <vt:lpstr>课程项目考核</vt:lpstr>
      <vt:lpstr>注意事项</vt:lpstr>
      <vt:lpstr>关键时间点</vt:lpstr>
      <vt:lpstr>课件下载与互动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数据仓库与数据分析</dc:title>
  <dc:creator>范举</dc:creator>
  <cp:lastModifiedBy>范举</cp:lastModifiedBy>
  <cp:revision>897</cp:revision>
  <cp:lastPrinted>2016-09-19T15:06:42Z</cp:lastPrinted>
  <dcterms:created xsi:type="dcterms:W3CDTF">2016-09-10T15:43:04Z</dcterms:created>
  <dcterms:modified xsi:type="dcterms:W3CDTF">2017-12-06T03:28:37Z</dcterms:modified>
</cp:coreProperties>
</file>