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717" r:id="rId2"/>
    <p:sldId id="857" r:id="rId3"/>
    <p:sldId id="858" r:id="rId4"/>
    <p:sldId id="856" r:id="rId5"/>
    <p:sldId id="859" r:id="rId6"/>
    <p:sldId id="860" r:id="rId7"/>
    <p:sldId id="861" r:id="rId8"/>
    <p:sldId id="862" r:id="rId9"/>
    <p:sldId id="863" r:id="rId10"/>
    <p:sldId id="864" r:id="rId11"/>
    <p:sldId id="865" r:id="rId12"/>
    <p:sldId id="866" r:id="rId13"/>
    <p:sldId id="867" r:id="rId14"/>
    <p:sldId id="868" r:id="rId15"/>
    <p:sldId id="869" r:id="rId16"/>
    <p:sldId id="871" r:id="rId17"/>
    <p:sldId id="872" r:id="rId18"/>
    <p:sldId id="873" r:id="rId19"/>
    <p:sldId id="875" r:id="rId20"/>
    <p:sldId id="877" r:id="rId21"/>
    <p:sldId id="876" r:id="rId22"/>
    <p:sldId id="870" r:id="rId23"/>
    <p:sldId id="878" r:id="rId24"/>
    <p:sldId id="880" r:id="rId25"/>
    <p:sldId id="881" r:id="rId26"/>
    <p:sldId id="874" r:id="rId27"/>
    <p:sldId id="882" r:id="rId28"/>
    <p:sldId id="883" r:id="rId29"/>
    <p:sldId id="713" r:id="rId30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021" autoAdjust="0"/>
    <p:restoredTop sz="90343" autoAdjust="0"/>
  </p:normalViewPr>
  <p:slideViewPr>
    <p:cSldViewPr>
      <p:cViewPr>
        <p:scale>
          <a:sx n="95" d="100"/>
          <a:sy n="95" d="100"/>
        </p:scale>
        <p:origin x="-38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D07E5AD2-5E3B-9345-B422-0C57DC515F64}" type="datetimeFigureOut">
              <a:rPr lang="zh-CN" altLang="en-US"/>
              <a:pPr>
                <a:defRPr/>
              </a:pPr>
              <a:t>16/10/9</a:t>
            </a:fld>
            <a:endParaRPr lang="en-US" altLang="zh-CN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7CB06DA9-F83B-9C48-A6B6-A56003A4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26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B4CC93-9B75-0643-B4CC-0969395DF47F}" type="datetimeFigureOut">
              <a:rPr lang="zh-CN" altLang="en-US"/>
              <a:pPr>
                <a:defRPr/>
              </a:pPr>
              <a:t>16/10/9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E42FA046-657F-B24B-9429-72C7B39D0E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799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3DD8D43-A6FB-F843-BE4B-10FC0B4716A2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63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1B3897-DDDB-AB41-B6D8-B298AEA8B641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1843B-FAC4-6049-A7CD-A7A9E70549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0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8B6D5-B5C2-E343-9655-2686F83A2E9E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C3E05-FC13-E343-957A-2EC7470CE1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47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C5BA0-8D1B-F245-A096-260B570D2E9F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4DB74-7BF0-1F40-876C-052A2A11A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71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28CBF-5D62-B94E-8B75-8B4CF7221C98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DCFFB-9B89-CF43-88FB-1D53A07562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9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A5AFD-4F54-1F48-96B0-3F583F61FF96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8D2F5-E97F-B741-A890-45D20E1502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961344-CF4C-694C-BDC1-DE53E4166222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3B8AB-D4CE-1E4B-AED8-E5F7F5CA87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83E86-A638-4A42-94FE-C0AD61FF865F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3413E-CFED-0440-AE47-5C4D34DD9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1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F203D6-9FF0-F548-AB45-EF49D5A480B2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03D3D-B136-9446-AF22-97E0BF248E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81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0857D-37BA-BC4A-9903-D18CEBC777B9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E446-FE2E-BE46-8E37-35978BE2E7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18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8560844-CB79-F24F-A97F-75FBD9F630F7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E6FB-BFAE-3242-9D9C-B209C9AD79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5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7F64AE-13D1-4B43-801B-C41D2590C3E1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1357-2B98-3C4A-AB28-4587C3E3EF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53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0F5954-D7C3-344C-8243-29079E176445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044EA-8A4C-1341-A607-1AF9D362FD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11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B7DA501E-5CFE-4842-82D7-B38156C0A2D8}" type="datetime5">
              <a:rPr lang="en-US" altLang="zh-CN"/>
              <a:pPr>
                <a:defRPr/>
              </a:pPr>
              <a:t>9-Oct-16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  <a:cs typeface="+mn-cs"/>
              </a:defRPr>
            </a:lvl1pPr>
          </a:lstStyle>
          <a:p>
            <a:pPr>
              <a:defRPr/>
            </a:pPr>
            <a:fld id="{A588E0DD-881B-6840-A705-5195996A37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4" r:id="rId2"/>
    <p:sldLayoutId id="2147483881" r:id="rId3"/>
    <p:sldLayoutId id="2147483875" r:id="rId4"/>
    <p:sldLayoutId id="2147483882" r:id="rId5"/>
    <p:sldLayoutId id="2147483876" r:id="rId6"/>
    <p:sldLayoutId id="2147483883" r:id="rId7"/>
    <p:sldLayoutId id="2147483884" r:id="rId8"/>
    <p:sldLayoutId id="2147483885" r:id="rId9"/>
    <p:sldLayoutId id="2147483877" r:id="rId10"/>
    <p:sldLayoutId id="2147483878" r:id="rId11"/>
    <p:sldLayoutId id="214748387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华文中宋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华文中宋" charset="-122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rgbClr val="0000CC"/>
          </a:solidFill>
          <a:latin typeface="+mn-lt"/>
          <a:ea typeface="+mn-ea"/>
          <a:cs typeface="华文中宋" charset="-122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华文中宋" charset="-122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 charset="-122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 charset="-122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nju1984/introduction-to-programming/wiki" TargetMode="External"/><Relationship Id="rId3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33375"/>
            <a:ext cx="7407275" cy="14716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程序设计导论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10242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altLang="zh-CN" sz="2800">
                <a:solidFill>
                  <a:srgbClr val="002554"/>
                </a:solidFill>
              </a:rPr>
              <a:t>2016-2017</a:t>
            </a:r>
            <a:r>
              <a:rPr lang="zh-CN" altLang="en-US" sz="2800">
                <a:solidFill>
                  <a:srgbClr val="002554"/>
                </a:solidFill>
              </a:rPr>
              <a:t>秋季学期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1428750" y="2708275"/>
            <a:ext cx="6929438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4000" dirty="0" smtClean="0"/>
              <a:t>习题课 </a:t>
            </a:r>
            <a:r>
              <a:rPr lang="en-US" altLang="zh-CN" sz="4000" dirty="0" smtClean="0"/>
              <a:t>(1)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5200" dirty="0" smtClean="0"/>
              <a:t>第一次上机情况分析</a:t>
            </a:r>
            <a:endParaRPr lang="zh-CN" altLang="en-US" sz="5200" dirty="0"/>
          </a:p>
        </p:txBody>
      </p:sp>
      <p:sp>
        <p:nvSpPr>
          <p:cNvPr id="1024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DFB33D-1D9C-2C45-AD06-8048971819D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10246" name="Subtitle 2"/>
          <p:cNvSpPr txBox="1">
            <a:spLocks/>
          </p:cNvSpPr>
          <p:nvPr/>
        </p:nvSpPr>
        <p:spPr bwMode="auto">
          <a:xfrm>
            <a:off x="1431925" y="5229225"/>
            <a:ext cx="74072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0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 eaLnBrk="1" hangingPunct="1">
              <a:buFont typeface="Wingdings 2" charset="2"/>
              <a:buNone/>
            </a:pPr>
            <a:r>
              <a:rPr lang="zh-CN" altLang="en-US" sz="2800" dirty="0">
                <a:solidFill>
                  <a:srgbClr val="002554"/>
                </a:solidFill>
              </a:rPr>
              <a:t>授课教师：范举 副教授</a:t>
            </a:r>
            <a:endParaRPr lang="en-US" altLang="zh-CN" sz="2800" dirty="0">
              <a:solidFill>
                <a:srgbClr val="002554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zh-CN" altLang="en-US" sz="2800" dirty="0">
                <a:solidFill>
                  <a:srgbClr val="002554"/>
                </a:solidFill>
              </a:rPr>
              <a:t>时间：</a:t>
            </a:r>
            <a:r>
              <a:rPr lang="en-US" altLang="zh-CN" sz="2800" dirty="0">
                <a:solidFill>
                  <a:srgbClr val="002554"/>
                </a:solidFill>
              </a:rPr>
              <a:t>2016</a:t>
            </a:r>
            <a:r>
              <a:rPr lang="zh-CN" altLang="en-US" sz="2800" dirty="0" smtClean="0">
                <a:solidFill>
                  <a:srgbClr val="002554"/>
                </a:solidFill>
              </a:rPr>
              <a:t>年</a:t>
            </a:r>
            <a:r>
              <a:rPr lang="en-US" altLang="zh-CN" sz="2800" dirty="0" smtClean="0">
                <a:solidFill>
                  <a:srgbClr val="002554"/>
                </a:solidFill>
              </a:rPr>
              <a:t>10</a:t>
            </a:r>
            <a:r>
              <a:rPr lang="zh-CN" altLang="en-US" sz="2800" dirty="0" smtClean="0">
                <a:solidFill>
                  <a:srgbClr val="002554"/>
                </a:solidFill>
              </a:rPr>
              <a:t>月</a:t>
            </a:r>
            <a:r>
              <a:rPr lang="en-US" altLang="zh-CN" sz="2800" dirty="0" smtClean="0">
                <a:solidFill>
                  <a:srgbClr val="002554"/>
                </a:solidFill>
              </a:rPr>
              <a:t>9</a:t>
            </a:r>
            <a:r>
              <a:rPr lang="zh-CN" altLang="en-US" sz="2800" dirty="0" smtClean="0">
                <a:solidFill>
                  <a:srgbClr val="002554"/>
                </a:solidFill>
              </a:rPr>
              <a:t>日</a:t>
            </a:r>
            <a:endParaRPr lang="en-US" altLang="zh-CN" sz="2800" dirty="0">
              <a:solidFill>
                <a:srgbClr val="002554"/>
              </a:solidFill>
            </a:endParaRPr>
          </a:p>
        </p:txBody>
      </p:sp>
      <p:pic>
        <p:nvPicPr>
          <p:cNvPr id="1024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76238"/>
            <a:ext cx="34274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结构格式 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54915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代码缩进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en-US" altLang="zh-CN" dirty="0" smtClean="0"/>
              <a:t>Tab</a:t>
            </a:r>
            <a:r>
              <a:rPr lang="zh-CN" altLang="en-US" dirty="0" smtClean="0">
                <a:solidFill>
                  <a:schemeClr val="tx1"/>
                </a:solidFill>
              </a:rPr>
              <a:t>键缩进，表示结构</a:t>
            </a:r>
            <a:r>
              <a:rPr lang="zh-CN" altLang="en-US" dirty="0" smtClean="0"/>
              <a:t>层级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注意：结束大括号（</a:t>
            </a:r>
            <a:r>
              <a:rPr lang="zh-CN" altLang="en-US" dirty="0" smtClean="0"/>
              <a:t>右括号</a:t>
            </a:r>
            <a:r>
              <a:rPr lang="zh-CN" altLang="en-US" dirty="0" smtClean="0">
                <a:solidFill>
                  <a:schemeClr val="tx1"/>
                </a:solidFill>
              </a:rPr>
              <a:t>）的位置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12976"/>
            <a:ext cx="2935444" cy="2988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6012160" y="3429000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第一层级</a:t>
            </a:r>
            <a:endParaRPr lang="en-US" altLang="zh-CN" dirty="0" smtClean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3563888" y="3645024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444208" y="3933056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第二层级</a:t>
            </a:r>
            <a:endParaRPr lang="en-US" altLang="zh-CN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3968" y="4149080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596608" y="4509120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第三层级</a:t>
            </a:r>
            <a:endParaRPr lang="en-US" altLang="zh-CN" dirty="0" smtClean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36368" y="4725144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04248" y="5085184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第四层级</a:t>
            </a:r>
            <a:endParaRPr lang="en-US" altLang="zh-CN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16016" y="5085184"/>
            <a:ext cx="2088232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结构格式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行的宽度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原则上每行尽量不超过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zh-CN" altLang="en-US" dirty="0" smtClean="0"/>
              <a:t>选择语句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注意加上必要的</a:t>
            </a:r>
            <a:r>
              <a:rPr lang="zh-CN" altLang="en-US" dirty="0" smtClean="0"/>
              <a:t>空格</a:t>
            </a:r>
            <a:r>
              <a:rPr lang="zh-CN" altLang="en-US" dirty="0" smtClean="0">
                <a:solidFill>
                  <a:schemeClr val="tx1"/>
                </a:solidFill>
              </a:rPr>
              <a:t>，增加可读性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/>
              <a:t>左大括号</a:t>
            </a:r>
            <a:r>
              <a:rPr lang="zh-CN" altLang="en-US" dirty="0" smtClean="0">
                <a:solidFill>
                  <a:schemeClr val="tx1"/>
                </a:solidFill>
              </a:rPr>
              <a:t>与关键词</a:t>
            </a:r>
            <a:r>
              <a:rPr lang="en-US" altLang="zh-CN" dirty="0" smtClean="0">
                <a:solidFill>
                  <a:schemeClr val="tx1"/>
                </a:solidFill>
              </a:rPr>
              <a:t>if/else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if/else</a:t>
            </a:r>
            <a:r>
              <a:rPr lang="zh-CN" altLang="en-US" dirty="0" smtClean="0"/>
              <a:t>同行</a:t>
            </a: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条件内只有</a:t>
            </a:r>
            <a:r>
              <a:rPr lang="zh-CN" altLang="en-US" dirty="0" smtClean="0"/>
              <a:t>一条语句</a:t>
            </a:r>
            <a:r>
              <a:rPr lang="zh-CN" altLang="en-US" dirty="0" smtClean="0">
                <a:solidFill>
                  <a:schemeClr val="tx1"/>
                </a:solidFill>
              </a:rPr>
              <a:t>时，可省略大括号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04" y="4755090"/>
            <a:ext cx="3210800" cy="15369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04248" y="4725144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左大括号位置</a:t>
            </a:r>
            <a:endParaRPr lang="en-US" altLang="zh-CN" dirty="0" smtClean="0"/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4788024" y="4923862"/>
            <a:ext cx="2016224" cy="17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660232" y="5725392"/>
            <a:ext cx="165618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必要的空格</a:t>
            </a:r>
            <a:endParaRPr lang="en-US" altLang="zh-CN" dirty="0" smtClean="0"/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3902704" y="5000492"/>
            <a:ext cx="2757528" cy="940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3131840" y="5283902"/>
            <a:ext cx="3528392" cy="657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4896036" y="5214342"/>
            <a:ext cx="1764196" cy="72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结构格式 </a:t>
            </a:r>
            <a:r>
              <a:rPr lang="en-US" altLang="zh-CN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选择语句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条件内语句简短时，可采用</a:t>
            </a:r>
            <a:r>
              <a:rPr lang="zh-CN" altLang="en-US" dirty="0" smtClean="0"/>
              <a:t>简洁写法</a:t>
            </a:r>
            <a:endParaRPr lang="en-US" altLang="zh-CN" dirty="0" smtClean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r>
              <a:rPr lang="zh-CN" altLang="en-US" dirty="0" smtClean="0">
                <a:solidFill>
                  <a:schemeClr val="tx1"/>
                </a:solidFill>
              </a:rPr>
              <a:t>语句的情况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564904"/>
            <a:ext cx="4658320" cy="931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51782"/>
            <a:ext cx="1872208" cy="240026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148064" y="4437112"/>
            <a:ext cx="2624460" cy="16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华文中宋" charset="-122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rgbClr val="0000CC"/>
                </a:solidFill>
                <a:latin typeface="+mn-lt"/>
                <a:ea typeface="+mn-ea"/>
                <a:cs typeface="华文中宋" charset="-122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华文中宋" charset="-122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华文中宋" charset="-122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华文中宋" charset="-122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 algn="ctr">
              <a:buNone/>
            </a:pPr>
            <a:r>
              <a:rPr lang="zh-CN" altLang="en-US" dirty="0" smtClean="0">
                <a:solidFill>
                  <a:srgbClr val="0000CC"/>
                </a:solidFill>
              </a:rPr>
              <a:t>注意观察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2550" indent="0" algn="ctr">
              <a:buNone/>
            </a:pPr>
            <a:r>
              <a:rPr lang="zh-CN" altLang="en-US" sz="4800" dirty="0" smtClean="0">
                <a:solidFill>
                  <a:srgbClr val="FF0000"/>
                </a:solidFill>
              </a:rPr>
              <a:t>缩进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结构格式 </a:t>
            </a:r>
            <a:r>
              <a:rPr lang="en-US" altLang="zh-CN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注意左大括号的位置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注意加入必要的空格增强可读性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36" y="3140968"/>
            <a:ext cx="7340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添加注释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对于复杂的代码，要添加注释</a:t>
            </a:r>
            <a:endParaRPr lang="en-US" altLang="zh-CN" dirty="0" smtClean="0"/>
          </a:p>
          <a:p>
            <a:endParaRPr lang="en-US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对于重要的变量，要添加注释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其它情况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2"/>
          <a:stretch/>
        </p:blipFill>
        <p:spPr>
          <a:xfrm>
            <a:off x="1844956" y="2060847"/>
            <a:ext cx="6399452" cy="1923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86"/>
          <a:stretch/>
        </p:blipFill>
        <p:spPr>
          <a:xfrm>
            <a:off x="1892907" y="4763110"/>
            <a:ext cx="6063469" cy="8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7313" y="3068638"/>
            <a:ext cx="64008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2400"/>
              </a:spcAft>
              <a:defRPr/>
            </a:pPr>
            <a:r>
              <a:rPr lang="zh-CN" altLang="en-US" sz="4900" cap="none" dirty="0" smtClean="0">
                <a:cs typeface="+mj-cs"/>
              </a:rPr>
              <a:t>上机问题分析</a:t>
            </a:r>
            <a:endParaRPr lang="zh-CN" altLang="en-US" sz="5200" cap="none" dirty="0">
              <a:cs typeface="+mj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 2" pitchFamily="18" charset="2"/>
              <a:buNone/>
              <a:defRPr/>
            </a:pPr>
            <a:r>
              <a:rPr lang="zh-CN" altLang="en-US" sz="3200" dirty="0" smtClean="0">
                <a:cs typeface="+mn-cs"/>
              </a:rPr>
              <a:t>第</a:t>
            </a:r>
            <a:r>
              <a:rPr lang="en-US" altLang="zh-CN" sz="3200" dirty="0" smtClean="0">
                <a:cs typeface="+mn-cs"/>
              </a:rPr>
              <a:t>D1.2</a:t>
            </a:r>
            <a:r>
              <a:rPr lang="zh-CN" altLang="en-US" sz="3200" dirty="0" smtClean="0">
                <a:cs typeface="+mn-cs"/>
              </a:rPr>
              <a:t>节</a:t>
            </a:r>
            <a:endParaRPr lang="zh-CN" altLang="en-US" sz="3200" dirty="0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F35FF5-8C71-9245-B1AB-3A9A3AC2CA3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有关字符串的输入输出 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</a:t>
            </a:r>
            <a:r>
              <a:rPr lang="en-US" altLang="zh-CN" dirty="0" smtClean="0"/>
              <a:t>1004.</a:t>
            </a:r>
            <a:r>
              <a:rPr lang="zh-CN" altLang="en-US" dirty="0" smtClean="0"/>
              <a:t>读入字符串并输出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❌出现的错误类型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"/>
          <a:stretch/>
        </p:blipFill>
        <p:spPr>
          <a:xfrm>
            <a:off x="1763688" y="2636912"/>
            <a:ext cx="6019800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5" y="2799680"/>
            <a:ext cx="6108700" cy="31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48" y="4293096"/>
            <a:ext cx="5943600" cy="20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50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有关字符串的输入输出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</a:t>
            </a:r>
            <a:r>
              <a:rPr lang="en-US" altLang="zh-CN" dirty="0" smtClean="0"/>
              <a:t>1004.</a:t>
            </a:r>
            <a:r>
              <a:rPr lang="zh-CN" altLang="en-US" dirty="0" smtClean="0"/>
              <a:t>读入字符串并输出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✅</a:t>
            </a:r>
            <a:r>
              <a:rPr lang="zh-CN" altLang="en-US" dirty="0" smtClean="0">
                <a:solidFill>
                  <a:schemeClr val="tx1"/>
                </a:solidFill>
              </a:rPr>
              <a:t>正确的写法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字符串的</a:t>
            </a:r>
            <a:r>
              <a:rPr lang="zh-CN" altLang="en-US" dirty="0" smtClean="0"/>
              <a:t>声明</a:t>
            </a:r>
            <a:r>
              <a:rPr lang="zh-CN" altLang="en-US" dirty="0" smtClean="0">
                <a:solidFill>
                  <a:schemeClr val="tx1"/>
                </a:solidFill>
              </a:rPr>
              <a:t>方式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字符串的</a:t>
            </a:r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zh-CN" altLang="en-US" dirty="0" smtClean="0"/>
              <a:t>输出</a:t>
            </a:r>
            <a:r>
              <a:rPr lang="zh-CN" altLang="en-US" dirty="0" smtClean="0">
                <a:solidFill>
                  <a:schemeClr val="tx1"/>
                </a:solidFill>
              </a:rPr>
              <a:t>方式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>
          <a:xfrm>
            <a:off x="2182540" y="2636912"/>
            <a:ext cx="51257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有关大小写转换 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 </a:t>
            </a:r>
            <a:r>
              <a:rPr lang="en-US" altLang="zh-CN" dirty="0" smtClean="0"/>
              <a:t>1005.</a:t>
            </a:r>
            <a:r>
              <a:rPr lang="zh-CN" altLang="en-US" dirty="0" smtClean="0"/>
              <a:t>切换字符大小写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❌出现的错误类型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636912"/>
            <a:ext cx="5969000" cy="229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25" y="3140968"/>
            <a:ext cx="60579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57"/>
          <a:stretch/>
        </p:blipFill>
        <p:spPr>
          <a:xfrm>
            <a:off x="2627784" y="2348880"/>
            <a:ext cx="5969000" cy="4050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98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有关大小写转换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 </a:t>
            </a:r>
            <a:r>
              <a:rPr lang="en-US" altLang="zh-CN" dirty="0" smtClean="0"/>
              <a:t>1005.</a:t>
            </a:r>
            <a:r>
              <a:rPr lang="zh-CN" altLang="en-US" dirty="0" smtClean="0"/>
              <a:t>切换字符大小写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✅正确的写法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是否还可以改进？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/>
              <a:t>程序中出现的</a:t>
            </a:r>
            <a:r>
              <a:rPr lang="en-US" altLang="zh-CN" dirty="0" smtClean="0"/>
              <a:t>90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32</a:t>
            </a:r>
            <a:r>
              <a:rPr lang="zh-CN" altLang="en-US" dirty="0" smtClean="0"/>
              <a:t>是什么鬼？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如果用户不小心输入非字母怎么办？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2"/>
          <a:stretch/>
        </p:blipFill>
        <p:spPr>
          <a:xfrm>
            <a:off x="2123728" y="2648446"/>
            <a:ext cx="5816600" cy="2292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6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cs typeface="+mj-cs"/>
              </a:rPr>
              <a:t>内容提要</a:t>
            </a:r>
            <a:endParaRPr lang="en-US" dirty="0">
              <a:cs typeface="+mj-cs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D1.1</a:t>
            </a:r>
            <a:r>
              <a:rPr lang="zh-CN" altLang="en-US" dirty="0" smtClean="0"/>
              <a:t> 编码规范：提高程序可读性</a:t>
            </a:r>
            <a:endParaRPr lang="en-US" altLang="zh-CN" dirty="0" smtClean="0"/>
          </a:p>
          <a:p>
            <a:r>
              <a:rPr lang="en-US" altLang="zh-CN" dirty="0" smtClean="0"/>
              <a:t>D1.2</a:t>
            </a:r>
            <a:r>
              <a:rPr lang="zh-CN" altLang="en-US" dirty="0" smtClean="0"/>
              <a:t> 上机问题分析</a:t>
            </a:r>
            <a:endParaRPr lang="en-US" altLang="zh-CN" dirty="0"/>
          </a:p>
          <a:p>
            <a:r>
              <a:rPr lang="en-US" altLang="zh-CN" dirty="0" smtClean="0"/>
              <a:t>D1.3</a:t>
            </a:r>
            <a:r>
              <a:rPr lang="zh-CN" altLang="en-US" dirty="0" smtClean="0"/>
              <a:t> 随堂测验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fld id="{F0E5A49F-B721-8B4F-A4ED-1EAF6AC5ACE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  <a:cs typeface="华文中宋" charset="-122"/>
              </a:rPr>
              <a:pPr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  <a:cs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36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有关数据的输入输出 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</a:t>
            </a:r>
            <a:r>
              <a:rPr lang="is-IS" altLang="zh-CN" dirty="0" smtClean="0"/>
              <a:t>1006.</a:t>
            </a:r>
            <a:r>
              <a:rPr lang="zh-CN" altLang="is-IS" dirty="0" smtClean="0"/>
              <a:t>浮点数求和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❌出现的错误类型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597150"/>
            <a:ext cx="6019800" cy="250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05100"/>
            <a:ext cx="59563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6" y="3212976"/>
            <a:ext cx="5956300" cy="234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30" y="3532088"/>
            <a:ext cx="5969000" cy="248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58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有关数据的输入输出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</a:t>
            </a:r>
            <a:r>
              <a:rPr lang="is-IS" altLang="zh-CN" dirty="0" smtClean="0"/>
              <a:t>1006.</a:t>
            </a:r>
            <a:r>
              <a:rPr lang="zh-CN" altLang="is-IS" dirty="0" smtClean="0"/>
              <a:t>浮点数求和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✅正确的写法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输出整数：</a:t>
            </a:r>
            <a:r>
              <a:rPr lang="en-US" altLang="zh-CN" dirty="0" smtClean="0">
                <a:solidFill>
                  <a:srgbClr val="0000CC"/>
                </a:solidFill>
              </a:rPr>
              <a:t>%d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(%</a:t>
            </a:r>
            <a:r>
              <a:rPr lang="en-US" altLang="zh-CN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);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%u,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%o,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%x,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%X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输出实数：</a:t>
            </a:r>
            <a:r>
              <a:rPr lang="en-US" altLang="zh-CN" dirty="0" smtClean="0">
                <a:solidFill>
                  <a:srgbClr val="0000CC"/>
                </a:solidFill>
              </a:rPr>
              <a:t>%f,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%.mf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%e,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%E</a:t>
            </a:r>
          </a:p>
          <a:p>
            <a:pPr lvl="2"/>
            <a:r>
              <a:rPr lang="zh-CN" altLang="en-US" dirty="0" smtClean="0"/>
              <a:t>输出单个字符：</a:t>
            </a:r>
            <a:r>
              <a:rPr lang="en-US" altLang="zh-CN" dirty="0" smtClean="0">
                <a:solidFill>
                  <a:srgbClr val="0000CC"/>
                </a:solidFill>
              </a:rPr>
              <a:t>%c</a:t>
            </a:r>
          </a:p>
          <a:p>
            <a:pPr lvl="2"/>
            <a:r>
              <a:rPr lang="zh-CN" altLang="en-US" dirty="0" smtClean="0">
                <a:solidFill>
                  <a:schemeClr val="tx1"/>
                </a:solidFill>
              </a:rPr>
              <a:t>输出字符串：</a:t>
            </a:r>
            <a:r>
              <a:rPr lang="en-US" altLang="zh-CN" dirty="0" smtClean="0">
                <a:solidFill>
                  <a:srgbClr val="0000CC"/>
                </a:solidFill>
              </a:rPr>
              <a:t>%s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4"/>
          <a:stretch/>
        </p:blipFill>
        <p:spPr>
          <a:xfrm>
            <a:off x="2339752" y="2636912"/>
            <a:ext cx="5616624" cy="208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3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有关数据运算 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</a:t>
            </a:r>
            <a:r>
              <a:rPr lang="en-US" altLang="zh-CN" dirty="0" smtClean="0"/>
              <a:t>1007.</a:t>
            </a:r>
            <a:r>
              <a:rPr lang="zh-CN" altLang="en-US" dirty="0" smtClean="0"/>
              <a:t>求三角形面积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❌出现的错误类型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2708920"/>
            <a:ext cx="72263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7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有关数据运算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题目：</a:t>
            </a:r>
            <a:r>
              <a:rPr lang="en-US" altLang="zh-CN" dirty="0" smtClean="0"/>
              <a:t>1007.</a:t>
            </a:r>
            <a:r>
              <a:rPr lang="zh-CN" altLang="en-US" dirty="0" smtClean="0"/>
              <a:t>求三角形面积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✅正确的写法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36912"/>
            <a:ext cx="6032500" cy="351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72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800" dirty="0" smtClean="0">
                <a:cs typeface="+mj-cs"/>
              </a:rPr>
              <a:t>回顾：赋值</a:t>
            </a:r>
            <a:r>
              <a:rPr lang="zh-CN" altLang="en-US" sz="4800" dirty="0">
                <a:cs typeface="+mj-cs"/>
              </a:rPr>
              <a:t>转换</a:t>
            </a:r>
            <a:endParaRPr lang="en-US" dirty="0">
              <a:cs typeface="+mj-cs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语言允许通过赋值使</a:t>
            </a:r>
            <a:r>
              <a:rPr lang="zh-CN" altLang="en-US" dirty="0">
                <a:latin typeface="Arial" charset="0"/>
              </a:rPr>
              <a:t>“</a:t>
            </a:r>
            <a:r>
              <a:rPr lang="en-US" altLang="zh-CN" dirty="0"/>
              <a:t>=</a:t>
            </a:r>
            <a:r>
              <a:rPr lang="en-US" altLang="zh-CN" dirty="0">
                <a:latin typeface="Arial" charset="0"/>
              </a:rPr>
              <a:t>”</a:t>
            </a:r>
            <a:r>
              <a:rPr lang="zh-CN" altLang="en-US" dirty="0"/>
              <a:t>右边表达式的值的类型自动转换为其左边变量的类型。</a:t>
            </a:r>
          </a:p>
          <a:p>
            <a:r>
              <a:rPr lang="zh-CN" altLang="en-US" dirty="0"/>
              <a:t>赋值转换具有强制性，可能是提升，也可能是降格。</a:t>
            </a:r>
          </a:p>
          <a:p>
            <a:endParaRPr lang="en-US" altLang="en-US" dirty="0">
              <a:ea typeface="华文中宋" charset="-122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fld id="{C46B0CEA-1F85-6944-8FAF-45DF44F09DB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  <a:cs typeface="华文中宋" charset="-122"/>
              </a:rPr>
              <a:pPr/>
              <a:t>24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  <a:cs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0889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 smtClean="0">
                <a:cs typeface="+mj-cs"/>
              </a:rPr>
              <a:t>回顾：运算符的优先次序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84313"/>
            <a:ext cx="3903663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zh-CN" dirty="0"/>
              <a:t>., </a:t>
            </a:r>
            <a:r>
              <a:rPr lang="en-US" altLang="zh-CN" dirty="0">
                <a:sym typeface="Wingdings" charset="2"/>
              </a:rPr>
              <a:t>, [], ()</a:t>
            </a:r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zh-CN" dirty="0">
                <a:sym typeface="Wingdings" charset="2"/>
              </a:rPr>
              <a:t>++, --, !, ~, </a:t>
            </a:r>
            <a:r>
              <a:rPr lang="en-US" altLang="zh-CN" dirty="0">
                <a:solidFill>
                  <a:srgbClr val="FF0000"/>
                </a:solidFill>
                <a:sym typeface="Wingdings" charset="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Wingdings" charset="2"/>
              </a:rPr>
              <a:t>DataType</a:t>
            </a:r>
            <a:r>
              <a:rPr lang="en-US" altLang="zh-CN" dirty="0">
                <a:solidFill>
                  <a:srgbClr val="FF0000"/>
                </a:solidFill>
                <a:sym typeface="Wingdings" charset="2"/>
              </a:rPr>
              <a:t>)</a:t>
            </a:r>
            <a:r>
              <a:rPr lang="en-US" altLang="zh-CN" dirty="0">
                <a:sym typeface="Wingdings" charset="2"/>
              </a:rPr>
              <a:t>, </a:t>
            </a:r>
            <a:r>
              <a:rPr lang="en-US" altLang="zh-CN" dirty="0" err="1">
                <a:sym typeface="Wingdings" charset="2"/>
              </a:rPr>
              <a:t>sizeof</a:t>
            </a:r>
            <a:endParaRPr lang="en-US" altLang="zh-CN" dirty="0">
              <a:sym typeface="Wingdings" charset="2"/>
            </a:endParaRPr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zh-CN" dirty="0">
                <a:solidFill>
                  <a:srgbClr val="FF0000"/>
                </a:solidFill>
                <a:sym typeface="Wingdings" charset="2"/>
              </a:rPr>
              <a:t>*, /, %</a:t>
            </a:r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zh-CN" dirty="0">
                <a:solidFill>
                  <a:srgbClr val="FF0000"/>
                </a:solidFill>
                <a:sym typeface="Wingdings" charset="2"/>
              </a:rPr>
              <a:t>+, -</a:t>
            </a:r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zh-CN" dirty="0">
                <a:sym typeface="Wingdings" charset="2"/>
              </a:rPr>
              <a:t>&gt;&gt;, &lt;&lt;</a:t>
            </a:r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zh-CN" dirty="0">
                <a:sym typeface="Wingdings" charset="2"/>
              </a:rPr>
              <a:t>&gt;, &lt;, &gt;=, &lt;=</a:t>
            </a:r>
          </a:p>
          <a:p>
            <a:pPr marL="609600" indent="-609600">
              <a:lnSpc>
                <a:spcPct val="90000"/>
              </a:lnSpc>
              <a:buFont typeface="Wingdings" charset="2"/>
              <a:buAutoNum type="arabicPeriod"/>
            </a:pPr>
            <a:r>
              <a:rPr lang="en-US" altLang="zh-CN" dirty="0">
                <a:sym typeface="Wingdings" charset="2"/>
              </a:rPr>
              <a:t>==, !=</a:t>
            </a:r>
          </a:p>
        </p:txBody>
      </p:sp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defRPr/>
            </a:pPr>
            <a:fld id="{37F1E691-1A8B-C94F-96ED-B290645D5EEB}" type="slidenum">
              <a:rPr kumimoji="0" lang="zh-CN" altLang="en-US" sz="1200">
                <a:latin typeface="Arial" pitchFamily="34" charset="0"/>
              </a:rPr>
              <a:pPr>
                <a:defRPr/>
              </a:pPr>
              <a:t>25</a:t>
            </a:fld>
            <a:endParaRPr kumimoji="0" lang="en-US" altLang="zh-CN" sz="1200">
              <a:latin typeface="Arial" pitchFamily="34" charset="0"/>
            </a:endParaRPr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4787900" y="1484313"/>
            <a:ext cx="43561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ingdings" pitchFamily="2" charset="2"/>
              </a:rPr>
              <a:t>&amp;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^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&amp;&amp;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ingdings" pitchFamily="2" charset="2"/>
              </a:rPr>
              <a:t>||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ingdings" pitchFamily="2" charset="2"/>
              </a:rPr>
              <a:t>?: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ingdings" pitchFamily="2" charset="2"/>
              </a:rPr>
              <a:t>=, +=, -=, *=,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+mn-cs"/>
                <a:sym typeface="Wingdings" pitchFamily="2" charset="2"/>
              </a:rPr>
              <a:t>……</a:t>
            </a:r>
            <a:endParaRPr lang="en-US" altLang="zh-CN" sz="3200" b="1">
              <a:effectLst>
                <a:outerShdw blurRad="38100" dist="38100" dir="2700000" algn="tl">
                  <a:srgbClr val="000000"/>
                </a:outerShdw>
              </a:effectLst>
              <a:cs typeface="+mn-cs"/>
              <a:sym typeface="Wingdings" pitchFamily="2" charset="2"/>
            </a:endParaRP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1258888" y="5949950"/>
            <a:ext cx="6875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r>
              <a:rPr lang="zh-CN" altLang="en-US" sz="2800" b="1">
                <a:solidFill>
                  <a:srgbClr val="0000CC"/>
                </a:solidFill>
              </a:rPr>
              <a:t>不用死记，复杂表达式中多用“</a:t>
            </a:r>
            <a:r>
              <a:rPr lang="en-US" altLang="zh-CN" sz="2800" b="1">
                <a:solidFill>
                  <a:srgbClr val="0000CC"/>
                </a:solidFill>
              </a:rPr>
              <a:t>( )”</a:t>
            </a:r>
            <a:r>
              <a:rPr lang="zh-CN" altLang="en-US" sz="2800" b="1">
                <a:solidFill>
                  <a:srgbClr val="0000CC"/>
                </a:solidFill>
              </a:rPr>
              <a:t>运算符</a:t>
            </a:r>
          </a:p>
        </p:txBody>
      </p:sp>
      <p:sp>
        <p:nvSpPr>
          <p:cNvPr id="37894" name="上弧形箭头 2">
            <a:hlinkClick r:id="" action="ppaction://noaction"/>
          </p:cNvPr>
          <p:cNvSpPr>
            <a:spLocks noChangeArrowheads="1"/>
          </p:cNvSpPr>
          <p:nvPr/>
        </p:nvSpPr>
        <p:spPr bwMode="auto">
          <a:xfrm rot="-1539821">
            <a:off x="8101013" y="5942013"/>
            <a:ext cx="585787" cy="519112"/>
          </a:xfrm>
          <a:prstGeom prst="curvedUpArrow">
            <a:avLst>
              <a:gd name="adj1" fmla="val 24977"/>
              <a:gd name="adj2" fmla="val 49949"/>
              <a:gd name="adj3" fmla="val 30144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最后言明上机的纪律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友学系统会存储所有的提交记录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上机后我会浏览每位同学的记录</a:t>
            </a:r>
            <a:endParaRPr lang="en-US" altLang="zh-CN" dirty="0" smtClean="0"/>
          </a:p>
          <a:p>
            <a:r>
              <a:rPr lang="zh-CN" altLang="en-US" dirty="0" smtClean="0"/>
              <a:t>必要时使用自动查重程序</a:t>
            </a:r>
            <a:endParaRPr lang="en-US" altLang="zh-CN" dirty="0" smtClean="0"/>
          </a:p>
          <a:p>
            <a:r>
              <a:rPr lang="zh-CN" altLang="en-US" dirty="0" smtClean="0"/>
              <a:t>如发现抄袭现象，平时成绩为</a:t>
            </a:r>
            <a:r>
              <a:rPr lang="zh-CN" altLang="en-US" sz="4000" dirty="0" smtClean="0">
                <a:solidFill>
                  <a:srgbClr val="FF0000"/>
                </a:solidFill>
              </a:rPr>
              <a:t>零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67713"/>
            <a:ext cx="7371383" cy="1765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74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7313" y="3068638"/>
            <a:ext cx="64008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2400"/>
              </a:spcAft>
              <a:defRPr/>
            </a:pPr>
            <a:r>
              <a:rPr lang="zh-CN" altLang="en-US" sz="4900" cap="none" dirty="0" smtClean="0">
                <a:cs typeface="+mj-cs"/>
              </a:rPr>
              <a:t>随堂测验</a:t>
            </a:r>
            <a:endParaRPr lang="zh-CN" altLang="en-US" sz="5200" cap="none" dirty="0">
              <a:cs typeface="+mj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 2" pitchFamily="18" charset="2"/>
              <a:buNone/>
              <a:defRPr/>
            </a:pPr>
            <a:r>
              <a:rPr lang="zh-CN" altLang="en-US" sz="3200" dirty="0" smtClean="0">
                <a:cs typeface="+mn-cs"/>
              </a:rPr>
              <a:t>第</a:t>
            </a:r>
            <a:r>
              <a:rPr lang="en-US" altLang="zh-CN" sz="3200" dirty="0" smtClean="0">
                <a:cs typeface="+mn-cs"/>
              </a:rPr>
              <a:t>D1.2</a:t>
            </a:r>
            <a:r>
              <a:rPr lang="zh-CN" altLang="en-US" sz="3200" dirty="0" smtClean="0">
                <a:cs typeface="+mn-cs"/>
              </a:rPr>
              <a:t>节</a:t>
            </a:r>
            <a:endParaRPr lang="zh-CN" altLang="en-US" sz="3200" dirty="0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F35FF5-8C71-9245-B1AB-3A9A3AC2CA3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随堂测验形式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测验包含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道题目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总分计</a:t>
            </a:r>
            <a:r>
              <a:rPr lang="en-US" altLang="zh-CN" dirty="0" smtClean="0">
                <a:solidFill>
                  <a:schemeClr val="tx1"/>
                </a:solidFill>
              </a:rPr>
              <a:t>100</a:t>
            </a:r>
            <a:r>
              <a:rPr lang="zh-CN" altLang="en-US" dirty="0" smtClean="0">
                <a:solidFill>
                  <a:schemeClr val="tx1"/>
                </a:solidFill>
              </a:rPr>
              <a:t>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考试合计</a:t>
            </a:r>
            <a:r>
              <a:rPr lang="en-US" altLang="zh-CN" dirty="0" smtClean="0">
                <a:solidFill>
                  <a:schemeClr val="tx1"/>
                </a:solidFill>
              </a:rPr>
              <a:t>15</a:t>
            </a:r>
            <a:r>
              <a:rPr lang="zh-CN" altLang="en-US" dirty="0" smtClean="0">
                <a:solidFill>
                  <a:schemeClr val="tx1"/>
                </a:solidFill>
              </a:rPr>
              <a:t>分钟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提前做完的同学请原位自习等下课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测验形式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闭卷测验，请在纸上写好姓名学号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时间到后，总后向前收答卷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B3B8AB-D4CE-1E4B-AED8-E5F7F5CA873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8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fld id="{D2BDE29D-8D9A-1A4F-912E-CA86BF1D5F3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  <a:cs typeface="华文中宋" charset="-122"/>
              </a:rPr>
              <a:pPr/>
              <a:t>29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  <a:cs typeface="华文中宋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cs typeface="+mj-cs"/>
              </a:rPr>
              <a:t>课件下载与互动</a:t>
            </a:r>
            <a:endParaRPr lang="en-US" dirty="0"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988" y="4676775"/>
            <a:ext cx="810101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buFont typeface="Wingdings 2" charset="2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  <a:latin typeface="+mn-lt"/>
                <a:ea typeface="+mn-ea"/>
                <a:cs typeface="+mn-cs"/>
                <a:hlinkClick r:id="rId2"/>
              </a:rPr>
              <a:t>https://github.com/fanju1984/introduction-to-programming/wiki</a:t>
            </a:r>
            <a:endParaRPr lang="en-US" altLang="zh-CN" sz="24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 algn="ctr" eaLnBrk="1" hangingPunct="1">
              <a:buFont typeface="Wingdings 2" charset="2"/>
              <a:buNone/>
              <a:defRPr/>
            </a:pPr>
            <a:endParaRPr lang="en-US" altLang="zh-CN" sz="24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451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773238"/>
            <a:ext cx="41544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35150" y="5732463"/>
            <a:ext cx="71278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GIT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www.runoob.com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git-tutorial.html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27313" y="3068638"/>
            <a:ext cx="6400800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spcAft>
                <a:spcPts val="2400"/>
              </a:spcAft>
              <a:defRPr/>
            </a:pPr>
            <a:r>
              <a:rPr lang="zh-CN" altLang="en-US" sz="4900" cap="none" dirty="0" smtClean="0">
                <a:cs typeface="+mj-cs"/>
              </a:rPr>
              <a:t>编码规范 </a:t>
            </a:r>
            <a:r>
              <a:rPr lang="en-US" altLang="zh-CN" sz="4900" cap="none" dirty="0" smtClean="0">
                <a:cs typeface="+mj-cs"/>
              </a:rPr>
              <a:t>(Style</a:t>
            </a:r>
            <a:r>
              <a:rPr lang="zh-CN" altLang="en-US" sz="4900" cap="none" dirty="0" smtClean="0">
                <a:cs typeface="+mj-cs"/>
              </a:rPr>
              <a:t> </a:t>
            </a:r>
            <a:r>
              <a:rPr lang="en-US" altLang="zh-CN" sz="4900" cap="none" dirty="0" smtClean="0">
                <a:cs typeface="+mj-cs"/>
              </a:rPr>
              <a:t>Guide</a:t>
            </a:r>
            <a:r>
              <a:rPr lang="en-US" altLang="zh-CN" sz="4900" cap="none" dirty="0">
                <a:cs typeface="+mj-cs"/>
              </a:rPr>
              <a:t>)</a:t>
            </a:r>
            <a:endParaRPr lang="zh-CN" altLang="en-US" sz="5200" cap="none" dirty="0">
              <a:cs typeface="+mj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 2" pitchFamily="18" charset="2"/>
              <a:buNone/>
              <a:defRPr/>
            </a:pPr>
            <a:r>
              <a:rPr lang="zh-CN" altLang="en-US" sz="3200" dirty="0" smtClean="0">
                <a:cs typeface="+mn-cs"/>
              </a:rPr>
              <a:t>第</a:t>
            </a:r>
            <a:r>
              <a:rPr lang="en-US" altLang="zh-CN" sz="3200" dirty="0" smtClean="0">
                <a:cs typeface="+mn-cs"/>
              </a:rPr>
              <a:t>D1.1</a:t>
            </a:r>
            <a:r>
              <a:rPr lang="zh-CN" altLang="en-US" sz="3200" dirty="0" smtClean="0">
                <a:cs typeface="+mn-cs"/>
              </a:rPr>
              <a:t>节</a:t>
            </a:r>
            <a:endParaRPr lang="zh-CN" altLang="en-US" sz="3200" dirty="0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F35FF5-8C71-9245-B1AB-3A9A3AC2CA3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为什么要有编码规范 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686569"/>
          </a:xfrm>
        </p:spPr>
        <p:txBody>
          <a:bodyPr/>
          <a:lstStyle/>
          <a:p>
            <a:r>
              <a:rPr lang="zh-CN" altLang="en-US" dirty="0" smtClean="0"/>
              <a:t>从上机课答疑说起</a:t>
            </a:r>
            <a:r>
              <a:rPr lang="en-US" altLang="zh-CN" dirty="0" smtClean="0"/>
              <a:t>……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149493"/>
            <a:ext cx="3952011" cy="4087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27" descr="informationoverload.gi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76" b="3406"/>
          <a:stretch/>
        </p:blipFill>
        <p:spPr>
          <a:xfrm>
            <a:off x="5940152" y="2134369"/>
            <a:ext cx="2726454" cy="22307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12160" y="4480520"/>
            <a:ext cx="2624460" cy="168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华文中宋" charset="-122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rgbClr val="0000CC"/>
                </a:solidFill>
                <a:latin typeface="+mn-lt"/>
                <a:ea typeface="+mn-ea"/>
                <a:cs typeface="华文中宋" charset="-122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华文中宋" charset="-122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华文中宋" charset="-122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华文中宋" charset="-122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dirty="0" smtClean="0">
                <a:solidFill>
                  <a:srgbClr val="0000CC"/>
                </a:solidFill>
              </a:rPr>
              <a:t>结构</a:t>
            </a:r>
            <a:r>
              <a:rPr lang="zh-CN" altLang="en-US" dirty="0" smtClean="0">
                <a:solidFill>
                  <a:srgbClr val="FF0000"/>
                </a:solidFill>
              </a:rPr>
              <a:t>混乱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命名</a:t>
            </a:r>
            <a:r>
              <a:rPr lang="zh-CN" altLang="en-US" dirty="0" smtClean="0">
                <a:solidFill>
                  <a:srgbClr val="FF0000"/>
                </a:solidFill>
              </a:rPr>
              <a:t>随意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注释</a:t>
            </a:r>
            <a:r>
              <a:rPr lang="zh-CN" altLang="en-US" dirty="0" smtClean="0">
                <a:solidFill>
                  <a:srgbClr val="FF0000"/>
                </a:solidFill>
              </a:rPr>
              <a:t>缺失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84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为什么要有编码规范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1042988" y="2266950"/>
            <a:ext cx="8101012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Aft>
                <a:spcPts val="1800"/>
              </a:spcAft>
              <a:buFont typeface="Wingdings 2" charset="2"/>
              <a:buNone/>
              <a:defRPr/>
            </a:pPr>
            <a:r>
              <a:rPr lang="zh-CN" altLang="en-US" sz="6000" dirty="0" smtClean="0">
                <a:latin typeface="+mn-lt"/>
                <a:ea typeface="+mn-ea"/>
                <a:cs typeface="+mn-cs"/>
              </a:rPr>
              <a:t>使编写的代码</a:t>
            </a:r>
            <a:endParaRPr lang="en-US" altLang="zh-CN" sz="6000" dirty="0">
              <a:latin typeface="+mn-lt"/>
              <a:ea typeface="+mn-ea"/>
              <a:cs typeface="+mn-cs"/>
            </a:endParaRPr>
          </a:p>
          <a:p>
            <a:pPr algn="ctr" eaLnBrk="1" hangingPunct="1">
              <a:spcAft>
                <a:spcPts val="1800"/>
              </a:spcAft>
              <a:buFont typeface="Wingdings 2" charset="2"/>
              <a:buNone/>
              <a:defRPr/>
            </a:pPr>
            <a:r>
              <a:rPr lang="zh-CN" altLang="en-US" sz="6000" dirty="0" smtClean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容易管理、审阅与维护</a:t>
            </a:r>
            <a:endParaRPr lang="en-US" altLang="zh-CN" sz="60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0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编码规范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本课采用</a:t>
            </a:r>
            <a:r>
              <a:rPr lang="en-US" altLang="zh-CN" dirty="0" smtClean="0">
                <a:solidFill>
                  <a:srgbClr val="0000CC"/>
                </a:solidFill>
              </a:rPr>
              <a:t>Google C++ Style Guide</a:t>
            </a:r>
          </a:p>
          <a:p>
            <a:pPr lvl="1"/>
            <a:r>
              <a:rPr lang="en-US" altLang="zh-CN" sz="2400" dirty="0" smtClean="0"/>
              <a:t>https://</a:t>
            </a:r>
            <a:r>
              <a:rPr lang="en-US" altLang="zh-CN" sz="2400" dirty="0" err="1" smtClean="0"/>
              <a:t>google.github.io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styleguide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cppguide.html</a:t>
            </a:r>
            <a:endParaRPr lang="en-US" altLang="zh-CN" dirty="0" smtClean="0"/>
          </a:p>
          <a:p>
            <a:r>
              <a:rPr lang="zh-CN" altLang="en-US" dirty="0" smtClean="0"/>
              <a:t>编码规范的基本内容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命名规则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结构格式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注释标准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其它规范请同学们参考以上链接</a:t>
            </a:r>
            <a:endParaRPr lang="en-US" altLang="zh-CN" dirty="0" smtClean="0"/>
          </a:p>
          <a:p>
            <a:r>
              <a:rPr lang="zh-CN" altLang="en-US" dirty="0" smtClean="0"/>
              <a:t>注意：约定俗成，不同语言规范不同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2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命名规则 </a:t>
            </a:r>
            <a:r>
              <a:rPr lang="en-US" altLang="zh-CN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命名要能做到“望文生义”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使用</a:t>
            </a:r>
            <a:r>
              <a:rPr lang="zh-CN" altLang="en-US" dirty="0" smtClean="0"/>
              <a:t>英文单词</a:t>
            </a:r>
            <a:r>
              <a:rPr lang="zh-CN" altLang="en-US" dirty="0" smtClean="0">
                <a:solidFill>
                  <a:schemeClr val="tx1"/>
                </a:solidFill>
              </a:rPr>
              <a:t>，尽量避免用拼音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变量多个单词之间用</a:t>
            </a:r>
            <a:r>
              <a:rPr lang="zh-CN" altLang="en-US" dirty="0" smtClean="0"/>
              <a:t>下划线（</a:t>
            </a:r>
            <a:r>
              <a:rPr lang="en-US" altLang="zh-CN" dirty="0" smtClean="0"/>
              <a:t>’_’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chemeClr val="tx1"/>
                </a:solidFill>
              </a:rPr>
              <a:t>分隔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除了众所周知的缩写外，</a:t>
            </a:r>
            <a:r>
              <a:rPr lang="zh-CN" altLang="en-US" dirty="0" smtClean="0"/>
              <a:t>尽量不用缩写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79" y="3789040"/>
            <a:ext cx="7056784" cy="2245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1640" y="4018156"/>
            <a:ext cx="5437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smtClean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✅</a:t>
            </a:r>
            <a:endParaRPr lang="en-US" altLang="zh-CN" sz="2800" dirty="0">
              <a:solidFill>
                <a:srgbClr val="0000CC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5079112"/>
            <a:ext cx="5437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smtClean="0">
                <a:solidFill>
                  <a:srgbClr val="0000CC"/>
                </a:solidFill>
                <a:latin typeface="Gill Sans" charset="0"/>
                <a:ea typeface="Gill Sans" charset="0"/>
                <a:cs typeface="Gill Sans" charset="0"/>
              </a:rPr>
              <a:t>❌</a:t>
            </a:r>
            <a:endParaRPr lang="en-US" altLang="zh-CN" sz="2800" dirty="0">
              <a:solidFill>
                <a:srgbClr val="0000CC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命名规则 </a:t>
            </a:r>
            <a:r>
              <a:rPr lang="en-US" altLang="zh-CN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源文件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*</a:t>
            </a:r>
            <a:r>
              <a:rPr lang="en-US" altLang="zh-CN" dirty="0" smtClean="0"/>
              <a:t>.c)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好的命名：</a:t>
            </a:r>
            <a:r>
              <a:rPr lang="en-US" altLang="zh-CN" dirty="0" err="1" smtClean="0">
                <a:solidFill>
                  <a:schemeClr val="tx1"/>
                </a:solidFill>
              </a:rPr>
              <a:t>gpa_calculator.c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不好的命名：未命名</a:t>
            </a:r>
            <a:r>
              <a:rPr lang="en-US" altLang="zh-CN" dirty="0" smtClean="0">
                <a:solidFill>
                  <a:schemeClr val="tx1"/>
                </a:solidFill>
              </a:rPr>
              <a:t>.c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err="1" smtClean="0">
                <a:solidFill>
                  <a:schemeClr val="tx1"/>
                </a:solidFill>
              </a:rPr>
              <a:t>gpajisuanqi.c</a:t>
            </a:r>
            <a:r>
              <a:rPr lang="en-US" altLang="zh-CN" dirty="0" smtClean="0">
                <a:solidFill>
                  <a:schemeClr val="tx1"/>
                </a:solidFill>
              </a:rPr>
              <a:t>…</a:t>
            </a:r>
          </a:p>
          <a:p>
            <a:r>
              <a:rPr lang="zh-CN" altLang="en-US" dirty="0" smtClean="0"/>
              <a:t>变量命名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好的命名：</a:t>
            </a:r>
            <a:r>
              <a:rPr lang="en-US" altLang="zh-CN" dirty="0" err="1" smtClean="0">
                <a:solidFill>
                  <a:schemeClr val="tx1"/>
                </a:solidFill>
              </a:rPr>
              <a:t>student_score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不好的命名：</a:t>
            </a:r>
            <a:r>
              <a:rPr lang="en-US" altLang="zh-CN" dirty="0" err="1" smtClean="0">
                <a:solidFill>
                  <a:schemeClr val="tx1"/>
                </a:solidFill>
              </a:rPr>
              <a:t>studentScore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常量命名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多词大小写区分，以小写字母“</a:t>
            </a:r>
            <a:r>
              <a:rPr lang="en-US" altLang="zh-CN" dirty="0" smtClean="0">
                <a:solidFill>
                  <a:schemeClr val="tx1"/>
                </a:solidFill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</a:rPr>
              <a:t>”开头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kDaysInAWeek</a:t>
            </a:r>
            <a:r>
              <a:rPr lang="en-US" altLang="zh-CN" dirty="0" smtClean="0">
                <a:solidFill>
                  <a:schemeClr val="tx1"/>
                </a:solidFill>
              </a:rPr>
              <a:t> = 7;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命名规则 </a:t>
            </a:r>
            <a:r>
              <a:rPr lang="en-US" altLang="zh-CN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函数命名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多个字母以大小写区分，如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tx1"/>
                </a:solidFill>
              </a:rPr>
              <a:t>AddTableEntry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</a:rPr>
              <a:t> 或</a:t>
            </a:r>
            <a:r>
              <a:rPr lang="zh-CN" altLang="en-US" dirty="0"/>
              <a:t> </a:t>
            </a:r>
            <a:r>
              <a:rPr lang="en-US" altLang="zh-CN" dirty="0" err="1" smtClean="0"/>
              <a:t>addTableEntry</a:t>
            </a:r>
            <a:r>
              <a:rPr lang="en-US" altLang="zh-CN" dirty="0" smtClean="0"/>
              <a:t>()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tx1"/>
                </a:solidFill>
              </a:rPr>
              <a:t>DeleteUrl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</a:rPr>
              <a:t> 或 </a:t>
            </a:r>
            <a:r>
              <a:rPr lang="en-US" altLang="zh-CN" dirty="0" err="1" smtClean="0">
                <a:solidFill>
                  <a:schemeClr val="tx1"/>
                </a:solidFill>
              </a:rPr>
              <a:t>deleteUrl</a:t>
            </a:r>
            <a:r>
              <a:rPr lang="en-US" altLang="zh-CN" dirty="0" smtClean="0"/>
              <a:t>()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tx1"/>
                </a:solidFill>
              </a:rPr>
              <a:t>OpenFileOrDie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</a:rPr>
              <a:t> 或 </a:t>
            </a:r>
            <a:r>
              <a:rPr lang="en-US" altLang="zh-CN" dirty="0" err="1" smtClean="0">
                <a:solidFill>
                  <a:schemeClr val="tx1"/>
                </a:solidFill>
              </a:rPr>
              <a:t>openFileOrDie</a:t>
            </a:r>
            <a:r>
              <a:rPr lang="en-US" altLang="zh-CN" dirty="0" smtClean="0">
                <a:solidFill>
                  <a:schemeClr val="tx1"/>
                </a:solidFill>
              </a:rPr>
              <a:t>()</a:t>
            </a:r>
          </a:p>
          <a:p>
            <a:r>
              <a:rPr lang="zh-CN" altLang="en-US" dirty="0" smtClean="0"/>
              <a:t>结构体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多个字母以大小写区分，如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2339752" y="494116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struct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UrlTableProperties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{ </a:t>
            </a:r>
          </a:p>
          <a:p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string name; </a:t>
            </a:r>
          </a:p>
          <a:p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err="1" smtClean="0">
                <a:latin typeface="Calibri" charset="0"/>
                <a:ea typeface="Calibri" charset="0"/>
                <a:cs typeface="Calibri" charset="0"/>
              </a:rPr>
              <a:t>num_entries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;</a:t>
            </a:r>
          </a:p>
          <a:p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};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4364</TotalTime>
  <Words>1010</Words>
  <Application>Microsoft Macintosh PowerPoint</Application>
  <PresentationFormat>On-screen Show (4:3)</PresentationFormat>
  <Paragraphs>252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Gill Sans</vt:lpstr>
      <vt:lpstr>Gill Sans MT</vt:lpstr>
      <vt:lpstr>Verdana</vt:lpstr>
      <vt:lpstr>Wingdings</vt:lpstr>
      <vt:lpstr>Wingdings 2</vt:lpstr>
      <vt:lpstr>华文中宋</vt:lpstr>
      <vt:lpstr>宋体</vt:lpstr>
      <vt:lpstr>Solstice</vt:lpstr>
      <vt:lpstr>程序设计导论</vt:lpstr>
      <vt:lpstr>内容提要</vt:lpstr>
      <vt:lpstr>编码规范 (Style Guide)</vt:lpstr>
      <vt:lpstr>为什么要有编码规范 (1)</vt:lpstr>
      <vt:lpstr>为什么要有编码规范 (2)</vt:lpstr>
      <vt:lpstr>编码规范</vt:lpstr>
      <vt:lpstr>命名规则 (1)</vt:lpstr>
      <vt:lpstr>命名规则 (2)</vt:lpstr>
      <vt:lpstr>命名规则 (3)</vt:lpstr>
      <vt:lpstr>结构格式 (1)</vt:lpstr>
      <vt:lpstr>结构格式 (2)</vt:lpstr>
      <vt:lpstr>结构格式 (3)</vt:lpstr>
      <vt:lpstr>结构格式 (4)</vt:lpstr>
      <vt:lpstr>添加注释</vt:lpstr>
      <vt:lpstr>上机问题分析</vt:lpstr>
      <vt:lpstr>有关字符串的输入输出 (1)</vt:lpstr>
      <vt:lpstr>有关字符串的输入输出 (2)</vt:lpstr>
      <vt:lpstr>有关大小写转换 (1)</vt:lpstr>
      <vt:lpstr>有关大小写转换 (2)</vt:lpstr>
      <vt:lpstr>有关数据的输入输出 (1)</vt:lpstr>
      <vt:lpstr>有关数据的输入输出 (2)</vt:lpstr>
      <vt:lpstr>有关数据运算 (1)</vt:lpstr>
      <vt:lpstr>有关数据运算 (2)</vt:lpstr>
      <vt:lpstr>回顾：赋值转换</vt:lpstr>
      <vt:lpstr>回顾：运算符的优先次序</vt:lpstr>
      <vt:lpstr>最后言明上机的纪律</vt:lpstr>
      <vt:lpstr>随堂测验</vt:lpstr>
      <vt:lpstr>随堂测验形式</vt:lpstr>
      <vt:lpstr>课件下载与互动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数据仓库与数据分析</dc:title>
  <dc:creator>范举</dc:creator>
  <cp:lastModifiedBy>范举</cp:lastModifiedBy>
  <cp:revision>673</cp:revision>
  <cp:lastPrinted>2016-09-19T15:06:42Z</cp:lastPrinted>
  <dcterms:created xsi:type="dcterms:W3CDTF">2016-09-10T15:43:04Z</dcterms:created>
  <dcterms:modified xsi:type="dcterms:W3CDTF">2016-10-09T01:51:01Z</dcterms:modified>
</cp:coreProperties>
</file>