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4552"/>
    <a:srgbClr val="858E97"/>
    <a:srgbClr val="6B6B6C"/>
    <a:srgbClr val="B08D4E"/>
    <a:srgbClr val="FFBAAB"/>
    <a:srgbClr val="FDDAB8"/>
    <a:srgbClr val="F8F9F4"/>
    <a:srgbClr val="FAFAF8"/>
    <a:srgbClr val="FCFCF4"/>
    <a:srgbClr val="A4A9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400">
                <a:solidFill>
                  <a:schemeClr val="bg1"/>
                </a:solidFill>
              </a:rPr>
              <a:t>2019-2020</a:t>
            </a:r>
            <a:r>
              <a:rPr lang="zh-CN" sz="2400">
                <a:solidFill>
                  <a:schemeClr val="bg1"/>
                </a:solidFill>
              </a:rPr>
              <a:t>学年第一学期班级平均绩点</a:t>
            </a:r>
          </a:p>
        </c:rich>
      </c:tx>
      <c:layout>
        <c:manualLayout>
          <c:xMode val="edge"/>
          <c:yMode val="edge"/>
          <c:x val="0.28219213429650608"/>
          <c:y val="4.76514538083489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ln>
                <a:noFill/>
              </a:ln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9960015544308306E-2"/>
          <c:y val="0.17763786696883396"/>
          <c:w val="0.86358933061151866"/>
          <c:h val="0.616580181275381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平均GPA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032-4F87-B1BF-8AD923704B5E}"/>
              </c:ext>
            </c:extLst>
          </c:dPt>
          <c:cat>
            <c:strRef>
              <c:f>Sheet1!$A$2:$A$15</c:f>
              <c:strCache>
                <c:ptCount val="11"/>
                <c:pt idx="0">
                  <c:v>0519101</c:v>
                </c:pt>
                <c:pt idx="1">
                  <c:v>0519102</c:v>
                </c:pt>
                <c:pt idx="2">
                  <c:v>0519103</c:v>
                </c:pt>
                <c:pt idx="3">
                  <c:v>0519104</c:v>
                </c:pt>
                <c:pt idx="4">
                  <c:v>0519105</c:v>
                </c:pt>
                <c:pt idx="5">
                  <c:v>0519106</c:v>
                </c:pt>
                <c:pt idx="6">
                  <c:v>0519107</c:v>
                </c:pt>
                <c:pt idx="7">
                  <c:v>0519108</c:v>
                </c:pt>
                <c:pt idx="8">
                  <c:v>0519109</c:v>
                </c:pt>
                <c:pt idx="9">
                  <c:v>0519110</c:v>
                </c:pt>
                <c:pt idx="10">
                  <c:v>0519111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1"/>
                <c:pt idx="0">
                  <c:v>3.02</c:v>
                </c:pt>
                <c:pt idx="1">
                  <c:v>3.2</c:v>
                </c:pt>
                <c:pt idx="2">
                  <c:v>2.9</c:v>
                </c:pt>
                <c:pt idx="3">
                  <c:v>2.92</c:v>
                </c:pt>
                <c:pt idx="4">
                  <c:v>3.12</c:v>
                </c:pt>
                <c:pt idx="5">
                  <c:v>3.18</c:v>
                </c:pt>
                <c:pt idx="6">
                  <c:v>3.2</c:v>
                </c:pt>
                <c:pt idx="7">
                  <c:v>3.18</c:v>
                </c:pt>
                <c:pt idx="8">
                  <c:v>3.23</c:v>
                </c:pt>
                <c:pt idx="9">
                  <c:v>2.85</c:v>
                </c:pt>
                <c:pt idx="10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32-4F87-B1BF-8AD923704B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必修GPA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032-4F87-B1BF-8AD923704B5E}"/>
              </c:ext>
            </c:extLst>
          </c:dPt>
          <c:cat>
            <c:strRef>
              <c:f>Sheet1!$A$2:$A$15</c:f>
              <c:strCache>
                <c:ptCount val="11"/>
                <c:pt idx="0">
                  <c:v>0519101</c:v>
                </c:pt>
                <c:pt idx="1">
                  <c:v>0519102</c:v>
                </c:pt>
                <c:pt idx="2">
                  <c:v>0519103</c:v>
                </c:pt>
                <c:pt idx="3">
                  <c:v>0519104</c:v>
                </c:pt>
                <c:pt idx="4">
                  <c:v>0519105</c:v>
                </c:pt>
                <c:pt idx="5">
                  <c:v>0519106</c:v>
                </c:pt>
                <c:pt idx="6">
                  <c:v>0519107</c:v>
                </c:pt>
                <c:pt idx="7">
                  <c:v>0519108</c:v>
                </c:pt>
                <c:pt idx="8">
                  <c:v>0519109</c:v>
                </c:pt>
                <c:pt idx="9">
                  <c:v>0519110</c:v>
                </c:pt>
                <c:pt idx="10">
                  <c:v>0519111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1"/>
                <c:pt idx="0">
                  <c:v>2.93</c:v>
                </c:pt>
                <c:pt idx="1">
                  <c:v>3.12</c:v>
                </c:pt>
                <c:pt idx="2">
                  <c:v>2.8</c:v>
                </c:pt>
                <c:pt idx="3">
                  <c:v>2.82</c:v>
                </c:pt>
                <c:pt idx="4">
                  <c:v>3.04</c:v>
                </c:pt>
                <c:pt idx="5">
                  <c:v>3.11</c:v>
                </c:pt>
                <c:pt idx="6">
                  <c:v>3.15</c:v>
                </c:pt>
                <c:pt idx="7">
                  <c:v>3.12</c:v>
                </c:pt>
                <c:pt idx="8">
                  <c:v>3.16</c:v>
                </c:pt>
                <c:pt idx="9">
                  <c:v>2.77</c:v>
                </c:pt>
                <c:pt idx="10">
                  <c:v>2.99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32-4F87-B1BF-8AD923704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00950272"/>
        <c:axId val="300951808"/>
      </c:barChart>
      <c:catAx>
        <c:axId val="300950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0951808"/>
        <c:crosses val="autoZero"/>
        <c:auto val="1"/>
        <c:lblAlgn val="ctr"/>
        <c:lblOffset val="100"/>
        <c:noMultiLvlLbl val="0"/>
      </c:catAx>
      <c:valAx>
        <c:axId val="300951808"/>
        <c:scaling>
          <c:orientation val="minMax"/>
          <c:max val="3.3"/>
          <c:min val="2.5"/>
        </c:scaling>
        <c:delete val="0"/>
        <c:axPos val="l"/>
        <c:majorGridlines>
          <c:spPr>
            <a:ln w="9525" cap="flat" cmpd="sng" algn="ctr">
              <a:noFill/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0950272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bg1"/>
        </a:solidFill>
        <a:ln>
          <a:solidFill>
            <a:schemeClr val="bg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ln>
                <a:noFill/>
              </a:ln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>
          <a:ln>
            <a:noFill/>
          </a:ln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6C104-7CA2-46F2-85A5-0C952939BC02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293F7-6147-40AD-802E-D5CD943EE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931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FAFA-D3D0-4103-A3F3-3784E9FD3B92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FFF2-89CD-4BB7-8E36-2D6967A05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67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FAFA-D3D0-4103-A3F3-3784E9FD3B92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FFF2-89CD-4BB7-8E36-2D6967A05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38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FAFA-D3D0-4103-A3F3-3784E9FD3B92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FFF2-89CD-4BB7-8E36-2D6967A05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32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FAFA-D3D0-4103-A3F3-3784E9FD3B92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FFF2-89CD-4BB7-8E36-2D6967A05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7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FAFA-D3D0-4103-A3F3-3784E9FD3B92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FFF2-89CD-4BB7-8E36-2D6967A05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42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FAFA-D3D0-4103-A3F3-3784E9FD3B92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FFF2-89CD-4BB7-8E36-2D6967A05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39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FAFA-D3D0-4103-A3F3-3784E9FD3B92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FFF2-89CD-4BB7-8E36-2D6967A05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37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FAFA-D3D0-4103-A3F3-3784E9FD3B92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FFF2-89CD-4BB7-8E36-2D6967A05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1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FAFA-D3D0-4103-A3F3-3784E9FD3B92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FFF2-89CD-4BB7-8E36-2D6967A05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09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FAFA-D3D0-4103-A3F3-3784E9FD3B92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FFF2-89CD-4BB7-8E36-2D6967A05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10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FAFA-D3D0-4103-A3F3-3784E9FD3B92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FFF2-89CD-4BB7-8E36-2D6967A05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02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FFAFA-D3D0-4103-A3F3-3784E9FD3B92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7FFF2-89CD-4BB7-8E36-2D6967A05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61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371032" y="0"/>
            <a:ext cx="6159641" cy="6858000"/>
          </a:xfrm>
          <a:prstGeom prst="rect">
            <a:avLst/>
          </a:prstGeom>
          <a:solidFill>
            <a:schemeClr val="tx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71033" y="1079418"/>
            <a:ext cx="597876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smtClean="0">
                <a:solidFill>
                  <a:srgbClr val="FCFCF4"/>
                </a:solidFill>
                <a:latin typeface="叶根友行书繁" panose="02010601030101010101" pitchFamily="2" charset="-122"/>
                <a:ea typeface="叶根友行书繁" panose="02010601030101010101" pitchFamily="2" charset="-122"/>
              </a:rPr>
              <a:t>群狼终将行千里</a:t>
            </a:r>
            <a:endParaRPr lang="en-US" altLang="zh-CN" sz="6000" smtClean="0">
              <a:solidFill>
                <a:srgbClr val="FCFCF4"/>
              </a:solidFill>
              <a:latin typeface="叶根友行书繁" panose="02010601030101010101" pitchFamily="2" charset="-122"/>
              <a:ea typeface="叶根友行书繁" panose="02010601030101010101" pitchFamily="2" charset="-122"/>
            </a:endParaRPr>
          </a:p>
          <a:p>
            <a:pPr algn="r"/>
            <a:endParaRPr lang="en-US" altLang="zh-CN" sz="2800" smtClean="0">
              <a:solidFill>
                <a:srgbClr val="FCFCF4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r"/>
            <a:r>
              <a:rPr lang="en-US" altLang="zh-CN" sz="2800" smtClean="0">
                <a:solidFill>
                  <a:srgbClr val="FCFCF4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——</a:t>
            </a:r>
            <a:r>
              <a:rPr lang="zh-CN" altLang="en-US" sz="2800" smtClean="0">
                <a:solidFill>
                  <a:srgbClr val="FCFCF4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优</a:t>
            </a:r>
            <a:r>
              <a:rPr lang="zh-CN" altLang="en-US" sz="2800" smtClean="0">
                <a:solidFill>
                  <a:srgbClr val="FCFCF4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秀标兵班级答</a:t>
            </a:r>
            <a:r>
              <a:rPr lang="zh-CN" altLang="en-US" sz="2800" smtClean="0">
                <a:solidFill>
                  <a:srgbClr val="FCFCF4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辩</a:t>
            </a:r>
            <a:endParaRPr lang="en-US" altLang="zh-CN" sz="2800" smtClean="0">
              <a:solidFill>
                <a:srgbClr val="FCFCF4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r"/>
            <a:endParaRPr lang="en-US" altLang="zh-CN" sz="2800">
              <a:solidFill>
                <a:srgbClr val="FCFCF4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r"/>
            <a:endParaRPr lang="en-US" altLang="zh-CN" sz="2800" smtClean="0">
              <a:solidFill>
                <a:srgbClr val="FCFCF4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r"/>
            <a:endParaRPr lang="en-US" altLang="zh-CN" sz="2800">
              <a:solidFill>
                <a:srgbClr val="FCFCF4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r"/>
            <a:endParaRPr lang="en-US" altLang="zh-CN" sz="2800" smtClean="0">
              <a:solidFill>
                <a:srgbClr val="FCFCF4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r"/>
            <a:endParaRPr lang="en-US" altLang="zh-CN" sz="2800">
              <a:solidFill>
                <a:srgbClr val="FCFCF4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r"/>
            <a:endParaRPr lang="en-US" altLang="zh-CN" sz="2800" smtClean="0">
              <a:solidFill>
                <a:srgbClr val="FCFCF4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r"/>
            <a:endParaRPr lang="en-US" altLang="zh-CN" sz="2800" smtClean="0">
              <a:solidFill>
                <a:srgbClr val="FCFCF4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r"/>
            <a:r>
              <a:rPr lang="zh-CN" altLang="en-US" sz="2800" smtClean="0">
                <a:solidFill>
                  <a:srgbClr val="FCFCF4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汇</a:t>
            </a:r>
            <a:r>
              <a:rPr lang="zh-CN" altLang="en-US" sz="2800">
                <a:solidFill>
                  <a:srgbClr val="FCFCF4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报</a:t>
            </a:r>
            <a:r>
              <a:rPr lang="zh-CN" altLang="en-US" sz="2800" smtClean="0">
                <a:solidFill>
                  <a:srgbClr val="FCFCF4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人：闫铭可</a:t>
            </a:r>
            <a:endParaRPr lang="zh-CN" altLang="en-US" sz="2800">
              <a:solidFill>
                <a:srgbClr val="FCFCF4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54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8" y="2468"/>
            <a:ext cx="12187612" cy="685553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383973" y="1630560"/>
            <a:ext cx="5421083" cy="3599347"/>
          </a:xfrm>
          <a:prstGeom prst="rect">
            <a:avLst/>
          </a:prstGeom>
          <a:solidFill>
            <a:schemeClr val="tx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240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5221" y="276612"/>
            <a:ext cx="2078269" cy="644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1300">
                <a:solidFill>
                  <a:srgbClr val="F8F9F4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阿里巴巴普惠体 B" panose="00020600040101010101" pitchFamily="18" charset="-122"/>
              </a:rPr>
              <a:t>3</a:t>
            </a:r>
            <a:endParaRPr lang="zh-CN" altLang="en-US" sz="41300" dirty="0">
              <a:solidFill>
                <a:srgbClr val="F8F9F4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03490" y="2242016"/>
            <a:ext cx="49940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mtClean="0">
                <a:solidFill>
                  <a:srgbClr val="FAFAF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党团建设</a:t>
            </a:r>
            <a:endParaRPr lang="en-US" altLang="zh-CN" sz="6000" smtClean="0">
              <a:solidFill>
                <a:srgbClr val="FAFAF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r>
              <a:rPr lang="en-US" altLang="zh-CN" sz="600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——</a:t>
            </a:r>
            <a:r>
              <a:rPr lang="zh-CN" altLang="en-US" sz="6000" smtClean="0">
                <a:solidFill>
                  <a:srgbClr val="FAFAF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追求先进</a:t>
            </a:r>
            <a:endParaRPr lang="zh-CN" altLang="en-US" sz="6000">
              <a:solidFill>
                <a:srgbClr val="FAFAF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723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8" y="2468"/>
            <a:ext cx="12187612" cy="685553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388" y="0"/>
            <a:ext cx="12192000" cy="6858000"/>
          </a:xfrm>
          <a:prstGeom prst="rect">
            <a:avLst/>
          </a:prstGeom>
          <a:solidFill>
            <a:schemeClr val="tx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319032" y="1650225"/>
            <a:ext cx="11360994" cy="1227166"/>
            <a:chOff x="359226" y="2309055"/>
            <a:chExt cx="11360994" cy="1227166"/>
          </a:xfrm>
        </p:grpSpPr>
        <p:cxnSp>
          <p:nvCxnSpPr>
            <p:cNvPr id="40" name="直接连接符 39"/>
            <p:cNvCxnSpPr>
              <a:endCxn id="44" idx="2"/>
            </p:cNvCxnSpPr>
            <p:nvPr/>
          </p:nvCxnSpPr>
          <p:spPr>
            <a:xfrm>
              <a:off x="359226" y="2922637"/>
              <a:ext cx="846073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>
              <a:off x="3805632" y="2309055"/>
              <a:ext cx="1227166" cy="1227166"/>
            </a:xfrm>
            <a:prstGeom prst="ellipse">
              <a:avLst/>
            </a:prstGeom>
            <a:noFill/>
            <a:ln w="57150">
              <a:solidFill>
                <a:srgbClr val="FDDA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9252959" y="2309055"/>
              <a:ext cx="1227166" cy="1227166"/>
            </a:xfrm>
            <a:prstGeom prst="ellipse">
              <a:avLst/>
            </a:prstGeom>
            <a:noFill/>
            <a:ln w="57150">
              <a:solidFill>
                <a:srgbClr val="FDDA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6621909" y="2309055"/>
              <a:ext cx="1227166" cy="1227166"/>
            </a:xfrm>
            <a:prstGeom prst="ellipse">
              <a:avLst/>
            </a:prstGeom>
            <a:noFill/>
            <a:ln w="57150">
              <a:solidFill>
                <a:srgbClr val="FDDA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1205299" y="2309055"/>
              <a:ext cx="1227166" cy="1227166"/>
            </a:xfrm>
            <a:prstGeom prst="ellipse">
              <a:avLst/>
            </a:prstGeom>
            <a:noFill/>
            <a:ln w="57150">
              <a:solidFill>
                <a:srgbClr val="FDDA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7" name="直接连接符 56"/>
            <p:cNvCxnSpPr>
              <a:endCxn id="41" idx="2"/>
            </p:cNvCxnSpPr>
            <p:nvPr/>
          </p:nvCxnSpPr>
          <p:spPr>
            <a:xfrm>
              <a:off x="2473150" y="2922637"/>
              <a:ext cx="1332482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endCxn id="43" idx="2"/>
            </p:cNvCxnSpPr>
            <p:nvPr/>
          </p:nvCxnSpPr>
          <p:spPr>
            <a:xfrm>
              <a:off x="5084999" y="2922637"/>
              <a:ext cx="153691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endCxn id="42" idx="2"/>
            </p:cNvCxnSpPr>
            <p:nvPr/>
          </p:nvCxnSpPr>
          <p:spPr>
            <a:xfrm>
              <a:off x="7885051" y="2922637"/>
              <a:ext cx="1367908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10480125" y="2922637"/>
              <a:ext cx="1240095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文本框 68"/>
          <p:cNvSpPr txBox="1"/>
          <p:nvPr/>
        </p:nvSpPr>
        <p:spPr>
          <a:xfrm>
            <a:off x="693465" y="3885676"/>
            <a:ext cx="2170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FDDAB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十一名同学成为入党积极分子</a:t>
            </a:r>
            <a:endParaRPr lang="zh-CN" altLang="en-US" sz="2400">
              <a:solidFill>
                <a:srgbClr val="FDDAB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388810" y="3872592"/>
            <a:ext cx="2388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FDDAB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每月组织团会，定期开展团课</a:t>
            </a:r>
            <a:endParaRPr lang="zh-CN" altLang="en-US" sz="2400">
              <a:solidFill>
                <a:srgbClr val="FDDAB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214062" y="3872592"/>
            <a:ext cx="2058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DDAB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举</a:t>
            </a:r>
            <a:r>
              <a:rPr lang="zh-CN" altLang="en-US" sz="2400" smtClean="0">
                <a:solidFill>
                  <a:srgbClr val="FDDAB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办团日活动</a:t>
            </a:r>
            <a:endParaRPr lang="zh-CN" altLang="en-US" sz="2400">
              <a:solidFill>
                <a:srgbClr val="FDDAB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8877326" y="3872592"/>
            <a:ext cx="2447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FDDAB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创建班级公众号，讲好青年故事</a:t>
            </a:r>
            <a:endParaRPr lang="zh-CN" altLang="en-US" sz="2400">
              <a:solidFill>
                <a:srgbClr val="FDDAB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304" y="1753179"/>
            <a:ext cx="1021255" cy="10212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468" y="1842320"/>
            <a:ext cx="834034" cy="8340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178" y="1805628"/>
            <a:ext cx="846076" cy="8460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450" y="1805628"/>
            <a:ext cx="909795" cy="90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39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/>
        </p:blipFill>
        <p:spPr>
          <a:xfrm>
            <a:off x="0" y="1233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821696" y="1630559"/>
            <a:ext cx="5421083" cy="3599347"/>
          </a:xfrm>
          <a:prstGeom prst="rect">
            <a:avLst/>
          </a:prstGeom>
          <a:solidFill>
            <a:schemeClr val="tx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240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17731" y="283437"/>
            <a:ext cx="2078269" cy="644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1300" smtClean="0">
                <a:solidFill>
                  <a:srgbClr val="F8F9F4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阿里巴巴普惠体 B" panose="00020600040101010101" pitchFamily="18" charset="-122"/>
              </a:rPr>
              <a:t>4</a:t>
            </a:r>
            <a:endParaRPr lang="zh-CN" altLang="en-US" sz="41300" dirty="0">
              <a:solidFill>
                <a:srgbClr val="F8F9F4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cs typeface="阿里巴巴普惠体 B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44744" y="2460736"/>
            <a:ext cx="49940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mtClean="0">
                <a:solidFill>
                  <a:srgbClr val="FAFAF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班级</a:t>
            </a:r>
            <a:r>
              <a:rPr lang="zh-CN" altLang="en-US" sz="6000">
                <a:solidFill>
                  <a:srgbClr val="FAFAF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荣誉</a:t>
            </a:r>
            <a:endParaRPr lang="en-US" altLang="zh-CN" sz="6000" smtClean="0">
              <a:solidFill>
                <a:srgbClr val="FAFAF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r"/>
            <a:r>
              <a:rPr lang="en-US" altLang="zh-CN" sz="600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——</a:t>
            </a:r>
            <a:r>
              <a:rPr lang="zh-CN" altLang="en-US" sz="6000" smtClean="0">
                <a:solidFill>
                  <a:srgbClr val="FAFAF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为班争光</a:t>
            </a:r>
            <a:endParaRPr lang="zh-CN" altLang="en-US" sz="6000">
              <a:solidFill>
                <a:srgbClr val="FAFAF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12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8" y="2468"/>
            <a:ext cx="12187612" cy="6855532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5667270" y="204034"/>
            <a:ext cx="5735467" cy="6452400"/>
            <a:chOff x="952504" y="133696"/>
            <a:chExt cx="5735467" cy="64524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13" b="7813"/>
            <a:stretch/>
          </p:blipFill>
          <p:spPr>
            <a:xfrm>
              <a:off x="952504" y="133696"/>
              <a:ext cx="5735467" cy="322620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13" b="7813"/>
            <a:stretch/>
          </p:blipFill>
          <p:spPr>
            <a:xfrm>
              <a:off x="952504" y="3359896"/>
              <a:ext cx="5735467" cy="3226200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1467059" y="204034"/>
            <a:ext cx="4200211" cy="6452400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40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耗</a:t>
            </a:r>
            <a:r>
              <a:rPr lang="zh-CN" altLang="en-US" sz="240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时两月</a:t>
            </a:r>
            <a:endParaRPr lang="en-US" altLang="zh-CN" sz="2400" smtClean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r"/>
            <a:r>
              <a:rPr lang="zh-CN" altLang="en-US" sz="240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击败其余</a:t>
            </a:r>
            <a:r>
              <a:rPr lang="en-US" altLang="zh-CN" sz="240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13</a:t>
            </a:r>
            <a:r>
              <a:rPr lang="zh-CN" altLang="en-US" sz="240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支队伍</a:t>
            </a:r>
            <a:endParaRPr lang="en-US" altLang="zh-CN" sz="2400" smtClean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r"/>
            <a:r>
              <a:rPr lang="zh-CN" altLang="en-US" sz="240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代表机电学院出战</a:t>
            </a:r>
            <a:endParaRPr lang="en-US" altLang="zh-CN" sz="2400" smtClean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r"/>
            <a:r>
              <a:rPr lang="zh-CN" altLang="en-US" sz="240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一举赢得理学院</a:t>
            </a:r>
            <a:endParaRPr lang="en-US" altLang="zh-CN" sz="2400" smtClean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r"/>
            <a:r>
              <a:rPr lang="zh-CN" altLang="en-US" sz="2400" smtClean="0">
                <a:solidFill>
                  <a:srgbClr val="FFC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夺得“万物机理”辩论赛冠军</a:t>
            </a:r>
            <a:endParaRPr lang="zh-CN" altLang="en-US" sz="2400">
              <a:solidFill>
                <a:srgbClr val="FFC000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28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/>
        </p:blipFill>
        <p:spPr>
          <a:xfrm>
            <a:off x="0" y="1233"/>
            <a:ext cx="12192000" cy="685800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581886" y="447031"/>
            <a:ext cx="10064154" cy="6167370"/>
            <a:chOff x="486615" y="346548"/>
            <a:chExt cx="10064154" cy="6167370"/>
          </a:xfrm>
        </p:grpSpPr>
        <p:grpSp>
          <p:nvGrpSpPr>
            <p:cNvPr id="6" name="组合 5"/>
            <p:cNvGrpSpPr/>
            <p:nvPr/>
          </p:nvGrpSpPr>
          <p:grpSpPr>
            <a:xfrm>
              <a:off x="486615" y="346548"/>
              <a:ext cx="5482107" cy="6167370"/>
              <a:chOff x="6184030" y="275291"/>
              <a:chExt cx="5482107" cy="6167370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813" b="7813"/>
              <a:stretch/>
            </p:blipFill>
            <p:spPr>
              <a:xfrm>
                <a:off x="6184030" y="3358976"/>
                <a:ext cx="5482107" cy="3083685"/>
              </a:xfrm>
              <a:prstGeom prst="rect">
                <a:avLst/>
              </a:prstGeom>
            </p:spPr>
          </p:pic>
          <p:pic>
            <p:nvPicPr>
              <p:cNvPr id="4" name="图片 3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95" t="-99" r="195" b="15725"/>
              <a:stretch/>
            </p:blipFill>
            <p:spPr>
              <a:xfrm>
                <a:off x="6184030" y="275291"/>
                <a:ext cx="5482107" cy="3083685"/>
              </a:xfrm>
              <a:prstGeom prst="rect">
                <a:avLst/>
              </a:prstGeom>
            </p:spPr>
          </p:pic>
        </p:grpSp>
        <p:sp>
          <p:nvSpPr>
            <p:cNvPr id="8" name="矩形 7"/>
            <p:cNvSpPr/>
            <p:nvPr/>
          </p:nvSpPr>
          <p:spPr>
            <a:xfrm>
              <a:off x="5968722" y="346548"/>
              <a:ext cx="4582047" cy="6167370"/>
            </a:xfrm>
            <a:prstGeom prst="rect">
              <a:avLst/>
            </a:prstGeom>
            <a:solidFill>
              <a:schemeClr val="tx1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smtClean="0"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以班级为单位</a:t>
              </a:r>
              <a:endParaRPr lang="en-US" altLang="zh-CN" sz="240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  <a:p>
              <a:r>
                <a:rPr lang="zh-CN" altLang="en-US" sz="2400" smtClean="0"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参加趣味运动会</a:t>
              </a:r>
              <a:endParaRPr lang="en-US" altLang="zh-CN" sz="240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  <a:p>
              <a:r>
                <a:rPr lang="zh-CN" altLang="en-US" sz="2400" smtClean="0"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挥散汗水</a:t>
              </a:r>
              <a:endParaRPr lang="en-US" altLang="zh-CN" sz="240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  <a:p>
              <a:r>
                <a:rPr lang="zh-CN" altLang="en-US" sz="2400" smtClean="0"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班级一心</a:t>
              </a:r>
              <a:endParaRPr lang="en-US" altLang="zh-CN" sz="240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  <a:p>
              <a:r>
                <a:rPr lang="zh-CN" altLang="en-US" sz="2400" smtClean="0">
                  <a:solidFill>
                    <a:srgbClr val="FFC000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斩获三等奖</a:t>
              </a:r>
              <a:endParaRPr lang="zh-CN" altLang="en-US" sz="2400">
                <a:solidFill>
                  <a:srgbClr val="FFC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652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903596" y="0"/>
            <a:ext cx="7288404" cy="6858000"/>
          </a:xfrm>
          <a:prstGeom prst="rect">
            <a:avLst/>
          </a:prstGeom>
          <a:solidFill>
            <a:schemeClr val="tx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347397" y="541666"/>
            <a:ext cx="640080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0519108</a:t>
            </a:r>
          </a:p>
          <a:p>
            <a:endParaRPr lang="en-US" altLang="zh-CN" sz="6600" smtClean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r>
              <a:rPr lang="zh-CN" altLang="en-US" sz="660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更</a:t>
            </a:r>
            <a:r>
              <a:rPr lang="zh-CN" altLang="en-US" sz="660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勤</a:t>
            </a:r>
            <a:r>
              <a:rPr lang="zh-CN" altLang="en-US" sz="660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奋</a:t>
            </a:r>
            <a:r>
              <a:rPr lang="en-US" altLang="zh-CN" sz="660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	    </a:t>
            </a:r>
            <a:r>
              <a:rPr lang="zh-CN" altLang="en-US" sz="660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更团结</a:t>
            </a:r>
            <a:endParaRPr lang="en-US" altLang="zh-CN" sz="6600" smtClean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r>
              <a:rPr lang="zh-CN" altLang="en-US" sz="660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更努力     更优秀</a:t>
            </a:r>
            <a:endParaRPr lang="zh-CN" altLang="en-US" sz="660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03596" y="2984360"/>
            <a:ext cx="7288404" cy="964642"/>
          </a:xfrm>
          <a:prstGeom prst="rect">
            <a:avLst/>
          </a:prstGeom>
          <a:solidFill>
            <a:srgbClr val="384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smtClean="0">
                <a:solidFill>
                  <a:srgbClr val="FFC000"/>
                </a:solidFill>
                <a:latin typeface="叶根友行书繁" panose="02010601030101010101" pitchFamily="2" charset="-122"/>
                <a:ea typeface="叶根友行书繁" panose="02010601030101010101" pitchFamily="2" charset="-122"/>
              </a:rPr>
              <a:t>群狼终将行千里</a:t>
            </a:r>
            <a:endParaRPr lang="zh-CN" altLang="en-US" sz="3200">
              <a:solidFill>
                <a:srgbClr val="FFC000"/>
              </a:solidFill>
              <a:latin typeface="叶根友行书繁" panose="02010601030101010101" pitchFamily="2" charset="-122"/>
              <a:ea typeface="叶根友行书繁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39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017806" y="1293681"/>
            <a:ext cx="9941081" cy="4270638"/>
            <a:chOff x="1413798" y="1028484"/>
            <a:chExt cx="9941081" cy="4270638"/>
          </a:xfrm>
        </p:grpSpPr>
        <p:sp>
          <p:nvSpPr>
            <p:cNvPr id="7" name="文本框 6"/>
            <p:cNvSpPr txBox="1"/>
            <p:nvPr/>
          </p:nvSpPr>
          <p:spPr>
            <a:xfrm>
              <a:off x="3774581" y="1028484"/>
              <a:ext cx="33585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b="1" smtClean="0">
                  <a:solidFill>
                    <a:schemeClr val="bg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目录</a:t>
              </a:r>
              <a:endParaRPr lang="zh-CN" altLang="en-US" sz="54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413798" y="2620317"/>
              <a:ext cx="876300" cy="8763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01</a:t>
              </a:r>
              <a:endParaRPr lang="zh-CN" altLang="en-US" sz="2800" b="1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512176" y="2830989"/>
              <a:ext cx="29416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mtClean="0">
                  <a:solidFill>
                    <a:schemeClr val="bg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班级成绩</a:t>
              </a:r>
              <a:endParaRPr lang="zh-CN" altLang="en-US" sz="24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7314829" y="2620317"/>
              <a:ext cx="876300" cy="8763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02</a:t>
              </a:r>
              <a:endParaRPr lang="zh-CN" altLang="en-US" sz="2800" b="1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413207" y="2830989"/>
              <a:ext cx="29416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mtClean="0">
                  <a:solidFill>
                    <a:schemeClr val="bg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班级氛围</a:t>
              </a:r>
              <a:endParaRPr lang="zh-CN" altLang="en-US" sz="24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314829" y="4422822"/>
              <a:ext cx="876300" cy="8763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04</a:t>
              </a:r>
              <a:endParaRPr lang="zh-CN" altLang="en-US" sz="2800" b="1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413207" y="4644731"/>
              <a:ext cx="29416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mtClean="0">
                  <a:solidFill>
                    <a:schemeClr val="bg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班级荣誉</a:t>
              </a:r>
              <a:endParaRPr lang="zh-CN" altLang="en-US" sz="24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413798" y="4422822"/>
              <a:ext cx="876300" cy="8763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03</a:t>
              </a:r>
              <a:endParaRPr lang="zh-CN" altLang="en-US" sz="2800" b="1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512176" y="4633494"/>
              <a:ext cx="29416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mtClean="0">
                  <a:solidFill>
                    <a:schemeClr val="bg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党团建设</a:t>
              </a:r>
              <a:endParaRPr lang="zh-CN" altLang="en-US" sz="24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848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8" y="2468"/>
            <a:ext cx="12187612" cy="6855532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855850" y="206274"/>
            <a:ext cx="6660317" cy="6447919"/>
            <a:chOff x="5236931" y="205040"/>
            <a:chExt cx="6660317" cy="6447919"/>
          </a:xfrm>
        </p:grpSpPr>
        <p:sp>
          <p:nvSpPr>
            <p:cNvPr id="3" name="矩形 2"/>
            <p:cNvSpPr/>
            <p:nvPr/>
          </p:nvSpPr>
          <p:spPr>
            <a:xfrm>
              <a:off x="6476165" y="1547446"/>
              <a:ext cx="5421083" cy="3599347"/>
            </a:xfrm>
            <a:prstGeom prst="rect">
              <a:avLst/>
            </a:prstGeom>
            <a:solidFill>
              <a:schemeClr val="tx1">
                <a:alpha val="4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2400"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5236931" y="205040"/>
              <a:ext cx="2078269" cy="64479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41300" smtClean="0">
                  <a:solidFill>
                    <a:srgbClr val="F8F9F4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阿里巴巴普惠体 B" panose="00020600040101010101" pitchFamily="18" charset="-122"/>
                </a:rPr>
                <a:t>1</a:t>
              </a:r>
              <a:endParaRPr lang="zh-CN" altLang="en-US" sz="41300" dirty="0">
                <a:solidFill>
                  <a:srgbClr val="F8F9F4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903218" y="2080009"/>
              <a:ext cx="499403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smtClean="0">
                  <a:solidFill>
                    <a:srgbClr val="FAFAF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班级成绩</a:t>
              </a:r>
              <a:endParaRPr lang="en-US" altLang="zh-CN" sz="6000" smtClean="0">
                <a:solidFill>
                  <a:srgbClr val="FAFAF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  <a:p>
              <a:pPr algn="r"/>
              <a:r>
                <a:rPr lang="en-US" altLang="zh-CN" sz="6000" smtClean="0">
                  <a:solidFill>
                    <a:schemeClr val="bg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——</a:t>
              </a:r>
              <a:r>
                <a:rPr lang="zh-CN" altLang="en-US" sz="6000" smtClean="0">
                  <a:solidFill>
                    <a:srgbClr val="FAFAF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力争上游</a:t>
              </a:r>
              <a:endParaRPr lang="zh-CN" altLang="en-US" sz="6000">
                <a:solidFill>
                  <a:srgbClr val="FAFAF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638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"/>
            <a:ext cx="12191998" cy="685799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280EC995-FDA9-46A2-87BC-70AB63F852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7132205"/>
              </p:ext>
            </p:extLst>
          </p:nvPr>
        </p:nvGraphicFramePr>
        <p:xfrm>
          <a:off x="1738365" y="391887"/>
          <a:ext cx="8983227" cy="5154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2" name="直接连接符 11"/>
          <p:cNvCxnSpPr/>
          <p:nvPr/>
        </p:nvCxnSpPr>
        <p:spPr>
          <a:xfrm>
            <a:off x="2823587" y="1798655"/>
            <a:ext cx="7465926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770898" y="5648348"/>
            <a:ext cx="77861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班级平均绩点专业排名第三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89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8" y="2468"/>
            <a:ext cx="12187612" cy="68555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81" y="684369"/>
            <a:ext cx="8895476" cy="315549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01181" y="3839859"/>
            <a:ext cx="8895476" cy="2259490"/>
          </a:xfrm>
          <a:prstGeom prst="rect">
            <a:avLst/>
          </a:prstGeom>
          <a:solidFill>
            <a:schemeClr val="tx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76990" y="4521760"/>
            <a:ext cx="86196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班级共有</a:t>
            </a:r>
            <a:r>
              <a:rPr lang="en-US" altLang="zh-CN" sz="480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11</a:t>
            </a:r>
            <a:r>
              <a:rPr lang="zh-CN" altLang="en-US" sz="480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人获优秀学生奖学金</a:t>
            </a:r>
            <a:endParaRPr lang="zh-CN" altLang="en-US" sz="480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686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8" y="2468"/>
            <a:ext cx="12187612" cy="685553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388" y="0"/>
            <a:ext cx="12192000" cy="6858000"/>
          </a:xfrm>
          <a:prstGeom prst="rect">
            <a:avLst/>
          </a:prstGeom>
          <a:solidFill>
            <a:schemeClr val="tx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319032" y="1650225"/>
            <a:ext cx="11360994" cy="1227166"/>
            <a:chOff x="359226" y="2309055"/>
            <a:chExt cx="11360994" cy="1227166"/>
          </a:xfrm>
        </p:grpSpPr>
        <p:cxnSp>
          <p:nvCxnSpPr>
            <p:cNvPr id="40" name="直接连接符 39"/>
            <p:cNvCxnSpPr>
              <a:endCxn id="44" idx="2"/>
            </p:cNvCxnSpPr>
            <p:nvPr/>
          </p:nvCxnSpPr>
          <p:spPr>
            <a:xfrm>
              <a:off x="359226" y="2922637"/>
              <a:ext cx="846073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>
              <a:off x="3805632" y="2309055"/>
              <a:ext cx="1227166" cy="1227166"/>
            </a:xfrm>
            <a:prstGeom prst="ellipse">
              <a:avLst/>
            </a:prstGeom>
            <a:noFill/>
            <a:ln w="57150">
              <a:solidFill>
                <a:srgbClr val="FDDA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9252959" y="2309055"/>
              <a:ext cx="1227166" cy="1227166"/>
            </a:xfrm>
            <a:prstGeom prst="ellipse">
              <a:avLst/>
            </a:prstGeom>
            <a:noFill/>
            <a:ln w="57150">
              <a:solidFill>
                <a:srgbClr val="FDDA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6621909" y="2309055"/>
              <a:ext cx="1227166" cy="1227166"/>
            </a:xfrm>
            <a:prstGeom prst="ellipse">
              <a:avLst/>
            </a:prstGeom>
            <a:noFill/>
            <a:ln w="57150">
              <a:solidFill>
                <a:srgbClr val="FDDA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1205299" y="2309055"/>
              <a:ext cx="1227166" cy="1227166"/>
            </a:xfrm>
            <a:prstGeom prst="ellipse">
              <a:avLst/>
            </a:prstGeom>
            <a:noFill/>
            <a:ln w="57150">
              <a:solidFill>
                <a:srgbClr val="FDDA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7" name="直接连接符 56"/>
            <p:cNvCxnSpPr>
              <a:endCxn id="41" idx="2"/>
            </p:cNvCxnSpPr>
            <p:nvPr/>
          </p:nvCxnSpPr>
          <p:spPr>
            <a:xfrm>
              <a:off x="2473150" y="2922637"/>
              <a:ext cx="1332482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endCxn id="43" idx="2"/>
            </p:cNvCxnSpPr>
            <p:nvPr/>
          </p:nvCxnSpPr>
          <p:spPr>
            <a:xfrm>
              <a:off x="5084999" y="2922637"/>
              <a:ext cx="153691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endCxn id="42" idx="2"/>
            </p:cNvCxnSpPr>
            <p:nvPr/>
          </p:nvCxnSpPr>
          <p:spPr>
            <a:xfrm>
              <a:off x="7885051" y="2922637"/>
              <a:ext cx="1367908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10480125" y="2922637"/>
              <a:ext cx="1240095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组合 61"/>
            <p:cNvGrpSpPr/>
            <p:nvPr/>
          </p:nvGrpSpPr>
          <p:grpSpPr>
            <a:xfrm>
              <a:off x="4051898" y="2716680"/>
              <a:ext cx="734634" cy="465216"/>
              <a:chOff x="5662466" y="2439430"/>
              <a:chExt cx="734634" cy="465216"/>
            </a:xfrm>
          </p:grpSpPr>
          <p:sp>
            <p:nvSpPr>
              <p:cNvPr id="67" name="Freeform 6"/>
              <p:cNvSpPr>
                <a:spLocks/>
              </p:cNvSpPr>
              <p:nvPr/>
            </p:nvSpPr>
            <p:spPr bwMode="auto">
              <a:xfrm>
                <a:off x="5789343" y="2693184"/>
                <a:ext cx="468349" cy="211462"/>
              </a:xfrm>
              <a:custGeom>
                <a:avLst/>
                <a:gdLst>
                  <a:gd name="T0" fmla="*/ 302 w 598"/>
                  <a:gd name="T1" fmla="*/ 72 h 270"/>
                  <a:gd name="T2" fmla="*/ 302 w 598"/>
                  <a:gd name="T3" fmla="*/ 72 h 270"/>
                  <a:gd name="T4" fmla="*/ 274 w 598"/>
                  <a:gd name="T5" fmla="*/ 70 h 270"/>
                  <a:gd name="T6" fmla="*/ 260 w 598"/>
                  <a:gd name="T7" fmla="*/ 68 h 270"/>
                  <a:gd name="T8" fmla="*/ 244 w 598"/>
                  <a:gd name="T9" fmla="*/ 62 h 270"/>
                  <a:gd name="T10" fmla="*/ 80 w 598"/>
                  <a:gd name="T11" fmla="*/ 0 h 270"/>
                  <a:gd name="T12" fmla="*/ 0 w 598"/>
                  <a:gd name="T13" fmla="*/ 0 h 270"/>
                  <a:gd name="T14" fmla="*/ 0 w 598"/>
                  <a:gd name="T15" fmla="*/ 98 h 270"/>
                  <a:gd name="T16" fmla="*/ 0 w 598"/>
                  <a:gd name="T17" fmla="*/ 98 h 270"/>
                  <a:gd name="T18" fmla="*/ 2 w 598"/>
                  <a:gd name="T19" fmla="*/ 110 h 270"/>
                  <a:gd name="T20" fmla="*/ 4 w 598"/>
                  <a:gd name="T21" fmla="*/ 122 h 270"/>
                  <a:gd name="T22" fmla="*/ 8 w 598"/>
                  <a:gd name="T23" fmla="*/ 132 h 270"/>
                  <a:gd name="T24" fmla="*/ 14 w 598"/>
                  <a:gd name="T25" fmla="*/ 144 h 270"/>
                  <a:gd name="T26" fmla="*/ 22 w 598"/>
                  <a:gd name="T27" fmla="*/ 152 h 270"/>
                  <a:gd name="T28" fmla="*/ 30 w 598"/>
                  <a:gd name="T29" fmla="*/ 162 h 270"/>
                  <a:gd name="T30" fmla="*/ 40 w 598"/>
                  <a:gd name="T31" fmla="*/ 168 h 270"/>
                  <a:gd name="T32" fmla="*/ 50 w 598"/>
                  <a:gd name="T33" fmla="*/ 174 h 270"/>
                  <a:gd name="T34" fmla="*/ 248 w 598"/>
                  <a:gd name="T35" fmla="*/ 260 h 270"/>
                  <a:gd name="T36" fmla="*/ 248 w 598"/>
                  <a:gd name="T37" fmla="*/ 260 h 270"/>
                  <a:gd name="T38" fmla="*/ 260 w 598"/>
                  <a:gd name="T39" fmla="*/ 264 h 270"/>
                  <a:gd name="T40" fmla="*/ 272 w 598"/>
                  <a:gd name="T41" fmla="*/ 268 h 270"/>
                  <a:gd name="T42" fmla="*/ 298 w 598"/>
                  <a:gd name="T43" fmla="*/ 270 h 270"/>
                  <a:gd name="T44" fmla="*/ 326 w 598"/>
                  <a:gd name="T45" fmla="*/ 268 h 270"/>
                  <a:gd name="T46" fmla="*/ 338 w 598"/>
                  <a:gd name="T47" fmla="*/ 264 h 270"/>
                  <a:gd name="T48" fmla="*/ 348 w 598"/>
                  <a:gd name="T49" fmla="*/ 260 h 270"/>
                  <a:gd name="T50" fmla="*/ 548 w 598"/>
                  <a:gd name="T51" fmla="*/ 174 h 270"/>
                  <a:gd name="T52" fmla="*/ 548 w 598"/>
                  <a:gd name="T53" fmla="*/ 174 h 270"/>
                  <a:gd name="T54" fmla="*/ 558 w 598"/>
                  <a:gd name="T55" fmla="*/ 168 h 270"/>
                  <a:gd name="T56" fmla="*/ 568 w 598"/>
                  <a:gd name="T57" fmla="*/ 162 h 270"/>
                  <a:gd name="T58" fmla="*/ 576 w 598"/>
                  <a:gd name="T59" fmla="*/ 152 h 270"/>
                  <a:gd name="T60" fmla="*/ 584 w 598"/>
                  <a:gd name="T61" fmla="*/ 144 h 270"/>
                  <a:gd name="T62" fmla="*/ 590 w 598"/>
                  <a:gd name="T63" fmla="*/ 132 h 270"/>
                  <a:gd name="T64" fmla="*/ 594 w 598"/>
                  <a:gd name="T65" fmla="*/ 120 h 270"/>
                  <a:gd name="T66" fmla="*/ 598 w 598"/>
                  <a:gd name="T67" fmla="*/ 110 h 270"/>
                  <a:gd name="T68" fmla="*/ 598 w 598"/>
                  <a:gd name="T69" fmla="*/ 98 h 270"/>
                  <a:gd name="T70" fmla="*/ 598 w 598"/>
                  <a:gd name="T71" fmla="*/ 0 h 270"/>
                  <a:gd name="T72" fmla="*/ 510 w 598"/>
                  <a:gd name="T73" fmla="*/ 0 h 270"/>
                  <a:gd name="T74" fmla="*/ 366 w 598"/>
                  <a:gd name="T75" fmla="*/ 62 h 270"/>
                  <a:gd name="T76" fmla="*/ 366 w 598"/>
                  <a:gd name="T77" fmla="*/ 62 h 270"/>
                  <a:gd name="T78" fmla="*/ 352 w 598"/>
                  <a:gd name="T79" fmla="*/ 66 h 270"/>
                  <a:gd name="T80" fmla="*/ 336 w 598"/>
                  <a:gd name="T81" fmla="*/ 70 h 270"/>
                  <a:gd name="T82" fmla="*/ 320 w 598"/>
                  <a:gd name="T83" fmla="*/ 72 h 270"/>
                  <a:gd name="T84" fmla="*/ 302 w 598"/>
                  <a:gd name="T85" fmla="*/ 72 h 270"/>
                  <a:gd name="T86" fmla="*/ 302 w 598"/>
                  <a:gd name="T87" fmla="*/ 72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98" h="270">
                    <a:moveTo>
                      <a:pt x="302" y="72"/>
                    </a:moveTo>
                    <a:lnTo>
                      <a:pt x="302" y="72"/>
                    </a:lnTo>
                    <a:lnTo>
                      <a:pt x="274" y="70"/>
                    </a:lnTo>
                    <a:lnTo>
                      <a:pt x="260" y="68"/>
                    </a:lnTo>
                    <a:lnTo>
                      <a:pt x="244" y="62"/>
                    </a:lnTo>
                    <a:lnTo>
                      <a:pt x="80" y="0"/>
                    </a:lnTo>
                    <a:lnTo>
                      <a:pt x="0" y="0"/>
                    </a:lnTo>
                    <a:lnTo>
                      <a:pt x="0" y="98"/>
                    </a:lnTo>
                    <a:lnTo>
                      <a:pt x="0" y="98"/>
                    </a:lnTo>
                    <a:lnTo>
                      <a:pt x="2" y="110"/>
                    </a:lnTo>
                    <a:lnTo>
                      <a:pt x="4" y="122"/>
                    </a:lnTo>
                    <a:lnTo>
                      <a:pt x="8" y="132"/>
                    </a:lnTo>
                    <a:lnTo>
                      <a:pt x="14" y="144"/>
                    </a:lnTo>
                    <a:lnTo>
                      <a:pt x="22" y="152"/>
                    </a:lnTo>
                    <a:lnTo>
                      <a:pt x="30" y="162"/>
                    </a:lnTo>
                    <a:lnTo>
                      <a:pt x="40" y="168"/>
                    </a:lnTo>
                    <a:lnTo>
                      <a:pt x="50" y="174"/>
                    </a:lnTo>
                    <a:lnTo>
                      <a:pt x="248" y="260"/>
                    </a:lnTo>
                    <a:lnTo>
                      <a:pt x="248" y="260"/>
                    </a:lnTo>
                    <a:lnTo>
                      <a:pt x="260" y="264"/>
                    </a:lnTo>
                    <a:lnTo>
                      <a:pt x="272" y="268"/>
                    </a:lnTo>
                    <a:lnTo>
                      <a:pt x="298" y="270"/>
                    </a:lnTo>
                    <a:lnTo>
                      <a:pt x="326" y="268"/>
                    </a:lnTo>
                    <a:lnTo>
                      <a:pt x="338" y="264"/>
                    </a:lnTo>
                    <a:lnTo>
                      <a:pt x="348" y="260"/>
                    </a:lnTo>
                    <a:lnTo>
                      <a:pt x="548" y="174"/>
                    </a:lnTo>
                    <a:lnTo>
                      <a:pt x="548" y="174"/>
                    </a:lnTo>
                    <a:lnTo>
                      <a:pt x="558" y="168"/>
                    </a:lnTo>
                    <a:lnTo>
                      <a:pt x="568" y="162"/>
                    </a:lnTo>
                    <a:lnTo>
                      <a:pt x="576" y="152"/>
                    </a:lnTo>
                    <a:lnTo>
                      <a:pt x="584" y="144"/>
                    </a:lnTo>
                    <a:lnTo>
                      <a:pt x="590" y="132"/>
                    </a:lnTo>
                    <a:lnTo>
                      <a:pt x="594" y="120"/>
                    </a:lnTo>
                    <a:lnTo>
                      <a:pt x="598" y="110"/>
                    </a:lnTo>
                    <a:lnTo>
                      <a:pt x="598" y="98"/>
                    </a:lnTo>
                    <a:lnTo>
                      <a:pt x="598" y="0"/>
                    </a:lnTo>
                    <a:lnTo>
                      <a:pt x="510" y="0"/>
                    </a:lnTo>
                    <a:lnTo>
                      <a:pt x="366" y="62"/>
                    </a:lnTo>
                    <a:lnTo>
                      <a:pt x="366" y="62"/>
                    </a:lnTo>
                    <a:lnTo>
                      <a:pt x="352" y="66"/>
                    </a:lnTo>
                    <a:lnTo>
                      <a:pt x="336" y="70"/>
                    </a:lnTo>
                    <a:lnTo>
                      <a:pt x="320" y="72"/>
                    </a:lnTo>
                    <a:lnTo>
                      <a:pt x="302" y="72"/>
                    </a:lnTo>
                    <a:lnTo>
                      <a:pt x="302" y="7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7"/>
              <p:cNvSpPr>
                <a:spLocks/>
              </p:cNvSpPr>
              <p:nvPr/>
            </p:nvSpPr>
            <p:spPr bwMode="auto">
              <a:xfrm>
                <a:off x="5662466" y="2439430"/>
                <a:ext cx="734634" cy="391596"/>
              </a:xfrm>
              <a:custGeom>
                <a:avLst/>
                <a:gdLst>
                  <a:gd name="T0" fmla="*/ 22 w 938"/>
                  <a:gd name="T1" fmla="*/ 196 h 500"/>
                  <a:gd name="T2" fmla="*/ 416 w 938"/>
                  <a:gd name="T3" fmla="*/ 348 h 500"/>
                  <a:gd name="T4" fmla="*/ 416 w 938"/>
                  <a:gd name="T5" fmla="*/ 348 h 500"/>
                  <a:gd name="T6" fmla="*/ 428 w 938"/>
                  <a:gd name="T7" fmla="*/ 352 h 500"/>
                  <a:gd name="T8" fmla="*/ 440 w 938"/>
                  <a:gd name="T9" fmla="*/ 354 h 500"/>
                  <a:gd name="T10" fmla="*/ 466 w 938"/>
                  <a:gd name="T11" fmla="*/ 356 h 500"/>
                  <a:gd name="T12" fmla="*/ 494 w 938"/>
                  <a:gd name="T13" fmla="*/ 352 h 500"/>
                  <a:gd name="T14" fmla="*/ 506 w 938"/>
                  <a:gd name="T15" fmla="*/ 350 h 500"/>
                  <a:gd name="T16" fmla="*/ 518 w 938"/>
                  <a:gd name="T17" fmla="*/ 346 h 500"/>
                  <a:gd name="T18" fmla="*/ 894 w 938"/>
                  <a:gd name="T19" fmla="*/ 188 h 500"/>
                  <a:gd name="T20" fmla="*/ 894 w 938"/>
                  <a:gd name="T21" fmla="*/ 422 h 500"/>
                  <a:gd name="T22" fmla="*/ 870 w 938"/>
                  <a:gd name="T23" fmla="*/ 500 h 500"/>
                  <a:gd name="T24" fmla="*/ 938 w 938"/>
                  <a:gd name="T25" fmla="*/ 500 h 500"/>
                  <a:gd name="T26" fmla="*/ 914 w 938"/>
                  <a:gd name="T27" fmla="*/ 420 h 500"/>
                  <a:gd name="T28" fmla="*/ 914 w 938"/>
                  <a:gd name="T29" fmla="*/ 178 h 500"/>
                  <a:gd name="T30" fmla="*/ 912 w 938"/>
                  <a:gd name="T31" fmla="*/ 178 h 500"/>
                  <a:gd name="T32" fmla="*/ 912 w 938"/>
                  <a:gd name="T33" fmla="*/ 178 h 500"/>
                  <a:gd name="T34" fmla="*/ 918 w 938"/>
                  <a:gd name="T35" fmla="*/ 174 h 500"/>
                  <a:gd name="T36" fmla="*/ 922 w 938"/>
                  <a:gd name="T37" fmla="*/ 170 h 500"/>
                  <a:gd name="T38" fmla="*/ 922 w 938"/>
                  <a:gd name="T39" fmla="*/ 164 h 500"/>
                  <a:gd name="T40" fmla="*/ 922 w 938"/>
                  <a:gd name="T41" fmla="*/ 160 h 500"/>
                  <a:gd name="T42" fmla="*/ 920 w 938"/>
                  <a:gd name="T43" fmla="*/ 156 h 500"/>
                  <a:gd name="T44" fmla="*/ 916 w 938"/>
                  <a:gd name="T45" fmla="*/ 152 h 500"/>
                  <a:gd name="T46" fmla="*/ 910 w 938"/>
                  <a:gd name="T47" fmla="*/ 148 h 500"/>
                  <a:gd name="T48" fmla="*/ 902 w 938"/>
                  <a:gd name="T49" fmla="*/ 144 h 500"/>
                  <a:gd name="T50" fmla="*/ 518 w 938"/>
                  <a:gd name="T51" fmla="*/ 8 h 500"/>
                  <a:gd name="T52" fmla="*/ 518 w 938"/>
                  <a:gd name="T53" fmla="*/ 8 h 500"/>
                  <a:gd name="T54" fmla="*/ 506 w 938"/>
                  <a:gd name="T55" fmla="*/ 4 h 500"/>
                  <a:gd name="T56" fmla="*/ 494 w 938"/>
                  <a:gd name="T57" fmla="*/ 2 h 500"/>
                  <a:gd name="T58" fmla="*/ 466 w 938"/>
                  <a:gd name="T59" fmla="*/ 0 h 500"/>
                  <a:gd name="T60" fmla="*/ 440 w 938"/>
                  <a:gd name="T61" fmla="*/ 2 h 500"/>
                  <a:gd name="T62" fmla="*/ 426 w 938"/>
                  <a:gd name="T63" fmla="*/ 6 h 500"/>
                  <a:gd name="T64" fmla="*/ 416 w 938"/>
                  <a:gd name="T65" fmla="*/ 8 h 500"/>
                  <a:gd name="T66" fmla="*/ 22 w 938"/>
                  <a:gd name="T67" fmla="*/ 156 h 500"/>
                  <a:gd name="T68" fmla="*/ 22 w 938"/>
                  <a:gd name="T69" fmla="*/ 156 h 500"/>
                  <a:gd name="T70" fmla="*/ 12 w 938"/>
                  <a:gd name="T71" fmla="*/ 162 h 500"/>
                  <a:gd name="T72" fmla="*/ 6 w 938"/>
                  <a:gd name="T73" fmla="*/ 166 h 500"/>
                  <a:gd name="T74" fmla="*/ 2 w 938"/>
                  <a:gd name="T75" fmla="*/ 172 h 500"/>
                  <a:gd name="T76" fmla="*/ 0 w 938"/>
                  <a:gd name="T77" fmla="*/ 176 h 500"/>
                  <a:gd name="T78" fmla="*/ 2 w 938"/>
                  <a:gd name="T79" fmla="*/ 182 h 500"/>
                  <a:gd name="T80" fmla="*/ 6 w 938"/>
                  <a:gd name="T81" fmla="*/ 186 h 500"/>
                  <a:gd name="T82" fmla="*/ 12 w 938"/>
                  <a:gd name="T83" fmla="*/ 192 h 500"/>
                  <a:gd name="T84" fmla="*/ 22 w 938"/>
                  <a:gd name="T85" fmla="*/ 196 h 500"/>
                  <a:gd name="T86" fmla="*/ 22 w 938"/>
                  <a:gd name="T87" fmla="*/ 196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38" h="500">
                    <a:moveTo>
                      <a:pt x="22" y="196"/>
                    </a:moveTo>
                    <a:lnTo>
                      <a:pt x="416" y="348"/>
                    </a:lnTo>
                    <a:lnTo>
                      <a:pt x="416" y="348"/>
                    </a:lnTo>
                    <a:lnTo>
                      <a:pt x="428" y="352"/>
                    </a:lnTo>
                    <a:lnTo>
                      <a:pt x="440" y="354"/>
                    </a:lnTo>
                    <a:lnTo>
                      <a:pt x="466" y="356"/>
                    </a:lnTo>
                    <a:lnTo>
                      <a:pt x="494" y="352"/>
                    </a:lnTo>
                    <a:lnTo>
                      <a:pt x="506" y="350"/>
                    </a:lnTo>
                    <a:lnTo>
                      <a:pt x="518" y="346"/>
                    </a:lnTo>
                    <a:lnTo>
                      <a:pt x="894" y="188"/>
                    </a:lnTo>
                    <a:lnTo>
                      <a:pt x="894" y="422"/>
                    </a:lnTo>
                    <a:lnTo>
                      <a:pt x="870" y="500"/>
                    </a:lnTo>
                    <a:lnTo>
                      <a:pt x="938" y="500"/>
                    </a:lnTo>
                    <a:lnTo>
                      <a:pt x="914" y="420"/>
                    </a:lnTo>
                    <a:lnTo>
                      <a:pt x="914" y="178"/>
                    </a:lnTo>
                    <a:lnTo>
                      <a:pt x="912" y="178"/>
                    </a:lnTo>
                    <a:lnTo>
                      <a:pt x="912" y="178"/>
                    </a:lnTo>
                    <a:lnTo>
                      <a:pt x="918" y="174"/>
                    </a:lnTo>
                    <a:lnTo>
                      <a:pt x="922" y="170"/>
                    </a:lnTo>
                    <a:lnTo>
                      <a:pt x="922" y="164"/>
                    </a:lnTo>
                    <a:lnTo>
                      <a:pt x="922" y="160"/>
                    </a:lnTo>
                    <a:lnTo>
                      <a:pt x="920" y="156"/>
                    </a:lnTo>
                    <a:lnTo>
                      <a:pt x="916" y="152"/>
                    </a:lnTo>
                    <a:lnTo>
                      <a:pt x="910" y="148"/>
                    </a:lnTo>
                    <a:lnTo>
                      <a:pt x="902" y="144"/>
                    </a:lnTo>
                    <a:lnTo>
                      <a:pt x="518" y="8"/>
                    </a:lnTo>
                    <a:lnTo>
                      <a:pt x="518" y="8"/>
                    </a:lnTo>
                    <a:lnTo>
                      <a:pt x="506" y="4"/>
                    </a:lnTo>
                    <a:lnTo>
                      <a:pt x="494" y="2"/>
                    </a:lnTo>
                    <a:lnTo>
                      <a:pt x="466" y="0"/>
                    </a:lnTo>
                    <a:lnTo>
                      <a:pt x="440" y="2"/>
                    </a:lnTo>
                    <a:lnTo>
                      <a:pt x="426" y="6"/>
                    </a:lnTo>
                    <a:lnTo>
                      <a:pt x="416" y="8"/>
                    </a:lnTo>
                    <a:lnTo>
                      <a:pt x="22" y="156"/>
                    </a:lnTo>
                    <a:lnTo>
                      <a:pt x="22" y="156"/>
                    </a:lnTo>
                    <a:lnTo>
                      <a:pt x="12" y="162"/>
                    </a:lnTo>
                    <a:lnTo>
                      <a:pt x="6" y="166"/>
                    </a:lnTo>
                    <a:lnTo>
                      <a:pt x="2" y="172"/>
                    </a:lnTo>
                    <a:lnTo>
                      <a:pt x="0" y="176"/>
                    </a:lnTo>
                    <a:lnTo>
                      <a:pt x="2" y="182"/>
                    </a:lnTo>
                    <a:lnTo>
                      <a:pt x="6" y="186"/>
                    </a:lnTo>
                    <a:lnTo>
                      <a:pt x="12" y="192"/>
                    </a:lnTo>
                    <a:lnTo>
                      <a:pt x="22" y="196"/>
                    </a:lnTo>
                    <a:lnTo>
                      <a:pt x="22" y="19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9525910" y="2527146"/>
              <a:ext cx="726802" cy="736201"/>
              <a:chOff x="7639243" y="2325084"/>
              <a:chExt cx="726802" cy="736201"/>
            </a:xfrm>
          </p:grpSpPr>
          <p:sp>
            <p:nvSpPr>
              <p:cNvPr id="65" name="Freeform 9"/>
              <p:cNvSpPr>
                <a:spLocks noEditPoints="1"/>
              </p:cNvSpPr>
              <p:nvPr/>
            </p:nvSpPr>
            <p:spPr bwMode="auto">
              <a:xfrm>
                <a:off x="7639243" y="2621131"/>
                <a:ext cx="440154" cy="440154"/>
              </a:xfrm>
              <a:custGeom>
                <a:avLst/>
                <a:gdLst>
                  <a:gd name="T0" fmla="*/ 508 w 562"/>
                  <a:gd name="T1" fmla="*/ 110 h 562"/>
                  <a:gd name="T2" fmla="*/ 398 w 562"/>
                  <a:gd name="T3" fmla="*/ 108 h 562"/>
                  <a:gd name="T4" fmla="*/ 380 w 562"/>
                  <a:gd name="T5" fmla="*/ 98 h 562"/>
                  <a:gd name="T6" fmla="*/ 340 w 562"/>
                  <a:gd name="T7" fmla="*/ 82 h 562"/>
                  <a:gd name="T8" fmla="*/ 320 w 562"/>
                  <a:gd name="T9" fmla="*/ 0 h 562"/>
                  <a:gd name="T10" fmla="*/ 242 w 562"/>
                  <a:gd name="T11" fmla="*/ 76 h 562"/>
                  <a:gd name="T12" fmla="*/ 220 w 562"/>
                  <a:gd name="T13" fmla="*/ 82 h 562"/>
                  <a:gd name="T14" fmla="*/ 182 w 562"/>
                  <a:gd name="T15" fmla="*/ 98 h 562"/>
                  <a:gd name="T16" fmla="*/ 110 w 562"/>
                  <a:gd name="T17" fmla="*/ 54 h 562"/>
                  <a:gd name="T18" fmla="*/ 108 w 562"/>
                  <a:gd name="T19" fmla="*/ 164 h 562"/>
                  <a:gd name="T20" fmla="*/ 98 w 562"/>
                  <a:gd name="T21" fmla="*/ 182 h 562"/>
                  <a:gd name="T22" fmla="*/ 82 w 562"/>
                  <a:gd name="T23" fmla="*/ 220 h 562"/>
                  <a:gd name="T24" fmla="*/ 0 w 562"/>
                  <a:gd name="T25" fmla="*/ 242 h 562"/>
                  <a:gd name="T26" fmla="*/ 78 w 562"/>
                  <a:gd name="T27" fmla="*/ 320 h 562"/>
                  <a:gd name="T28" fmla="*/ 82 w 562"/>
                  <a:gd name="T29" fmla="*/ 340 h 562"/>
                  <a:gd name="T30" fmla="*/ 98 w 562"/>
                  <a:gd name="T31" fmla="*/ 378 h 562"/>
                  <a:gd name="T32" fmla="*/ 54 w 562"/>
                  <a:gd name="T33" fmla="*/ 452 h 562"/>
                  <a:gd name="T34" fmla="*/ 164 w 562"/>
                  <a:gd name="T35" fmla="*/ 452 h 562"/>
                  <a:gd name="T36" fmla="*/ 182 w 562"/>
                  <a:gd name="T37" fmla="*/ 464 h 562"/>
                  <a:gd name="T38" fmla="*/ 220 w 562"/>
                  <a:gd name="T39" fmla="*/ 480 h 562"/>
                  <a:gd name="T40" fmla="*/ 242 w 562"/>
                  <a:gd name="T41" fmla="*/ 562 h 562"/>
                  <a:gd name="T42" fmla="*/ 320 w 562"/>
                  <a:gd name="T43" fmla="*/ 484 h 562"/>
                  <a:gd name="T44" fmla="*/ 340 w 562"/>
                  <a:gd name="T45" fmla="*/ 478 h 562"/>
                  <a:gd name="T46" fmla="*/ 380 w 562"/>
                  <a:gd name="T47" fmla="*/ 464 h 562"/>
                  <a:gd name="T48" fmla="*/ 452 w 562"/>
                  <a:gd name="T49" fmla="*/ 506 h 562"/>
                  <a:gd name="T50" fmla="*/ 452 w 562"/>
                  <a:gd name="T51" fmla="*/ 396 h 562"/>
                  <a:gd name="T52" fmla="*/ 464 w 562"/>
                  <a:gd name="T53" fmla="*/ 378 h 562"/>
                  <a:gd name="T54" fmla="*/ 480 w 562"/>
                  <a:gd name="T55" fmla="*/ 340 h 562"/>
                  <a:gd name="T56" fmla="*/ 562 w 562"/>
                  <a:gd name="T57" fmla="*/ 320 h 562"/>
                  <a:gd name="T58" fmla="*/ 484 w 562"/>
                  <a:gd name="T59" fmla="*/ 240 h 562"/>
                  <a:gd name="T60" fmla="*/ 480 w 562"/>
                  <a:gd name="T61" fmla="*/ 220 h 562"/>
                  <a:gd name="T62" fmla="*/ 464 w 562"/>
                  <a:gd name="T63" fmla="*/ 182 h 562"/>
                  <a:gd name="T64" fmla="*/ 452 w 562"/>
                  <a:gd name="T65" fmla="*/ 164 h 562"/>
                  <a:gd name="T66" fmla="*/ 280 w 562"/>
                  <a:gd name="T67" fmla="*/ 366 h 562"/>
                  <a:gd name="T68" fmla="*/ 248 w 562"/>
                  <a:gd name="T69" fmla="*/ 360 h 562"/>
                  <a:gd name="T70" fmla="*/ 220 w 562"/>
                  <a:gd name="T71" fmla="*/ 342 h 562"/>
                  <a:gd name="T72" fmla="*/ 202 w 562"/>
                  <a:gd name="T73" fmla="*/ 314 h 562"/>
                  <a:gd name="T74" fmla="*/ 194 w 562"/>
                  <a:gd name="T75" fmla="*/ 280 h 562"/>
                  <a:gd name="T76" fmla="*/ 196 w 562"/>
                  <a:gd name="T77" fmla="*/ 262 h 562"/>
                  <a:gd name="T78" fmla="*/ 210 w 562"/>
                  <a:gd name="T79" fmla="*/ 232 h 562"/>
                  <a:gd name="T80" fmla="*/ 232 w 562"/>
                  <a:gd name="T81" fmla="*/ 210 h 562"/>
                  <a:gd name="T82" fmla="*/ 264 w 562"/>
                  <a:gd name="T83" fmla="*/ 196 h 562"/>
                  <a:gd name="T84" fmla="*/ 280 w 562"/>
                  <a:gd name="T85" fmla="*/ 194 h 562"/>
                  <a:gd name="T86" fmla="*/ 314 w 562"/>
                  <a:gd name="T87" fmla="*/ 202 h 562"/>
                  <a:gd name="T88" fmla="*/ 342 w 562"/>
                  <a:gd name="T89" fmla="*/ 220 h 562"/>
                  <a:gd name="T90" fmla="*/ 360 w 562"/>
                  <a:gd name="T91" fmla="*/ 246 h 562"/>
                  <a:gd name="T92" fmla="*/ 366 w 562"/>
                  <a:gd name="T93" fmla="*/ 280 h 562"/>
                  <a:gd name="T94" fmla="*/ 366 w 562"/>
                  <a:gd name="T95" fmla="*/ 298 h 562"/>
                  <a:gd name="T96" fmla="*/ 352 w 562"/>
                  <a:gd name="T97" fmla="*/ 328 h 562"/>
                  <a:gd name="T98" fmla="*/ 328 w 562"/>
                  <a:gd name="T99" fmla="*/ 352 h 562"/>
                  <a:gd name="T100" fmla="*/ 298 w 562"/>
                  <a:gd name="T101" fmla="*/ 364 h 562"/>
                  <a:gd name="T102" fmla="*/ 280 w 562"/>
                  <a:gd name="T103" fmla="*/ 366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62" h="562">
                    <a:moveTo>
                      <a:pt x="452" y="164"/>
                    </a:moveTo>
                    <a:lnTo>
                      <a:pt x="508" y="110"/>
                    </a:lnTo>
                    <a:lnTo>
                      <a:pt x="452" y="54"/>
                    </a:lnTo>
                    <a:lnTo>
                      <a:pt x="398" y="108"/>
                    </a:lnTo>
                    <a:lnTo>
                      <a:pt x="398" y="108"/>
                    </a:lnTo>
                    <a:lnTo>
                      <a:pt x="380" y="98"/>
                    </a:lnTo>
                    <a:lnTo>
                      <a:pt x="360" y="88"/>
                    </a:lnTo>
                    <a:lnTo>
                      <a:pt x="340" y="82"/>
                    </a:lnTo>
                    <a:lnTo>
                      <a:pt x="320" y="76"/>
                    </a:lnTo>
                    <a:lnTo>
                      <a:pt x="320" y="0"/>
                    </a:lnTo>
                    <a:lnTo>
                      <a:pt x="242" y="0"/>
                    </a:lnTo>
                    <a:lnTo>
                      <a:pt x="242" y="76"/>
                    </a:lnTo>
                    <a:lnTo>
                      <a:pt x="242" y="76"/>
                    </a:lnTo>
                    <a:lnTo>
                      <a:pt x="220" y="82"/>
                    </a:lnTo>
                    <a:lnTo>
                      <a:pt x="202" y="88"/>
                    </a:lnTo>
                    <a:lnTo>
                      <a:pt x="182" y="98"/>
                    </a:lnTo>
                    <a:lnTo>
                      <a:pt x="164" y="108"/>
                    </a:lnTo>
                    <a:lnTo>
                      <a:pt x="110" y="54"/>
                    </a:lnTo>
                    <a:lnTo>
                      <a:pt x="54" y="110"/>
                    </a:lnTo>
                    <a:lnTo>
                      <a:pt x="108" y="164"/>
                    </a:lnTo>
                    <a:lnTo>
                      <a:pt x="108" y="164"/>
                    </a:lnTo>
                    <a:lnTo>
                      <a:pt x="98" y="182"/>
                    </a:lnTo>
                    <a:lnTo>
                      <a:pt x="90" y="200"/>
                    </a:lnTo>
                    <a:lnTo>
                      <a:pt x="82" y="220"/>
                    </a:lnTo>
                    <a:lnTo>
                      <a:pt x="78" y="242"/>
                    </a:lnTo>
                    <a:lnTo>
                      <a:pt x="0" y="242"/>
                    </a:lnTo>
                    <a:lnTo>
                      <a:pt x="0" y="320"/>
                    </a:lnTo>
                    <a:lnTo>
                      <a:pt x="78" y="320"/>
                    </a:lnTo>
                    <a:lnTo>
                      <a:pt x="78" y="320"/>
                    </a:lnTo>
                    <a:lnTo>
                      <a:pt x="82" y="340"/>
                    </a:lnTo>
                    <a:lnTo>
                      <a:pt x="90" y="360"/>
                    </a:lnTo>
                    <a:lnTo>
                      <a:pt x="98" y="378"/>
                    </a:lnTo>
                    <a:lnTo>
                      <a:pt x="108" y="396"/>
                    </a:lnTo>
                    <a:lnTo>
                      <a:pt x="54" y="452"/>
                    </a:lnTo>
                    <a:lnTo>
                      <a:pt x="110" y="506"/>
                    </a:lnTo>
                    <a:lnTo>
                      <a:pt x="164" y="452"/>
                    </a:lnTo>
                    <a:lnTo>
                      <a:pt x="164" y="452"/>
                    </a:lnTo>
                    <a:lnTo>
                      <a:pt x="182" y="464"/>
                    </a:lnTo>
                    <a:lnTo>
                      <a:pt x="202" y="472"/>
                    </a:lnTo>
                    <a:lnTo>
                      <a:pt x="220" y="480"/>
                    </a:lnTo>
                    <a:lnTo>
                      <a:pt x="242" y="484"/>
                    </a:lnTo>
                    <a:lnTo>
                      <a:pt x="242" y="562"/>
                    </a:lnTo>
                    <a:lnTo>
                      <a:pt x="320" y="562"/>
                    </a:lnTo>
                    <a:lnTo>
                      <a:pt x="320" y="484"/>
                    </a:lnTo>
                    <a:lnTo>
                      <a:pt x="320" y="484"/>
                    </a:lnTo>
                    <a:lnTo>
                      <a:pt x="340" y="478"/>
                    </a:lnTo>
                    <a:lnTo>
                      <a:pt x="360" y="472"/>
                    </a:lnTo>
                    <a:lnTo>
                      <a:pt x="380" y="464"/>
                    </a:lnTo>
                    <a:lnTo>
                      <a:pt x="398" y="452"/>
                    </a:lnTo>
                    <a:lnTo>
                      <a:pt x="452" y="506"/>
                    </a:lnTo>
                    <a:lnTo>
                      <a:pt x="508" y="452"/>
                    </a:lnTo>
                    <a:lnTo>
                      <a:pt x="452" y="396"/>
                    </a:lnTo>
                    <a:lnTo>
                      <a:pt x="452" y="396"/>
                    </a:lnTo>
                    <a:lnTo>
                      <a:pt x="464" y="378"/>
                    </a:lnTo>
                    <a:lnTo>
                      <a:pt x="472" y="360"/>
                    </a:lnTo>
                    <a:lnTo>
                      <a:pt x="480" y="340"/>
                    </a:lnTo>
                    <a:lnTo>
                      <a:pt x="484" y="320"/>
                    </a:lnTo>
                    <a:lnTo>
                      <a:pt x="562" y="320"/>
                    </a:lnTo>
                    <a:lnTo>
                      <a:pt x="562" y="240"/>
                    </a:lnTo>
                    <a:lnTo>
                      <a:pt x="484" y="240"/>
                    </a:lnTo>
                    <a:lnTo>
                      <a:pt x="484" y="240"/>
                    </a:lnTo>
                    <a:lnTo>
                      <a:pt x="480" y="220"/>
                    </a:lnTo>
                    <a:lnTo>
                      <a:pt x="472" y="200"/>
                    </a:lnTo>
                    <a:lnTo>
                      <a:pt x="464" y="182"/>
                    </a:lnTo>
                    <a:lnTo>
                      <a:pt x="452" y="164"/>
                    </a:lnTo>
                    <a:lnTo>
                      <a:pt x="452" y="164"/>
                    </a:lnTo>
                    <a:close/>
                    <a:moveTo>
                      <a:pt x="280" y="366"/>
                    </a:moveTo>
                    <a:lnTo>
                      <a:pt x="280" y="366"/>
                    </a:lnTo>
                    <a:lnTo>
                      <a:pt x="264" y="364"/>
                    </a:lnTo>
                    <a:lnTo>
                      <a:pt x="248" y="360"/>
                    </a:lnTo>
                    <a:lnTo>
                      <a:pt x="232" y="352"/>
                    </a:lnTo>
                    <a:lnTo>
                      <a:pt x="220" y="342"/>
                    </a:lnTo>
                    <a:lnTo>
                      <a:pt x="210" y="328"/>
                    </a:lnTo>
                    <a:lnTo>
                      <a:pt x="202" y="314"/>
                    </a:lnTo>
                    <a:lnTo>
                      <a:pt x="196" y="298"/>
                    </a:lnTo>
                    <a:lnTo>
                      <a:pt x="194" y="280"/>
                    </a:lnTo>
                    <a:lnTo>
                      <a:pt x="194" y="280"/>
                    </a:lnTo>
                    <a:lnTo>
                      <a:pt x="196" y="262"/>
                    </a:lnTo>
                    <a:lnTo>
                      <a:pt x="202" y="246"/>
                    </a:lnTo>
                    <a:lnTo>
                      <a:pt x="210" y="232"/>
                    </a:lnTo>
                    <a:lnTo>
                      <a:pt x="220" y="220"/>
                    </a:lnTo>
                    <a:lnTo>
                      <a:pt x="232" y="210"/>
                    </a:lnTo>
                    <a:lnTo>
                      <a:pt x="248" y="202"/>
                    </a:lnTo>
                    <a:lnTo>
                      <a:pt x="264" y="196"/>
                    </a:lnTo>
                    <a:lnTo>
                      <a:pt x="280" y="194"/>
                    </a:lnTo>
                    <a:lnTo>
                      <a:pt x="280" y="194"/>
                    </a:lnTo>
                    <a:lnTo>
                      <a:pt x="298" y="196"/>
                    </a:lnTo>
                    <a:lnTo>
                      <a:pt x="314" y="202"/>
                    </a:lnTo>
                    <a:lnTo>
                      <a:pt x="328" y="210"/>
                    </a:lnTo>
                    <a:lnTo>
                      <a:pt x="342" y="220"/>
                    </a:lnTo>
                    <a:lnTo>
                      <a:pt x="352" y="232"/>
                    </a:lnTo>
                    <a:lnTo>
                      <a:pt x="360" y="246"/>
                    </a:lnTo>
                    <a:lnTo>
                      <a:pt x="366" y="262"/>
                    </a:lnTo>
                    <a:lnTo>
                      <a:pt x="366" y="280"/>
                    </a:lnTo>
                    <a:lnTo>
                      <a:pt x="366" y="280"/>
                    </a:lnTo>
                    <a:lnTo>
                      <a:pt x="366" y="298"/>
                    </a:lnTo>
                    <a:lnTo>
                      <a:pt x="360" y="314"/>
                    </a:lnTo>
                    <a:lnTo>
                      <a:pt x="352" y="328"/>
                    </a:lnTo>
                    <a:lnTo>
                      <a:pt x="342" y="342"/>
                    </a:lnTo>
                    <a:lnTo>
                      <a:pt x="328" y="352"/>
                    </a:lnTo>
                    <a:lnTo>
                      <a:pt x="314" y="360"/>
                    </a:lnTo>
                    <a:lnTo>
                      <a:pt x="298" y="364"/>
                    </a:lnTo>
                    <a:lnTo>
                      <a:pt x="280" y="366"/>
                    </a:lnTo>
                    <a:lnTo>
                      <a:pt x="280" y="36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10"/>
              <p:cNvSpPr>
                <a:spLocks noEditPoints="1"/>
              </p:cNvSpPr>
              <p:nvPr/>
            </p:nvSpPr>
            <p:spPr bwMode="auto">
              <a:xfrm>
                <a:off x="7799014" y="2325084"/>
                <a:ext cx="567031" cy="570164"/>
              </a:xfrm>
              <a:custGeom>
                <a:avLst/>
                <a:gdLst>
                  <a:gd name="T0" fmla="*/ 704 w 724"/>
                  <a:gd name="T1" fmla="*/ 616 h 728"/>
                  <a:gd name="T2" fmla="*/ 706 w 724"/>
                  <a:gd name="T3" fmla="*/ 616 h 728"/>
                  <a:gd name="T4" fmla="*/ 322 w 724"/>
                  <a:gd name="T5" fmla="*/ 232 h 728"/>
                  <a:gd name="T6" fmla="*/ 322 w 724"/>
                  <a:gd name="T7" fmla="*/ 50 h 728"/>
                  <a:gd name="T8" fmla="*/ 136 w 724"/>
                  <a:gd name="T9" fmla="*/ 0 h 728"/>
                  <a:gd name="T10" fmla="*/ 116 w 724"/>
                  <a:gd name="T11" fmla="*/ 20 h 728"/>
                  <a:gd name="T12" fmla="*/ 214 w 724"/>
                  <a:gd name="T13" fmla="*/ 118 h 728"/>
                  <a:gd name="T14" fmla="*/ 118 w 724"/>
                  <a:gd name="T15" fmla="*/ 214 h 728"/>
                  <a:gd name="T16" fmla="*/ 20 w 724"/>
                  <a:gd name="T17" fmla="*/ 116 h 728"/>
                  <a:gd name="T18" fmla="*/ 0 w 724"/>
                  <a:gd name="T19" fmla="*/ 136 h 728"/>
                  <a:gd name="T20" fmla="*/ 50 w 724"/>
                  <a:gd name="T21" fmla="*/ 322 h 728"/>
                  <a:gd name="T22" fmla="*/ 226 w 724"/>
                  <a:gd name="T23" fmla="*/ 322 h 728"/>
                  <a:gd name="T24" fmla="*/ 226 w 724"/>
                  <a:gd name="T25" fmla="*/ 322 h 728"/>
                  <a:gd name="T26" fmla="*/ 610 w 724"/>
                  <a:gd name="T27" fmla="*/ 710 h 728"/>
                  <a:gd name="T28" fmla="*/ 612 w 724"/>
                  <a:gd name="T29" fmla="*/ 710 h 728"/>
                  <a:gd name="T30" fmla="*/ 612 w 724"/>
                  <a:gd name="T31" fmla="*/ 710 h 728"/>
                  <a:gd name="T32" fmla="*/ 622 w 724"/>
                  <a:gd name="T33" fmla="*/ 718 h 728"/>
                  <a:gd name="T34" fmla="*/ 634 w 724"/>
                  <a:gd name="T35" fmla="*/ 724 h 728"/>
                  <a:gd name="T36" fmla="*/ 646 w 724"/>
                  <a:gd name="T37" fmla="*/ 728 h 728"/>
                  <a:gd name="T38" fmla="*/ 658 w 724"/>
                  <a:gd name="T39" fmla="*/ 728 h 728"/>
                  <a:gd name="T40" fmla="*/ 670 w 724"/>
                  <a:gd name="T41" fmla="*/ 728 h 728"/>
                  <a:gd name="T42" fmla="*/ 682 w 724"/>
                  <a:gd name="T43" fmla="*/ 724 h 728"/>
                  <a:gd name="T44" fmla="*/ 694 w 724"/>
                  <a:gd name="T45" fmla="*/ 718 h 728"/>
                  <a:gd name="T46" fmla="*/ 704 w 724"/>
                  <a:gd name="T47" fmla="*/ 710 h 728"/>
                  <a:gd name="T48" fmla="*/ 704 w 724"/>
                  <a:gd name="T49" fmla="*/ 710 h 728"/>
                  <a:gd name="T50" fmla="*/ 712 w 724"/>
                  <a:gd name="T51" fmla="*/ 700 h 728"/>
                  <a:gd name="T52" fmla="*/ 718 w 724"/>
                  <a:gd name="T53" fmla="*/ 688 h 728"/>
                  <a:gd name="T54" fmla="*/ 722 w 724"/>
                  <a:gd name="T55" fmla="*/ 676 h 728"/>
                  <a:gd name="T56" fmla="*/ 724 w 724"/>
                  <a:gd name="T57" fmla="*/ 664 h 728"/>
                  <a:gd name="T58" fmla="*/ 722 w 724"/>
                  <a:gd name="T59" fmla="*/ 652 h 728"/>
                  <a:gd name="T60" fmla="*/ 718 w 724"/>
                  <a:gd name="T61" fmla="*/ 638 h 728"/>
                  <a:gd name="T62" fmla="*/ 712 w 724"/>
                  <a:gd name="T63" fmla="*/ 628 h 728"/>
                  <a:gd name="T64" fmla="*/ 704 w 724"/>
                  <a:gd name="T65" fmla="*/ 616 h 728"/>
                  <a:gd name="T66" fmla="*/ 704 w 724"/>
                  <a:gd name="T67" fmla="*/ 616 h 728"/>
                  <a:gd name="T68" fmla="*/ 680 w 724"/>
                  <a:gd name="T69" fmla="*/ 686 h 728"/>
                  <a:gd name="T70" fmla="*/ 680 w 724"/>
                  <a:gd name="T71" fmla="*/ 686 h 728"/>
                  <a:gd name="T72" fmla="*/ 670 w 724"/>
                  <a:gd name="T73" fmla="*/ 692 h 728"/>
                  <a:gd name="T74" fmla="*/ 658 w 724"/>
                  <a:gd name="T75" fmla="*/ 694 h 728"/>
                  <a:gd name="T76" fmla="*/ 648 w 724"/>
                  <a:gd name="T77" fmla="*/ 692 h 728"/>
                  <a:gd name="T78" fmla="*/ 642 w 724"/>
                  <a:gd name="T79" fmla="*/ 690 h 728"/>
                  <a:gd name="T80" fmla="*/ 638 w 724"/>
                  <a:gd name="T81" fmla="*/ 686 h 728"/>
                  <a:gd name="T82" fmla="*/ 638 w 724"/>
                  <a:gd name="T83" fmla="*/ 686 h 728"/>
                  <a:gd name="T84" fmla="*/ 632 w 724"/>
                  <a:gd name="T85" fmla="*/ 676 h 728"/>
                  <a:gd name="T86" fmla="*/ 630 w 724"/>
                  <a:gd name="T87" fmla="*/ 664 h 728"/>
                  <a:gd name="T88" fmla="*/ 632 w 724"/>
                  <a:gd name="T89" fmla="*/ 654 h 728"/>
                  <a:gd name="T90" fmla="*/ 638 w 724"/>
                  <a:gd name="T91" fmla="*/ 644 h 728"/>
                  <a:gd name="T92" fmla="*/ 638 w 724"/>
                  <a:gd name="T93" fmla="*/ 644 h 728"/>
                  <a:gd name="T94" fmla="*/ 648 w 724"/>
                  <a:gd name="T95" fmla="*/ 638 h 728"/>
                  <a:gd name="T96" fmla="*/ 658 w 724"/>
                  <a:gd name="T97" fmla="*/ 636 h 728"/>
                  <a:gd name="T98" fmla="*/ 670 w 724"/>
                  <a:gd name="T99" fmla="*/ 638 h 728"/>
                  <a:gd name="T100" fmla="*/ 680 w 724"/>
                  <a:gd name="T101" fmla="*/ 644 h 728"/>
                  <a:gd name="T102" fmla="*/ 680 w 724"/>
                  <a:gd name="T103" fmla="*/ 644 h 728"/>
                  <a:gd name="T104" fmla="*/ 686 w 724"/>
                  <a:gd name="T105" fmla="*/ 654 h 728"/>
                  <a:gd name="T106" fmla="*/ 688 w 724"/>
                  <a:gd name="T107" fmla="*/ 664 h 728"/>
                  <a:gd name="T108" fmla="*/ 686 w 724"/>
                  <a:gd name="T109" fmla="*/ 676 h 728"/>
                  <a:gd name="T110" fmla="*/ 684 w 724"/>
                  <a:gd name="T111" fmla="*/ 680 h 728"/>
                  <a:gd name="T112" fmla="*/ 680 w 724"/>
                  <a:gd name="T113" fmla="*/ 686 h 728"/>
                  <a:gd name="T114" fmla="*/ 680 w 724"/>
                  <a:gd name="T115" fmla="*/ 686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24" h="728">
                    <a:moveTo>
                      <a:pt x="704" y="616"/>
                    </a:moveTo>
                    <a:lnTo>
                      <a:pt x="706" y="616"/>
                    </a:lnTo>
                    <a:lnTo>
                      <a:pt x="322" y="232"/>
                    </a:lnTo>
                    <a:lnTo>
                      <a:pt x="322" y="50"/>
                    </a:lnTo>
                    <a:lnTo>
                      <a:pt x="136" y="0"/>
                    </a:lnTo>
                    <a:lnTo>
                      <a:pt x="116" y="20"/>
                    </a:lnTo>
                    <a:lnTo>
                      <a:pt x="214" y="118"/>
                    </a:lnTo>
                    <a:lnTo>
                      <a:pt x="118" y="214"/>
                    </a:lnTo>
                    <a:lnTo>
                      <a:pt x="20" y="116"/>
                    </a:lnTo>
                    <a:lnTo>
                      <a:pt x="0" y="136"/>
                    </a:lnTo>
                    <a:lnTo>
                      <a:pt x="50" y="322"/>
                    </a:lnTo>
                    <a:lnTo>
                      <a:pt x="226" y="322"/>
                    </a:lnTo>
                    <a:lnTo>
                      <a:pt x="226" y="322"/>
                    </a:lnTo>
                    <a:lnTo>
                      <a:pt x="610" y="710"/>
                    </a:lnTo>
                    <a:lnTo>
                      <a:pt x="612" y="710"/>
                    </a:lnTo>
                    <a:lnTo>
                      <a:pt x="612" y="710"/>
                    </a:lnTo>
                    <a:lnTo>
                      <a:pt x="622" y="718"/>
                    </a:lnTo>
                    <a:lnTo>
                      <a:pt x="634" y="724"/>
                    </a:lnTo>
                    <a:lnTo>
                      <a:pt x="646" y="728"/>
                    </a:lnTo>
                    <a:lnTo>
                      <a:pt x="658" y="728"/>
                    </a:lnTo>
                    <a:lnTo>
                      <a:pt x="670" y="728"/>
                    </a:lnTo>
                    <a:lnTo>
                      <a:pt x="682" y="724"/>
                    </a:lnTo>
                    <a:lnTo>
                      <a:pt x="694" y="718"/>
                    </a:lnTo>
                    <a:lnTo>
                      <a:pt x="704" y="710"/>
                    </a:lnTo>
                    <a:lnTo>
                      <a:pt x="704" y="710"/>
                    </a:lnTo>
                    <a:lnTo>
                      <a:pt x="712" y="700"/>
                    </a:lnTo>
                    <a:lnTo>
                      <a:pt x="718" y="688"/>
                    </a:lnTo>
                    <a:lnTo>
                      <a:pt x="722" y="676"/>
                    </a:lnTo>
                    <a:lnTo>
                      <a:pt x="724" y="664"/>
                    </a:lnTo>
                    <a:lnTo>
                      <a:pt x="722" y="652"/>
                    </a:lnTo>
                    <a:lnTo>
                      <a:pt x="718" y="638"/>
                    </a:lnTo>
                    <a:lnTo>
                      <a:pt x="712" y="628"/>
                    </a:lnTo>
                    <a:lnTo>
                      <a:pt x="704" y="616"/>
                    </a:lnTo>
                    <a:lnTo>
                      <a:pt x="704" y="616"/>
                    </a:lnTo>
                    <a:close/>
                    <a:moveTo>
                      <a:pt x="680" y="686"/>
                    </a:moveTo>
                    <a:lnTo>
                      <a:pt x="680" y="686"/>
                    </a:lnTo>
                    <a:lnTo>
                      <a:pt x="670" y="692"/>
                    </a:lnTo>
                    <a:lnTo>
                      <a:pt x="658" y="694"/>
                    </a:lnTo>
                    <a:lnTo>
                      <a:pt x="648" y="692"/>
                    </a:lnTo>
                    <a:lnTo>
                      <a:pt x="642" y="690"/>
                    </a:lnTo>
                    <a:lnTo>
                      <a:pt x="638" y="686"/>
                    </a:lnTo>
                    <a:lnTo>
                      <a:pt x="638" y="686"/>
                    </a:lnTo>
                    <a:lnTo>
                      <a:pt x="632" y="676"/>
                    </a:lnTo>
                    <a:lnTo>
                      <a:pt x="630" y="664"/>
                    </a:lnTo>
                    <a:lnTo>
                      <a:pt x="632" y="654"/>
                    </a:lnTo>
                    <a:lnTo>
                      <a:pt x="638" y="644"/>
                    </a:lnTo>
                    <a:lnTo>
                      <a:pt x="638" y="644"/>
                    </a:lnTo>
                    <a:lnTo>
                      <a:pt x="648" y="638"/>
                    </a:lnTo>
                    <a:lnTo>
                      <a:pt x="658" y="636"/>
                    </a:lnTo>
                    <a:lnTo>
                      <a:pt x="670" y="638"/>
                    </a:lnTo>
                    <a:lnTo>
                      <a:pt x="680" y="644"/>
                    </a:lnTo>
                    <a:lnTo>
                      <a:pt x="680" y="644"/>
                    </a:lnTo>
                    <a:lnTo>
                      <a:pt x="686" y="654"/>
                    </a:lnTo>
                    <a:lnTo>
                      <a:pt x="688" y="664"/>
                    </a:lnTo>
                    <a:lnTo>
                      <a:pt x="686" y="676"/>
                    </a:lnTo>
                    <a:lnTo>
                      <a:pt x="684" y="680"/>
                    </a:lnTo>
                    <a:lnTo>
                      <a:pt x="680" y="686"/>
                    </a:lnTo>
                    <a:lnTo>
                      <a:pt x="680" y="6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534" y="1745840"/>
            <a:ext cx="1089236" cy="1089236"/>
          </a:xfrm>
          <a:prstGeom prst="rect">
            <a:avLst/>
          </a:prstGeom>
        </p:spPr>
      </p:pic>
      <p:sp>
        <p:nvSpPr>
          <p:cNvPr id="69" name="文本框 68"/>
          <p:cNvSpPr txBox="1"/>
          <p:nvPr/>
        </p:nvSpPr>
        <p:spPr>
          <a:xfrm>
            <a:off x="693465" y="3885676"/>
            <a:ext cx="2170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DDAB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十名</a:t>
            </a:r>
            <a:r>
              <a:rPr lang="zh-CN" altLang="en-US" sz="2400" smtClean="0">
                <a:solidFill>
                  <a:srgbClr val="FDDAB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同学通过英语四级考试</a:t>
            </a:r>
            <a:endParaRPr lang="zh-CN" altLang="en-US" sz="2400">
              <a:solidFill>
                <a:srgbClr val="FDDAB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248914" y="3885676"/>
            <a:ext cx="2267631" cy="825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FDDAB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一名同学获国家励志奖学金</a:t>
            </a:r>
            <a:endParaRPr lang="zh-CN" altLang="en-US" sz="2400">
              <a:solidFill>
                <a:srgbClr val="FDDAB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71" name="图片 7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522" y="1842320"/>
            <a:ext cx="842974" cy="842974"/>
          </a:xfrm>
          <a:prstGeom prst="rect">
            <a:avLst/>
          </a:prstGeom>
        </p:spPr>
      </p:pic>
      <p:sp>
        <p:nvSpPr>
          <p:cNvPr id="72" name="文本框 71"/>
          <p:cNvSpPr txBox="1"/>
          <p:nvPr/>
        </p:nvSpPr>
        <p:spPr>
          <a:xfrm>
            <a:off x="6181341" y="3885676"/>
            <a:ext cx="2058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FDDAB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一名同学获得数学学科竞赛一等奖</a:t>
            </a:r>
            <a:endParaRPr lang="zh-CN" altLang="en-US" sz="2400">
              <a:solidFill>
                <a:srgbClr val="FDDAB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8970310" y="3885676"/>
            <a:ext cx="1911120" cy="1579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FDDAB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两名同学获得</a:t>
            </a:r>
            <a:r>
              <a:rPr lang="en-US" altLang="zh-CN" sz="2400" smtClean="0">
                <a:solidFill>
                  <a:srgbClr val="FDDAB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RoboMaster</a:t>
            </a:r>
            <a:r>
              <a:rPr lang="zh-CN" altLang="en-US" sz="2400" smtClean="0">
                <a:solidFill>
                  <a:srgbClr val="FDDAB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竞赛国家二等奖</a:t>
            </a:r>
            <a:endParaRPr lang="zh-CN" altLang="en-US" sz="2400">
              <a:solidFill>
                <a:srgbClr val="FDDAB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054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/>
        </p:blipFill>
        <p:spPr>
          <a:xfrm>
            <a:off x="0" y="1233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821696" y="1630559"/>
            <a:ext cx="5421083" cy="3599347"/>
          </a:xfrm>
          <a:prstGeom prst="rect">
            <a:avLst/>
          </a:prstGeom>
          <a:solidFill>
            <a:schemeClr val="tx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240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17731" y="283437"/>
            <a:ext cx="2078269" cy="644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1300">
                <a:solidFill>
                  <a:srgbClr val="F8F9F4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阿里巴巴普惠体 B" panose="00020600040101010101" pitchFamily="18" charset="-122"/>
              </a:rPr>
              <a:t>2</a:t>
            </a:r>
            <a:endParaRPr lang="zh-CN" altLang="en-US" sz="41300" dirty="0">
              <a:solidFill>
                <a:srgbClr val="F8F9F4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cs typeface="阿里巴巴普惠体 B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44744" y="2460736"/>
            <a:ext cx="49940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mtClean="0">
                <a:solidFill>
                  <a:srgbClr val="FAFAF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班级</a:t>
            </a:r>
            <a:r>
              <a:rPr lang="zh-CN" altLang="en-US" sz="6000">
                <a:solidFill>
                  <a:srgbClr val="FAFAF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氛围</a:t>
            </a:r>
            <a:endParaRPr lang="en-US" altLang="zh-CN" sz="6000" smtClean="0">
              <a:solidFill>
                <a:srgbClr val="FAFAF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r"/>
            <a:r>
              <a:rPr lang="en-US" altLang="zh-CN" sz="600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——</a:t>
            </a:r>
            <a:r>
              <a:rPr lang="zh-CN" altLang="en-US" sz="6000" smtClean="0">
                <a:solidFill>
                  <a:srgbClr val="FAFAF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紧张活泼</a:t>
            </a:r>
            <a:endParaRPr lang="zh-CN" altLang="en-US" sz="6000">
              <a:solidFill>
                <a:srgbClr val="FAFAF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564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/>
        </p:blipFill>
        <p:spPr>
          <a:xfrm>
            <a:off x="0" y="1233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9609566" y="1386555"/>
            <a:ext cx="1227166" cy="1227166"/>
          </a:xfrm>
          <a:prstGeom prst="ellipse">
            <a:avLst/>
          </a:prstGeom>
          <a:noFill/>
          <a:ln w="57150">
            <a:solidFill>
              <a:srgbClr val="FDD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609566" y="4122277"/>
            <a:ext cx="1227166" cy="1227166"/>
          </a:xfrm>
          <a:prstGeom prst="ellipse">
            <a:avLst/>
          </a:prstGeom>
          <a:noFill/>
          <a:ln w="57150">
            <a:solidFill>
              <a:srgbClr val="FDD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663960" y="4084536"/>
            <a:ext cx="1227166" cy="1227166"/>
          </a:xfrm>
          <a:prstGeom prst="ellipse">
            <a:avLst/>
          </a:prstGeom>
          <a:noFill/>
          <a:ln w="57150">
            <a:solidFill>
              <a:srgbClr val="FDD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634230" y="1386554"/>
            <a:ext cx="1227166" cy="1227166"/>
            <a:chOff x="2488340" y="1386554"/>
            <a:chExt cx="1227166" cy="1227166"/>
          </a:xfrm>
        </p:grpSpPr>
        <p:sp>
          <p:nvSpPr>
            <p:cNvPr id="14" name="椭圆 13"/>
            <p:cNvSpPr/>
            <p:nvPr/>
          </p:nvSpPr>
          <p:spPr>
            <a:xfrm>
              <a:off x="2488340" y="1386554"/>
              <a:ext cx="1227166" cy="1227166"/>
            </a:xfrm>
            <a:prstGeom prst="ellipse">
              <a:avLst/>
            </a:prstGeom>
            <a:noFill/>
            <a:ln w="57150">
              <a:solidFill>
                <a:srgbClr val="FDDA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7094" y="1592244"/>
              <a:ext cx="769118" cy="769118"/>
            </a:xfrm>
            <a:prstGeom prst="rect">
              <a:avLst/>
            </a:prstGeom>
          </p:spPr>
        </p:pic>
      </p:grpSp>
      <p:sp>
        <p:nvSpPr>
          <p:cNvPr id="27" name="文本框 26"/>
          <p:cNvSpPr txBox="1"/>
          <p:nvPr/>
        </p:nvSpPr>
        <p:spPr>
          <a:xfrm>
            <a:off x="3347231" y="174597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solidFill>
                  <a:srgbClr val="FDDAB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严格执行签到制度</a:t>
            </a:r>
            <a:endParaRPr lang="zh-CN" altLang="en-US" sz="2400">
              <a:solidFill>
                <a:srgbClr val="FDDAB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84" y="4326861"/>
            <a:ext cx="787749" cy="787749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3347231" y="4255921"/>
            <a:ext cx="2646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FDDAB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安排学科带头人，为同学们答疑解惑</a:t>
            </a:r>
            <a:endParaRPr lang="zh-CN" altLang="en-US" sz="2400">
              <a:solidFill>
                <a:srgbClr val="FDDAB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20" y="1574025"/>
            <a:ext cx="929057" cy="787337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7082823" y="1196833"/>
            <a:ext cx="2377688" cy="1559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FDDAB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以寝为单位相互督促，从未发生夜不归宿、旷课等违规行为</a:t>
            </a:r>
            <a:endParaRPr lang="zh-CN" altLang="en-US" sz="2400">
              <a:solidFill>
                <a:srgbClr val="FDDAB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54" y="4222766"/>
            <a:ext cx="1026188" cy="1026188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7064741" y="4142093"/>
            <a:ext cx="233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FDDAB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班委分工明确，相互扶持</a:t>
            </a:r>
            <a:endParaRPr lang="zh-CN" altLang="en-US" sz="2400">
              <a:solidFill>
                <a:srgbClr val="FDDAB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045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/>
        </p:blipFill>
        <p:spPr>
          <a:xfrm>
            <a:off x="0" y="1233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40751" y="2812271"/>
            <a:ext cx="3446580" cy="623000"/>
          </a:xfrm>
          <a:prstGeom prst="rect">
            <a:avLst/>
          </a:prstGeom>
          <a:solidFill>
            <a:schemeClr val="tx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204668" y="6010101"/>
            <a:ext cx="3446580" cy="623000"/>
          </a:xfrm>
          <a:prstGeom prst="rect">
            <a:avLst/>
          </a:prstGeom>
          <a:solidFill>
            <a:schemeClr val="tx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540751" y="213528"/>
            <a:ext cx="9110497" cy="6424640"/>
            <a:chOff x="1215855" y="364283"/>
            <a:chExt cx="9110497" cy="642464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827C90C-27D5-46AF-8BC5-A17330E1F9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74" t="2566" r="32696" b="5055"/>
            <a:stretch/>
          </p:blipFill>
          <p:spPr>
            <a:xfrm>
              <a:off x="1215855" y="364283"/>
              <a:ext cx="3446580" cy="2584935"/>
            </a:xfrm>
            <a:prstGeom prst="rect">
              <a:avLst/>
            </a:prstGeom>
            <a:ln>
              <a:noFill/>
            </a:ln>
            <a:effectLst>
              <a:softEdge rad="0"/>
            </a:effectLst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F9C5EE0-3DCA-4804-9490-DD574C2A61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2" r="2092"/>
            <a:stretch/>
          </p:blipFill>
          <p:spPr>
            <a:xfrm>
              <a:off x="6879772" y="378091"/>
              <a:ext cx="3446580" cy="2584935"/>
            </a:xfrm>
            <a:prstGeom prst="rect">
              <a:avLst/>
            </a:prstGeom>
            <a:ln>
              <a:noFill/>
            </a:ln>
            <a:effectLst>
              <a:softEdge rad="0"/>
            </a:effectLst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56" r="5556"/>
            <a:stretch/>
          </p:blipFill>
          <p:spPr>
            <a:xfrm>
              <a:off x="1215855" y="3580988"/>
              <a:ext cx="3446580" cy="2584935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1215855" y="6165923"/>
              <a:ext cx="3446580" cy="623000"/>
            </a:xfrm>
            <a:prstGeom prst="rect">
              <a:avLst/>
            </a:prstGeom>
            <a:solidFill>
              <a:schemeClr val="tx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879772" y="2952921"/>
              <a:ext cx="3446580" cy="623000"/>
            </a:xfrm>
            <a:prstGeom prst="rect">
              <a:avLst/>
            </a:prstGeom>
            <a:solidFill>
              <a:schemeClr val="tx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461817" y="3005920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smtClean="0">
                  <a:solidFill>
                    <a:schemeClr val="bg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雨花台参观烈士陵园</a:t>
              </a:r>
              <a:endParaRPr lang="zh-CN" altLang="en-US" sz="240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895176" y="300468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smtClean="0">
                  <a:solidFill>
                    <a:schemeClr val="bg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团建轰趴</a:t>
              </a:r>
              <a:endParaRPr lang="zh-CN" altLang="en-US" sz="240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077369" y="6246590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smtClean="0">
                  <a:solidFill>
                    <a:schemeClr val="bg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秋游玄武湖</a:t>
              </a:r>
              <a:endParaRPr lang="zh-CN" altLang="en-US" sz="240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79772" y="3575921"/>
              <a:ext cx="3446580" cy="258493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7587399" y="6246590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smtClean="0">
                  <a:solidFill>
                    <a:schemeClr val="bg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与班主任聚餐</a:t>
              </a:r>
              <a:endParaRPr lang="zh-CN" altLang="en-US" sz="240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36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386</Words>
  <Application>Microsoft Office PowerPoint</Application>
  <PresentationFormat>宽屏</PresentationFormat>
  <Paragraphs>67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阿里巴巴普惠体 B</vt:lpstr>
      <vt:lpstr>等线</vt:lpstr>
      <vt:lpstr>等线 Light</vt:lpstr>
      <vt:lpstr>方正清刻本悦宋简体</vt:lpstr>
      <vt:lpstr>叶根友行书繁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30</cp:revision>
  <dcterms:created xsi:type="dcterms:W3CDTF">2020-09-26T07:25:37Z</dcterms:created>
  <dcterms:modified xsi:type="dcterms:W3CDTF">2020-09-26T14:18:34Z</dcterms:modified>
</cp:coreProperties>
</file>