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2" r:id="rId7"/>
    <p:sldId id="265" r:id="rId8"/>
    <p:sldId id="271" r:id="rId9"/>
    <p:sldId id="268" r:id="rId10"/>
    <p:sldId id="269" r:id="rId11"/>
    <p:sldId id="270" r:id="rId12"/>
    <p:sldId id="258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19764A0-C3ED-4518-A03D-BA61D6AD61A7}">
          <p14:sldIdLst>
            <p14:sldId id="256"/>
            <p14:sldId id="257"/>
            <p14:sldId id="262"/>
          </p14:sldIdLst>
        </p14:section>
        <p14:section name="Python" id="{1D9459A4-B0CF-4771-A0B0-6E5BBFE98D4E}">
          <p14:sldIdLst>
            <p14:sldId id="265"/>
            <p14:sldId id="271"/>
            <p14:sldId id="268"/>
            <p14:sldId id="269"/>
            <p14:sldId id="270"/>
          </p14:sldIdLst>
        </p14:section>
        <p14:section name="Sentinel" id="{97AD952F-BDA9-429D-A51E-1B65D2071D65}">
          <p14:sldIdLst>
            <p14:sldId id="258"/>
            <p14:sldId id="263"/>
            <p14:sldId id="264"/>
          </p14:sldIdLst>
        </p14:section>
        <p14:section name="End" id="{FF62712D-EE6F-4244-B550-F6902D60E0F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704" autoAdjust="0"/>
  </p:normalViewPr>
  <p:slideViewPr>
    <p:cSldViewPr snapToGrid="0">
      <p:cViewPr varScale="1">
        <p:scale>
          <a:sx n="140" d="100"/>
          <a:sy n="140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6468" y="20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data (replace with your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'query_data.csv'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[UTC]' to a datetime type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Set the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[UTC]' column as the index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df.set_index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new column with date and time with 5-minute intervals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df.index.floor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'5T'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strftime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'%Y-%m-%d %H:%M:00'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pivot table, aggregating the 'Type' column by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 and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pivot_table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df.pivot_table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index=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columns=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aggfunc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heatmap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pivot_table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fmt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".1f"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linewidths=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Set labels and title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 Generated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'Login Amount by Username and Date'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Show the heatmap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2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data (replace with your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'query_data.csv'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[UTC]' to a datetime type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new column with date and time with 5-minute intervals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dt.floor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'5T'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dt.strftime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'%Y-%m-%d %H:%M:00'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Get unique user names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unique_users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].unique()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heatmap for each user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unique_users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user]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pivot table, aggregating the 'Type' column by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 and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pivot_table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user_df.pivot_table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index=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aggfunc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heatmap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pivot_table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fmt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".1f"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linewidths=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Set labels and title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{user}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'Login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Amount for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{user}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(5-Minute Granularity)'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Show the heatmap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3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data (replace with your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'query_data.csv'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[UTC]' to a datetime type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new column with date and time with 5-minute intervals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dt.floor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'5T'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dt.strftime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'%Y-%m-%d %H:%M:00'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Get unique user names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unique_users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].unique()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heatmap for each user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unique_users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user]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pivot table, aggregating the 'Type' column by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 and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pivot_table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user_df.pivot_table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index=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aggfunc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heatmap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pivot_table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fmt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".1f"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linewidths=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Set labels and title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{user}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'Login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Amount for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{user}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(5-Minute Granularity)'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Show the heatmap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12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plotly.express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data (replace with your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'query_data.csv'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[UTC]' to a datetime type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new column with date and time with 5-minute intervals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dt.floor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'5T'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dt.strftime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'%Y-%m-%d %H:%M:00'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Group by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', and aggregate login counts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agg_df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].count().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the tree map using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Plotly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Express with a larger size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px.treemap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agg_df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path=[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values=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color=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color_continuous_scale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Viridis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title=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'Login Amounts by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and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UserPrincipalName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(5-Minute Granularity)'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Increase the size of the tree map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fig.update_layout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(width=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1800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height=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1080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Show the tree map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8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plotly.express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data (replace with your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'query_data.csv'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[UTC]' to a datetime type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new column with date and time with 5-minute intervals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dt.floor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'5T'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dt.strftime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'%Y-%m-%d %H:%M:00'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Extract the date from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[UTC]'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TimeGenerated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[UTC]'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dt.date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Group by 'Date' and '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', and aggregate login counts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agg_df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].count().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treemap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using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Plotly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Express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px.treemap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agg_df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path=[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DateMinute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values=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color=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color_continuous_scale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Viridis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title=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'Login Amounts by Day and 5-Minute Granularity'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Show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treemap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4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Data analytics and visualization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Data analytics and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microsoft.com/en-us/azure/azure-monitor/reference/tables/SigninLog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Data analytics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86889"/>
            <a:ext cx="5013959" cy="925121"/>
          </a:xfrm>
        </p:spPr>
        <p:txBody>
          <a:bodyPr>
            <a:normAutofit/>
          </a:bodyPr>
          <a:lstStyle/>
          <a:p>
            <a:r>
              <a:rPr lang="en-US" dirty="0"/>
              <a:t>CAS DFCI Advanced University of Applied Science Bern</a:t>
            </a:r>
          </a:p>
          <a:p>
            <a:r>
              <a:rPr lang="en-US" sz="1200" dirty="0"/>
              <a:t>Yves Fankhauser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08C4-E587-410C-7BC5-51BA3516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A25B0-7017-0178-3290-7985B458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81E03-5165-2409-BB3C-66FBBBEC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Data analytics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B662E-EADF-22CE-C09A-A517A6C8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C459963-0517-25A4-9522-177BC044B74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 Trend over Time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461A0-22DA-B616-DA96-E1BA0CC9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" y="3041663"/>
            <a:ext cx="11660659" cy="17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38CD-AF71-6BA4-831B-4023DF70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F8323-D447-0913-CDBE-F3C679B9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86DD7-9A24-9B54-581D-1377D24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Data analytics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C62A-6EC0-4B13-9183-AFA81B87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331D425-E416-8809-684A-73E76C1B00C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3537791" cy="37449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SignIn</a:t>
            </a:r>
            <a:r>
              <a:rPr lang="en-US" dirty="0"/>
              <a:t> by Location as a map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FB7C8-AC62-DC9D-FCB4-50A30EA9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91" y="1809199"/>
            <a:ext cx="7554818" cy="4297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14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7F0B-4109-B784-BB86-8B80900D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D2D9A-23C5-6669-AD3A-9CCB3206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A362E-3EDB-725E-2B3C-E12A994D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Data analytics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DED45-DD39-AFB4-3D39-660D752D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473AF84-A83C-6CC2-B5E8-9FAA41DB6A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r>
              <a:rPr lang="en-US" dirty="0"/>
              <a:t>KQL is live data and allows </a:t>
            </a:r>
            <a:r>
              <a:rPr lang="en-US" dirty="0" err="1"/>
              <a:t>paramters</a:t>
            </a:r>
            <a:endParaRPr lang="en-US" dirty="0"/>
          </a:p>
          <a:p>
            <a:r>
              <a:rPr lang="en-US" dirty="0"/>
              <a:t>Python API call would be needed for live data – Important for SOC</a:t>
            </a:r>
          </a:p>
          <a:p>
            <a:r>
              <a:rPr lang="en-US" dirty="0"/>
              <a:t>ChatGPT is the new 42 ;)</a:t>
            </a:r>
          </a:p>
          <a:p>
            <a:r>
              <a:rPr lang="en-US" dirty="0"/>
              <a:t>Not ideal use case for visualization</a:t>
            </a:r>
          </a:p>
          <a:p>
            <a:r>
              <a:rPr lang="en-US" dirty="0"/>
              <a:t>Better (more complex - </a:t>
            </a:r>
            <a:r>
              <a:rPr lang="en-US" dirty="0" err="1"/>
              <a:t>Benfords</a:t>
            </a:r>
            <a:r>
              <a:rPr lang="en-US" dirty="0"/>
              <a:t>) use cases for SOC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177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95A6DF-E230-24B4-05E7-9A19DF73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Reflection (Key takeaways)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0BCC-9B0B-B19B-62A0-3643C414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123A-D251-2F04-3223-D0C2695B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analytics and visualization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2350-B113-1784-6F30-D1D66082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3" name="Chart Placeholder 5">
            <a:extLst>
              <a:ext uri="{FF2B5EF4-FFF2-40B4-BE49-F238E27FC236}">
                <a16:creationId xmlns:a16="http://schemas.microsoft.com/office/drawing/2014/main" id="{34F4384C-4AC4-A620-70F0-B501655FDB3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Different kinds of visualization</a:t>
            </a:r>
          </a:p>
          <a:p>
            <a:pPr lvl="1"/>
            <a:r>
              <a:rPr lang="en-US" dirty="0" err="1"/>
              <a:t>Treemap</a:t>
            </a:r>
            <a:r>
              <a:rPr lang="en-US" dirty="0"/>
              <a:t> (new!)</a:t>
            </a:r>
          </a:p>
          <a:p>
            <a:r>
              <a:rPr lang="en-US" dirty="0"/>
              <a:t>Panda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Benfords</a:t>
            </a:r>
            <a:r>
              <a:rPr lang="en-US" dirty="0"/>
              <a:t> law (SOC detection use cases)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Cleaning data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5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BC72-9477-B942-5FB9-6E312650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&amp; implementation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07D58-5D6D-C05F-2BF6-A0A72DE0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13664-AA2E-2D1C-13DB-E59B2A6C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Data analytics and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38CC-8C3E-054D-1851-BFD4CF16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26AAB3A5-EE6A-4857-3930-C1BD6439DD7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r>
              <a:rPr lang="en-US" dirty="0"/>
              <a:t>Logon and logoff overview of users to detect anomalies. </a:t>
            </a:r>
          </a:p>
          <a:p>
            <a:r>
              <a:rPr lang="en-US" dirty="0"/>
              <a:t>Found no logs. To much effort to produce it</a:t>
            </a:r>
          </a:p>
          <a:p>
            <a:pPr lvl="1"/>
            <a:r>
              <a:rPr lang="en-US" dirty="0"/>
              <a:t>Had logs from part 2 but wanted to make something by myself</a:t>
            </a:r>
          </a:p>
          <a:p>
            <a:r>
              <a:rPr lang="en-US" dirty="0"/>
              <a:t>Decided for a multiuser environment and see logins by users</a:t>
            </a:r>
          </a:p>
          <a:p>
            <a:pPr lvl="1"/>
            <a:r>
              <a:rPr lang="en-US" dirty="0"/>
              <a:t>Since I have there only logins, I adapted my use case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4172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304FA-27E1-C440-3F09-8CDF8B45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1A50D-84D3-54A1-2952-4E75A60E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Data analytics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B93EE-ED06-6AC7-E030-3904151A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2E7A75F-50D4-EBF3-6B0F-BAA49A01B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56" y="160266"/>
            <a:ext cx="6756887" cy="619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0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304FA-27E1-C440-3F09-8CDF8B45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1A50D-84D3-54A1-2952-4E75A60E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Data analytics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B93EE-ED06-6AC7-E030-3904151A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498B5D-0A02-E1DF-7AE7-AD0C51A3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823913"/>
            <a:ext cx="85820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304FA-27E1-C440-3F09-8CDF8B45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1A50D-84D3-54A1-2952-4E75A60E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Data analytics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B93EE-ED06-6AC7-E030-3904151A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A2887A8-9588-B99F-D099-9C578A94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823913"/>
            <a:ext cx="86106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69461-5E71-E2A1-3EC1-63845B98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2BE3-546A-DAA6-C3E4-78CB1FD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Data analytics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6D4FD-D2D7-A3C3-6461-105D917E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369AD-08C4-8FB9-965D-B1F463BE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2" y="61463"/>
            <a:ext cx="11939516" cy="6368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187A370-7511-91F9-F46D-D6EDA9DFE801}"/>
              </a:ext>
            </a:extLst>
          </p:cNvPr>
          <p:cNvSpPr/>
          <p:nvPr/>
        </p:nvSpPr>
        <p:spPr>
          <a:xfrm>
            <a:off x="7158251" y="1924334"/>
            <a:ext cx="3848668" cy="1774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737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49EF6-8DCC-5E37-2053-FE552B2F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658A8-F94D-BC27-2CEA-5611A5C9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Data analytics and visualization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664CD-E9F6-B926-BF2F-85D0F3A8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90BC4-3CFE-B38B-8C1A-F099A1C0D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1" y="2144409"/>
            <a:ext cx="11891977" cy="25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6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95A6DF-E230-24B4-05E7-9A19DF73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Analytic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0BCC-9B0B-B19B-62A0-3643C414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123A-D251-2F04-3223-D0C2695B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Data analytics and visualization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2350-B113-1784-6F30-D1D66082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3" name="Chart Placeholder 5">
            <a:extLst>
              <a:ext uri="{FF2B5EF4-FFF2-40B4-BE49-F238E27FC236}">
                <a16:creationId xmlns:a16="http://schemas.microsoft.com/office/drawing/2014/main" id="{34F4384C-4AC4-A620-70F0-B501655FDB3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Data is stored in SIEM</a:t>
            </a:r>
          </a:p>
          <a:p>
            <a:pPr lvl="1"/>
            <a:r>
              <a:rPr lang="en-US" dirty="0"/>
              <a:t>Already parsed (no cleaning needed)</a:t>
            </a:r>
          </a:p>
          <a:p>
            <a:pPr lvl="1"/>
            <a:r>
              <a:rPr lang="en-US" dirty="0"/>
              <a:t>Filtering needed</a:t>
            </a:r>
          </a:p>
          <a:p>
            <a:r>
              <a:rPr lang="en-US" dirty="0"/>
              <a:t>Filtering is done via KQL (</a:t>
            </a:r>
            <a:r>
              <a:rPr lang="en-US" b="1" u="sng" dirty="0"/>
              <a:t>K</a:t>
            </a:r>
            <a:r>
              <a:rPr lang="en-US" dirty="0"/>
              <a:t>usto </a:t>
            </a:r>
            <a:r>
              <a:rPr lang="en-US" b="1" u="sng" dirty="0"/>
              <a:t>Q</a:t>
            </a:r>
            <a:r>
              <a:rPr lang="en-US" dirty="0"/>
              <a:t>uery </a:t>
            </a:r>
            <a:r>
              <a:rPr lang="en-US" b="1" u="sng" dirty="0"/>
              <a:t>L</a:t>
            </a:r>
            <a:r>
              <a:rPr lang="en-US" dirty="0"/>
              <a:t>anguage)</a:t>
            </a:r>
          </a:p>
          <a:p>
            <a:r>
              <a:rPr lang="en-US" dirty="0"/>
              <a:t>The </a:t>
            </a:r>
            <a:r>
              <a:rPr lang="en-US" dirty="0" err="1"/>
              <a:t>SignIn</a:t>
            </a:r>
            <a:r>
              <a:rPr lang="en-US" dirty="0"/>
              <a:t> log has </a:t>
            </a:r>
            <a:r>
              <a:rPr lang="en-US" dirty="0">
                <a:hlinkClick r:id="rId2"/>
              </a:rPr>
              <a:t>76 columns </a:t>
            </a:r>
            <a:r>
              <a:rPr lang="en-US" dirty="0"/>
              <a:t>(attribute, properties)</a:t>
            </a:r>
            <a:endParaRPr lang="en-CH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541F9-5697-6015-D2B7-2FBA140F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2111608"/>
            <a:ext cx="10699751" cy="3604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3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{59C82746-1804-45BC-8CB1-831FA6BDF8A5}tf67328976_win32</Template>
  <TotalTime>361</TotalTime>
  <Words>1637</Words>
  <Application>Microsoft Office PowerPoint</Application>
  <PresentationFormat>Widescreen</PresentationFormat>
  <Paragraphs>204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Tenorite</vt:lpstr>
      <vt:lpstr>Office Theme</vt:lpstr>
      <vt:lpstr>Data analytics and visualization</vt:lpstr>
      <vt:lpstr>Reflection (Key takeaways) </vt:lpstr>
      <vt:lpstr>Idea &amp;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Analytic</vt:lpstr>
      <vt:lpstr>Data visualization</vt:lpstr>
      <vt:lpstr>Data 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visualization</dc:title>
  <dc:creator>Yves Fankhauser</dc:creator>
  <cp:lastModifiedBy>Yves Fankhauser</cp:lastModifiedBy>
  <cp:revision>12</cp:revision>
  <dcterms:created xsi:type="dcterms:W3CDTF">2023-08-24T13:12:20Z</dcterms:created>
  <dcterms:modified xsi:type="dcterms:W3CDTF">2023-08-24T19:40:33Z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