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my side, Parrot and FLASH do not have many commons and they a highly different in both research problem and methodology. Fortunately, both of them have simple intuition are easy to understand. We will first introduce you ParrotServe.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755dedad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755dedad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755dedad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755dedad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7588eaa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7588eaa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759058e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759058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759058ee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759058ee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759058ee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759058ee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759058e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759058e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3aa7d2d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3aa7d2d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3aa7d2d4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3aa7d2d4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3aa7d2d4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3aa7d2d4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74820ed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74820ed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7590591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7590591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7590591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7590591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75921ac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75921ac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759939f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759939f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3a9cbae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3a9cbae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3a101b57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3a101b57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3a101b57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3a101b57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3a101b57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3a101b57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3a101b57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3a101b57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13a101b576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13a101b576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576ec5c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576ec5c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3a101b576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3a101b57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3a101b57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13a101b576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3a101b576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3a101b576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3a101b576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13a101b576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3a101b576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3a101b576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3a101b576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3a101b576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3a101b576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13a101b576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3a101b576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3a101b576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74820ed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74820edb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755dedad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755dedad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576ec5c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576ec5c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755deda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755deda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755dedad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755dedad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755deda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755deda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655950" y="1962725"/>
            <a:ext cx="2465700" cy="7224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Parrot &amp; </a:t>
            </a:r>
            <a:r>
              <a:rPr lang="en">
                <a:solidFill>
                  <a:schemeClr val="lt1"/>
                </a:solidFill>
              </a:rPr>
              <a:t>FLASH</a:t>
            </a:r>
            <a:endParaRPr>
              <a:solidFill>
                <a:schemeClr val="lt1"/>
              </a:solidFill>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Jackson Clark, Ziqi Yuan, Haocheng Xia</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Shortage 3</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t>
            </a:r>
            <a:r>
              <a:rPr lang="en"/>
              <a:t>ommonality across LLM requests.</a:t>
            </a:r>
            <a:endParaRPr/>
          </a:p>
        </p:txBody>
      </p:sp>
      <p:pic>
        <p:nvPicPr>
          <p:cNvPr id="124" name="Google Shape;124;p22"/>
          <p:cNvPicPr preferRelativeResize="0"/>
          <p:nvPr/>
        </p:nvPicPr>
        <p:blipFill>
          <a:blip r:embed="rId3">
            <a:alphaModFix/>
          </a:blip>
          <a:stretch>
            <a:fillRect/>
          </a:stretch>
        </p:blipFill>
        <p:spPr>
          <a:xfrm>
            <a:off x="4377900" y="229350"/>
            <a:ext cx="4615452" cy="1354275"/>
          </a:xfrm>
          <a:prstGeom prst="rect">
            <a:avLst/>
          </a:prstGeom>
          <a:noFill/>
          <a:ln>
            <a:noFill/>
          </a:ln>
        </p:spPr>
      </p:pic>
      <p:pic>
        <p:nvPicPr>
          <p:cNvPr id="125" name="Google Shape;125;p22"/>
          <p:cNvPicPr preferRelativeResize="0"/>
          <p:nvPr/>
        </p:nvPicPr>
        <p:blipFill>
          <a:blip r:embed="rId4">
            <a:alphaModFix/>
          </a:blip>
          <a:stretch>
            <a:fillRect/>
          </a:stretch>
        </p:blipFill>
        <p:spPr>
          <a:xfrm>
            <a:off x="0" y="1803916"/>
            <a:ext cx="9143999" cy="25664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Parrot</a:t>
            </a:r>
            <a:endParaRPr/>
          </a:p>
        </p:txBody>
      </p:sp>
      <p:pic>
        <p:nvPicPr>
          <p:cNvPr id="131" name="Google Shape;131;p23"/>
          <p:cNvPicPr preferRelativeResize="0"/>
          <p:nvPr/>
        </p:nvPicPr>
        <p:blipFill rotWithShape="1">
          <a:blip r:embed="rId3">
            <a:alphaModFix/>
          </a:blip>
          <a:srcRect b="0" l="1874" r="0" t="0"/>
          <a:stretch/>
        </p:blipFill>
        <p:spPr>
          <a:xfrm>
            <a:off x="0" y="1698400"/>
            <a:ext cx="4992574" cy="2120774"/>
          </a:xfrm>
          <a:prstGeom prst="rect">
            <a:avLst/>
          </a:prstGeom>
          <a:noFill/>
          <a:ln>
            <a:noFill/>
          </a:ln>
        </p:spPr>
      </p:pic>
      <p:pic>
        <p:nvPicPr>
          <p:cNvPr id="132" name="Google Shape;132;p23"/>
          <p:cNvPicPr preferRelativeResize="0"/>
          <p:nvPr/>
        </p:nvPicPr>
        <p:blipFill rotWithShape="1">
          <a:blip r:embed="rId4">
            <a:alphaModFix/>
          </a:blip>
          <a:srcRect b="0" l="0" r="4507" t="0"/>
          <a:stretch/>
        </p:blipFill>
        <p:spPr>
          <a:xfrm>
            <a:off x="4992575" y="700900"/>
            <a:ext cx="4151425" cy="3898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Parrot System Overview</a:t>
            </a:r>
            <a:endParaRPr/>
          </a:p>
        </p:txBody>
      </p:sp>
      <p:sp>
        <p:nvSpPr>
          <p:cNvPr id="138" name="Google Shape;138;p24"/>
          <p:cNvSpPr txBox="1"/>
          <p:nvPr>
            <p:ph idx="1" type="body"/>
          </p:nvPr>
        </p:nvSpPr>
        <p:spPr>
          <a:xfrm>
            <a:off x="0" y="1072734"/>
            <a:ext cx="3689700" cy="4033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Applications</a:t>
            </a:r>
            <a:endParaRPr/>
          </a:p>
          <a:p>
            <a:pPr indent="-317182" lvl="0" marL="457200" rtl="0" algn="l">
              <a:spcBef>
                <a:spcPts val="1200"/>
              </a:spcBef>
              <a:spcAft>
                <a:spcPts val="0"/>
              </a:spcAft>
              <a:buSzPct val="100000"/>
              <a:buChar char="-"/>
            </a:pPr>
            <a:r>
              <a:rPr lang="en"/>
              <a:t>Insert annotations into source code</a:t>
            </a:r>
            <a:endParaRPr/>
          </a:p>
          <a:p>
            <a:pPr indent="0" lvl="0" marL="0" rtl="0" algn="l">
              <a:spcBef>
                <a:spcPts val="1200"/>
              </a:spcBef>
              <a:spcAft>
                <a:spcPts val="0"/>
              </a:spcAft>
              <a:buNone/>
            </a:pPr>
            <a:r>
              <a:rPr lang="en"/>
              <a:t>Parrot Manager</a:t>
            </a:r>
            <a:endParaRPr/>
          </a:p>
          <a:p>
            <a:pPr indent="-317182" lvl="0" marL="457200" rtl="0" algn="l">
              <a:spcBef>
                <a:spcPts val="1200"/>
              </a:spcBef>
              <a:spcAft>
                <a:spcPts val="0"/>
              </a:spcAft>
              <a:buSzPct val="100000"/>
              <a:buChar char="-"/>
            </a:pPr>
            <a:r>
              <a:rPr lang="en"/>
              <a:t>Identify inter-request dependencies</a:t>
            </a:r>
            <a:endParaRPr/>
          </a:p>
          <a:p>
            <a:pPr indent="-317182" lvl="0" marL="457200" rtl="0" algn="l">
              <a:spcBef>
                <a:spcPts val="0"/>
              </a:spcBef>
              <a:spcAft>
                <a:spcPts val="0"/>
              </a:spcAft>
              <a:buSzPct val="100000"/>
              <a:buChar char="-"/>
            </a:pPr>
            <a:r>
              <a:rPr lang="en"/>
              <a:t>Performance objectives deduction for LLM applications</a:t>
            </a:r>
            <a:endParaRPr/>
          </a:p>
          <a:p>
            <a:pPr indent="-317182" lvl="0" marL="457200" rtl="0" algn="l">
              <a:spcBef>
                <a:spcPts val="0"/>
              </a:spcBef>
              <a:spcAft>
                <a:spcPts val="0"/>
              </a:spcAft>
              <a:buSzPct val="100000"/>
              <a:buChar char="-"/>
            </a:pPr>
            <a:r>
              <a:rPr lang="en"/>
              <a:t>Detect shared prompts</a:t>
            </a:r>
            <a:endParaRPr/>
          </a:p>
          <a:p>
            <a:pPr indent="-317182" lvl="0" marL="457200" rtl="0" algn="l">
              <a:spcBef>
                <a:spcPts val="0"/>
              </a:spcBef>
              <a:spcAft>
                <a:spcPts val="0"/>
              </a:spcAft>
              <a:buSzPct val="100000"/>
              <a:buChar char="-"/>
            </a:pPr>
            <a:r>
              <a:rPr lang="en"/>
              <a:t>Schedule requests across different LLM engines</a:t>
            </a:r>
            <a:endParaRPr/>
          </a:p>
          <a:p>
            <a:pPr indent="0" lvl="0" marL="0" rtl="0" algn="l">
              <a:spcBef>
                <a:spcPts val="1200"/>
              </a:spcBef>
              <a:spcAft>
                <a:spcPts val="0"/>
              </a:spcAft>
              <a:buNone/>
            </a:pPr>
            <a:r>
              <a:rPr lang="en"/>
              <a:t>Parrot LLM Engine</a:t>
            </a:r>
            <a:endParaRPr/>
          </a:p>
          <a:p>
            <a:pPr indent="-317182" lvl="0" marL="457200" rtl="0" algn="l">
              <a:spcBef>
                <a:spcPts val="1200"/>
              </a:spcBef>
              <a:spcAft>
                <a:spcPts val="0"/>
              </a:spcAft>
              <a:buSzPct val="100000"/>
              <a:buChar char="-"/>
            </a:pPr>
            <a:r>
              <a:rPr lang="en"/>
              <a:t>Manage contexts for several requests</a:t>
            </a:r>
            <a:endParaRPr/>
          </a:p>
          <a:p>
            <a:pPr indent="-317182" lvl="0" marL="457200" rtl="0" algn="l">
              <a:spcBef>
                <a:spcPts val="0"/>
              </a:spcBef>
              <a:spcAft>
                <a:spcPts val="0"/>
              </a:spcAft>
              <a:buSzPct val="100000"/>
              <a:buChar char="-"/>
            </a:pPr>
            <a:r>
              <a:rPr lang="en"/>
              <a:t>Efficient GPU kernels for shared prompts</a:t>
            </a:r>
            <a:endParaRPr/>
          </a:p>
        </p:txBody>
      </p:sp>
      <p:pic>
        <p:nvPicPr>
          <p:cNvPr id="139" name="Google Shape;139;p24"/>
          <p:cNvPicPr preferRelativeResize="0"/>
          <p:nvPr/>
        </p:nvPicPr>
        <p:blipFill>
          <a:blip r:embed="rId3">
            <a:alphaModFix/>
          </a:blip>
          <a:stretch>
            <a:fillRect/>
          </a:stretch>
        </p:blipFill>
        <p:spPr>
          <a:xfrm>
            <a:off x="3578100" y="1314350"/>
            <a:ext cx="5565901" cy="309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Optimizing Dependent Requests via Semantic Variables</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To avoid unnecessary chatty communication between clients and LLM services, Parrot manager directly passes the output of one request as the input to the next.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lt1"/>
                </a:solidFill>
              </a:rPr>
              <a:t>How does Parrot identify dependent requests?</a:t>
            </a:r>
            <a:endParaRPr>
              <a:solidFill>
                <a:schemeClr val="lt1"/>
              </a:solidFill>
            </a:endParaRPr>
          </a:p>
          <a:p>
            <a:pPr indent="-325755" lvl="0" marL="457200" rtl="0" algn="l">
              <a:spcBef>
                <a:spcPts val="1200"/>
              </a:spcBef>
              <a:spcAft>
                <a:spcPts val="0"/>
              </a:spcAft>
              <a:buClr>
                <a:schemeClr val="lt1"/>
              </a:buClr>
              <a:buSzPct val="100000"/>
              <a:buChar char="-"/>
            </a:pPr>
            <a:r>
              <a:rPr lang="en">
                <a:solidFill>
                  <a:schemeClr val="lt1"/>
                </a:solidFill>
              </a:rPr>
              <a:t>By analyzing the data-flow graph.</a:t>
            </a:r>
            <a:endParaRPr>
              <a:solidFill>
                <a:schemeClr val="lt1"/>
              </a:solidFill>
            </a:endParaRPr>
          </a:p>
          <a:p>
            <a:pPr indent="0" lvl="0" marL="0" rtl="0" algn="l">
              <a:spcBef>
                <a:spcPts val="1200"/>
              </a:spcBef>
              <a:spcAft>
                <a:spcPts val="0"/>
              </a:spcAft>
              <a:buNone/>
            </a:pPr>
            <a:r>
              <a:rPr lang="en">
                <a:solidFill>
                  <a:schemeClr val="lt1"/>
                </a:solidFill>
              </a:rPr>
              <a:t>How does Parrot transfer semantic variables between dependent requests?</a:t>
            </a:r>
            <a:endParaRPr>
              <a:solidFill>
                <a:schemeClr val="lt1"/>
              </a:solidFill>
            </a:endParaRPr>
          </a:p>
          <a:p>
            <a:pPr indent="-325755" lvl="0" marL="457200" rtl="0" algn="l">
              <a:spcBef>
                <a:spcPts val="1200"/>
              </a:spcBef>
              <a:spcAft>
                <a:spcPts val="0"/>
              </a:spcAft>
              <a:buClr>
                <a:schemeClr val="lt1"/>
              </a:buClr>
              <a:buSzPct val="100000"/>
              <a:buChar char="-"/>
            </a:pPr>
            <a:r>
              <a:rPr lang="en">
                <a:solidFill>
                  <a:schemeClr val="lt1"/>
                </a:solidFill>
              </a:rPr>
              <a:t>Using existing message queue systems with built-in string transformation.</a:t>
            </a:r>
            <a:endParaRPr>
              <a:solidFill>
                <a:schemeClr val="lt1"/>
              </a:solidFill>
            </a:endParaRPr>
          </a:p>
        </p:txBody>
      </p:sp>
      <p:pic>
        <p:nvPicPr>
          <p:cNvPr id="146" name="Google Shape;146;p25"/>
          <p:cNvPicPr preferRelativeResize="0"/>
          <p:nvPr/>
        </p:nvPicPr>
        <p:blipFill>
          <a:blip r:embed="rId3">
            <a:alphaModFix/>
          </a:blip>
          <a:stretch>
            <a:fillRect/>
          </a:stretch>
        </p:blipFill>
        <p:spPr>
          <a:xfrm>
            <a:off x="5565249" y="1796974"/>
            <a:ext cx="2853574" cy="1437450"/>
          </a:xfrm>
          <a:prstGeom prst="rect">
            <a:avLst/>
          </a:prstGeom>
          <a:noFill/>
          <a:ln>
            <a:noFill/>
          </a:ln>
        </p:spPr>
      </p:pic>
      <p:pic>
        <p:nvPicPr>
          <p:cNvPr id="147" name="Google Shape;147;p25"/>
          <p:cNvPicPr preferRelativeResize="0"/>
          <p:nvPr/>
        </p:nvPicPr>
        <p:blipFill>
          <a:blip r:embed="rId4">
            <a:alphaModFix/>
          </a:blip>
          <a:stretch>
            <a:fillRect/>
          </a:stretch>
        </p:blipFill>
        <p:spPr>
          <a:xfrm>
            <a:off x="365500" y="1796975"/>
            <a:ext cx="4751101" cy="898000"/>
          </a:xfrm>
          <a:prstGeom prst="rect">
            <a:avLst/>
          </a:prstGeom>
          <a:noFill/>
          <a:ln>
            <a:noFill/>
          </a:ln>
        </p:spPr>
      </p:pic>
      <p:sp>
        <p:nvSpPr>
          <p:cNvPr id="148" name="Google Shape;148;p25"/>
          <p:cNvSpPr txBox="1"/>
          <p:nvPr/>
        </p:nvSpPr>
        <p:spPr>
          <a:xfrm>
            <a:off x="2857700" y="2027125"/>
            <a:ext cx="12882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rPr>
              <a:t>Step A</a:t>
            </a:r>
            <a:endParaRPr sz="1800">
              <a:solidFill>
                <a:srgbClr val="980000"/>
              </a:solidFill>
            </a:endParaRPr>
          </a:p>
        </p:txBody>
      </p:sp>
      <p:sp>
        <p:nvSpPr>
          <p:cNvPr id="149" name="Google Shape;149;p25"/>
          <p:cNvSpPr txBox="1"/>
          <p:nvPr/>
        </p:nvSpPr>
        <p:spPr>
          <a:xfrm>
            <a:off x="3228000" y="2207825"/>
            <a:ext cx="13440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rPr>
              <a:t>Step B</a:t>
            </a:r>
            <a:endParaRPr sz="1800">
              <a:solidFill>
                <a:srgbClr val="98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Optimizing Dependent Requests via Semantic Variables</a:t>
            </a:r>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To avoid unnecessary chatty communication between clients and LLM services, Parrot manager directly passes the output of one request as the input to the next.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 does Parrot identify dependent requests?</a:t>
            </a:r>
            <a:endParaRPr/>
          </a:p>
          <a:p>
            <a:pPr indent="-325755" lvl="0" marL="457200" rtl="0" algn="l">
              <a:spcBef>
                <a:spcPts val="1200"/>
              </a:spcBef>
              <a:spcAft>
                <a:spcPts val="0"/>
              </a:spcAft>
              <a:buSzPct val="100000"/>
              <a:buChar char="-"/>
            </a:pPr>
            <a:r>
              <a:rPr lang="en"/>
              <a:t>By analyzing the data-flow graph.</a:t>
            </a:r>
            <a:endParaRPr/>
          </a:p>
          <a:p>
            <a:pPr indent="0" lvl="0" marL="0" rtl="0" algn="l">
              <a:spcBef>
                <a:spcPts val="1200"/>
              </a:spcBef>
              <a:spcAft>
                <a:spcPts val="0"/>
              </a:spcAft>
              <a:buNone/>
            </a:pPr>
            <a:r>
              <a:rPr lang="en"/>
              <a:t>How does Parrot transfer semantic variables between dependent requests?</a:t>
            </a:r>
            <a:endParaRPr/>
          </a:p>
          <a:p>
            <a:pPr indent="-325755" lvl="0" marL="457200" rtl="0" algn="l">
              <a:spcBef>
                <a:spcPts val="1200"/>
              </a:spcBef>
              <a:spcAft>
                <a:spcPts val="0"/>
              </a:spcAft>
              <a:buSzPct val="100000"/>
              <a:buChar char="-"/>
            </a:pPr>
            <a:r>
              <a:rPr lang="en"/>
              <a:t>Using existing message queue systems with built-in string transformation.</a:t>
            </a:r>
            <a:endParaRPr/>
          </a:p>
        </p:txBody>
      </p:sp>
      <p:pic>
        <p:nvPicPr>
          <p:cNvPr id="156" name="Google Shape;156;p26"/>
          <p:cNvPicPr preferRelativeResize="0"/>
          <p:nvPr/>
        </p:nvPicPr>
        <p:blipFill>
          <a:blip r:embed="rId3">
            <a:alphaModFix/>
          </a:blip>
          <a:stretch>
            <a:fillRect/>
          </a:stretch>
        </p:blipFill>
        <p:spPr>
          <a:xfrm>
            <a:off x="5565249" y="1796974"/>
            <a:ext cx="2853574" cy="1437450"/>
          </a:xfrm>
          <a:prstGeom prst="rect">
            <a:avLst/>
          </a:prstGeom>
          <a:noFill/>
          <a:ln>
            <a:noFill/>
          </a:ln>
        </p:spPr>
      </p:pic>
      <p:pic>
        <p:nvPicPr>
          <p:cNvPr id="157" name="Google Shape;157;p26"/>
          <p:cNvPicPr preferRelativeResize="0"/>
          <p:nvPr/>
        </p:nvPicPr>
        <p:blipFill>
          <a:blip r:embed="rId4">
            <a:alphaModFix/>
          </a:blip>
          <a:stretch>
            <a:fillRect/>
          </a:stretch>
        </p:blipFill>
        <p:spPr>
          <a:xfrm>
            <a:off x="365500" y="1796975"/>
            <a:ext cx="4751101" cy="898000"/>
          </a:xfrm>
          <a:prstGeom prst="rect">
            <a:avLst/>
          </a:prstGeom>
          <a:noFill/>
          <a:ln>
            <a:noFill/>
          </a:ln>
        </p:spPr>
      </p:pic>
      <p:sp>
        <p:nvSpPr>
          <p:cNvPr id="158" name="Google Shape;158;p26"/>
          <p:cNvSpPr txBox="1"/>
          <p:nvPr/>
        </p:nvSpPr>
        <p:spPr>
          <a:xfrm>
            <a:off x="2857700" y="2027125"/>
            <a:ext cx="12882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rPr>
              <a:t>Step A</a:t>
            </a:r>
            <a:endParaRPr sz="1800">
              <a:solidFill>
                <a:srgbClr val="980000"/>
              </a:solidFill>
            </a:endParaRPr>
          </a:p>
        </p:txBody>
      </p:sp>
      <p:sp>
        <p:nvSpPr>
          <p:cNvPr id="159" name="Google Shape;159;p26"/>
          <p:cNvSpPr txBox="1"/>
          <p:nvPr/>
        </p:nvSpPr>
        <p:spPr>
          <a:xfrm>
            <a:off x="3228000" y="2207825"/>
            <a:ext cx="13440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rPr>
              <a:t>Step B</a:t>
            </a:r>
            <a:endParaRPr sz="1800">
              <a:solidFill>
                <a:srgbClr val="98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Optimizing </a:t>
            </a:r>
            <a:r>
              <a:rPr lang="en"/>
              <a:t>Performance Objectives</a:t>
            </a:r>
            <a:r>
              <a:rPr lang="en"/>
              <a:t> via Semantic Variables </a:t>
            </a:r>
            <a:endParaRPr/>
          </a:p>
        </p:txBody>
      </p:sp>
      <p:sp>
        <p:nvSpPr>
          <p:cNvPr id="165" name="Google Shape;16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To reduce end-to-end latency in LLM applications, Parrot constructs a DAG to represent the application workflow and to determine performance objectives for requests within the workflow.</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lt1"/>
                </a:solidFill>
              </a:rPr>
              <a:t>How does Parrot determine the scheduling objectives for each request?</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By following reverse topological order.</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Parallel LLM requests are grouped together.</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Optimizing </a:t>
            </a:r>
            <a:r>
              <a:rPr lang="en"/>
              <a:t>Performance Objectives</a:t>
            </a:r>
            <a:r>
              <a:rPr lang="en"/>
              <a:t> via Semantic Variables </a:t>
            </a:r>
            <a:endParaRPr/>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To reduce end-to-end latency in LLM applications, Parrot constructs a DAG to represent the application workflow and to determine performance objectives for requests within the workflow.</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 does Parrot determine the scheduling objectives for each request?</a:t>
            </a:r>
            <a:endParaRPr/>
          </a:p>
          <a:p>
            <a:pPr indent="-342900" lvl="0" marL="457200" rtl="0" algn="l">
              <a:spcBef>
                <a:spcPts val="1200"/>
              </a:spcBef>
              <a:spcAft>
                <a:spcPts val="0"/>
              </a:spcAft>
              <a:buSzPts val="1800"/>
              <a:buChar char="-"/>
            </a:pPr>
            <a:r>
              <a:rPr lang="en"/>
              <a:t>By following reverse topological order.</a:t>
            </a:r>
            <a:endParaRPr/>
          </a:p>
          <a:p>
            <a:pPr indent="-342900" lvl="0" marL="457200" rtl="0" algn="l">
              <a:spcBef>
                <a:spcPts val="0"/>
              </a:spcBef>
              <a:spcAft>
                <a:spcPts val="0"/>
              </a:spcAft>
              <a:buSzPts val="1800"/>
              <a:buChar char="-"/>
            </a:pPr>
            <a:r>
              <a:rPr lang="en"/>
              <a:t>Parallel LLM requests are grouped together.</a:t>
            </a:r>
            <a:endParaRPr/>
          </a:p>
        </p:txBody>
      </p:sp>
      <p:pic>
        <p:nvPicPr>
          <p:cNvPr id="172" name="Google Shape;172;p28"/>
          <p:cNvPicPr preferRelativeResize="0"/>
          <p:nvPr/>
        </p:nvPicPr>
        <p:blipFill>
          <a:blip r:embed="rId3">
            <a:alphaModFix/>
          </a:blip>
          <a:stretch>
            <a:fillRect/>
          </a:stretch>
        </p:blipFill>
        <p:spPr>
          <a:xfrm>
            <a:off x="369775" y="2180425"/>
            <a:ext cx="5073650" cy="1158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rPr>
              <a:t>Optimizing Shared Prompt Prefixes via Semantic Variables </a:t>
            </a:r>
            <a:endParaRPr>
              <a:highlight>
                <a:schemeClr val="lt1"/>
              </a:highlight>
            </a:endParaRPr>
          </a:p>
        </p:txBody>
      </p:sp>
      <p:sp>
        <p:nvSpPr>
          <p:cNvPr id="178" name="Google Shape;178;p2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Parrot leverages shared prompt prefixes to speed up token generation.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 does Parrot identify shared prefix?</a:t>
            </a:r>
            <a:endParaRPr/>
          </a:p>
          <a:p>
            <a:pPr indent="-342900" lvl="0" marL="457200" rtl="0" algn="l">
              <a:spcBef>
                <a:spcPts val="1200"/>
              </a:spcBef>
              <a:spcAft>
                <a:spcPts val="0"/>
              </a:spcAft>
              <a:buSzPts val="1800"/>
              <a:buChar char="-"/>
            </a:pPr>
            <a:r>
              <a:rPr lang="en"/>
              <a:t>Comparing strings of different requests is too slow.</a:t>
            </a:r>
            <a:endParaRPr/>
          </a:p>
          <a:p>
            <a:pPr indent="-342900" lvl="0" marL="457200" rtl="0" algn="l">
              <a:spcBef>
                <a:spcPts val="0"/>
              </a:spcBef>
              <a:spcAft>
                <a:spcPts val="0"/>
              </a:spcAft>
              <a:buSzPts val="1800"/>
              <a:buChar char="-"/>
            </a:pPr>
            <a:r>
              <a:rPr lang="en"/>
              <a:t>Prefix hash + map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How does Parrot accelerate token generation? Page attention + no need to load</a:t>
            </a:r>
            <a:endParaRPr/>
          </a:p>
        </p:txBody>
      </p:sp>
      <p:pic>
        <p:nvPicPr>
          <p:cNvPr id="179" name="Google Shape;179;p29"/>
          <p:cNvPicPr preferRelativeResize="0"/>
          <p:nvPr/>
        </p:nvPicPr>
        <p:blipFill>
          <a:blip r:embed="rId3">
            <a:alphaModFix/>
          </a:blip>
          <a:stretch>
            <a:fillRect/>
          </a:stretch>
        </p:blipFill>
        <p:spPr>
          <a:xfrm>
            <a:off x="4528225" y="2969524"/>
            <a:ext cx="4615776" cy="693326"/>
          </a:xfrm>
          <a:prstGeom prst="rect">
            <a:avLst/>
          </a:prstGeom>
          <a:noFill/>
          <a:ln>
            <a:noFill/>
          </a:ln>
        </p:spPr>
      </p:pic>
      <p:pic>
        <p:nvPicPr>
          <p:cNvPr id="180" name="Google Shape;180;p29"/>
          <p:cNvPicPr preferRelativeResize="0"/>
          <p:nvPr/>
        </p:nvPicPr>
        <p:blipFill>
          <a:blip r:embed="rId4">
            <a:alphaModFix/>
          </a:blip>
          <a:stretch>
            <a:fillRect/>
          </a:stretch>
        </p:blipFill>
        <p:spPr>
          <a:xfrm>
            <a:off x="-1" y="3224225"/>
            <a:ext cx="4528226" cy="1127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rPr>
              <a:t>Application-Centric Scheduling</a:t>
            </a:r>
            <a:r>
              <a:rPr lang="en"/>
              <a:t> </a:t>
            </a:r>
            <a:endParaRPr/>
          </a:p>
        </p:txBody>
      </p:sp>
      <p:sp>
        <p:nvSpPr>
          <p:cNvPr id="186" name="Google Shape;18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primary goal of Parrot’s scheduler is to meet the varied performance goals of LLM applications while optimizing GPU cluster utilization.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Challenge: Balance the concurrent token (throughput) and latency tradeoff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 does Parrot schedule requests?</a:t>
            </a:r>
            <a:endParaRPr/>
          </a:p>
          <a:p>
            <a:pPr indent="-342900" lvl="0" marL="457200" rtl="0" algn="l">
              <a:spcBef>
                <a:spcPts val="1200"/>
              </a:spcBef>
              <a:spcAft>
                <a:spcPts val="0"/>
              </a:spcAft>
              <a:buSzPts val="1800"/>
              <a:buChar char="-"/>
            </a:pPr>
            <a:r>
              <a:rPr lang="en"/>
              <a:t>Schedule requests belonging to the same application together</a:t>
            </a:r>
            <a:endParaRPr/>
          </a:p>
          <a:p>
            <a:pPr indent="-342900" lvl="0" marL="457200" rtl="0" algn="l">
              <a:spcBef>
                <a:spcPts val="0"/>
              </a:spcBef>
              <a:spcAft>
                <a:spcPts val="0"/>
              </a:spcAft>
              <a:buSzPts val="1800"/>
              <a:buChar char="-"/>
            </a:pPr>
            <a:r>
              <a:rPr lang="en"/>
              <a:t>Group LLM requests with similar performance requirements.</a:t>
            </a:r>
            <a:endParaRPr/>
          </a:p>
          <a:p>
            <a:pPr indent="-342900" lvl="0" marL="457200" rtl="0" algn="l">
              <a:spcBef>
                <a:spcPts val="0"/>
              </a:spcBef>
              <a:spcAft>
                <a:spcPts val="0"/>
              </a:spcAft>
              <a:buSzPts val="1800"/>
              <a:buChar char="-"/>
            </a:pPr>
            <a:r>
              <a:rPr lang="en"/>
              <a:t>Maximize opportunities for sharing across requests.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rPr>
              <a:t>Evaluation Setup</a:t>
            </a:r>
            <a:r>
              <a:rPr lang="en">
                <a:highlight>
                  <a:schemeClr val="accent6"/>
                </a:highlight>
              </a:rPr>
              <a:t> </a:t>
            </a:r>
            <a:endParaRPr>
              <a:highlight>
                <a:schemeClr val="accent6"/>
              </a:highlight>
            </a:endParaRPr>
          </a:p>
        </p:txBody>
      </p:sp>
      <p:sp>
        <p:nvSpPr>
          <p:cNvPr id="192" name="Google Shape;19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Hardware</a:t>
            </a:r>
            <a:r>
              <a:rPr lang="en"/>
              <a:t> - one NVIDIA A100 (80GB) GPU / four NVIDIA A6000 (48GB) GPUs</a:t>
            </a:r>
            <a:endParaRPr/>
          </a:p>
          <a:p>
            <a:pPr indent="0" lvl="0" marL="0" rtl="0" algn="l">
              <a:spcBef>
                <a:spcPts val="1200"/>
              </a:spcBef>
              <a:spcAft>
                <a:spcPts val="0"/>
              </a:spcAft>
              <a:buNone/>
            </a:pPr>
            <a:r>
              <a:rPr b="1" lang="en"/>
              <a:t>Baseline</a:t>
            </a:r>
            <a:r>
              <a:rPr lang="en"/>
              <a:t> - FastChat (OpenAI-style) LLM serving system + vLLM / Huggingface Transformers Library as LLM engines + prioritize latency over throughput</a:t>
            </a:r>
            <a:endParaRPr/>
          </a:p>
          <a:p>
            <a:pPr indent="0" lvl="0" marL="0" rtl="0" algn="l">
              <a:spcBef>
                <a:spcPts val="1200"/>
              </a:spcBef>
              <a:spcAft>
                <a:spcPts val="1200"/>
              </a:spcAft>
              <a:buNone/>
            </a:pPr>
            <a:r>
              <a:rPr b="1" lang="en"/>
              <a:t>Applications</a:t>
            </a:r>
            <a:r>
              <a:rPr lang="en"/>
              <a:t> - </a:t>
            </a:r>
            <a:endParaRPr/>
          </a:p>
        </p:txBody>
      </p:sp>
      <p:pic>
        <p:nvPicPr>
          <p:cNvPr id="193" name="Google Shape;193;p31"/>
          <p:cNvPicPr preferRelativeResize="0"/>
          <p:nvPr/>
        </p:nvPicPr>
        <p:blipFill>
          <a:blip r:embed="rId3">
            <a:alphaModFix/>
          </a:blip>
          <a:stretch>
            <a:fillRect/>
          </a:stretch>
        </p:blipFill>
        <p:spPr>
          <a:xfrm>
            <a:off x="311695" y="2866550"/>
            <a:ext cx="5369401" cy="166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21333" y="484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80"/>
              <a:t>Parrot: Efficient Serving of LLM-based Applications with Semantic Variable</a:t>
            </a:r>
            <a:endParaRPr sz="3880"/>
          </a:p>
        </p:txBody>
      </p:sp>
      <p:sp>
        <p:nvSpPr>
          <p:cNvPr id="62" name="Google Shape;62;p14"/>
          <p:cNvSpPr txBox="1"/>
          <p:nvPr>
            <p:ph idx="1" type="subTitle"/>
          </p:nvPr>
        </p:nvSpPr>
        <p:spPr>
          <a:xfrm>
            <a:off x="321325" y="2574050"/>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i="1" lang="en" sz="2180"/>
              <a:t>Chaofan Lin, Zhenhua Han, Chengruidong Zhang, </a:t>
            </a:r>
            <a:endParaRPr i="1" sz="2180"/>
          </a:p>
          <a:p>
            <a:pPr indent="0" lvl="0" marL="0" rtl="0" algn="ctr">
              <a:lnSpc>
                <a:spcPct val="80000"/>
              </a:lnSpc>
              <a:spcBef>
                <a:spcPts val="0"/>
              </a:spcBef>
              <a:spcAft>
                <a:spcPts val="0"/>
              </a:spcAft>
              <a:buSzPts val="935"/>
              <a:buNone/>
            </a:pPr>
            <a:r>
              <a:rPr i="1" lang="en" sz="2180"/>
              <a:t>Yuqing Yang, Fan Yang, Chen Chen, Lili Qiu</a:t>
            </a:r>
            <a:endParaRPr i="1" sz="2180"/>
          </a:p>
        </p:txBody>
      </p:sp>
      <p:sp>
        <p:nvSpPr>
          <p:cNvPr id="63" name="Google Shape;63;p14"/>
          <p:cNvSpPr txBox="1"/>
          <p:nvPr>
            <p:ph idx="1" type="subTitle"/>
          </p:nvPr>
        </p:nvSpPr>
        <p:spPr>
          <a:xfrm>
            <a:off x="396650" y="3236950"/>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i="1" lang="en" sz="2180"/>
              <a:t>OSDI ‘24</a:t>
            </a:r>
            <a:endParaRPr i="1" sz="2180"/>
          </a:p>
        </p:txBody>
      </p:sp>
      <p:sp>
        <p:nvSpPr>
          <p:cNvPr id="64" name="Google Shape;64;p14"/>
          <p:cNvSpPr txBox="1"/>
          <p:nvPr>
            <p:ph idx="1" type="subTitle"/>
          </p:nvPr>
        </p:nvSpPr>
        <p:spPr>
          <a:xfrm>
            <a:off x="436925" y="40295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00"/>
              <a:t>Presented by </a:t>
            </a:r>
            <a:r>
              <a:rPr lang="en" sz="1900"/>
              <a:t>Ziqi Yuan, Haocheng Xia</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Analytics on Long Documents </a:t>
            </a:r>
            <a:endParaRPr/>
          </a:p>
        </p:txBody>
      </p:sp>
      <p:sp>
        <p:nvSpPr>
          <p:cNvPr id="199" name="Google Shape;19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 documents, each having over 20,000 tokens.</a:t>
            </a:r>
            <a:endParaRPr/>
          </a:p>
          <a:p>
            <a:pPr indent="0" lvl="0" marL="0" rtl="0" algn="l">
              <a:spcBef>
                <a:spcPts val="1200"/>
              </a:spcBef>
              <a:spcAft>
                <a:spcPts val="0"/>
              </a:spcAft>
              <a:buNone/>
            </a:pPr>
            <a:r>
              <a:rPr lang="en"/>
              <a:t>Chain-based summary [</a:t>
            </a:r>
            <a:r>
              <a:rPr b="1" lang="en"/>
              <a:t>Dependent requests</a:t>
            </a:r>
            <a:r>
              <a:rPr lang="en"/>
              <a:t>]</a:t>
            </a:r>
            <a:endParaRPr/>
          </a:p>
          <a:p>
            <a:pPr indent="-342900" lvl="0" marL="457200" rtl="0" algn="l">
              <a:spcBef>
                <a:spcPts val="1200"/>
              </a:spcBef>
              <a:spcAft>
                <a:spcPts val="0"/>
              </a:spcAft>
              <a:buSzPts val="1800"/>
              <a:buChar char="-"/>
            </a:pPr>
            <a:r>
              <a:rPr lang="en"/>
              <a:t>Reduce network latency through direct message passing</a:t>
            </a:r>
            <a:endParaRPr/>
          </a:p>
          <a:p>
            <a:pPr indent="-342900" lvl="0" marL="457200" rtl="0" algn="l">
              <a:spcBef>
                <a:spcPts val="0"/>
              </a:spcBef>
              <a:spcAft>
                <a:spcPts val="0"/>
              </a:spcAft>
              <a:buSzPts val="1800"/>
              <a:buChar char="-"/>
            </a:pPr>
            <a:r>
              <a:rPr lang="en"/>
              <a:t>They tested different output lengths and chunk sizes</a:t>
            </a:r>
            <a:endParaRPr/>
          </a:p>
          <a:p>
            <a:pPr indent="-342900" lvl="0" marL="457200" rtl="0" algn="l">
              <a:spcBef>
                <a:spcPts val="0"/>
              </a:spcBef>
              <a:spcAft>
                <a:spcPts val="0"/>
              </a:spcAft>
              <a:buSzPts val="1800"/>
              <a:buChar char="-"/>
            </a:pPr>
            <a:r>
              <a:rPr lang="en"/>
              <a:t>Token generation dominates latency, reducing Parrot's benefit when the output is long.</a:t>
            </a:r>
            <a:endParaRPr/>
          </a:p>
        </p:txBody>
      </p:sp>
      <p:pic>
        <p:nvPicPr>
          <p:cNvPr id="200" name="Google Shape;200;p32"/>
          <p:cNvPicPr preferRelativeResize="0"/>
          <p:nvPr/>
        </p:nvPicPr>
        <p:blipFill>
          <a:blip r:embed="rId3">
            <a:alphaModFix/>
          </a:blip>
          <a:stretch>
            <a:fillRect/>
          </a:stretch>
        </p:blipFill>
        <p:spPr>
          <a:xfrm>
            <a:off x="3107850" y="3128375"/>
            <a:ext cx="4970324" cy="2015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Analytics on Long Documents </a:t>
            </a:r>
            <a:endParaRPr/>
          </a:p>
        </p:txBody>
      </p:sp>
      <p:sp>
        <p:nvSpPr>
          <p:cNvPr id="206" name="Google Shape;20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Summarize 10 documents, each having over 20,000 tokens.</a:t>
            </a:r>
            <a:endParaRPr/>
          </a:p>
          <a:p>
            <a:pPr indent="0" lvl="0" marL="0" rtl="0" algn="l">
              <a:spcBef>
                <a:spcPts val="1200"/>
              </a:spcBef>
              <a:spcAft>
                <a:spcPts val="0"/>
              </a:spcAft>
              <a:buNone/>
            </a:pPr>
            <a:r>
              <a:rPr lang="en"/>
              <a:t>Map-reduce summary [</a:t>
            </a:r>
            <a:r>
              <a:rPr b="1" lang="en"/>
              <a:t>Performance objectives for different requests</a:t>
            </a:r>
            <a:r>
              <a:rPr lang="en"/>
              <a:t>]</a:t>
            </a:r>
            <a:endParaRPr/>
          </a:p>
          <a:p>
            <a:pPr indent="-342900" lvl="0" marL="457200" rtl="0" algn="l">
              <a:spcBef>
                <a:spcPts val="1200"/>
              </a:spcBef>
              <a:spcAft>
                <a:spcPts val="0"/>
              </a:spcAft>
              <a:buSzPts val="1800"/>
              <a:buChar char="-"/>
            </a:pPr>
            <a:r>
              <a:rPr lang="en"/>
              <a:t>Improve throughput of parallel map stages to reduce end-to-end latency.</a:t>
            </a:r>
            <a:endParaRPr/>
          </a:p>
        </p:txBody>
      </p:sp>
      <p:pic>
        <p:nvPicPr>
          <p:cNvPr id="207" name="Google Shape;207;p33"/>
          <p:cNvPicPr preferRelativeResize="0"/>
          <p:nvPr/>
        </p:nvPicPr>
        <p:blipFill>
          <a:blip r:embed="rId3">
            <a:alphaModFix/>
          </a:blip>
          <a:stretch>
            <a:fillRect/>
          </a:stretch>
        </p:blipFill>
        <p:spPr>
          <a:xfrm>
            <a:off x="492150" y="2805375"/>
            <a:ext cx="4616824" cy="1978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Serving Popular LLM Applications </a:t>
            </a:r>
            <a:endParaRPr/>
          </a:p>
        </p:txBody>
      </p:sp>
      <p:sp>
        <p:nvSpPr>
          <p:cNvPr id="213" name="Google Shape;21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LLM applications with </a:t>
            </a:r>
            <a:r>
              <a:rPr b="1" lang="en"/>
              <a:t>many shared prefixes</a:t>
            </a:r>
            <a:r>
              <a:rPr lang="en"/>
              <a:t> (Bing Copilot):</a:t>
            </a:r>
            <a:endParaRPr/>
          </a:p>
          <a:p>
            <a:pPr indent="-342900" lvl="0" marL="457200" rtl="0" algn="l">
              <a:spcBef>
                <a:spcPts val="1200"/>
              </a:spcBef>
              <a:spcAft>
                <a:spcPts val="0"/>
              </a:spcAft>
              <a:buSzPts val="1800"/>
              <a:buChar char="-"/>
            </a:pPr>
            <a:r>
              <a:rPr lang="en"/>
              <a:t>The LLM service in the baseline system is unaware of the prompt structure.</a:t>
            </a:r>
            <a:endParaRPr/>
          </a:p>
          <a:p>
            <a:pPr indent="-342900" lvl="0" marL="457200" rtl="0" algn="l">
              <a:spcBef>
                <a:spcPts val="0"/>
              </a:spcBef>
              <a:spcAft>
                <a:spcPts val="0"/>
              </a:spcAft>
              <a:buSzPts val="1800"/>
              <a:buChar char="-"/>
            </a:pPr>
            <a:r>
              <a:rPr lang="en"/>
              <a:t>Parrot achieves a 1.1× to 1.7× speedup over Baseline w/ Sharing (vLLM) due to improved GPU kernels.</a:t>
            </a:r>
            <a:endParaRPr/>
          </a:p>
          <a:p>
            <a:pPr indent="0" lvl="0" marL="0" rtl="0" algn="l">
              <a:spcBef>
                <a:spcPts val="1200"/>
              </a:spcBef>
              <a:spcAft>
                <a:spcPts val="1200"/>
              </a:spcAft>
              <a:buNone/>
            </a:pPr>
            <a:r>
              <a:t/>
            </a:r>
            <a:endParaRPr/>
          </a:p>
        </p:txBody>
      </p:sp>
      <p:pic>
        <p:nvPicPr>
          <p:cNvPr id="214" name="Google Shape;214;p34"/>
          <p:cNvPicPr preferRelativeResize="0"/>
          <p:nvPr/>
        </p:nvPicPr>
        <p:blipFill>
          <a:blip r:embed="rId3">
            <a:alphaModFix/>
          </a:blip>
          <a:stretch>
            <a:fillRect/>
          </a:stretch>
        </p:blipFill>
        <p:spPr>
          <a:xfrm>
            <a:off x="768519" y="2875494"/>
            <a:ext cx="4379176" cy="2047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Applications</a:t>
            </a:r>
            <a:endParaRPr/>
          </a:p>
        </p:txBody>
      </p:sp>
      <p:sp>
        <p:nvSpPr>
          <p:cNvPr id="220" name="Google Shape;220;p35"/>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Multi-agent system with 3 roles based on MetaGPT [</a:t>
            </a:r>
            <a:r>
              <a:rPr b="1" lang="en"/>
              <a:t>Dependent requests + Performance objectives for different requests + many shared prefixes</a:t>
            </a:r>
            <a:r>
              <a:rPr lang="en"/>
              <a:t>]</a:t>
            </a:r>
            <a:endParaRPr/>
          </a:p>
          <a:p>
            <a:pPr indent="-342900" lvl="0" marL="457200" rtl="0" algn="l">
              <a:spcBef>
                <a:spcPts val="1200"/>
              </a:spcBef>
              <a:spcAft>
                <a:spcPts val="0"/>
              </a:spcAft>
              <a:buSzPts val="1800"/>
              <a:buChar char="-"/>
            </a:pPr>
            <a:r>
              <a:rPr lang="en"/>
              <a:t>The Architect defines the file structure and APIs → Coders implement the project, each focusing on a specific file → Reviewers assess and comment on individual files → Coders revise the code based on feedback.</a:t>
            </a:r>
            <a:endParaRPr/>
          </a:p>
        </p:txBody>
      </p:sp>
      <p:pic>
        <p:nvPicPr>
          <p:cNvPr id="221" name="Google Shape;221;p35"/>
          <p:cNvPicPr preferRelativeResize="0"/>
          <p:nvPr/>
        </p:nvPicPr>
        <p:blipFill>
          <a:blip r:embed="rId3">
            <a:alphaModFix/>
          </a:blip>
          <a:stretch>
            <a:fillRect/>
          </a:stretch>
        </p:blipFill>
        <p:spPr>
          <a:xfrm>
            <a:off x="2150599" y="2827924"/>
            <a:ext cx="4842799" cy="2238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a:t>
            </a:r>
            <a:endParaRPr/>
          </a:p>
        </p:txBody>
      </p:sp>
      <p:sp>
        <p:nvSpPr>
          <p:cNvPr id="227" name="Google Shape;22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Pros</a:t>
            </a:r>
            <a:endParaRPr/>
          </a:p>
          <a:p>
            <a:pPr indent="-334327" lvl="0" marL="457200" rtl="0" algn="l">
              <a:spcBef>
                <a:spcPts val="1200"/>
              </a:spcBef>
              <a:spcAft>
                <a:spcPts val="0"/>
              </a:spcAft>
              <a:buSzPct val="100000"/>
              <a:buChar char="-"/>
            </a:pPr>
            <a:r>
              <a:rPr lang="en"/>
              <a:t>Consider the semantic knowledge (dependencies, scheduling objectives, shared prompt prefixes) of different LLM application requests.</a:t>
            </a:r>
            <a:endParaRPr/>
          </a:p>
          <a:p>
            <a:pPr indent="-334327" lvl="0" marL="457200" rtl="0" algn="l">
              <a:spcBef>
                <a:spcPts val="0"/>
              </a:spcBef>
              <a:spcAft>
                <a:spcPts val="0"/>
              </a:spcAft>
              <a:buSzPct val="100000"/>
              <a:buChar char="-"/>
            </a:pPr>
            <a:r>
              <a:rPr lang="en"/>
              <a:t>Propose a comprehensive system optimization that leverages this semantic knowledge for improved results.</a:t>
            </a:r>
            <a:endParaRPr/>
          </a:p>
          <a:p>
            <a:pPr indent="0" lvl="0" marL="0" rtl="0" algn="l">
              <a:spcBef>
                <a:spcPts val="1200"/>
              </a:spcBef>
              <a:spcAft>
                <a:spcPts val="0"/>
              </a:spcAft>
              <a:buNone/>
            </a:pPr>
            <a:r>
              <a:rPr lang="en"/>
              <a:t>Cons</a:t>
            </a:r>
            <a:endParaRPr/>
          </a:p>
          <a:p>
            <a:pPr indent="-334327" lvl="0" marL="457200" rtl="0" algn="l">
              <a:spcBef>
                <a:spcPts val="1200"/>
              </a:spcBef>
              <a:spcAft>
                <a:spcPts val="0"/>
              </a:spcAft>
              <a:buSzPct val="100000"/>
              <a:buChar char="-"/>
            </a:pPr>
            <a:r>
              <a:rPr lang="en"/>
              <a:t>Increasing scheduler complexity raises scalability concerns.</a:t>
            </a:r>
            <a:endParaRPr/>
          </a:p>
          <a:p>
            <a:pPr indent="-334327" lvl="0" marL="457200" rtl="0" algn="l">
              <a:spcBef>
                <a:spcPts val="0"/>
              </a:spcBef>
              <a:spcAft>
                <a:spcPts val="0"/>
              </a:spcAft>
              <a:buSzPct val="100000"/>
              <a:buChar char="-"/>
            </a:pPr>
            <a:r>
              <a:rPr lang="en"/>
              <a:t>Lack of support for complex semantic variable transformation limits handling of more complex LLM applications.</a:t>
            </a:r>
            <a:endParaRPr/>
          </a:p>
          <a:p>
            <a:pPr indent="-334327" lvl="0" marL="457200" rtl="0" algn="l">
              <a:spcBef>
                <a:spcPts val="0"/>
              </a:spcBef>
              <a:spcAft>
                <a:spcPts val="0"/>
              </a:spcAft>
              <a:buSzPct val="100000"/>
              <a:buChar char="-"/>
            </a:pPr>
            <a:r>
              <a:rPr lang="en"/>
              <a:t>Evaluation on limited GPU resources raises questions about the validity of the throughput-latency tradeoff.</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3180"/>
              <a:t>FLASH: Fast Model Adaptation in</a:t>
            </a:r>
            <a:endParaRPr sz="3180"/>
          </a:p>
          <a:p>
            <a:pPr indent="0" lvl="0" marL="0" rtl="0" algn="ctr">
              <a:spcBef>
                <a:spcPts val="0"/>
              </a:spcBef>
              <a:spcAft>
                <a:spcPts val="0"/>
              </a:spcAft>
              <a:buSzPts val="990"/>
              <a:buNone/>
            </a:pPr>
            <a:r>
              <a:rPr lang="en" sz="3180"/>
              <a:t>ML-Centric Cloud Platforms</a:t>
            </a:r>
            <a:endParaRPr sz="3180"/>
          </a:p>
        </p:txBody>
      </p:sp>
      <p:sp>
        <p:nvSpPr>
          <p:cNvPr id="233" name="Google Shape;233;p3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 sz="1590"/>
              <a:t>Haoran Qiu, Weichao Mao, Archit Patke, Shengkun Cui, Chen Wang, Hubertus Franke, Zbigniew Kalbarczyk, Tamer Basar, Ravishankar Iyer</a:t>
            </a:r>
            <a:endParaRPr sz="1590"/>
          </a:p>
          <a:p>
            <a:pPr indent="0" lvl="0" marL="0" rtl="0" algn="ctr">
              <a:lnSpc>
                <a:spcPct val="80000"/>
              </a:lnSpc>
              <a:spcBef>
                <a:spcPts val="0"/>
              </a:spcBef>
              <a:spcAft>
                <a:spcPts val="0"/>
              </a:spcAft>
              <a:buClr>
                <a:srgbClr val="000000"/>
              </a:buClr>
              <a:buSzPts val="605"/>
              <a:buFont typeface="Arial"/>
              <a:buNone/>
            </a:pPr>
            <a:r>
              <a:rPr lang="en" sz="1590"/>
              <a:t>MLSys</a:t>
            </a:r>
            <a:r>
              <a:rPr lang="en" sz="1590"/>
              <a:t> ‘24</a:t>
            </a:r>
            <a:endParaRPr sz="1590"/>
          </a:p>
          <a:p>
            <a:pPr indent="0" lvl="0" marL="0" rtl="0" algn="ctr">
              <a:lnSpc>
                <a:spcPct val="80000"/>
              </a:lnSpc>
              <a:spcBef>
                <a:spcPts val="0"/>
              </a:spcBef>
              <a:spcAft>
                <a:spcPts val="0"/>
              </a:spcAft>
              <a:buSzPts val="605"/>
              <a:buNone/>
            </a:pPr>
            <a:r>
              <a:t/>
            </a:r>
            <a:endParaRPr sz="1590"/>
          </a:p>
          <a:p>
            <a:pPr indent="0" lvl="0" marL="0" rtl="0" algn="ctr">
              <a:lnSpc>
                <a:spcPct val="80000"/>
              </a:lnSpc>
              <a:spcBef>
                <a:spcPts val="0"/>
              </a:spcBef>
              <a:spcAft>
                <a:spcPts val="0"/>
              </a:spcAft>
              <a:buSzPts val="605"/>
              <a:buNone/>
            </a:pPr>
            <a:r>
              <a:rPr lang="en" sz="1590"/>
              <a:t>Presented by Jackson Clark</a:t>
            </a:r>
            <a:endParaRPr sz="159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pic>
        <p:nvPicPr>
          <p:cNvPr id="239" name="Google Shape;239;p38"/>
          <p:cNvPicPr preferRelativeResize="0"/>
          <p:nvPr/>
        </p:nvPicPr>
        <p:blipFill>
          <a:blip r:embed="rId3">
            <a:alphaModFix/>
          </a:blip>
          <a:stretch>
            <a:fillRect/>
          </a:stretch>
        </p:blipFill>
        <p:spPr>
          <a:xfrm>
            <a:off x="0" y="1017721"/>
            <a:ext cx="9144003" cy="3040559"/>
          </a:xfrm>
          <a:prstGeom prst="rect">
            <a:avLst/>
          </a:prstGeom>
          <a:noFill/>
          <a:ln>
            <a:noFill/>
          </a:ln>
        </p:spPr>
      </p:pic>
      <p:sp>
        <p:nvSpPr>
          <p:cNvPr id="240" name="Google Shape;240;p38"/>
          <p:cNvSpPr txBox="1"/>
          <p:nvPr/>
        </p:nvSpPr>
        <p:spPr>
          <a:xfrm>
            <a:off x="400150" y="4352950"/>
            <a:ext cx="8325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vision of an ML-Centric cloud platform. (Bianchini et al., 2020)</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Challenges</a:t>
            </a:r>
            <a:endParaRPr/>
          </a:p>
        </p:txBody>
      </p:sp>
      <p:sp>
        <p:nvSpPr>
          <p:cNvPr id="246" name="Google Shape;24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are many different pairings of application and environment (A, E)</a:t>
            </a:r>
            <a:endParaRPr/>
          </a:p>
          <a:p>
            <a:pPr indent="-342900" lvl="0" marL="457200" rtl="0" algn="l">
              <a:spcBef>
                <a:spcPts val="0"/>
              </a:spcBef>
              <a:spcAft>
                <a:spcPts val="0"/>
              </a:spcAft>
              <a:buSzPts val="1800"/>
              <a:buChar char="-"/>
            </a:pPr>
            <a:r>
              <a:rPr lang="en"/>
              <a:t>Large cloud systems change rapidly</a:t>
            </a:r>
            <a:endParaRPr/>
          </a:p>
          <a:p>
            <a:pPr indent="-342900" lvl="0" marL="457200" rtl="0" algn="l">
              <a:spcBef>
                <a:spcPts val="0"/>
              </a:spcBef>
              <a:spcAft>
                <a:spcPts val="0"/>
              </a:spcAft>
              <a:buSzPts val="1800"/>
              <a:buChar char="-"/>
            </a:pPr>
            <a:r>
              <a:rPr lang="en"/>
              <a:t>Training a model for each (A, E) pair is </a:t>
            </a:r>
            <a:r>
              <a:rPr i="1" lang="en"/>
              <a:t>expensive</a:t>
            </a:r>
            <a:endParaRPr i="1"/>
          </a:p>
          <a:p>
            <a:pPr indent="-342900" lvl="0" marL="457200" rtl="0" algn="l">
              <a:spcBef>
                <a:spcPts val="0"/>
              </a:spcBef>
              <a:spcAft>
                <a:spcPts val="0"/>
              </a:spcAft>
              <a:buSzPts val="1800"/>
              <a:buChar char="-"/>
            </a:pPr>
            <a:r>
              <a:rPr lang="en"/>
              <a:t>Models need to be retrained to adapt to changes in workload, applications, and environments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FLASH’s Approach</a:t>
            </a:r>
            <a:endParaRPr/>
          </a:p>
        </p:txBody>
      </p:sp>
      <p:pic>
        <p:nvPicPr>
          <p:cNvPr id="252" name="Google Shape;252;p40"/>
          <p:cNvPicPr preferRelativeResize="0"/>
          <p:nvPr/>
        </p:nvPicPr>
        <p:blipFill>
          <a:blip r:embed="rId3">
            <a:alphaModFix/>
          </a:blip>
          <a:stretch>
            <a:fillRect/>
          </a:stretch>
        </p:blipFill>
        <p:spPr>
          <a:xfrm>
            <a:off x="1254076" y="1510150"/>
            <a:ext cx="6635827" cy="2585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1: Pre-training</a:t>
            </a:r>
            <a:endParaRPr/>
          </a:p>
        </p:txBody>
      </p:sp>
      <p:sp>
        <p:nvSpPr>
          <p:cNvPr id="258" name="Google Shape;25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GOAL:</a:t>
            </a:r>
            <a:r>
              <a:rPr lang="en"/>
              <a:t> To establish a shared adaptable model that </a:t>
            </a:r>
            <a:r>
              <a:rPr lang="en"/>
              <a:t>captures</a:t>
            </a:r>
            <a:r>
              <a:rPr lang="en"/>
              <a:t> the general patterns </a:t>
            </a:r>
            <a:r>
              <a:rPr lang="en"/>
              <a:t>across</a:t>
            </a:r>
            <a:r>
              <a:rPr lang="en"/>
              <a:t> (A, E) pairs</a:t>
            </a:r>
            <a:endParaRPr/>
          </a:p>
          <a:p>
            <a:pPr indent="-342900" lvl="0" marL="457200" rtl="0" algn="l">
              <a:spcBef>
                <a:spcPts val="0"/>
              </a:spcBef>
              <a:spcAft>
                <a:spcPts val="0"/>
              </a:spcAft>
              <a:buSzPts val="1800"/>
              <a:buChar char="-"/>
            </a:pPr>
            <a:r>
              <a:rPr lang="en"/>
              <a:t>Collect data from the base learner </a:t>
            </a:r>
            <a:r>
              <a:rPr lang="en"/>
              <a:t>across</a:t>
            </a:r>
            <a:r>
              <a:rPr lang="en"/>
              <a:t> known (A, E) pairs</a:t>
            </a:r>
            <a:endParaRPr/>
          </a:p>
          <a:p>
            <a:pPr indent="-342900" lvl="0" marL="457200" rtl="0" algn="l">
              <a:spcBef>
                <a:spcPts val="0"/>
              </a:spcBef>
              <a:spcAft>
                <a:spcPts val="0"/>
              </a:spcAft>
              <a:buSzPts val="1800"/>
              <a:buChar char="-"/>
            </a:pPr>
            <a:r>
              <a:rPr lang="en"/>
              <a:t>Train a meta learner to </a:t>
            </a:r>
            <a:r>
              <a:rPr lang="en"/>
              <a:t>capture</a:t>
            </a:r>
            <a:r>
              <a:rPr lang="en"/>
              <a:t> generalizable </a:t>
            </a:r>
            <a:r>
              <a:rPr lang="en"/>
              <a:t>characteristics</a:t>
            </a:r>
            <a:r>
              <a:rPr lang="en"/>
              <a:t> </a:t>
            </a:r>
            <a:r>
              <a:rPr lang="en"/>
              <a:t>across</a:t>
            </a:r>
            <a:r>
              <a:rPr lang="en"/>
              <a:t> (A, E) pairs</a:t>
            </a:r>
            <a:endParaRPr/>
          </a:p>
          <a:p>
            <a:pPr indent="-342900" lvl="0" marL="457200" rtl="0" algn="l">
              <a:spcBef>
                <a:spcPts val="0"/>
              </a:spcBef>
              <a:spcAft>
                <a:spcPts val="0"/>
              </a:spcAft>
              <a:buSzPts val="1800"/>
              <a:buChar char="-"/>
            </a:pPr>
            <a:r>
              <a:rPr lang="en"/>
              <a:t>Generate embeddings that reflect unique spatial-temporal characteristics for each (A, E) pair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LLM Applications can involve </a:t>
            </a:r>
            <a:r>
              <a:rPr b="1" lang="en">
                <a:solidFill>
                  <a:srgbClr val="6D9EEB"/>
                </a:solidFill>
              </a:rPr>
              <a:t>multiple</a:t>
            </a:r>
            <a:r>
              <a:rPr b="1" lang="en"/>
              <a:t> LLM requests</a:t>
            </a:r>
            <a:r>
              <a:rPr lang="en"/>
              <a:t> to </a:t>
            </a:r>
            <a:r>
              <a:rPr b="1" lang="en"/>
              <a:t>accomplish </a:t>
            </a:r>
            <a:r>
              <a:rPr b="1" lang="en">
                <a:solidFill>
                  <a:srgbClr val="6AA84F"/>
                </a:solidFill>
              </a:rPr>
              <a:t>one</a:t>
            </a:r>
            <a:r>
              <a:rPr b="1" lang="en"/>
              <a:t> task.</a:t>
            </a:r>
            <a:endParaRPr b="1"/>
          </a:p>
        </p:txBody>
      </p:sp>
      <p:pic>
        <p:nvPicPr>
          <p:cNvPr id="71" name="Google Shape;71;p15"/>
          <p:cNvPicPr preferRelativeResize="0"/>
          <p:nvPr/>
        </p:nvPicPr>
        <p:blipFill>
          <a:blip r:embed="rId3">
            <a:alphaModFix/>
          </a:blip>
          <a:stretch>
            <a:fillRect/>
          </a:stretch>
        </p:blipFill>
        <p:spPr>
          <a:xfrm>
            <a:off x="6515375" y="2315275"/>
            <a:ext cx="1756200" cy="1598150"/>
          </a:xfrm>
          <a:prstGeom prst="rect">
            <a:avLst/>
          </a:prstGeom>
          <a:noFill/>
          <a:ln>
            <a:noFill/>
          </a:ln>
        </p:spPr>
      </p:pic>
      <p:pic>
        <p:nvPicPr>
          <p:cNvPr id="72" name="Google Shape;72;p15"/>
          <p:cNvPicPr preferRelativeResize="0"/>
          <p:nvPr/>
        </p:nvPicPr>
        <p:blipFill>
          <a:blip r:embed="rId4">
            <a:alphaModFix/>
          </a:blip>
          <a:stretch>
            <a:fillRect/>
          </a:stretch>
        </p:blipFill>
        <p:spPr>
          <a:xfrm>
            <a:off x="411175" y="1712350"/>
            <a:ext cx="5778851" cy="29243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Meta-learning Background</a:t>
            </a:r>
            <a:endParaRPr/>
          </a:p>
        </p:txBody>
      </p:sp>
      <p:sp>
        <p:nvSpPr>
          <p:cNvPr id="264" name="Google Shape;264;p42"/>
          <p:cNvSpPr txBox="1"/>
          <p:nvPr>
            <p:ph idx="1" type="body"/>
          </p:nvPr>
        </p:nvSpPr>
        <p:spPr>
          <a:xfrm>
            <a:off x="311700" y="1152475"/>
            <a:ext cx="8520600" cy="387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Goal of Meta-learning:</a:t>
            </a:r>
            <a:r>
              <a:rPr lang="en"/>
              <a:t> </a:t>
            </a:r>
            <a:endParaRPr/>
          </a:p>
          <a:p>
            <a:pPr indent="-317500" lvl="1" marL="914400" rtl="0" algn="l">
              <a:spcBef>
                <a:spcPts val="0"/>
              </a:spcBef>
              <a:spcAft>
                <a:spcPts val="0"/>
              </a:spcAft>
              <a:buSzPts val="1400"/>
              <a:buChar char="-"/>
            </a:pPr>
            <a:r>
              <a:rPr lang="en"/>
              <a:t>Train a model that learns to generalize across various environments</a:t>
            </a:r>
            <a:endParaRPr/>
          </a:p>
          <a:p>
            <a:pPr indent="-342900" lvl="0" marL="457200" rtl="0" algn="l">
              <a:spcBef>
                <a:spcPts val="0"/>
              </a:spcBef>
              <a:spcAft>
                <a:spcPts val="0"/>
              </a:spcAft>
              <a:buSzPts val="1800"/>
              <a:buChar char="-"/>
            </a:pPr>
            <a:r>
              <a:rPr b="1" lang="en"/>
              <a:t>Training Process:</a:t>
            </a:r>
            <a:r>
              <a:rPr lang="en"/>
              <a:t> </a:t>
            </a:r>
            <a:endParaRPr/>
          </a:p>
          <a:p>
            <a:pPr indent="-317500" lvl="1" marL="914400" rtl="0" algn="l">
              <a:spcBef>
                <a:spcPts val="0"/>
              </a:spcBef>
              <a:spcAft>
                <a:spcPts val="0"/>
              </a:spcAft>
              <a:buSzPts val="1400"/>
              <a:buChar char="-"/>
            </a:pPr>
            <a:r>
              <a:rPr lang="en"/>
              <a:t>Unlike traditional training on a single data distribution, meta-learning involves training on diverse distributions to capture shared patterns across environments</a:t>
            </a:r>
            <a:endParaRPr/>
          </a:p>
          <a:p>
            <a:pPr indent="-342900" lvl="0" marL="457200" rtl="0" algn="l">
              <a:spcBef>
                <a:spcPts val="0"/>
              </a:spcBef>
              <a:spcAft>
                <a:spcPts val="0"/>
              </a:spcAft>
              <a:buSzPts val="1800"/>
              <a:buChar char="-"/>
            </a:pPr>
            <a:r>
              <a:rPr b="1" lang="en"/>
              <a:t>Adaptability to New Environments:</a:t>
            </a:r>
            <a:r>
              <a:rPr lang="en"/>
              <a:t> </a:t>
            </a:r>
            <a:endParaRPr/>
          </a:p>
          <a:p>
            <a:pPr indent="-317500" lvl="1" marL="914400" rtl="0" algn="l">
              <a:spcBef>
                <a:spcPts val="0"/>
              </a:spcBef>
              <a:spcAft>
                <a:spcPts val="0"/>
              </a:spcAft>
              <a:buSzPts val="1400"/>
              <a:buChar char="-"/>
            </a:pPr>
            <a:r>
              <a:rPr lang="en"/>
              <a:t>Even if a model hasn’t encountered a specific environment before, it can still adapt if the new environment has characteristics similar to those it has learned from</a:t>
            </a:r>
            <a:endParaRPr/>
          </a:p>
          <a:p>
            <a:pPr indent="-342900" lvl="0" marL="457200" rtl="0" algn="l">
              <a:spcBef>
                <a:spcPts val="0"/>
              </a:spcBef>
              <a:spcAft>
                <a:spcPts val="0"/>
              </a:spcAft>
              <a:buSzPts val="1800"/>
              <a:buChar char="-"/>
            </a:pPr>
            <a:r>
              <a:rPr b="1" lang="en"/>
              <a:t>“Learning to learn”:</a:t>
            </a:r>
            <a:r>
              <a:rPr lang="en"/>
              <a:t> </a:t>
            </a:r>
            <a:endParaRPr/>
          </a:p>
          <a:p>
            <a:pPr indent="-317500" lvl="1" marL="914400" rtl="0" algn="l">
              <a:spcBef>
                <a:spcPts val="0"/>
              </a:spcBef>
              <a:spcAft>
                <a:spcPts val="0"/>
              </a:spcAft>
              <a:buSzPts val="1400"/>
              <a:buChar char="-"/>
            </a:pPr>
            <a:r>
              <a:rPr lang="en"/>
              <a:t>Meta-learning can be thought of this way, we’re focused on teaching the model to quickly adjust to new tasks with minimal additional training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Meta-learner Design</a:t>
            </a:r>
            <a:endParaRPr/>
          </a:p>
        </p:txBody>
      </p:sp>
      <p:pic>
        <p:nvPicPr>
          <p:cNvPr id="270" name="Google Shape;270;p43"/>
          <p:cNvPicPr preferRelativeResize="0"/>
          <p:nvPr/>
        </p:nvPicPr>
        <p:blipFill>
          <a:blip r:embed="rId3">
            <a:alphaModFix/>
          </a:blip>
          <a:stretch>
            <a:fillRect/>
          </a:stretch>
        </p:blipFill>
        <p:spPr>
          <a:xfrm>
            <a:off x="1900225" y="1091125"/>
            <a:ext cx="5431981" cy="3820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Two: Fine-tuning</a:t>
            </a:r>
            <a:endParaRPr/>
          </a:p>
        </p:txBody>
      </p:sp>
      <p:sp>
        <p:nvSpPr>
          <p:cNvPr id="276" name="Google Shape;27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solidFill>
                  <a:srgbClr val="0E0E0E"/>
                </a:solidFill>
              </a:rPr>
              <a:t>Embedding Generation for New Pair</a:t>
            </a:r>
            <a:r>
              <a:rPr lang="en">
                <a:solidFill>
                  <a:srgbClr val="0E0E0E"/>
                </a:solidFill>
              </a:rPr>
              <a:t>: </a:t>
            </a:r>
            <a:endParaRPr>
              <a:solidFill>
                <a:srgbClr val="0E0E0E"/>
              </a:solidFill>
            </a:endParaRPr>
          </a:p>
          <a:p>
            <a:pPr indent="-317500" lvl="1" marL="914400" rtl="0" algn="l">
              <a:spcBef>
                <a:spcPts val="0"/>
              </a:spcBef>
              <a:spcAft>
                <a:spcPts val="0"/>
              </a:spcAft>
              <a:buSzPts val="1400"/>
              <a:buChar char="-"/>
            </a:pPr>
            <a:r>
              <a:rPr lang="en">
                <a:solidFill>
                  <a:srgbClr val="0E0E0E"/>
                </a:solidFill>
              </a:rPr>
              <a:t>The meta learner generates an embedding for the new </a:t>
            </a:r>
            <a:r>
              <a:rPr lang="en">
                <a:solidFill>
                  <a:schemeClr val="dk1"/>
                </a:solidFill>
              </a:rPr>
              <a:t>(A, E)</a:t>
            </a:r>
            <a:r>
              <a:rPr lang="en">
                <a:solidFill>
                  <a:srgbClr val="0E0E0E"/>
                </a:solidFill>
              </a:rPr>
              <a:t> pair using representative data (e.g., a few labeled samples or RL trajectories) to capture the unique spatial-temporal patterns of the new environment.</a:t>
            </a:r>
            <a:endParaRPr>
              <a:solidFill>
                <a:srgbClr val="0E0E0E"/>
              </a:solidFill>
            </a:endParaRPr>
          </a:p>
          <a:p>
            <a:pPr indent="-342900" lvl="0" marL="457200" rtl="0" algn="l">
              <a:spcBef>
                <a:spcPts val="0"/>
              </a:spcBef>
              <a:spcAft>
                <a:spcPts val="0"/>
              </a:spcAft>
              <a:buClr>
                <a:srgbClr val="0E0E0E"/>
              </a:buClr>
              <a:buSzPts val="1800"/>
              <a:buChar char="-"/>
            </a:pPr>
            <a:r>
              <a:rPr b="1" lang="en">
                <a:solidFill>
                  <a:srgbClr val="0E0E0E"/>
                </a:solidFill>
              </a:rPr>
              <a:t>Conditioning the Base Learner</a:t>
            </a:r>
            <a:r>
              <a:rPr lang="en">
                <a:solidFill>
                  <a:srgbClr val="0E0E0E"/>
                </a:solidFill>
              </a:rPr>
              <a:t>:</a:t>
            </a:r>
            <a:endParaRPr>
              <a:solidFill>
                <a:srgbClr val="0E0E0E"/>
              </a:solidFill>
            </a:endParaRPr>
          </a:p>
          <a:p>
            <a:pPr indent="-317500" lvl="1" marL="914400" rtl="0" algn="l">
              <a:spcBef>
                <a:spcPts val="0"/>
              </a:spcBef>
              <a:spcAft>
                <a:spcPts val="0"/>
              </a:spcAft>
              <a:buClr>
                <a:srgbClr val="0E0E0E"/>
              </a:buClr>
              <a:buSzPts val="1400"/>
              <a:buChar char="-"/>
            </a:pPr>
            <a:r>
              <a:rPr lang="en">
                <a:solidFill>
                  <a:srgbClr val="0E0E0E"/>
                </a:solidFill>
              </a:rPr>
              <a:t>The embedding is combined with input features (in SL) or state vectors (in RL) in the base learner, enabling it to distinguish the new pair’s characteristics from previously encountered pairs.</a:t>
            </a:r>
            <a:endParaRPr>
              <a:solidFill>
                <a:srgbClr val="0E0E0E"/>
              </a:solidFill>
            </a:endParaRPr>
          </a:p>
          <a:p>
            <a:pPr indent="-342900" lvl="0" marL="457200" rtl="0" algn="l">
              <a:spcBef>
                <a:spcPts val="0"/>
              </a:spcBef>
              <a:spcAft>
                <a:spcPts val="0"/>
              </a:spcAft>
              <a:buClr>
                <a:srgbClr val="0E0E0E"/>
              </a:buClr>
              <a:buSzPts val="1800"/>
              <a:buChar char="-"/>
            </a:pPr>
            <a:r>
              <a:rPr b="1" lang="en">
                <a:solidFill>
                  <a:srgbClr val="0E0E0E"/>
                </a:solidFill>
              </a:rPr>
              <a:t>Limited Fine-Tuning</a:t>
            </a:r>
            <a:r>
              <a:rPr lang="en">
                <a:solidFill>
                  <a:srgbClr val="0E0E0E"/>
                </a:solidFill>
              </a:rPr>
              <a:t>: </a:t>
            </a:r>
            <a:endParaRPr>
              <a:solidFill>
                <a:srgbClr val="0E0E0E"/>
              </a:solidFill>
            </a:endParaRPr>
          </a:p>
          <a:p>
            <a:pPr indent="-317500" lvl="1" marL="914400" rtl="0" algn="l">
              <a:spcBef>
                <a:spcPts val="0"/>
              </a:spcBef>
              <a:spcAft>
                <a:spcPts val="0"/>
              </a:spcAft>
              <a:buClr>
                <a:srgbClr val="0E0E0E"/>
              </a:buClr>
              <a:buSzPts val="1400"/>
              <a:buChar char="-"/>
            </a:pPr>
            <a:r>
              <a:rPr lang="en">
                <a:solidFill>
                  <a:srgbClr val="0E0E0E"/>
                </a:solidFill>
              </a:rPr>
              <a:t>Only the base learner’s parameters are adjusted while the meta learner remains fixed, allowing quick adaptation with minimal retraining data (just a few samples or trajectories).</a:t>
            </a:r>
            <a:endParaRPr>
              <a:solidFill>
                <a:srgbClr val="0E0E0E"/>
              </a:solidFill>
            </a:endParaRPr>
          </a:p>
          <a:p>
            <a:pPr indent="0" lvl="0" marL="0" rtl="0" algn="l">
              <a:spcBef>
                <a:spcPts val="0"/>
              </a:spcBef>
              <a:spcAft>
                <a:spcPts val="1200"/>
              </a:spcAft>
              <a:buNone/>
            </a:pPr>
            <a:r>
              <a:t/>
            </a:r>
            <a:endParaRPr b="1">
              <a:solidFill>
                <a:srgbClr val="0E0E0E"/>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Workflow</a:t>
            </a:r>
            <a:endParaRPr/>
          </a:p>
        </p:txBody>
      </p:sp>
      <p:pic>
        <p:nvPicPr>
          <p:cNvPr id="282" name="Google Shape;282;p45"/>
          <p:cNvPicPr preferRelativeResize="0"/>
          <p:nvPr/>
        </p:nvPicPr>
        <p:blipFill>
          <a:blip r:embed="rId3">
            <a:alphaModFix/>
          </a:blip>
          <a:stretch>
            <a:fillRect/>
          </a:stretch>
        </p:blipFill>
        <p:spPr>
          <a:xfrm>
            <a:off x="152400" y="1369738"/>
            <a:ext cx="8839204" cy="2404022"/>
          </a:xfrm>
          <a:prstGeom prst="rect">
            <a:avLst/>
          </a:prstGeom>
          <a:noFill/>
          <a:ln>
            <a:noFill/>
          </a:ln>
        </p:spPr>
      </p:pic>
      <p:sp>
        <p:nvSpPr>
          <p:cNvPr id="283" name="Google Shape;283;p45"/>
          <p:cNvSpPr txBox="1"/>
          <p:nvPr/>
        </p:nvSpPr>
        <p:spPr>
          <a:xfrm>
            <a:off x="286375" y="4206625"/>
            <a:ext cx="8640300" cy="7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2"/>
                </a:solidFill>
              </a:rPr>
              <a:t>The resultant shared model in Flash is analogous to a pre-trained “foundation model” for a given cloud system management task.</a:t>
            </a:r>
            <a:endParaRPr i="1" sz="18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89" name="Google Shape;28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5.5x</a:t>
            </a:r>
            <a:r>
              <a:rPr lang="en"/>
              <a:t> </a:t>
            </a:r>
            <a:r>
              <a:rPr b="1" lang="en"/>
              <a:t>Faster Adaptation</a:t>
            </a:r>
            <a:r>
              <a:rPr lang="en"/>
              <a:t> in autoscaling tasks compared to state-of-the-art transfer learning techniques</a:t>
            </a:r>
            <a:endParaRPr/>
          </a:p>
          <a:p>
            <a:pPr indent="-342900" lvl="0" marL="457200" rtl="0" algn="l">
              <a:spcBef>
                <a:spcPts val="0"/>
              </a:spcBef>
              <a:spcAft>
                <a:spcPts val="0"/>
              </a:spcAft>
              <a:buSzPts val="1800"/>
              <a:buChar char="-"/>
            </a:pPr>
            <a:r>
              <a:rPr b="1" lang="en"/>
              <a:t>71.6% Less Performance Drop</a:t>
            </a:r>
            <a:r>
              <a:rPr lang="en"/>
              <a:t> in reward for the RL-based autoscaler when tested on new applications (from 37% to 10.5%)</a:t>
            </a:r>
            <a:endParaRPr/>
          </a:p>
          <a:p>
            <a:pPr indent="-342900" lvl="0" marL="457200" rtl="0" algn="l">
              <a:spcBef>
                <a:spcPts val="0"/>
              </a:spcBef>
              <a:spcAft>
                <a:spcPts val="0"/>
              </a:spcAft>
              <a:buSzPts val="1800"/>
              <a:buChar char="-"/>
            </a:pPr>
            <a:r>
              <a:rPr b="1" lang="en"/>
              <a:t>Resource Configuration Search:</a:t>
            </a:r>
            <a:r>
              <a:rPr lang="en"/>
              <a:t> 87% lower prediction error (MAPE) with FLASH</a:t>
            </a:r>
            <a:endParaRPr/>
          </a:p>
          <a:p>
            <a:pPr indent="-342900" lvl="0" marL="457200" rtl="0" algn="l">
              <a:spcBef>
                <a:spcPts val="0"/>
              </a:spcBef>
              <a:spcAft>
                <a:spcPts val="0"/>
              </a:spcAft>
              <a:buSzPts val="1800"/>
              <a:buChar char="-"/>
            </a:pPr>
            <a:r>
              <a:rPr b="1" lang="en"/>
              <a:t>75% of pre-training cost is offset</a:t>
            </a:r>
            <a:r>
              <a:rPr lang="en"/>
              <a:t> by using only a single shared model with minimal fine-tuning per new pair.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and Limitations</a:t>
            </a:r>
            <a:endParaRPr/>
          </a:p>
        </p:txBody>
      </p:sp>
      <p:sp>
        <p:nvSpPr>
          <p:cNvPr id="295" name="Google Shape;295;p47"/>
          <p:cNvSpPr txBox="1"/>
          <p:nvPr>
            <p:ph idx="1" type="body"/>
          </p:nvPr>
        </p:nvSpPr>
        <p:spPr>
          <a:xfrm>
            <a:off x="311700" y="1152475"/>
            <a:ext cx="8520600" cy="393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Model Size and Complexity:</a:t>
            </a:r>
            <a:r>
              <a:rPr lang="en"/>
              <a:t> FLASH uses a relatively lightweight model, tradeoff between performance and model complexity</a:t>
            </a:r>
            <a:endParaRPr/>
          </a:p>
          <a:p>
            <a:pPr indent="-342900" lvl="0" marL="457200" rtl="0" algn="l">
              <a:spcBef>
                <a:spcPts val="0"/>
              </a:spcBef>
              <a:spcAft>
                <a:spcPts val="0"/>
              </a:spcAft>
              <a:buSzPts val="1800"/>
              <a:buChar char="-"/>
            </a:pPr>
            <a:r>
              <a:rPr b="1" lang="en"/>
              <a:t>Pre-Training Overhead:</a:t>
            </a:r>
            <a:r>
              <a:rPr lang="en"/>
              <a:t> The initial pre-training phase requires substantial resources (e.g., 5.2 hours for 200 (Ai, Ej) pairs), though this cost is amortized over later adaptations</a:t>
            </a:r>
            <a:endParaRPr/>
          </a:p>
          <a:p>
            <a:pPr indent="-342900" lvl="0" marL="457200" rtl="0" algn="l">
              <a:spcBef>
                <a:spcPts val="0"/>
              </a:spcBef>
              <a:spcAft>
                <a:spcPts val="0"/>
              </a:spcAft>
              <a:buSzPts val="1800"/>
              <a:buChar char="-"/>
            </a:pPr>
            <a:r>
              <a:rPr b="1" lang="en"/>
              <a:t>Fixed Meta Learner:</a:t>
            </a:r>
            <a:r>
              <a:rPr lang="en"/>
              <a:t> The meta learner’s parameters remain fixed after pre-training. Major feature changes in applications/environments would require re-training the meta learner from scratch</a:t>
            </a:r>
            <a:endParaRPr/>
          </a:p>
          <a:p>
            <a:pPr indent="-342900" lvl="0" marL="457200" rtl="0" algn="l">
              <a:spcBef>
                <a:spcPts val="0"/>
              </a:spcBef>
              <a:spcAft>
                <a:spcPts val="0"/>
              </a:spcAft>
              <a:buSzPts val="1800"/>
              <a:buChar char="-"/>
            </a:pPr>
            <a:r>
              <a:rPr b="1" lang="en"/>
              <a:t>Cross-Task Adaptability:</a:t>
            </a:r>
            <a:r>
              <a:rPr lang="en"/>
              <a:t> FLASH’s embeddings are optimized for specific tasks (e.g., autoscaling or resource allocation) and may not generalize across entirely different tasks.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301" name="Google Shape;30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Meta-Learning in Systems:</a:t>
            </a:r>
            <a:endParaRPr/>
          </a:p>
          <a:p>
            <a:pPr indent="-317500" lvl="1" marL="914400" rtl="0" algn="l">
              <a:spcBef>
                <a:spcPts val="0"/>
              </a:spcBef>
              <a:spcAft>
                <a:spcPts val="0"/>
              </a:spcAft>
              <a:buSzPts val="1400"/>
              <a:buChar char="-"/>
            </a:pPr>
            <a:r>
              <a:rPr lang="en"/>
              <a:t>ResTune (Zhang et al., 2021): Uses meta-learning for database tuning, optimizing hyperparameters that enhance query performance.</a:t>
            </a:r>
            <a:endParaRPr/>
          </a:p>
          <a:p>
            <a:pPr indent="-342900" lvl="0" marL="457200" rtl="0" algn="l">
              <a:spcBef>
                <a:spcPts val="0"/>
              </a:spcBef>
              <a:spcAft>
                <a:spcPts val="0"/>
              </a:spcAft>
              <a:buSzPts val="1800"/>
              <a:buChar char="-"/>
            </a:pPr>
            <a:r>
              <a:rPr lang="en"/>
              <a:t>Xue et al. (2022): </a:t>
            </a:r>
            <a:endParaRPr/>
          </a:p>
          <a:p>
            <a:pPr indent="-317500" lvl="1" marL="914400" rtl="0" algn="l">
              <a:spcBef>
                <a:spcPts val="0"/>
              </a:spcBef>
              <a:spcAft>
                <a:spcPts val="0"/>
              </a:spcAft>
              <a:buSzPts val="1400"/>
              <a:buChar char="-"/>
            </a:pPr>
            <a:r>
              <a:rPr lang="en"/>
              <a:t>Uses neural processes in meta-learning to predict workload CPU utilization but lacks FLASH’s adaptability features for diverse cloud applications.</a:t>
            </a:r>
            <a:endParaRPr/>
          </a:p>
          <a:p>
            <a:pPr indent="-342900" lvl="0" marL="457200" rtl="0" algn="l">
              <a:spcBef>
                <a:spcPts val="0"/>
              </a:spcBef>
              <a:spcAft>
                <a:spcPts val="0"/>
              </a:spcAft>
              <a:buSzPts val="1800"/>
              <a:buChar char="-"/>
            </a:pPr>
            <a:r>
              <a:rPr lang="en"/>
              <a:t>Curriculum learning (Narvekar et al., 2020): </a:t>
            </a:r>
            <a:endParaRPr/>
          </a:p>
          <a:p>
            <a:pPr indent="-317500" lvl="1" marL="914400" rtl="0" algn="l">
              <a:spcBef>
                <a:spcPts val="0"/>
              </a:spcBef>
              <a:spcAft>
                <a:spcPts val="0"/>
              </a:spcAft>
              <a:buSzPts val="1400"/>
              <a:buChar char="-"/>
            </a:pPr>
            <a:r>
              <a:rPr lang="en"/>
              <a:t>Uses progressive training sequence based on task difficulty but is designed to maximize final task performance rather than fast adaptation across tasks.</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r>
              <a:rPr lang="en"/>
              <a:t> and Contribution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some traditional way how different LLM applications impl multiple requests.</a:t>
            </a:r>
            <a:endParaRPr/>
          </a:p>
        </p:txBody>
      </p:sp>
      <p:pic>
        <p:nvPicPr>
          <p:cNvPr id="79" name="Google Shape;79;p16"/>
          <p:cNvPicPr preferRelativeResize="0"/>
          <p:nvPr/>
        </p:nvPicPr>
        <p:blipFill>
          <a:blip r:embed="rId3">
            <a:alphaModFix/>
          </a:blip>
          <a:stretch>
            <a:fillRect/>
          </a:stretch>
        </p:blipFill>
        <p:spPr>
          <a:xfrm>
            <a:off x="407800" y="2015825"/>
            <a:ext cx="5157226" cy="2477585"/>
          </a:xfrm>
          <a:prstGeom prst="rect">
            <a:avLst/>
          </a:prstGeom>
          <a:noFill/>
          <a:ln>
            <a:noFill/>
          </a:ln>
        </p:spPr>
      </p:pic>
      <p:sp>
        <p:nvSpPr>
          <p:cNvPr id="80" name="Google Shape;80;p16"/>
          <p:cNvSpPr txBox="1"/>
          <p:nvPr/>
        </p:nvSpPr>
        <p:spPr>
          <a:xfrm>
            <a:off x="5488575" y="2199588"/>
            <a:ext cx="4173000" cy="229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lphaLcPeriod"/>
            </a:pPr>
            <a:r>
              <a:rPr lang="en" sz="1800">
                <a:solidFill>
                  <a:schemeClr val="dk2"/>
                </a:solidFill>
              </a:rPr>
              <a:t>Long context summarization</a:t>
            </a:r>
            <a:endParaRPr sz="1800">
              <a:solidFill>
                <a:schemeClr val="dk2"/>
              </a:solidFill>
            </a:endParaRPr>
          </a:p>
          <a:p>
            <a:pPr indent="-342900" lvl="0" marL="457200" rtl="0" algn="l">
              <a:spcBef>
                <a:spcPts val="0"/>
              </a:spcBef>
              <a:spcAft>
                <a:spcPts val="0"/>
              </a:spcAft>
              <a:buClr>
                <a:schemeClr val="dk2"/>
              </a:buClr>
              <a:buSzPts val="1800"/>
              <a:buAutoNum type="alphaLcPeriod"/>
            </a:pPr>
            <a:r>
              <a:rPr lang="en" sz="1800">
                <a:solidFill>
                  <a:schemeClr val="dk2"/>
                </a:solidFill>
              </a:rPr>
              <a:t>~</a:t>
            </a:r>
            <a:endParaRPr sz="1800">
              <a:solidFill>
                <a:schemeClr val="dk2"/>
              </a:solidFill>
            </a:endParaRPr>
          </a:p>
          <a:p>
            <a:pPr indent="-342900" lvl="0" marL="457200" rtl="0" algn="l">
              <a:spcBef>
                <a:spcPts val="0"/>
              </a:spcBef>
              <a:spcAft>
                <a:spcPts val="0"/>
              </a:spcAft>
              <a:buClr>
                <a:schemeClr val="dk2"/>
              </a:buClr>
              <a:buSzPts val="1800"/>
              <a:buAutoNum type="alphaLcPeriod"/>
            </a:pPr>
            <a:r>
              <a:rPr lang="en" sz="1800">
                <a:solidFill>
                  <a:schemeClr val="dk2"/>
                </a:solidFill>
              </a:rPr>
              <a:t>Searching</a:t>
            </a:r>
            <a:endParaRPr sz="1800">
              <a:solidFill>
                <a:schemeClr val="dk2"/>
              </a:solidFill>
            </a:endParaRPr>
          </a:p>
          <a:p>
            <a:pPr indent="-342900" lvl="0" marL="457200" rtl="0" algn="l">
              <a:spcBef>
                <a:spcPts val="0"/>
              </a:spcBef>
              <a:spcAft>
                <a:spcPts val="0"/>
              </a:spcAft>
              <a:buClr>
                <a:schemeClr val="dk2"/>
              </a:buClr>
              <a:buSzPts val="1800"/>
              <a:buAutoNum type="alphaLcPeriod"/>
            </a:pPr>
            <a:r>
              <a:rPr lang="en" sz="1800">
                <a:solidFill>
                  <a:schemeClr val="dk2"/>
                </a:solidFill>
              </a:rPr>
              <a:t>Coding</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 - Parrot</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 to ray.</a:t>
            </a:r>
            <a:endParaRPr/>
          </a:p>
          <a:p>
            <a:pPr indent="0" lvl="0" marL="0" rtl="0" algn="l">
              <a:spcBef>
                <a:spcPts val="1200"/>
              </a:spcBef>
              <a:spcAft>
                <a:spcPts val="0"/>
              </a:spcAft>
              <a:buNone/>
            </a:pPr>
            <a:r>
              <a:rPr lang="en"/>
              <a:t>Each request can </a:t>
            </a:r>
            <a:r>
              <a:rPr lang="en"/>
              <a:t>generate</a:t>
            </a:r>
            <a:r>
              <a:rPr lang="en"/>
              <a:t> a</a:t>
            </a:r>
            <a:endParaRPr/>
          </a:p>
          <a:p>
            <a:pPr indent="0" lvl="0" marL="0" rtl="0" algn="l">
              <a:spcBef>
                <a:spcPts val="1200"/>
              </a:spcBef>
              <a:spcAft>
                <a:spcPts val="0"/>
              </a:spcAft>
              <a:buNone/>
            </a:pPr>
            <a:r>
              <a:rPr lang="en"/>
              <a:t>Future (Semantice Var), then</a:t>
            </a:r>
            <a:endParaRPr/>
          </a:p>
          <a:p>
            <a:pPr indent="0" lvl="0" marL="0" rtl="0" algn="l">
              <a:spcBef>
                <a:spcPts val="1200"/>
              </a:spcBef>
              <a:spcAft>
                <a:spcPts val="0"/>
              </a:spcAft>
              <a:buNone/>
            </a:pPr>
            <a:r>
              <a:rPr lang="en"/>
              <a:t>Server gets the DAG for better</a:t>
            </a:r>
            <a:endParaRPr/>
          </a:p>
          <a:p>
            <a:pPr indent="0" lvl="0" marL="0" rtl="0" algn="l">
              <a:spcBef>
                <a:spcPts val="1200"/>
              </a:spcBef>
              <a:spcAft>
                <a:spcPts val="1200"/>
              </a:spcAft>
              <a:buNone/>
            </a:pPr>
            <a:r>
              <a:rPr lang="en"/>
              <a:t>scheduling.</a:t>
            </a:r>
            <a:endParaRPr/>
          </a:p>
        </p:txBody>
      </p:sp>
      <p:pic>
        <p:nvPicPr>
          <p:cNvPr id="87" name="Google Shape;87;p17"/>
          <p:cNvPicPr preferRelativeResize="0"/>
          <p:nvPr/>
        </p:nvPicPr>
        <p:blipFill rotWithShape="1">
          <a:blip r:embed="rId3">
            <a:alphaModFix/>
          </a:blip>
          <a:srcRect b="0" l="0" r="4507" t="0"/>
          <a:stretch/>
        </p:blipFill>
        <p:spPr>
          <a:xfrm>
            <a:off x="3666200" y="0"/>
            <a:ext cx="5477800"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Shortage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Over-simplified API:</a:t>
            </a:r>
            <a:endParaRPr/>
          </a:p>
          <a:p>
            <a:pPr indent="0" lvl="0" marL="0" rtl="0" algn="l">
              <a:spcBef>
                <a:spcPts val="120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480225" y="1619775"/>
            <a:ext cx="6172925" cy="661375"/>
          </a:xfrm>
          <a:prstGeom prst="rect">
            <a:avLst/>
          </a:prstGeom>
          <a:noFill/>
          <a:ln>
            <a:noFill/>
          </a:ln>
        </p:spPr>
      </p:pic>
      <p:sp>
        <p:nvSpPr>
          <p:cNvPr id="95" name="Google Shape;95;p18"/>
          <p:cNvSpPr txBox="1"/>
          <p:nvPr/>
        </p:nvSpPr>
        <p:spPr>
          <a:xfrm>
            <a:off x="355850" y="2571750"/>
            <a:ext cx="8302800" cy="17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All the requests accept </a:t>
            </a:r>
            <a:r>
              <a:rPr i="1" lang="en" sz="1800">
                <a:solidFill>
                  <a:schemeClr val="dk2"/>
                </a:solidFill>
              </a:rPr>
              <a:t>explicit prompt</a:t>
            </a:r>
            <a:r>
              <a:rPr lang="en" sz="1800">
                <a:solidFill>
                  <a:schemeClr val="dk2"/>
                </a:solidFill>
              </a:rPr>
              <a:t> as the context.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All the requests are </a:t>
            </a:r>
            <a:r>
              <a:rPr i="1" lang="en" sz="1800">
                <a:solidFill>
                  <a:schemeClr val="dk2"/>
                </a:solidFill>
              </a:rPr>
              <a:t>individual</a:t>
            </a:r>
            <a:r>
              <a:rPr lang="en" sz="1800">
                <a:solidFill>
                  <a:schemeClr val="dk2"/>
                </a:solidFill>
              </a:rPr>
              <a:t>, even though we know the structure of different requests for one task.</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Shortage 1</a:t>
            </a:r>
            <a:endParaRPr/>
          </a:p>
        </p:txBody>
      </p:sp>
      <p:pic>
        <p:nvPicPr>
          <p:cNvPr id="101" name="Google Shape;101;p19"/>
          <p:cNvPicPr preferRelativeResize="0"/>
          <p:nvPr/>
        </p:nvPicPr>
        <p:blipFill>
          <a:blip r:embed="rId3">
            <a:alphaModFix/>
          </a:blip>
          <a:stretch>
            <a:fillRect/>
          </a:stretch>
        </p:blipFill>
        <p:spPr>
          <a:xfrm>
            <a:off x="5774250" y="2135050"/>
            <a:ext cx="3175650" cy="1993425"/>
          </a:xfrm>
          <a:prstGeom prst="rect">
            <a:avLst/>
          </a:prstGeom>
          <a:noFill/>
          <a:ln>
            <a:noFill/>
          </a:ln>
        </p:spPr>
      </p:pic>
      <p:pic>
        <p:nvPicPr>
          <p:cNvPr id="102" name="Google Shape;102;p19"/>
          <p:cNvPicPr preferRelativeResize="0"/>
          <p:nvPr/>
        </p:nvPicPr>
        <p:blipFill>
          <a:blip r:embed="rId4">
            <a:alphaModFix/>
          </a:blip>
          <a:stretch>
            <a:fillRect/>
          </a:stretch>
        </p:blipFill>
        <p:spPr>
          <a:xfrm>
            <a:off x="376400" y="2014637"/>
            <a:ext cx="5778851" cy="2924349"/>
          </a:xfrm>
          <a:prstGeom prst="rect">
            <a:avLst/>
          </a:prstGeom>
          <a:noFill/>
          <a:ln>
            <a:noFill/>
          </a:ln>
        </p:spPr>
      </p:pic>
      <p:sp>
        <p:nvSpPr>
          <p:cNvPr id="103" name="Google Shape;103;p19"/>
          <p:cNvSpPr txBox="1"/>
          <p:nvPr/>
        </p:nvSpPr>
        <p:spPr>
          <a:xfrm>
            <a:off x="560725" y="1067525"/>
            <a:ext cx="74187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Recall the example, Arch and Dev are both LLM and serve in the same cluster, however, current workflow requires user (Client) receive the api (network latency) then send it back (network latency).</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Shortage 1</a:t>
            </a:r>
            <a:endParaRPr/>
          </a:p>
        </p:txBody>
      </p:sp>
      <p:pic>
        <p:nvPicPr>
          <p:cNvPr id="109" name="Google Shape;109;p20"/>
          <p:cNvPicPr preferRelativeResize="0"/>
          <p:nvPr/>
        </p:nvPicPr>
        <p:blipFill rotWithShape="1">
          <a:blip r:embed="rId3">
            <a:alphaModFix/>
          </a:blip>
          <a:srcRect b="0" l="1224" r="0" t="0"/>
          <a:stretch/>
        </p:blipFill>
        <p:spPr>
          <a:xfrm>
            <a:off x="257775" y="1373875"/>
            <a:ext cx="8731349" cy="239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Shortage 2</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Some requests need higher throughput.</a:t>
            </a:r>
            <a:endParaRPr/>
          </a:p>
        </p:txBody>
      </p:sp>
      <p:pic>
        <p:nvPicPr>
          <p:cNvPr id="116" name="Google Shape;116;p21"/>
          <p:cNvPicPr preferRelativeResize="0"/>
          <p:nvPr/>
        </p:nvPicPr>
        <p:blipFill>
          <a:blip r:embed="rId3">
            <a:alphaModFix/>
          </a:blip>
          <a:stretch>
            <a:fillRect/>
          </a:stretch>
        </p:blipFill>
        <p:spPr>
          <a:xfrm>
            <a:off x="311700" y="1714500"/>
            <a:ext cx="6605501" cy="2854376"/>
          </a:xfrm>
          <a:prstGeom prst="rect">
            <a:avLst/>
          </a:prstGeom>
          <a:noFill/>
          <a:ln>
            <a:noFill/>
          </a:ln>
        </p:spPr>
      </p:pic>
      <p:pic>
        <p:nvPicPr>
          <p:cNvPr id="117" name="Google Shape;117;p21"/>
          <p:cNvPicPr preferRelativeResize="0"/>
          <p:nvPr/>
        </p:nvPicPr>
        <p:blipFill>
          <a:blip r:embed="rId4">
            <a:alphaModFix/>
          </a:blip>
          <a:stretch>
            <a:fillRect/>
          </a:stretch>
        </p:blipFill>
        <p:spPr>
          <a:xfrm>
            <a:off x="5496825" y="226425"/>
            <a:ext cx="2921275" cy="115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