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9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6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2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2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9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9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3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2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0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9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5354536-7577898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adt-bundle-plug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studio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ndroid-studio.org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何为</a:t>
            </a:r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？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/>
              <a:t>Android</a:t>
            </a:r>
            <a:r>
              <a:rPr lang="zh-CN" altLang="en-US" dirty="0"/>
              <a:t>是一种以</a:t>
            </a:r>
            <a:r>
              <a:rPr lang="en-US" altLang="zh-CN" dirty="0"/>
              <a:t>Linux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为基础的开放源代码</a:t>
            </a:r>
            <a:r>
              <a:rPr lang="zh-CN" altLang="en-US" dirty="0">
                <a:hlinkClick r:id="rId3"/>
              </a:rPr>
              <a:t>操作系统</a:t>
            </a:r>
            <a:r>
              <a:rPr lang="zh-CN" altLang="en-US" dirty="0"/>
              <a:t>，主要使用于便携设备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平台的五大优势：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开放</a:t>
            </a:r>
            <a:r>
              <a:rPr lang="zh-CN" altLang="en-US" dirty="0" smtClean="0"/>
              <a:t>性；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不受运营商束缚；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丰富的硬件选择；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开发商自由开发；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无缝结合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5" y="3388895"/>
            <a:ext cx="35404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109" y="1551496"/>
            <a:ext cx="87923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程</a:t>
            </a:r>
            <a:r>
              <a:rPr lang="zh-CN" altLang="en-US" sz="3200" dirty="0" smtClean="0">
                <a:solidFill>
                  <a:srgbClr val="00B0F0"/>
                </a:solidFill>
              </a:rPr>
              <a:t>序结构分析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属于典型的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设计模式，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</a:t>
            </a:r>
            <a:r>
              <a:rPr lang="zh-CN" altLang="en-US" sz="2000" dirty="0" smtClean="0"/>
              <a:t>：视图层，负责编写界面等与界面相关的内容；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M</a:t>
            </a:r>
            <a:r>
              <a:rPr lang="zh-CN" altLang="en-US" sz="2000" dirty="0" smtClean="0"/>
              <a:t>：数据模型层，主要负责数据方面的内容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：控制器层，视图层与模型层沟通的桥梁，界面的控制，用户响应等。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31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109" y="1551496"/>
            <a:ext cx="8792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程</a:t>
            </a:r>
            <a:r>
              <a:rPr lang="zh-CN" altLang="en-US" sz="3200" dirty="0" smtClean="0">
                <a:solidFill>
                  <a:srgbClr val="00B0F0"/>
                </a:solidFill>
              </a:rPr>
              <a:t>序结构分析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2000" dirty="0" smtClean="0"/>
          </a:p>
          <a:p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程序是如何加载界面的？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首先，编写</a:t>
            </a:r>
            <a:r>
              <a:rPr lang="en-US" altLang="zh-CN" sz="2000" dirty="0" smtClean="0"/>
              <a:t>XML</a:t>
            </a:r>
            <a:r>
              <a:rPr lang="zh-CN" altLang="en-US" sz="2000" dirty="0"/>
              <a:t>布局</a:t>
            </a:r>
            <a:r>
              <a:rPr lang="zh-CN" altLang="en-US" sz="2000" dirty="0" smtClean="0"/>
              <a:t>文件（</a:t>
            </a:r>
            <a:r>
              <a:rPr lang="en-US" altLang="zh-CN" sz="2000" dirty="0" smtClean="0"/>
              <a:t>res/layout/xxx.xml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&lt;?xml version="1.0" encoding="utf-8"?&gt;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LinearLayout</a:t>
            </a:r>
            <a:r>
              <a:rPr lang="en-US" altLang="zh-CN" sz="2000" dirty="0"/>
              <a:t> xmlns:android="http://</a:t>
            </a:r>
            <a:r>
              <a:rPr lang="en-US" altLang="zh-CN" sz="2000" dirty="0" smtClean="0"/>
              <a:t>schemas.android.com/</a:t>
            </a:r>
            <a:r>
              <a:rPr lang="en-US" altLang="zh-CN" sz="2000" dirty="0" err="1" smtClean="0"/>
              <a:t>apk</a:t>
            </a:r>
            <a:r>
              <a:rPr lang="en-US" altLang="zh-CN" sz="2000" dirty="0" smtClean="0"/>
              <a:t>/res/android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xmlns:tools="http://schemas.android.com/tools"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tools:context="com.example.myapplication.MainActivity"&gt;</a:t>
            </a:r>
          </a:p>
          <a:p>
            <a:r>
              <a:rPr lang="en-US" altLang="zh-CN" sz="2000" dirty="0"/>
              <a:t>    &lt;</a:t>
            </a:r>
            <a:r>
              <a:rPr lang="en-US" altLang="zh-CN" sz="2000" dirty="0">
                <a:solidFill>
                  <a:srgbClr val="FF0000"/>
                </a:solidFill>
              </a:rPr>
              <a:t>TextView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android:text="Hello World!" /&gt;</a:t>
            </a:r>
          </a:p>
          <a:p>
            <a:r>
              <a:rPr lang="en-US" altLang="zh-CN" sz="2000" dirty="0"/>
              <a:t>&lt;/</a:t>
            </a:r>
            <a:r>
              <a:rPr lang="en-US" altLang="zh-CN" sz="2000" dirty="0">
                <a:solidFill>
                  <a:srgbClr val="FF0000"/>
                </a:solidFill>
              </a:rPr>
              <a:t>LinearLayout</a:t>
            </a:r>
            <a:r>
              <a:rPr lang="en-US" altLang="zh-CN" sz="2000" dirty="0"/>
              <a:t>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8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109" y="1551496"/>
            <a:ext cx="87923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程</a:t>
            </a:r>
            <a:r>
              <a:rPr lang="zh-CN" altLang="en-US" sz="3200" dirty="0" smtClean="0">
                <a:solidFill>
                  <a:srgbClr val="00B0F0"/>
                </a:solidFill>
              </a:rPr>
              <a:t>序结构分析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程序是如何加载界面的？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其</a:t>
            </a:r>
            <a:r>
              <a:rPr lang="zh-CN" altLang="en-US" sz="2000" dirty="0" smtClean="0"/>
              <a:t>次，在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类中，加载布局文件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public class MainActivity extends Activity{</a:t>
            </a:r>
          </a:p>
          <a:p>
            <a:r>
              <a:rPr lang="en-US" altLang="zh-CN" sz="2000" dirty="0"/>
              <a:t>    @Override</a:t>
            </a:r>
          </a:p>
          <a:p>
            <a:r>
              <a:rPr lang="en-US" altLang="zh-CN" sz="2000" dirty="0"/>
              <a:t>    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setContentView(R.layout.activity_main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71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109" y="1551496"/>
            <a:ext cx="879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程</a:t>
            </a:r>
            <a:r>
              <a:rPr lang="zh-CN" altLang="en-US" sz="3200" dirty="0" smtClean="0">
                <a:solidFill>
                  <a:srgbClr val="00B0F0"/>
                </a:solidFill>
              </a:rPr>
              <a:t>序结构分析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400" dirty="0"/>
              <a:t>运</a:t>
            </a:r>
            <a:r>
              <a:rPr lang="zh-CN" altLang="en-US" sz="2400" dirty="0" smtClean="0"/>
              <a:t>行效果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02" y="2953238"/>
            <a:ext cx="2523809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677" y="1466410"/>
            <a:ext cx="859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的系统架构：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84" y="1888440"/>
            <a:ext cx="772157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3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Linux </a:t>
            </a:r>
            <a:r>
              <a:rPr lang="zh-CN" altLang="en-US" sz="3200" dirty="0" smtClean="0">
                <a:solidFill>
                  <a:srgbClr val="00B0F0"/>
                </a:solidFill>
              </a:rPr>
              <a:t>内核层：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硬件和其他软件堆层之间的一个抽象隔离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提供安全机制、内存管理、进程管理、网络协议堆栈、和驱动程序等</a:t>
            </a:r>
          </a:p>
          <a:p>
            <a:endParaRPr lang="zh-CN" altLang="en-US" dirty="0"/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1" y="3861148"/>
            <a:ext cx="9294859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4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本地库和</a:t>
            </a:r>
            <a:r>
              <a:rPr lang="en-US" altLang="zh-CN" sz="3200" dirty="0">
                <a:solidFill>
                  <a:srgbClr val="00B0F0"/>
                </a:solidFill>
              </a:rPr>
              <a:t>Android</a:t>
            </a:r>
            <a:r>
              <a:rPr lang="zh-CN" altLang="en-US" sz="3200" dirty="0">
                <a:solidFill>
                  <a:srgbClr val="00B0F0"/>
                </a:solidFill>
              </a:rPr>
              <a:t>运行时环境层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本地库：主要提供一组基于</a:t>
            </a:r>
            <a:r>
              <a:rPr lang="en-US" altLang="zh-CN" dirty="0"/>
              <a:t>C/C++</a:t>
            </a:r>
            <a:r>
              <a:rPr lang="zh-CN" altLang="en-US" dirty="0"/>
              <a:t>的函数库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Android</a:t>
            </a:r>
            <a:r>
              <a:rPr lang="zh-CN" altLang="en-US" dirty="0"/>
              <a:t>运行时环</a:t>
            </a:r>
            <a:r>
              <a:rPr lang="zh-CN" altLang="en-US" dirty="0" smtClean="0"/>
              <a:t>境：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核</a:t>
            </a:r>
            <a:r>
              <a:rPr lang="zh-CN" altLang="en-US" dirty="0"/>
              <a:t>心库：提供</a:t>
            </a:r>
            <a:r>
              <a:rPr lang="en-US" altLang="zh-CN" dirty="0"/>
              <a:t>Android</a:t>
            </a:r>
            <a:r>
              <a:rPr lang="zh-CN" altLang="en-US" dirty="0"/>
              <a:t>系统的特有函数功能和</a:t>
            </a:r>
            <a:r>
              <a:rPr lang="en-US" altLang="zh-CN" dirty="0"/>
              <a:t>Java</a:t>
            </a:r>
            <a:r>
              <a:rPr lang="zh-CN" altLang="en-US" dirty="0"/>
              <a:t>语言函数功能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/>
              <a:t>Dalvik</a:t>
            </a:r>
            <a:r>
              <a:rPr lang="zh-CN" altLang="en-US" dirty="0"/>
              <a:t>虚拟机：实现基于</a:t>
            </a:r>
            <a:r>
              <a:rPr lang="en-US" altLang="zh-CN" dirty="0"/>
              <a:t>Linux</a:t>
            </a:r>
            <a:r>
              <a:rPr lang="zh-CN" altLang="en-US" dirty="0"/>
              <a:t>内核的线程管理和底层内存管理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1" y="4220308"/>
            <a:ext cx="8618604" cy="24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9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zh-CN" altLang="en-US" sz="3200" dirty="0" smtClean="0">
                <a:solidFill>
                  <a:srgbClr val="00B0F0"/>
                </a:solidFill>
              </a:rPr>
              <a:t>层：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提供</a:t>
            </a:r>
            <a:r>
              <a:rPr lang="en-US" altLang="zh-CN" sz="2800" dirty="0"/>
              <a:t>Android</a:t>
            </a:r>
            <a:r>
              <a:rPr lang="zh-CN" altLang="en-US" sz="2800" dirty="0"/>
              <a:t>平台基本的管理功能和组件重用机制</a:t>
            </a: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9" y="3896212"/>
            <a:ext cx="8419305" cy="220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6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应用层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提供一系列的核心应用程</a:t>
            </a:r>
            <a:r>
              <a:rPr lang="zh-CN" altLang="en-US" sz="2800" dirty="0" smtClean="0"/>
              <a:t>序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2" y="3873599"/>
            <a:ext cx="8499122" cy="17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2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开</a:t>
            </a:r>
            <a:r>
              <a:rPr lang="zh-CN" altLang="en-US" sz="3200" dirty="0" smtClean="0">
                <a:solidFill>
                  <a:srgbClr val="00B0F0"/>
                </a:solidFill>
              </a:rPr>
              <a:t>发工具：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3200" dirty="0">
              <a:solidFill>
                <a:srgbClr val="00B0F0"/>
              </a:solidFill>
            </a:endParaRPr>
          </a:p>
          <a:p>
            <a:r>
              <a:rPr lang="zh-CN" altLang="en-US" sz="2800" dirty="0" smtClean="0"/>
              <a:t>工要善其事必先利其器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Eclipse 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Android studio </a:t>
            </a:r>
            <a:r>
              <a:rPr lang="zh-CN" altLang="en-US" sz="2800" dirty="0" smtClean="0"/>
              <a:t>开发</a:t>
            </a:r>
            <a:endParaRPr lang="en-US" altLang="zh-CN" sz="2800" dirty="0"/>
          </a:p>
          <a:p>
            <a:r>
              <a:rPr lang="en-US" altLang="zh-CN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Eclipse </a:t>
            </a:r>
            <a:r>
              <a:rPr lang="zh-CN" altLang="en-US" sz="3200" dirty="0" smtClean="0">
                <a:solidFill>
                  <a:srgbClr val="00B0F0"/>
                </a:solidFill>
              </a:rPr>
              <a:t>开发：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800" dirty="0"/>
              <a:t>下</a:t>
            </a:r>
            <a:r>
              <a:rPr lang="zh-CN" altLang="en-US" sz="2800" dirty="0" smtClean="0"/>
              <a:t>载网址：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tools.android-studio.org/index.php/adt-bundle-plugin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ADT </a:t>
            </a:r>
            <a:r>
              <a:rPr lang="en-US" altLang="zh-CN" sz="2000" dirty="0"/>
              <a:t>Bundle</a:t>
            </a:r>
            <a:r>
              <a:rPr lang="zh-CN" altLang="en-US" sz="2000" dirty="0"/>
              <a:t>包含了</a:t>
            </a:r>
            <a:r>
              <a:rPr lang="en-US" altLang="zh-CN" sz="2000" dirty="0"/>
              <a:t>Eclipse</a:t>
            </a:r>
            <a:r>
              <a:rPr lang="zh-CN" altLang="en-US" sz="2000" dirty="0"/>
              <a:t>、</a:t>
            </a:r>
            <a:r>
              <a:rPr lang="en-US" altLang="zh-CN" sz="2000" dirty="0"/>
              <a:t>ADT</a:t>
            </a:r>
            <a:r>
              <a:rPr lang="zh-CN" altLang="en-US" sz="2000" dirty="0"/>
              <a:t>插件和</a:t>
            </a:r>
            <a:r>
              <a:rPr lang="en-US" altLang="zh-CN" sz="2000" dirty="0"/>
              <a:t>SDK Tools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是</a:t>
            </a:r>
            <a:r>
              <a:rPr lang="zh-CN" altLang="en-US" sz="2000" dirty="0"/>
              <a:t>已经集成好的</a:t>
            </a:r>
            <a:r>
              <a:rPr lang="en-US" altLang="zh-CN" sz="2000" dirty="0"/>
              <a:t>IDE</a:t>
            </a:r>
            <a:r>
              <a:rPr lang="zh-CN" altLang="en-US" sz="2000" dirty="0"/>
              <a:t>，只需安装好</a:t>
            </a:r>
            <a:r>
              <a:rPr lang="en-US" altLang="zh-CN" sz="2000" dirty="0"/>
              <a:t>Jdk</a:t>
            </a:r>
            <a:r>
              <a:rPr lang="zh-CN" altLang="en-US" sz="2000" dirty="0"/>
              <a:t>即可开始开发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推</a:t>
            </a:r>
            <a:r>
              <a:rPr lang="zh-CN" altLang="en-US" sz="2000" dirty="0"/>
              <a:t>荐初学者下载</a:t>
            </a:r>
            <a:r>
              <a:rPr lang="en-US" altLang="zh-CN" sz="2000" dirty="0"/>
              <a:t>ADT Bundle</a:t>
            </a:r>
            <a:r>
              <a:rPr lang="zh-CN" altLang="en-US" sz="2000" dirty="0"/>
              <a:t>，不用再折腾开发环境。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711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51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508" y="1888440"/>
            <a:ext cx="84651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 studio </a:t>
            </a:r>
            <a:r>
              <a:rPr lang="zh-CN" altLang="en-US" sz="3200" dirty="0" smtClean="0">
                <a:solidFill>
                  <a:srgbClr val="00B0F0"/>
                </a:solidFill>
              </a:rPr>
              <a:t>开发：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800" dirty="0"/>
              <a:t>下</a:t>
            </a:r>
            <a:r>
              <a:rPr lang="zh-CN" altLang="en-US" sz="2800" dirty="0" smtClean="0"/>
              <a:t>载网址：</a:t>
            </a:r>
            <a:endParaRPr lang="en-US" altLang="zh-CN" sz="28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developer.android.google.cn/studio/index.html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或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www.android-studio.org/index.php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Android Studio</a:t>
            </a:r>
            <a:r>
              <a:rPr lang="zh-CN" altLang="en-US" sz="2000" dirty="0"/>
              <a:t>是谷歌推</a:t>
            </a:r>
            <a:r>
              <a:rPr lang="zh-CN" altLang="en-US" sz="2000" dirty="0" smtClean="0"/>
              <a:t>出的新的</a:t>
            </a:r>
            <a:r>
              <a:rPr lang="en-US" altLang="zh-CN" sz="2000" dirty="0" smtClean="0"/>
              <a:t>Android</a:t>
            </a:r>
            <a:r>
              <a:rPr lang="zh-CN" altLang="en-US" sz="2000" dirty="0"/>
              <a:t>开发环</a:t>
            </a:r>
            <a:r>
              <a:rPr lang="zh-CN" altLang="en-US" sz="2000" dirty="0" smtClean="0"/>
              <a:t>境，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目前企业开发多采用</a:t>
            </a:r>
            <a:r>
              <a:rPr lang="en-US" altLang="zh-CN" sz="2000" dirty="0" smtClean="0"/>
              <a:t>Android studio</a:t>
            </a:r>
            <a:r>
              <a:rPr lang="zh-CN" altLang="en-US" sz="2000" dirty="0" smtClean="0"/>
              <a:t>，所以推荐使用</a:t>
            </a:r>
            <a:r>
              <a:rPr lang="en-US" altLang="zh-CN" sz="2000" dirty="0" smtClean="0"/>
              <a:t>Android studio 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88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633</Words>
  <Application>Microsoft Office PowerPoint</Application>
  <PresentationFormat>宽屏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29</cp:revision>
  <dcterms:created xsi:type="dcterms:W3CDTF">2017-05-09T03:11:36Z</dcterms:created>
  <dcterms:modified xsi:type="dcterms:W3CDTF">2017-06-17T07:29:52Z</dcterms:modified>
</cp:coreProperties>
</file>