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3" r:id="rId12"/>
    <p:sldId id="270" r:id="rId13"/>
    <p:sldId id="271" r:id="rId14"/>
    <p:sldId id="272" r:id="rId15"/>
    <p:sldId id="264" r:id="rId16"/>
    <p:sldId id="265" r:id="rId17"/>
    <p:sldId id="266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53376-3892-4501-86C1-36425130D04A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0DE18-83A5-4499-9CAE-9658714B8C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7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8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30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9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028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21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677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339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25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17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450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91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3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60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1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20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43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8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14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341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5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08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08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8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531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360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19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77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0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54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0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0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5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4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5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5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3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6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7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2AF-1522-4AF0-A06B-1CEC5017BAF0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androi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</a:t>
            </a:r>
            <a:r>
              <a:rPr lang="zh-CN" altLang="en-US" sz="3200" dirty="0">
                <a:solidFill>
                  <a:srgbClr val="00B0F0"/>
                </a:solidFill>
              </a:rPr>
              <a:t>布局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LinearLayout(</a:t>
            </a:r>
            <a:r>
              <a:rPr lang="zh-CN" altLang="en-US" sz="3200" dirty="0" smtClean="0"/>
              <a:t>线性布局</a:t>
            </a:r>
            <a:r>
              <a:rPr lang="en-US" altLang="zh-CN" sz="3200" dirty="0" smtClean="0"/>
              <a:t>)</a:t>
            </a:r>
          </a:p>
          <a:p>
            <a:r>
              <a:rPr lang="en-US" altLang="zh-CN" sz="3200" dirty="0"/>
              <a:t>	</a:t>
            </a:r>
            <a:r>
              <a:rPr lang="zh-CN" altLang="en-US" sz="2400" dirty="0"/>
              <a:t>其中的控件会自动按照水平或垂直的方式依次排列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zh-CN" sz="2000" dirty="0"/>
              <a:t>使用</a:t>
            </a:r>
            <a:r>
              <a:rPr lang="en-US" altLang="zh-CN" sz="2000" dirty="0"/>
              <a:t>android:orientation=“vertical”</a:t>
            </a:r>
            <a:r>
              <a:rPr lang="zh-CN" altLang="zh-CN" sz="2000" dirty="0"/>
              <a:t>属性可以指定为垂直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zh-CN" sz="2000" dirty="0" smtClean="0"/>
              <a:t>使</a:t>
            </a:r>
            <a:r>
              <a:rPr lang="zh-CN" altLang="zh-CN" sz="2000" dirty="0"/>
              <a:t>用</a:t>
            </a:r>
            <a:r>
              <a:rPr lang="en-US" altLang="zh-CN" sz="2000" dirty="0"/>
              <a:t>android:orientation=“horizontal”</a:t>
            </a:r>
            <a:r>
              <a:rPr lang="zh-CN" altLang="zh-CN" sz="2000" dirty="0"/>
              <a:t>属性可以指定为水平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默</a:t>
            </a:r>
            <a:r>
              <a:rPr lang="zh-CN" altLang="en-US" sz="2000" dirty="0"/>
              <a:t>认是水平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	</a:t>
            </a:r>
            <a:r>
              <a:rPr lang="zh-CN" altLang="en-US" sz="2000" dirty="0"/>
              <a:t>其中的控件可以使用</a:t>
            </a:r>
            <a:r>
              <a:rPr lang="en-US" altLang="zh-CN" sz="2000" dirty="0" smtClean="0"/>
              <a:t>android:layout_marginXXX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(</a:t>
            </a:r>
            <a:r>
              <a:rPr lang="en-US" altLang="zh-CN" sz="2000" dirty="0"/>
              <a:t>XXX</a:t>
            </a:r>
            <a:r>
              <a:rPr lang="zh-CN" altLang="en-US" sz="2000" dirty="0"/>
              <a:t>：</a:t>
            </a:r>
            <a:r>
              <a:rPr lang="en-US" altLang="zh-CN" sz="2000" dirty="0"/>
              <a:t>Left</a:t>
            </a:r>
            <a:r>
              <a:rPr lang="zh-CN" altLang="en-US" sz="2000" dirty="0"/>
              <a:t>、</a:t>
            </a:r>
            <a:r>
              <a:rPr lang="en-US" altLang="zh-CN" sz="2000" dirty="0"/>
              <a:t>Top)</a:t>
            </a:r>
            <a:r>
              <a:rPr lang="zh-CN" altLang="en-US" sz="2000" dirty="0"/>
              <a:t>属性设置该控件距离左、上边界的间距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6058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</a:t>
            </a:r>
            <a:r>
              <a:rPr lang="zh-CN" altLang="en-US" sz="3200" dirty="0">
                <a:solidFill>
                  <a:srgbClr val="00B0F0"/>
                </a:solidFill>
              </a:rPr>
              <a:t>布局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/>
              <a:t>TableLayout </a:t>
            </a:r>
            <a:r>
              <a:rPr lang="en-US" altLang="zh-CN" sz="3200" dirty="0" smtClean="0"/>
              <a:t>(</a:t>
            </a:r>
            <a:r>
              <a:rPr lang="zh-CN" altLang="en-US" sz="3200" dirty="0"/>
              <a:t>表格布局</a:t>
            </a:r>
            <a:r>
              <a:rPr lang="en-US" altLang="zh-CN" sz="3200" dirty="0" smtClean="0"/>
              <a:t>)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 smtClean="0"/>
              <a:t>效果：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853" y="3120009"/>
            <a:ext cx="2590562" cy="342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</a:t>
            </a:r>
            <a:r>
              <a:rPr lang="zh-CN" altLang="en-US" sz="3200" dirty="0">
                <a:solidFill>
                  <a:srgbClr val="00B0F0"/>
                </a:solidFill>
              </a:rPr>
              <a:t>布局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/>
              <a:t>FrameLayout</a:t>
            </a:r>
            <a:r>
              <a:rPr lang="en-US" altLang="zh-CN" sz="3200" dirty="0" smtClean="0"/>
              <a:t>(</a:t>
            </a:r>
            <a:r>
              <a:rPr lang="zh-CN" altLang="en-US" sz="3200" dirty="0"/>
              <a:t>帧布局</a:t>
            </a:r>
            <a:r>
              <a:rPr lang="en-US" altLang="zh-CN" sz="3200" dirty="0" smtClean="0"/>
              <a:t>)</a:t>
            </a:r>
          </a:p>
          <a:p>
            <a:endParaRPr lang="en-US" altLang="zh-CN" sz="32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	</a:t>
            </a:r>
            <a:r>
              <a:rPr lang="zh-CN" altLang="zh-CN" sz="2400" dirty="0"/>
              <a:t>帧布局中的每一个组件都代表一个画</a:t>
            </a:r>
            <a:r>
              <a:rPr lang="zh-CN" altLang="zh-CN" sz="2400" dirty="0" smtClean="0"/>
              <a:t>面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默</a:t>
            </a:r>
            <a:r>
              <a:rPr lang="zh-CN" altLang="zh-CN" sz="2400" dirty="0"/>
              <a:t>认以屏幕左上角作为（</a:t>
            </a:r>
            <a:r>
              <a:rPr lang="en-US" altLang="zh-CN" sz="2400" dirty="0"/>
              <a:t>0, 0</a:t>
            </a:r>
            <a:r>
              <a:rPr lang="zh-CN" altLang="zh-CN" sz="2400" dirty="0"/>
              <a:t>）坐标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zh-CN" altLang="zh-CN" sz="2400" dirty="0" smtClean="0"/>
              <a:t>按</a:t>
            </a:r>
            <a:r>
              <a:rPr lang="zh-CN" altLang="zh-CN" sz="2400" dirty="0"/>
              <a:t>组件定义的先后顺序依次逐屏显示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zh-CN" sz="2400" dirty="0" smtClean="0"/>
              <a:t>后</a:t>
            </a:r>
            <a:r>
              <a:rPr lang="zh-CN" altLang="zh-CN" sz="2400" dirty="0"/>
              <a:t>面出现的会覆盖前面的画面</a:t>
            </a:r>
            <a:r>
              <a:rPr lang="zh-CN" altLang="zh-CN" sz="2400" dirty="0" smtClean="0"/>
              <a:t>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用</a:t>
            </a:r>
            <a:r>
              <a:rPr lang="zh-CN" altLang="zh-CN" sz="2400" dirty="0"/>
              <a:t>该布局可以实现动画效果</a:t>
            </a:r>
            <a:r>
              <a:rPr lang="zh-CN" altLang="zh-CN" sz="2400" dirty="0" smtClean="0"/>
              <a:t>。</a:t>
            </a:r>
            <a:r>
              <a:rPr lang="en-US" altLang="zh-CN" sz="3200" dirty="0" smtClean="0"/>
              <a:t>	</a:t>
            </a:r>
            <a:endParaRPr lang="zh-CN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224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</a:t>
            </a:r>
            <a:r>
              <a:rPr lang="zh-CN" altLang="en-US" sz="3200" dirty="0">
                <a:solidFill>
                  <a:srgbClr val="00B0F0"/>
                </a:solidFill>
              </a:rPr>
              <a:t>布局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/>
              <a:t>FrameLayout</a:t>
            </a:r>
            <a:r>
              <a:rPr lang="en-US" altLang="zh-CN" sz="3200" dirty="0" smtClean="0"/>
              <a:t>(</a:t>
            </a:r>
            <a:r>
              <a:rPr lang="zh-CN" altLang="en-US" sz="3200" dirty="0"/>
              <a:t>帧布局</a:t>
            </a:r>
            <a:r>
              <a:rPr lang="en-US" altLang="zh-CN" sz="3200" dirty="0" smtClean="0"/>
              <a:t>)</a:t>
            </a:r>
          </a:p>
          <a:p>
            <a:r>
              <a:rPr lang="en-US" altLang="zh-CN" dirty="0"/>
              <a:t>&lt;FrameLayout xmlns:android="http://schemas.android.com/</a:t>
            </a:r>
            <a:r>
              <a:rPr lang="en-US" altLang="zh-CN" dirty="0" err="1"/>
              <a:t>apk</a:t>
            </a:r>
            <a:r>
              <a:rPr lang="en-US" altLang="zh-CN" dirty="0"/>
              <a:t>/res/android"</a:t>
            </a:r>
          </a:p>
          <a:p>
            <a:r>
              <a:rPr lang="en-US" altLang="zh-CN" sz="2000" dirty="0"/>
              <a:t>    xmlns:tools="http://schemas.android.com/tools"</a:t>
            </a:r>
          </a:p>
          <a:p>
            <a:r>
              <a:rPr lang="en-US" altLang="zh-CN" sz="2000" dirty="0"/>
              <a:t>    android:id="@+id/activity_main"</a:t>
            </a:r>
          </a:p>
          <a:p>
            <a:r>
              <a:rPr lang="en-US" altLang="zh-CN" sz="2000" dirty="0"/>
              <a:t>    android:layout_width="match_parent"</a:t>
            </a:r>
          </a:p>
          <a:p>
            <a:r>
              <a:rPr lang="en-US" altLang="zh-CN" sz="2000" dirty="0"/>
              <a:t>    android:layout_height="match_parent"</a:t>
            </a:r>
          </a:p>
          <a:p>
            <a:r>
              <a:rPr lang="en-US" altLang="zh-CN" sz="2000" dirty="0"/>
              <a:t>    tools:context="com.example.myapplication.MainActivity</a:t>
            </a:r>
            <a:r>
              <a:rPr lang="en-US" altLang="zh-CN" sz="2000" dirty="0" smtClean="0"/>
              <a:t>"&gt;</a:t>
            </a:r>
            <a:endParaRPr lang="en-US" altLang="zh-CN" sz="2000" dirty="0"/>
          </a:p>
          <a:p>
            <a:r>
              <a:rPr lang="en-US" altLang="zh-CN" sz="2000" dirty="0"/>
              <a:t>    &lt;TextView</a:t>
            </a:r>
          </a:p>
          <a:p>
            <a:r>
              <a:rPr lang="en-US" altLang="zh-CN" sz="2000" dirty="0"/>
              <a:t>        android:layout_gravity="center"</a:t>
            </a:r>
          </a:p>
          <a:p>
            <a:r>
              <a:rPr lang="en-US" altLang="zh-CN" sz="2000" dirty="0"/>
              <a:t>        android:layout_width="300dp"</a:t>
            </a:r>
          </a:p>
          <a:p>
            <a:r>
              <a:rPr lang="en-US" altLang="zh-CN" sz="2000" dirty="0"/>
              <a:t>        android:layout_height="300dp"</a:t>
            </a:r>
          </a:p>
          <a:p>
            <a:r>
              <a:rPr lang="en-US" altLang="zh-CN" sz="2000" dirty="0"/>
              <a:t>        android:background="#ffff0000"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smtClean="0"/>
              <a:t>/&gt;</a:t>
            </a:r>
          </a:p>
          <a:p>
            <a:r>
              <a:rPr lang="en-US" altLang="zh-CN" sz="2000" dirty="0" smtClean="0"/>
              <a:t>…	</a:t>
            </a:r>
            <a:endParaRPr lang="zh-CN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561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</a:t>
            </a:r>
            <a:r>
              <a:rPr lang="zh-CN" altLang="en-US" sz="3200" dirty="0">
                <a:solidFill>
                  <a:srgbClr val="00B0F0"/>
                </a:solidFill>
              </a:rPr>
              <a:t>布局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/>
              <a:t>FrameLayout</a:t>
            </a:r>
            <a:r>
              <a:rPr lang="en-US" altLang="zh-CN" sz="3200" dirty="0" smtClean="0"/>
              <a:t>(</a:t>
            </a:r>
            <a:r>
              <a:rPr lang="zh-CN" altLang="en-US" sz="3200" dirty="0"/>
              <a:t>帧布局</a:t>
            </a:r>
            <a:r>
              <a:rPr lang="en-US" altLang="zh-CN" sz="3200" dirty="0" smtClean="0"/>
              <a:t>)</a:t>
            </a:r>
          </a:p>
          <a:p>
            <a:r>
              <a:rPr lang="en-US" altLang="zh-CN" sz="2000" dirty="0"/>
              <a:t> &lt;TextView</a:t>
            </a:r>
          </a:p>
          <a:p>
            <a:r>
              <a:rPr lang="en-US" altLang="zh-CN" sz="2000" dirty="0"/>
              <a:t>        android:layout_gravity="center"</a:t>
            </a:r>
          </a:p>
          <a:p>
            <a:r>
              <a:rPr lang="en-US" altLang="zh-CN" sz="2000" dirty="0"/>
              <a:t>        android:layout_width="240dp"</a:t>
            </a:r>
          </a:p>
          <a:p>
            <a:r>
              <a:rPr lang="en-US" altLang="zh-CN" sz="2000" dirty="0"/>
              <a:t>        android:layout_height="240dp"</a:t>
            </a:r>
          </a:p>
          <a:p>
            <a:r>
              <a:rPr lang="en-US" altLang="zh-CN" sz="2000" dirty="0"/>
              <a:t>        android:background="#ffffff00"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smtClean="0"/>
              <a:t>/&gt;</a:t>
            </a:r>
            <a:endParaRPr lang="en-US" altLang="zh-CN" sz="2000" dirty="0"/>
          </a:p>
          <a:p>
            <a:r>
              <a:rPr lang="en-US" altLang="zh-CN" sz="2000" dirty="0"/>
              <a:t>    &lt;TextView</a:t>
            </a:r>
          </a:p>
          <a:p>
            <a:r>
              <a:rPr lang="en-US" altLang="zh-CN" sz="2000" dirty="0"/>
              <a:t>        android:layout_gravity="center"</a:t>
            </a:r>
          </a:p>
          <a:p>
            <a:r>
              <a:rPr lang="en-US" altLang="zh-CN" sz="2000" dirty="0"/>
              <a:t>        android:layout_width="180dp"</a:t>
            </a:r>
          </a:p>
          <a:p>
            <a:r>
              <a:rPr lang="en-US" altLang="zh-CN" sz="2000" dirty="0"/>
              <a:t>        android:layout_height="180dp"</a:t>
            </a:r>
          </a:p>
          <a:p>
            <a:r>
              <a:rPr lang="en-US" altLang="zh-CN" sz="2000" dirty="0"/>
              <a:t>        android:background="#ff00ff00"</a:t>
            </a:r>
          </a:p>
          <a:p>
            <a:r>
              <a:rPr lang="en-US" altLang="zh-CN" sz="2000" dirty="0"/>
              <a:t>        /&gt;</a:t>
            </a:r>
          </a:p>
          <a:p>
            <a:r>
              <a:rPr lang="en-US" altLang="zh-CN" sz="2000" dirty="0"/>
              <a:t>&lt;/FrameLayout&gt;</a:t>
            </a:r>
            <a:r>
              <a:rPr lang="en-US" altLang="zh-CN" sz="2000" dirty="0" smtClean="0"/>
              <a:t>	</a:t>
            </a:r>
            <a:endParaRPr lang="zh-CN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527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</a:t>
            </a:r>
            <a:r>
              <a:rPr lang="zh-CN" altLang="en-US" sz="3200" dirty="0">
                <a:solidFill>
                  <a:srgbClr val="00B0F0"/>
                </a:solidFill>
              </a:rPr>
              <a:t>布局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/>
              <a:t>FrameLayout</a:t>
            </a:r>
            <a:r>
              <a:rPr lang="en-US" altLang="zh-CN" sz="3200" dirty="0" smtClean="0"/>
              <a:t>(</a:t>
            </a:r>
            <a:r>
              <a:rPr lang="zh-CN" altLang="en-US" sz="3200" dirty="0"/>
              <a:t>帧布局</a:t>
            </a:r>
            <a:r>
              <a:rPr lang="en-US" altLang="zh-CN" sz="3200" dirty="0" smtClean="0"/>
              <a:t>)</a:t>
            </a:r>
          </a:p>
          <a:p>
            <a:r>
              <a:rPr lang="zh-CN" altLang="en-US" sz="2000" dirty="0"/>
              <a:t>效</a:t>
            </a:r>
            <a:r>
              <a:rPr lang="zh-CN" altLang="en-US" sz="2000" dirty="0" smtClean="0"/>
              <a:t>果：</a:t>
            </a:r>
            <a:r>
              <a:rPr lang="en-US" altLang="zh-CN" sz="2000" dirty="0" smtClean="0"/>
              <a:t>	</a:t>
            </a:r>
            <a:endParaRPr lang="zh-CN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172" y="3120009"/>
            <a:ext cx="2828073" cy="338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</a:t>
            </a:r>
            <a:r>
              <a:rPr lang="zh-CN" altLang="en-US" sz="3200" dirty="0">
                <a:solidFill>
                  <a:srgbClr val="00B0F0"/>
                </a:solidFill>
              </a:rPr>
              <a:t>布局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GridLayout(</a:t>
            </a:r>
            <a:r>
              <a:rPr lang="zh-CN" altLang="en-US" sz="3200" dirty="0" smtClean="0"/>
              <a:t>网格布</a:t>
            </a:r>
            <a:r>
              <a:rPr lang="zh-CN" altLang="en-US" sz="3200" dirty="0"/>
              <a:t>局</a:t>
            </a:r>
            <a:r>
              <a:rPr lang="en-US" altLang="zh-CN" sz="3200" dirty="0" smtClean="0"/>
              <a:t>)</a:t>
            </a:r>
          </a:p>
          <a:p>
            <a:r>
              <a:rPr lang="en-US" altLang="zh-CN" sz="3200" dirty="0" smtClean="0"/>
              <a:t>	</a:t>
            </a:r>
            <a:r>
              <a:rPr lang="zh-CN" altLang="en-US" sz="2400" dirty="0"/>
              <a:t>作为</a:t>
            </a:r>
            <a:r>
              <a:rPr lang="en-US" altLang="zh-CN" sz="2400" b="1" dirty="0">
                <a:hlinkClick r:id="rId3" tooltip="Android知识库"/>
              </a:rPr>
              <a:t>Android</a:t>
            </a:r>
            <a:r>
              <a:rPr lang="zh-CN" altLang="en-US" sz="2400" dirty="0"/>
              <a:t> </a:t>
            </a:r>
            <a:r>
              <a:rPr lang="en-US" altLang="zh-CN" sz="2400" dirty="0"/>
              <a:t>4.0 </a:t>
            </a:r>
            <a:r>
              <a:rPr lang="zh-CN" altLang="en-US" sz="2400" dirty="0"/>
              <a:t>后新增的一个布局</a:t>
            </a:r>
            <a:r>
              <a:rPr lang="en-US" altLang="zh-CN" sz="2400" dirty="0"/>
              <a:t>,</a:t>
            </a:r>
            <a:r>
              <a:rPr lang="zh-CN" altLang="en-US" sz="2400" dirty="0"/>
              <a:t>与前面介绍过的</a:t>
            </a:r>
            <a:r>
              <a:rPr lang="en-US" altLang="zh-CN" sz="2400" dirty="0"/>
              <a:t>TableLayout(</a:t>
            </a:r>
            <a:r>
              <a:rPr lang="zh-CN" altLang="en-US" sz="2400" dirty="0"/>
              <a:t>表格布局</a:t>
            </a:r>
            <a:r>
              <a:rPr lang="en-US" altLang="zh-CN" sz="2400" dirty="0"/>
              <a:t>)</a:t>
            </a:r>
            <a:r>
              <a:rPr lang="zh-CN" altLang="en-US" sz="2400" dirty="0"/>
              <a:t>其实有点大同小异</a:t>
            </a:r>
            <a:r>
              <a:rPr lang="en-US" altLang="zh-CN" sz="2400" dirty="0"/>
              <a:t>;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不过新增了一</a:t>
            </a:r>
            <a:r>
              <a:rPr lang="zh-CN" altLang="en-US" sz="2400" dirty="0" smtClean="0"/>
              <a:t>些特性：</a:t>
            </a:r>
            <a:endParaRPr lang="zh-CN" altLang="en-US" sz="2400" dirty="0"/>
          </a:p>
          <a:p>
            <a:r>
              <a:rPr lang="zh-CN" altLang="en-US" sz="2400" b="1" dirty="0"/>
              <a:t>①跟</a:t>
            </a:r>
            <a:r>
              <a:rPr lang="en-US" altLang="zh-CN" sz="2400" b="1" dirty="0"/>
              <a:t>LinearLayout(</a:t>
            </a:r>
            <a:r>
              <a:rPr lang="zh-CN" altLang="en-US" sz="2400" b="1" dirty="0"/>
              <a:t>线性布局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一样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他可以设置容器中组件的对齐方式</a:t>
            </a:r>
            <a:endParaRPr lang="zh-CN" altLang="en-US" sz="2400" dirty="0"/>
          </a:p>
          <a:p>
            <a:r>
              <a:rPr lang="zh-CN" altLang="en-US" sz="2400" b="1" dirty="0"/>
              <a:t>②容器中的组件可以跨多行也可以跨多列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相比</a:t>
            </a:r>
            <a:r>
              <a:rPr lang="en-US" altLang="zh-CN" sz="2400" b="1" dirty="0"/>
              <a:t>TableLayout</a:t>
            </a:r>
            <a:r>
              <a:rPr lang="zh-CN" altLang="en-US" sz="2400" b="1" dirty="0"/>
              <a:t>直接放组件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占一行相比较</a:t>
            </a:r>
            <a:r>
              <a:rPr lang="en-US" altLang="zh-CN" sz="2400" b="1" dirty="0" smtClean="0"/>
              <a:t>)</a:t>
            </a:r>
          </a:p>
          <a:p>
            <a:endParaRPr lang="zh-CN" altLang="en-US" sz="2400" dirty="0"/>
          </a:p>
          <a:p>
            <a:r>
              <a:rPr lang="zh-CN" altLang="en-US" sz="2400" dirty="0"/>
              <a:t>因为是</a:t>
            </a:r>
            <a:r>
              <a:rPr lang="en-US" altLang="zh-CN" sz="2400" dirty="0"/>
              <a:t>android 4.0</a:t>
            </a:r>
            <a:r>
              <a:rPr lang="zh-CN" altLang="en-US" sz="2400" dirty="0"/>
              <a:t>新增的</a:t>
            </a:r>
            <a:r>
              <a:rPr lang="en-US" altLang="zh-CN" sz="2400" dirty="0"/>
              <a:t>,API Level 14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所以</a:t>
            </a:r>
            <a:r>
              <a:rPr lang="en-US" altLang="zh-CN" sz="2400" dirty="0" smtClean="0"/>
              <a:t>SDK</a:t>
            </a:r>
            <a:r>
              <a:rPr lang="zh-CN" altLang="en-US" sz="2400" dirty="0" smtClean="0"/>
              <a:t>的最低版本不能低于</a:t>
            </a:r>
            <a:r>
              <a:rPr lang="en-US" altLang="zh-CN" sz="2400" dirty="0" smtClean="0"/>
              <a:t>14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195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</a:t>
            </a:r>
            <a:r>
              <a:rPr lang="zh-CN" altLang="en-US" sz="3200" dirty="0">
                <a:solidFill>
                  <a:srgbClr val="00B0F0"/>
                </a:solidFill>
              </a:rPr>
              <a:t>布局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GridLayout(</a:t>
            </a:r>
            <a:r>
              <a:rPr lang="zh-CN" altLang="en-US" sz="3200" dirty="0" smtClean="0"/>
              <a:t>网格布</a:t>
            </a:r>
            <a:r>
              <a:rPr lang="zh-CN" altLang="en-US" sz="3200" dirty="0"/>
              <a:t>局</a:t>
            </a:r>
            <a:r>
              <a:rPr lang="en-US" altLang="zh-CN" sz="3200" dirty="0" smtClean="0"/>
              <a:t>)</a:t>
            </a:r>
          </a:p>
          <a:p>
            <a:r>
              <a:rPr lang="en-US" altLang="zh-CN" sz="2000" dirty="0" smtClean="0"/>
              <a:t>	</a:t>
            </a:r>
            <a:r>
              <a:rPr lang="zh-CN" altLang="en-US" sz="2800" b="1" dirty="0"/>
              <a:t>常用属性</a:t>
            </a:r>
            <a:r>
              <a:rPr lang="en-US" altLang="zh-CN" sz="2800" b="1" dirty="0"/>
              <a:t>:</a:t>
            </a:r>
          </a:p>
          <a:p>
            <a:r>
              <a:rPr lang="zh-CN" altLang="en-US" sz="2000" b="1" dirty="0"/>
              <a:t>排列对齐</a:t>
            </a:r>
            <a:r>
              <a:rPr lang="en-US" altLang="zh-CN" sz="2000" b="1" dirty="0"/>
              <a:t>:</a:t>
            </a:r>
          </a:p>
          <a:p>
            <a:r>
              <a:rPr lang="zh-CN" altLang="en-US" sz="2000" b="1" dirty="0"/>
              <a:t>①设置组件的排列方式</a:t>
            </a:r>
            <a:r>
              <a:rPr lang="en-US" altLang="zh-CN" sz="2000" b="1" dirty="0"/>
              <a:t>:</a:t>
            </a:r>
            <a:r>
              <a:rPr lang="zh-CN" altLang="en-US" sz="2000" dirty="0"/>
              <a:t>  </a:t>
            </a:r>
            <a:r>
              <a:rPr lang="en-US" altLang="zh-CN" sz="2000" b="1" dirty="0" smtClean="0"/>
              <a:t>android:orientation</a:t>
            </a:r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②</a:t>
            </a:r>
            <a:r>
              <a:rPr lang="zh-CN" altLang="en-US" sz="2000" b="1" dirty="0"/>
              <a:t>设置组件的对</a:t>
            </a:r>
            <a:r>
              <a:rPr lang="zh-CN" altLang="en-US" sz="2000" b="1" dirty="0" smtClean="0"/>
              <a:t>齐方式：</a:t>
            </a:r>
            <a:r>
              <a:rPr lang="en-US" altLang="zh-CN" sz="2000" b="1" dirty="0" smtClean="0"/>
              <a:t>android:layout_gravity</a:t>
            </a:r>
          </a:p>
          <a:p>
            <a:endParaRPr lang="en-US" altLang="zh-CN" sz="2000" dirty="0"/>
          </a:p>
          <a:p>
            <a:r>
              <a:rPr lang="zh-CN" altLang="en-US" sz="2000" b="1" dirty="0"/>
              <a:t>设置布局为几行几列</a:t>
            </a:r>
            <a:r>
              <a:rPr lang="en-US" altLang="zh-CN" sz="2000" b="1" dirty="0"/>
              <a:t>:</a:t>
            </a:r>
          </a:p>
          <a:p>
            <a:r>
              <a:rPr lang="zh-CN" altLang="en-US" sz="2000" b="1" dirty="0"/>
              <a:t>①设置有多少行</a:t>
            </a:r>
            <a:r>
              <a:rPr lang="en-US" altLang="zh-CN" sz="2000" b="1" dirty="0"/>
              <a:t>:android:rowCount="4"       </a:t>
            </a:r>
            <a:r>
              <a:rPr lang="zh-CN" altLang="en-US" sz="2000" b="1" dirty="0" smtClean="0"/>
              <a:t>设</a:t>
            </a:r>
            <a:r>
              <a:rPr lang="zh-CN" altLang="en-US" sz="2000" b="1" dirty="0"/>
              <a:t>置网格布局有</a:t>
            </a:r>
            <a:r>
              <a:rPr lang="en-US" altLang="zh-CN" sz="2000" b="1" dirty="0"/>
              <a:t>4</a:t>
            </a:r>
            <a:r>
              <a:rPr lang="zh-CN" altLang="en-US" sz="2000" b="1" dirty="0" smtClean="0"/>
              <a:t>行</a:t>
            </a:r>
            <a:endParaRPr lang="en-US" altLang="zh-CN" sz="2000" b="1" dirty="0" smtClean="0"/>
          </a:p>
          <a:p>
            <a:endParaRPr lang="zh-CN" altLang="en-US" sz="2000" dirty="0"/>
          </a:p>
          <a:p>
            <a:r>
              <a:rPr lang="zh-CN" altLang="en-US" sz="2000" b="1" dirty="0"/>
              <a:t>②设置有多少列</a:t>
            </a:r>
            <a:r>
              <a:rPr lang="en-US" altLang="zh-CN" sz="2000" b="1" dirty="0"/>
              <a:t>:android:columnCount="4"    </a:t>
            </a:r>
            <a:r>
              <a:rPr lang="zh-CN" altLang="en-US" sz="2000" b="1" dirty="0" smtClean="0"/>
              <a:t>设</a:t>
            </a:r>
            <a:r>
              <a:rPr lang="zh-CN" altLang="en-US" sz="2000" b="1" dirty="0"/>
              <a:t>置网格布局有</a:t>
            </a:r>
            <a:r>
              <a:rPr lang="en-US" altLang="zh-CN" sz="2000" b="1" dirty="0"/>
              <a:t>4</a:t>
            </a:r>
            <a:r>
              <a:rPr lang="zh-CN" altLang="en-US" sz="2000" b="1" dirty="0" smtClean="0"/>
              <a:t>列</a:t>
            </a:r>
            <a:r>
              <a:rPr lang="en-US" altLang="zh-CN" sz="2000" dirty="0" smtClean="0"/>
              <a:t>	</a:t>
            </a:r>
            <a:endParaRPr lang="zh-CN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7884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</a:t>
            </a:r>
            <a:r>
              <a:rPr lang="zh-CN" altLang="en-US" sz="3200" dirty="0">
                <a:solidFill>
                  <a:srgbClr val="00B0F0"/>
                </a:solidFill>
              </a:rPr>
              <a:t>布局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GridLayout(</a:t>
            </a:r>
            <a:r>
              <a:rPr lang="zh-CN" altLang="en-US" sz="3200" dirty="0" smtClean="0"/>
              <a:t>网格布</a:t>
            </a:r>
            <a:r>
              <a:rPr lang="zh-CN" altLang="en-US" sz="3200" dirty="0"/>
              <a:t>局</a:t>
            </a:r>
            <a:r>
              <a:rPr lang="en-US" altLang="zh-CN" sz="32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设</a:t>
            </a:r>
            <a:r>
              <a:rPr lang="zh-CN" altLang="en-US" sz="2000" b="1" dirty="0"/>
              <a:t>置某个组件位于几行几</a:t>
            </a:r>
            <a:r>
              <a:rPr lang="zh-CN" altLang="en-US" sz="2000" b="1" dirty="0" smtClean="0"/>
              <a:t>列</a:t>
            </a:r>
            <a:r>
              <a:rPr lang="en-US" altLang="zh-CN" sz="2000" b="1" dirty="0" smtClean="0"/>
              <a:t>:</a:t>
            </a:r>
            <a:endParaRPr lang="zh-CN" altLang="en-US" sz="2000" b="1" dirty="0"/>
          </a:p>
          <a:p>
            <a:r>
              <a:rPr lang="zh-CN" altLang="en-US" sz="2000" dirty="0"/>
              <a:t>注</a:t>
            </a:r>
            <a:r>
              <a:rPr lang="en-US" altLang="zh-CN" sz="2000" dirty="0"/>
              <a:t>:</a:t>
            </a:r>
            <a:r>
              <a:rPr lang="zh-CN" altLang="en-US" sz="2000" dirty="0"/>
              <a:t>都是从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开始算</a:t>
            </a:r>
            <a:r>
              <a:rPr lang="zh-CN" altLang="en-US" sz="2000" dirty="0" smtClean="0"/>
              <a:t>的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b="1" dirty="0"/>
              <a:t>①组件在第几行</a:t>
            </a:r>
            <a:r>
              <a:rPr lang="en-US" altLang="zh-CN" sz="2000" b="1" dirty="0"/>
              <a:t>:android:layout_row = "1"   </a:t>
            </a:r>
            <a:r>
              <a:rPr lang="zh-CN" altLang="en-US" sz="2000" b="1" dirty="0" smtClean="0"/>
              <a:t>设</a:t>
            </a:r>
            <a:r>
              <a:rPr lang="zh-CN" altLang="en-US" sz="2000" b="1" dirty="0"/>
              <a:t>置组件位于第二行</a:t>
            </a:r>
            <a:br>
              <a:rPr lang="zh-CN" altLang="en-US" sz="2000" b="1" dirty="0"/>
            </a:br>
            <a:endParaRPr lang="zh-CN" altLang="en-US" sz="2000" dirty="0"/>
          </a:p>
          <a:p>
            <a:r>
              <a:rPr lang="zh-CN" altLang="en-US" sz="2000" b="1" dirty="0"/>
              <a:t>②组件在第几列</a:t>
            </a:r>
            <a:r>
              <a:rPr lang="en-US" altLang="zh-CN" sz="2000" b="1" dirty="0"/>
              <a:t>:android:layout_column = "2"   </a:t>
            </a:r>
            <a:r>
              <a:rPr lang="zh-CN" altLang="en-US" sz="2000" b="1" dirty="0" smtClean="0"/>
              <a:t>设</a:t>
            </a:r>
            <a:r>
              <a:rPr lang="zh-CN" altLang="en-US" sz="2000" b="1" dirty="0"/>
              <a:t>置该组件位于第三</a:t>
            </a:r>
            <a:r>
              <a:rPr lang="zh-CN" altLang="en-US" sz="2000" b="1" dirty="0" smtClean="0"/>
              <a:t>列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设</a:t>
            </a:r>
            <a:r>
              <a:rPr lang="zh-CN" altLang="en-US" sz="2000" b="1" dirty="0"/>
              <a:t>置某个组件横跨几行几列</a:t>
            </a:r>
            <a:r>
              <a:rPr lang="en-US" altLang="zh-CN" sz="2000" b="1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b="1" dirty="0"/>
          </a:p>
          <a:p>
            <a:r>
              <a:rPr lang="zh-CN" altLang="en-US" sz="2000" b="1" dirty="0"/>
              <a:t>①横跨几行</a:t>
            </a:r>
            <a:r>
              <a:rPr lang="en-US" altLang="zh-CN" sz="2000" b="1" dirty="0"/>
              <a:t>:android:layout_rowSpan = "2"    //</a:t>
            </a:r>
            <a:r>
              <a:rPr lang="zh-CN" altLang="en-US" sz="2000" b="1" dirty="0"/>
              <a:t>纵向横跨</a:t>
            </a:r>
            <a:r>
              <a:rPr lang="en-US" altLang="zh-CN" sz="2000" b="1" dirty="0"/>
              <a:t>2</a:t>
            </a:r>
            <a:r>
              <a:rPr lang="zh-CN" altLang="en-US" sz="2000" b="1" dirty="0" smtClean="0"/>
              <a:t>行</a:t>
            </a:r>
            <a:endParaRPr lang="en-US" altLang="zh-CN" sz="2000" b="1" dirty="0" smtClean="0"/>
          </a:p>
          <a:p>
            <a:endParaRPr lang="zh-CN" altLang="en-US" sz="2000" dirty="0"/>
          </a:p>
          <a:p>
            <a:r>
              <a:rPr lang="zh-CN" altLang="en-US" sz="2000" b="1" dirty="0"/>
              <a:t>②横跨几列</a:t>
            </a:r>
            <a:r>
              <a:rPr lang="en-US" altLang="zh-CN" sz="2000" b="1" dirty="0"/>
              <a:t>:android:layout_columnSpan = "3"     //</a:t>
            </a:r>
            <a:r>
              <a:rPr lang="zh-CN" altLang="en-US" sz="2000" b="1" dirty="0"/>
              <a:t>横向横跨</a:t>
            </a:r>
            <a:r>
              <a:rPr lang="en-US" altLang="zh-CN" sz="2000" b="1" dirty="0"/>
              <a:t>2</a:t>
            </a:r>
            <a:r>
              <a:rPr lang="zh-CN" altLang="en-US" sz="2000" b="1" dirty="0" smtClean="0"/>
              <a:t>列</a:t>
            </a:r>
            <a:r>
              <a:rPr lang="en-US" altLang="zh-CN" sz="2000" dirty="0" smtClean="0"/>
              <a:t>	</a:t>
            </a:r>
            <a:endParaRPr lang="zh-CN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871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</a:t>
            </a:r>
            <a:r>
              <a:rPr lang="zh-CN" altLang="en-US" sz="3200" dirty="0">
                <a:solidFill>
                  <a:srgbClr val="00B0F0"/>
                </a:solidFill>
              </a:rPr>
              <a:t>布局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GridLayout(</a:t>
            </a:r>
            <a:r>
              <a:rPr lang="zh-CN" altLang="en-US" sz="3200" dirty="0" smtClean="0"/>
              <a:t>网格布</a:t>
            </a:r>
            <a:r>
              <a:rPr lang="zh-CN" altLang="en-US" sz="3200" dirty="0"/>
              <a:t>局</a:t>
            </a:r>
            <a:r>
              <a:rPr lang="en-US" altLang="zh-CN" sz="3200" dirty="0" smtClean="0"/>
              <a:t>)</a:t>
            </a:r>
          </a:p>
          <a:p>
            <a:r>
              <a:rPr lang="zh-CN" altLang="en-US" sz="2000" dirty="0" smtClean="0"/>
              <a:t>实现效果：</a:t>
            </a:r>
            <a:r>
              <a:rPr lang="en-US" altLang="zh-CN" sz="2000" dirty="0" smtClean="0"/>
              <a:t>	</a:t>
            </a:r>
            <a:endParaRPr lang="zh-CN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329" y="3120008"/>
            <a:ext cx="2940056" cy="360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6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</a:t>
            </a:r>
            <a:r>
              <a:rPr lang="zh-CN" altLang="en-US" sz="3200" dirty="0">
                <a:solidFill>
                  <a:srgbClr val="00B0F0"/>
                </a:solidFill>
              </a:rPr>
              <a:t>布局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GridLayout(</a:t>
            </a:r>
            <a:r>
              <a:rPr lang="zh-CN" altLang="en-US" sz="3200" dirty="0" smtClean="0"/>
              <a:t>网格布</a:t>
            </a:r>
            <a:r>
              <a:rPr lang="zh-CN" altLang="en-US" sz="3200" dirty="0"/>
              <a:t>局</a:t>
            </a:r>
            <a:r>
              <a:rPr lang="en-US" altLang="zh-CN" sz="3200" dirty="0" smtClean="0"/>
              <a:t>)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&lt;</a:t>
            </a:r>
            <a:r>
              <a:rPr lang="en-US" altLang="zh-CN" sz="2000" dirty="0"/>
              <a:t>GridLayout xmlns:android="http://schemas.android.com/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/res/android"</a:t>
            </a:r>
          </a:p>
          <a:p>
            <a:r>
              <a:rPr lang="en-US" altLang="zh-CN" sz="2000" dirty="0"/>
              <a:t>    xmlns:tools="http://schemas.android.com/tools"</a:t>
            </a:r>
          </a:p>
          <a:p>
            <a:r>
              <a:rPr lang="en-US" altLang="zh-CN" sz="2000" dirty="0"/>
              <a:t>    android:id="@+id/activity_main"</a:t>
            </a:r>
          </a:p>
          <a:p>
            <a:r>
              <a:rPr lang="en-US" altLang="zh-CN" sz="2000" dirty="0"/>
              <a:t>    android:layout_width="wrap_content"</a:t>
            </a:r>
          </a:p>
          <a:p>
            <a:r>
              <a:rPr lang="en-US" altLang="zh-CN" sz="2000" dirty="0"/>
              <a:t>    android:layout_height="wrap_content"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android:rowCount="6"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android:columnCount="4"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android:orientation="horizontal"</a:t>
            </a:r>
          </a:p>
          <a:p>
            <a:r>
              <a:rPr lang="en-US" altLang="zh-CN" sz="2000" dirty="0"/>
              <a:t>    tools:context="com.example.myapplication.MainActivity</a:t>
            </a:r>
            <a:r>
              <a:rPr lang="en-US" altLang="zh-CN" sz="2000" dirty="0" smtClean="0"/>
              <a:t>"&gt;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036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</a:t>
            </a:r>
            <a:r>
              <a:rPr lang="zh-CN" altLang="en-US" sz="3200" dirty="0">
                <a:solidFill>
                  <a:srgbClr val="00B0F0"/>
                </a:solidFill>
              </a:rPr>
              <a:t>布局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LinearLayout(</a:t>
            </a:r>
            <a:r>
              <a:rPr lang="zh-CN" altLang="en-US" sz="3200" dirty="0" smtClean="0"/>
              <a:t>线性布局</a:t>
            </a:r>
            <a:r>
              <a:rPr lang="en-US" altLang="zh-CN" sz="3200" dirty="0" smtClean="0"/>
              <a:t>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z="3200" dirty="0" smtClean="0"/>
              <a:t>	</a:t>
            </a:r>
            <a:r>
              <a:rPr lang="zh-CN" altLang="en-US" sz="2000" dirty="0" smtClean="0"/>
              <a:t>每</a:t>
            </a:r>
            <a:r>
              <a:rPr lang="zh-CN" altLang="en-US" sz="2000" dirty="0"/>
              <a:t>个</a:t>
            </a:r>
            <a:r>
              <a:rPr lang="en-US" altLang="zh-CN" sz="2000" dirty="0"/>
              <a:t>View</a:t>
            </a:r>
            <a:r>
              <a:rPr lang="zh-CN" altLang="en-US" sz="2000" dirty="0"/>
              <a:t>控件（包括布局和单个控件）都需要设</a:t>
            </a:r>
            <a:r>
              <a:rPr lang="zh-CN" altLang="en-US" sz="2000" dirty="0" smtClean="0"/>
              <a:t>置</a:t>
            </a:r>
            <a:r>
              <a:rPr lang="en-US" altLang="zh-CN" sz="2000" dirty="0" smtClean="0"/>
              <a:t>	android:layout_width</a:t>
            </a:r>
            <a:r>
              <a:rPr lang="zh-CN" altLang="en-US" sz="2000" dirty="0"/>
              <a:t>和</a:t>
            </a:r>
            <a:r>
              <a:rPr lang="en-US" altLang="zh-CN" sz="2000" dirty="0"/>
              <a:t>android:layout_height</a:t>
            </a:r>
            <a:r>
              <a:rPr lang="zh-CN" altLang="en-US" sz="2000" dirty="0"/>
              <a:t>属性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前</a:t>
            </a:r>
            <a:r>
              <a:rPr lang="zh-CN" altLang="en-US" sz="2000" dirty="0"/>
              <a:t>者表示该控件的宽度，后者表示高度。可取值如下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fontAlgn="auto">
              <a:spcAft>
                <a:spcPts val="0"/>
              </a:spcAft>
              <a:defRPr/>
            </a:pPr>
            <a:endParaRPr lang="en-US" altLang="zh-CN" sz="2000" dirty="0"/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sz="2000" dirty="0"/>
              <a:t>wrap_content</a:t>
            </a:r>
            <a:r>
              <a:rPr lang="zh-CN" altLang="en-US" sz="2000" dirty="0"/>
              <a:t>：表示控件占用自身大小的空间</a:t>
            </a:r>
            <a:endParaRPr lang="en-US" altLang="zh-CN" sz="2000" dirty="0"/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sz="2000" dirty="0"/>
              <a:t>match_parent</a:t>
            </a:r>
            <a:r>
              <a:rPr lang="zh-CN" altLang="en-US" sz="2000" dirty="0"/>
              <a:t>：表示控件占满其父控件，在早期版本中叫做</a:t>
            </a:r>
            <a:r>
              <a:rPr lang="en-US" altLang="zh-CN" sz="2000" dirty="0" smtClean="0"/>
              <a:t>fill_parent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2000" dirty="0"/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sz="2000" dirty="0"/>
              <a:t>XXdp</a:t>
            </a:r>
            <a:r>
              <a:rPr lang="zh-CN" altLang="en-US" sz="2000" dirty="0"/>
              <a:t>：占用</a:t>
            </a:r>
            <a:r>
              <a:rPr lang="en-US" altLang="zh-CN" sz="2000" dirty="0"/>
              <a:t>XX</a:t>
            </a:r>
            <a:r>
              <a:rPr lang="zh-CN" altLang="en-US" sz="2000" dirty="0"/>
              <a:t>个设备独立像素，很常用</a:t>
            </a:r>
            <a:endParaRPr lang="en-US" altLang="zh-CN" sz="2000" dirty="0"/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sz="2000" dirty="0"/>
              <a:t>XXsp</a:t>
            </a:r>
            <a:r>
              <a:rPr lang="zh-CN" altLang="en-US" sz="2000" dirty="0"/>
              <a:t>：常用在字体大小的标识中，也表示占用的像素</a:t>
            </a:r>
            <a:endParaRPr lang="en-US" altLang="zh-CN" sz="2000" dirty="0"/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sz="2000" dirty="0"/>
              <a:t>XXpx</a:t>
            </a:r>
            <a:r>
              <a:rPr lang="zh-CN" altLang="en-US" sz="2000" dirty="0"/>
              <a:t>：占用</a:t>
            </a:r>
            <a:r>
              <a:rPr lang="en-US" altLang="zh-CN" sz="2000" dirty="0"/>
              <a:t>XX</a:t>
            </a:r>
            <a:r>
              <a:rPr lang="zh-CN" altLang="en-US" sz="2000" dirty="0"/>
              <a:t>个像素，不利于屏幕适配，一般不用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520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</a:t>
            </a:r>
            <a:r>
              <a:rPr lang="zh-CN" altLang="en-US" sz="3200" dirty="0">
                <a:solidFill>
                  <a:srgbClr val="00B0F0"/>
                </a:solidFill>
              </a:rPr>
              <a:t>布局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GridLayout(</a:t>
            </a:r>
            <a:r>
              <a:rPr lang="zh-CN" altLang="en-US" sz="3200" dirty="0" smtClean="0"/>
              <a:t>网格布</a:t>
            </a:r>
            <a:r>
              <a:rPr lang="zh-CN" altLang="en-US" sz="3200" dirty="0"/>
              <a:t>局</a:t>
            </a:r>
            <a:r>
              <a:rPr lang="en-US" altLang="zh-CN" sz="3200" dirty="0" smtClean="0"/>
              <a:t>)</a:t>
            </a:r>
            <a:endParaRPr lang="en-US" altLang="zh-CN" sz="2000" dirty="0" smtClean="0"/>
          </a:p>
          <a:p>
            <a:r>
              <a:rPr lang="en-US" altLang="zh-CN" sz="2000" dirty="0"/>
              <a:t> &lt;TextView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FF0000"/>
                </a:solidFill>
              </a:rPr>
              <a:t>android:layout_columnSpan="4"</a:t>
            </a:r>
          </a:p>
          <a:p>
            <a:r>
              <a:rPr lang="en-US" altLang="zh-CN" sz="2000" dirty="0"/>
              <a:t>        android:layout_marginLeft="10dp"</a:t>
            </a:r>
          </a:p>
          <a:p>
            <a:r>
              <a:rPr lang="en-US" altLang="zh-CN" sz="2000" dirty="0"/>
              <a:t>        android:layout_marginRight="10dp"</a:t>
            </a:r>
          </a:p>
          <a:p>
            <a:r>
              <a:rPr lang="en-US" altLang="zh-CN" sz="2000" dirty="0"/>
              <a:t>        android:text="0"</a:t>
            </a:r>
          </a:p>
          <a:p>
            <a:r>
              <a:rPr lang="en-US" altLang="zh-CN" sz="2000" dirty="0"/>
              <a:t>        android:textSize="50sp" </a:t>
            </a:r>
            <a:r>
              <a:rPr lang="en-US" altLang="zh-CN" sz="2000" dirty="0" smtClean="0"/>
              <a:t>/&gt;</a:t>
            </a:r>
            <a:endParaRPr lang="en-US" altLang="zh-CN" sz="2000" dirty="0"/>
          </a:p>
          <a:p>
            <a:r>
              <a:rPr lang="en-US" altLang="zh-CN" sz="2000" dirty="0"/>
              <a:t>    &lt;Button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FF0000"/>
                </a:solidFill>
              </a:rPr>
              <a:t>android:layout_columnSpan="2"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android:layout_gravity="fill"</a:t>
            </a:r>
          </a:p>
          <a:p>
            <a:r>
              <a:rPr lang="en-US" altLang="zh-CN" sz="2000" dirty="0"/>
              <a:t>        android:text="</a:t>
            </a:r>
            <a:r>
              <a:rPr lang="zh-CN" altLang="en-US" sz="2000" dirty="0"/>
              <a:t>回退</a:t>
            </a:r>
            <a:r>
              <a:rPr lang="en-US" altLang="zh-CN" sz="2000" dirty="0"/>
              <a:t>" </a:t>
            </a:r>
            <a:r>
              <a:rPr lang="en-US" altLang="zh-CN" sz="2000" dirty="0" smtClean="0"/>
              <a:t>/&gt;</a:t>
            </a:r>
            <a:endParaRPr lang="en-US" altLang="zh-CN" sz="2000" dirty="0"/>
          </a:p>
          <a:p>
            <a:r>
              <a:rPr lang="en-US" altLang="zh-CN" sz="2000" dirty="0"/>
              <a:t>    &lt;Button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android:layout_columnSpan="2"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android:layout_gravity="fill"</a:t>
            </a:r>
          </a:p>
          <a:p>
            <a:r>
              <a:rPr lang="en-US" altLang="zh-CN" sz="2000" dirty="0"/>
              <a:t>        android:text="</a:t>
            </a:r>
            <a:r>
              <a:rPr lang="zh-CN" altLang="en-US" sz="2000" dirty="0"/>
              <a:t>清空</a:t>
            </a:r>
            <a:r>
              <a:rPr lang="en-US" altLang="zh-CN" sz="2000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6949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</a:t>
            </a:r>
            <a:r>
              <a:rPr lang="zh-CN" altLang="en-US" sz="3200" dirty="0">
                <a:solidFill>
                  <a:srgbClr val="00B0F0"/>
                </a:solidFill>
              </a:rPr>
              <a:t>布局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GridLayout(</a:t>
            </a:r>
            <a:r>
              <a:rPr lang="zh-CN" altLang="en-US" sz="3200" dirty="0" smtClean="0"/>
              <a:t>网格布</a:t>
            </a:r>
            <a:r>
              <a:rPr lang="zh-CN" altLang="en-US" sz="3200" dirty="0"/>
              <a:t>局</a:t>
            </a:r>
            <a:r>
              <a:rPr lang="en-US" altLang="zh-CN" sz="3200" dirty="0" smtClean="0"/>
              <a:t>)</a:t>
            </a:r>
            <a:endParaRPr lang="en-US" altLang="zh-CN" sz="2000" dirty="0" smtClean="0"/>
          </a:p>
          <a:p>
            <a:r>
              <a:rPr lang="en-US" altLang="zh-CN" sz="2000" dirty="0"/>
              <a:t>  </a:t>
            </a:r>
            <a:r>
              <a:rPr lang="en-US" altLang="zh-CN" sz="2000" dirty="0" smtClean="0"/>
              <a:t>  &lt;</a:t>
            </a:r>
            <a:r>
              <a:rPr lang="en-US" altLang="zh-CN" sz="2000" dirty="0"/>
              <a:t>Button android:text="+" </a:t>
            </a:r>
            <a:r>
              <a:rPr lang="en-US" altLang="zh-CN" sz="2000" dirty="0" smtClean="0"/>
              <a:t>/&gt;</a:t>
            </a:r>
            <a:endParaRPr lang="en-US" altLang="zh-CN" sz="2000" dirty="0"/>
          </a:p>
          <a:p>
            <a:r>
              <a:rPr lang="en-US" altLang="zh-CN" sz="2000" dirty="0"/>
              <a:t>    &lt;Button android:text="1" </a:t>
            </a:r>
            <a:r>
              <a:rPr lang="en-US" altLang="zh-CN" sz="2000" dirty="0" smtClean="0"/>
              <a:t>/&gt;</a:t>
            </a:r>
            <a:endParaRPr lang="en-US" altLang="zh-CN" sz="2000" dirty="0"/>
          </a:p>
          <a:p>
            <a:r>
              <a:rPr lang="en-US" altLang="zh-CN" sz="2000" dirty="0"/>
              <a:t>    &lt;Button android:text="2" </a:t>
            </a:r>
            <a:r>
              <a:rPr lang="en-US" altLang="zh-CN" sz="2000" dirty="0" smtClean="0"/>
              <a:t>/&gt;</a:t>
            </a:r>
            <a:endParaRPr lang="en-US" altLang="zh-CN" sz="2000" dirty="0"/>
          </a:p>
          <a:p>
            <a:r>
              <a:rPr lang="en-US" altLang="zh-CN" sz="2000" dirty="0"/>
              <a:t>    &lt;Button android:text="3" </a:t>
            </a:r>
            <a:r>
              <a:rPr lang="en-US" altLang="zh-CN" sz="2000" dirty="0" smtClean="0"/>
              <a:t>/&gt;</a:t>
            </a:r>
            <a:endParaRPr lang="en-US" altLang="zh-CN" sz="2000" dirty="0"/>
          </a:p>
          <a:p>
            <a:r>
              <a:rPr lang="en-US" altLang="zh-CN" sz="2000" dirty="0"/>
              <a:t>    &lt;Button android:text="-" </a:t>
            </a:r>
            <a:r>
              <a:rPr lang="en-US" altLang="zh-CN" sz="2000" dirty="0" smtClean="0"/>
              <a:t>/&gt;</a:t>
            </a:r>
            <a:endParaRPr lang="en-US" altLang="zh-CN" sz="2000" dirty="0"/>
          </a:p>
          <a:p>
            <a:r>
              <a:rPr lang="en-US" altLang="zh-CN" sz="2000" dirty="0"/>
              <a:t>    &lt;Button android:text="4" </a:t>
            </a:r>
            <a:r>
              <a:rPr lang="en-US" altLang="zh-CN" sz="2000" dirty="0" smtClean="0"/>
              <a:t>/&gt;</a:t>
            </a:r>
            <a:endParaRPr lang="en-US" altLang="zh-CN" sz="2000" dirty="0"/>
          </a:p>
          <a:p>
            <a:r>
              <a:rPr lang="en-US" altLang="zh-CN" sz="2000" dirty="0"/>
              <a:t>    &lt;Button android:text="5" </a:t>
            </a:r>
            <a:r>
              <a:rPr lang="en-US" altLang="zh-CN" sz="2000" dirty="0" smtClean="0"/>
              <a:t>/&gt;</a:t>
            </a:r>
            <a:endParaRPr lang="en-US" altLang="zh-CN" sz="2000" dirty="0"/>
          </a:p>
          <a:p>
            <a:r>
              <a:rPr lang="en-US" altLang="zh-CN" sz="2000" dirty="0"/>
              <a:t>    &lt;Button android:text="6" </a:t>
            </a:r>
            <a:r>
              <a:rPr lang="en-US" altLang="zh-CN" sz="2000" dirty="0" smtClean="0"/>
              <a:t>/&gt;</a:t>
            </a:r>
            <a:endParaRPr lang="en-US" altLang="zh-CN" sz="2000" dirty="0"/>
          </a:p>
          <a:p>
            <a:r>
              <a:rPr lang="en-US" altLang="zh-CN" sz="2000" dirty="0"/>
              <a:t>    &lt;Button android:text="7" </a:t>
            </a:r>
            <a:r>
              <a:rPr lang="en-US" altLang="zh-CN" sz="2000" dirty="0" smtClean="0"/>
              <a:t>/&gt;</a:t>
            </a:r>
            <a:endParaRPr lang="en-US" altLang="zh-CN" sz="2000" dirty="0"/>
          </a:p>
          <a:p>
            <a:r>
              <a:rPr lang="en-US" altLang="zh-CN" sz="2000" dirty="0"/>
              <a:t>    &lt;Button android:text="8" </a:t>
            </a:r>
            <a:r>
              <a:rPr lang="en-US" altLang="zh-CN" sz="2000" dirty="0" smtClean="0"/>
              <a:t>/&gt;</a:t>
            </a:r>
            <a:endParaRPr lang="en-US" altLang="zh-CN" sz="2000" dirty="0"/>
          </a:p>
          <a:p>
            <a:r>
              <a:rPr lang="en-US" altLang="zh-CN" sz="2000" dirty="0"/>
              <a:t>    &lt;Button android:text="9" </a:t>
            </a:r>
            <a:r>
              <a:rPr lang="en-US" altLang="zh-CN" sz="2000" dirty="0" smtClean="0"/>
              <a:t>/&gt;</a:t>
            </a:r>
            <a:endParaRPr lang="en-US" altLang="zh-CN" sz="2000" dirty="0"/>
          </a:p>
          <a:p>
            <a:r>
              <a:rPr lang="en-US" altLang="zh-CN" sz="2000" dirty="0"/>
              <a:t>    &lt;Button android:text="/" /&gt;</a:t>
            </a:r>
          </a:p>
        </p:txBody>
      </p:sp>
    </p:spTree>
    <p:extLst>
      <p:ext uri="{BB962C8B-B14F-4D97-AF65-F5344CB8AC3E}">
        <p14:creationId xmlns:p14="http://schemas.microsoft.com/office/powerpoint/2010/main" val="39029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</a:t>
            </a:r>
            <a:r>
              <a:rPr lang="zh-CN" altLang="en-US" sz="3200" dirty="0">
                <a:solidFill>
                  <a:srgbClr val="00B0F0"/>
                </a:solidFill>
              </a:rPr>
              <a:t>布局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GridLayout(</a:t>
            </a:r>
            <a:r>
              <a:rPr lang="zh-CN" altLang="en-US" sz="3200" dirty="0" smtClean="0"/>
              <a:t>网格布</a:t>
            </a:r>
            <a:r>
              <a:rPr lang="zh-CN" altLang="en-US" sz="3200" dirty="0"/>
              <a:t>局</a:t>
            </a:r>
            <a:r>
              <a:rPr lang="en-US" altLang="zh-CN" sz="3200" dirty="0" smtClean="0"/>
              <a:t>)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en-US" altLang="zh-CN" sz="2000" dirty="0"/>
              <a:t>&lt;Button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android:text="." /&gt;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&lt;Button android:text="0" /&gt;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&lt;Button android:text="=" /&gt;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&lt;Button android:text="*" </a:t>
            </a:r>
            <a:r>
              <a:rPr lang="en-US" altLang="zh-CN" sz="2000" dirty="0" smtClean="0"/>
              <a:t>/&gt;</a:t>
            </a:r>
          </a:p>
          <a:p>
            <a:endParaRPr lang="en-US" altLang="zh-CN" sz="2000" dirty="0"/>
          </a:p>
          <a:p>
            <a:r>
              <a:rPr lang="en-US" altLang="zh-CN" sz="2000" dirty="0"/>
              <a:t>&lt;/GridLayout&gt;</a:t>
            </a:r>
          </a:p>
        </p:txBody>
      </p:sp>
    </p:spTree>
    <p:extLst>
      <p:ext uri="{BB962C8B-B14F-4D97-AF65-F5344CB8AC3E}">
        <p14:creationId xmlns:p14="http://schemas.microsoft.com/office/powerpoint/2010/main" val="26687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Android UI</a:t>
            </a:r>
            <a:r>
              <a:rPr lang="zh-CN" altLang="en-US" sz="3200" dirty="0">
                <a:solidFill>
                  <a:srgbClr val="00B0F0"/>
                </a:solidFill>
              </a:rPr>
              <a:t>框架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View</a:t>
            </a:r>
            <a:r>
              <a:rPr lang="zh-CN" altLang="zh-CN" sz="2800" dirty="0"/>
              <a:t>和</a:t>
            </a:r>
            <a:r>
              <a:rPr lang="en-US" altLang="zh-CN" sz="2800" dirty="0"/>
              <a:t>ViewGroup </a:t>
            </a:r>
            <a:r>
              <a:rPr lang="en-US" altLang="zh-CN" sz="4000" dirty="0"/>
              <a:t>	</a:t>
            </a:r>
          </a:p>
          <a:p>
            <a:r>
              <a:rPr lang="en-US" altLang="zh-CN" sz="4000" dirty="0"/>
              <a:t>	</a:t>
            </a:r>
            <a:r>
              <a:rPr lang="en-US" altLang="zh-CN" sz="2400" dirty="0"/>
              <a:t>Android</a:t>
            </a:r>
            <a:r>
              <a:rPr lang="zh-CN" altLang="zh-CN" sz="2400" dirty="0"/>
              <a:t>中所有的</a:t>
            </a:r>
            <a:r>
              <a:rPr lang="en-US" altLang="zh-CN" sz="2400" dirty="0"/>
              <a:t>UI</a:t>
            </a:r>
            <a:r>
              <a:rPr lang="zh-CN" altLang="zh-CN" sz="2400" dirty="0"/>
              <a:t>（用户界面）元素都是使用</a:t>
            </a:r>
            <a:r>
              <a:rPr lang="en-US" altLang="zh-CN" sz="2400" dirty="0"/>
              <a:t>View</a:t>
            </a:r>
            <a:r>
              <a:rPr lang="zh-CN" altLang="zh-CN" sz="2400" dirty="0"/>
              <a:t>和</a:t>
            </a:r>
            <a:r>
              <a:rPr lang="en-US" altLang="zh-CN" sz="2400" dirty="0"/>
              <a:t>ViewGroup</a:t>
            </a:r>
            <a:r>
              <a:rPr lang="zh-CN" altLang="zh-CN" sz="2400" dirty="0"/>
              <a:t>对象建立的</a:t>
            </a:r>
            <a:endParaRPr lang="en-US" altLang="zh-CN" sz="2400" dirty="0"/>
          </a:p>
          <a:p>
            <a:endParaRPr lang="en-US" altLang="zh-CN" sz="2400" dirty="0"/>
          </a:p>
          <a:p>
            <a:pPr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en-US" altLang="zh-CN" sz="2400" dirty="0"/>
              <a:t>View</a:t>
            </a:r>
            <a:r>
              <a:rPr lang="zh-CN" altLang="zh-CN" sz="2400" dirty="0"/>
              <a:t>是一个可以将一些信息绘制在屏幕上并与用户产生交互的对象</a:t>
            </a:r>
            <a:endParaRPr lang="en-US" altLang="zh-CN" sz="2400" dirty="0"/>
          </a:p>
          <a:p>
            <a:pPr fontAlgn="auto">
              <a:spcAft>
                <a:spcPts val="0"/>
              </a:spcAft>
              <a:defRPr/>
            </a:pPr>
            <a:endParaRPr lang="en-US" altLang="zh-CN" sz="2400" dirty="0"/>
          </a:p>
          <a:p>
            <a:pPr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en-US" altLang="zh-CN" sz="2400" dirty="0"/>
              <a:t>ViewGroup</a:t>
            </a:r>
            <a:r>
              <a:rPr lang="zh-CN" altLang="zh-CN" sz="2400" dirty="0"/>
              <a:t>是一个包含多个的</a:t>
            </a:r>
            <a:r>
              <a:rPr lang="en-US" altLang="zh-CN" sz="2400" dirty="0"/>
              <a:t>View</a:t>
            </a:r>
            <a:r>
              <a:rPr lang="zh-CN" altLang="zh-CN" sz="2400" dirty="0"/>
              <a:t>和</a:t>
            </a:r>
            <a:r>
              <a:rPr lang="en-US" altLang="zh-CN" sz="2400" dirty="0"/>
              <a:t>ViewGroup</a:t>
            </a:r>
            <a:r>
              <a:rPr lang="zh-CN" altLang="zh-CN" sz="2400" dirty="0"/>
              <a:t>的容器，用来定义</a:t>
            </a:r>
            <a:r>
              <a:rPr lang="en-US" altLang="zh-CN" sz="2400" dirty="0"/>
              <a:t>UI</a:t>
            </a:r>
            <a:r>
              <a:rPr lang="zh-CN" altLang="zh-CN" sz="2400" dirty="0"/>
              <a:t>布局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500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Android UI</a:t>
            </a:r>
            <a:r>
              <a:rPr lang="zh-CN" altLang="en-US" sz="3200" dirty="0">
                <a:solidFill>
                  <a:srgbClr val="00B0F0"/>
                </a:solidFill>
              </a:rPr>
              <a:t>框架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View</a:t>
            </a:r>
            <a:r>
              <a:rPr lang="zh-CN" altLang="zh-CN" sz="2800" dirty="0"/>
              <a:t>和</a:t>
            </a:r>
            <a:r>
              <a:rPr lang="en-US" altLang="zh-CN" sz="2800" dirty="0"/>
              <a:t>ViewGroup </a:t>
            </a:r>
            <a:r>
              <a:rPr lang="en-US" altLang="zh-CN" sz="4000" dirty="0"/>
              <a:t>	</a:t>
            </a:r>
          </a:p>
          <a:p>
            <a:pPr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en-US" altLang="zh-CN" sz="2400" dirty="0"/>
              <a:t>Android</a:t>
            </a:r>
            <a:r>
              <a:rPr lang="zh-CN" altLang="zh-CN" sz="2400" dirty="0"/>
              <a:t>提供了一系列的</a:t>
            </a:r>
            <a:r>
              <a:rPr lang="en-US" altLang="zh-CN" sz="2400" dirty="0"/>
              <a:t>View</a:t>
            </a:r>
            <a:r>
              <a:rPr lang="zh-CN" altLang="zh-CN" sz="2400" dirty="0"/>
              <a:t>和</a:t>
            </a:r>
            <a:r>
              <a:rPr lang="en-US" altLang="zh-CN" sz="2400" dirty="0"/>
              <a:t>ViewGroup</a:t>
            </a:r>
            <a:r>
              <a:rPr lang="zh-CN" altLang="zh-CN" sz="2400" dirty="0"/>
              <a:t>的子类，</a:t>
            </a:r>
            <a:endParaRPr lang="en-US" altLang="zh-CN" sz="24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zh-CN" sz="2400" dirty="0"/>
              <a:t>   </a:t>
            </a:r>
            <a:r>
              <a:rPr lang="zh-CN" altLang="zh-CN" sz="2400" dirty="0"/>
              <a:t>开发者可以灵活地组合使用它们来完成界面布局、界面元素</a:t>
            </a:r>
            <a:r>
              <a:rPr lang="en-US" altLang="zh-CN" sz="2400" dirty="0"/>
              <a:t>          </a:t>
            </a:r>
            <a:r>
              <a:rPr lang="zh-CN" altLang="zh-CN" sz="2400" dirty="0"/>
              <a:t>绘制和用户交互等工作</a:t>
            </a:r>
            <a:endParaRPr lang="en-US" altLang="zh-CN" sz="2400" dirty="0"/>
          </a:p>
          <a:p>
            <a:pPr fontAlgn="auto">
              <a:spcAft>
                <a:spcPts val="0"/>
              </a:spcAft>
              <a:defRPr/>
            </a:pPr>
            <a:endParaRPr lang="en-US" altLang="zh-CN" sz="2400" dirty="0"/>
          </a:p>
          <a:p>
            <a:pPr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zh-CN" sz="2400" dirty="0"/>
              <a:t>开发者还可以选择性地继承一些系统提供的</a:t>
            </a:r>
            <a:r>
              <a:rPr lang="en-US" altLang="zh-CN" sz="2400" dirty="0"/>
              <a:t>View</a:t>
            </a:r>
            <a:r>
              <a:rPr lang="zh-CN" altLang="zh-CN" sz="2400" dirty="0"/>
              <a:t>，</a:t>
            </a:r>
            <a:endParaRPr lang="en-US" altLang="zh-CN" sz="24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zh-CN" sz="2400" dirty="0"/>
              <a:t>   </a:t>
            </a:r>
            <a:r>
              <a:rPr lang="zh-CN" altLang="zh-CN" sz="2400" dirty="0"/>
              <a:t>来自定义</a:t>
            </a:r>
            <a:r>
              <a:rPr lang="en-US" altLang="zh-CN" sz="2400" dirty="0"/>
              <a:t>View</a:t>
            </a:r>
            <a:r>
              <a:rPr lang="zh-CN" altLang="zh-CN" sz="2400" dirty="0"/>
              <a:t>，把自己定义的界面元素显示给用户。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39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Android UI</a:t>
            </a:r>
            <a:r>
              <a:rPr lang="zh-CN" altLang="en-US" sz="3200" dirty="0">
                <a:solidFill>
                  <a:srgbClr val="00B0F0"/>
                </a:solidFill>
              </a:rPr>
              <a:t>框架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View</a:t>
            </a:r>
            <a:r>
              <a:rPr lang="zh-CN" altLang="zh-CN" sz="2800" dirty="0"/>
              <a:t>和</a:t>
            </a:r>
            <a:r>
              <a:rPr lang="en-US" altLang="zh-CN" sz="2800" dirty="0"/>
              <a:t>ViewGroup </a:t>
            </a:r>
            <a:r>
              <a:rPr lang="en-US" altLang="zh-CN" sz="4000" dirty="0"/>
              <a:t>	</a:t>
            </a:r>
          </a:p>
          <a:p>
            <a:pPr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en-US" altLang="zh-CN" sz="2400" dirty="0"/>
              <a:t>Android</a:t>
            </a:r>
            <a:r>
              <a:rPr lang="zh-CN" altLang="zh-CN" sz="2400" dirty="0"/>
              <a:t>的</a:t>
            </a:r>
            <a:r>
              <a:rPr lang="en-US" altLang="zh-CN" sz="2400" dirty="0"/>
              <a:t>UI</a:t>
            </a:r>
            <a:r>
              <a:rPr lang="zh-CN" altLang="zh-CN" sz="2400" dirty="0"/>
              <a:t>开发使用层次模型来完成，一般都是在一个</a:t>
            </a:r>
            <a:r>
              <a:rPr lang="en-US" altLang="zh-CN" sz="2400" dirty="0"/>
              <a:t>	ViewGroup</a:t>
            </a:r>
            <a:r>
              <a:rPr lang="zh-CN" altLang="zh-CN" sz="2400" dirty="0"/>
              <a:t>中嵌套多层</a:t>
            </a:r>
            <a:r>
              <a:rPr lang="en-US" altLang="zh-CN" sz="2400" dirty="0"/>
              <a:t>ViewGroup</a:t>
            </a:r>
            <a:r>
              <a:rPr lang="zh-CN" altLang="zh-CN" sz="2400" dirty="0"/>
              <a:t>，</a:t>
            </a:r>
            <a:endParaRPr lang="en-US" altLang="zh-CN" sz="24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zh-CN" sz="2400" dirty="0"/>
              <a:t>	</a:t>
            </a:r>
            <a:r>
              <a:rPr lang="zh-CN" altLang="zh-CN" sz="2400" dirty="0"/>
              <a:t>每一层中含有</a:t>
            </a:r>
            <a:r>
              <a:rPr lang="zh-CN" altLang="en-US" sz="2400" dirty="0"/>
              <a:t>任意</a:t>
            </a:r>
            <a:r>
              <a:rPr lang="en-US" altLang="zh-CN" sz="2400" dirty="0"/>
              <a:t>	</a:t>
            </a:r>
            <a:r>
              <a:rPr lang="zh-CN" altLang="zh-CN" sz="2400" dirty="0"/>
              <a:t>数目的</a:t>
            </a:r>
            <a:r>
              <a:rPr lang="en-US" altLang="zh-CN" sz="2400" dirty="0"/>
              <a:t>View</a:t>
            </a:r>
            <a:r>
              <a:rPr lang="zh-CN" altLang="zh-CN" sz="2400" dirty="0"/>
              <a:t>。</a:t>
            </a:r>
            <a:endParaRPr lang="en-US" altLang="zh-CN" sz="2400" dirty="0"/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2969" y="3902662"/>
            <a:ext cx="4681537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75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Android UI</a:t>
            </a:r>
            <a:r>
              <a:rPr lang="zh-CN" altLang="en-US" sz="3200" dirty="0">
                <a:solidFill>
                  <a:srgbClr val="00B0F0"/>
                </a:solidFill>
              </a:rPr>
              <a:t>框架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View</a:t>
            </a:r>
            <a:r>
              <a:rPr lang="zh-CN" altLang="en-US" sz="2800" dirty="0"/>
              <a:t>和</a:t>
            </a:r>
            <a:r>
              <a:rPr lang="en-US" altLang="zh-CN" sz="2800" dirty="0"/>
              <a:t>ViewGroup</a:t>
            </a:r>
            <a:r>
              <a:rPr lang="zh-CN" altLang="en-US" sz="2800" dirty="0"/>
              <a:t>的子孙类</a:t>
            </a:r>
            <a:r>
              <a:rPr lang="en-US" altLang="zh-CN" sz="4000" dirty="0"/>
              <a:t>	</a:t>
            </a:r>
          </a:p>
        </p:txBody>
      </p:sp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6541" y="2659158"/>
            <a:ext cx="6929437" cy="419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49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Android UI</a:t>
            </a:r>
            <a:r>
              <a:rPr lang="zh-CN" altLang="en-US" sz="3200" dirty="0">
                <a:solidFill>
                  <a:srgbClr val="00B0F0"/>
                </a:solidFill>
              </a:rPr>
              <a:t>框架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布局定义方式</a:t>
            </a:r>
            <a:r>
              <a:rPr lang="en-US" altLang="zh-CN" sz="36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400" dirty="0"/>
              <a:t>定义</a:t>
            </a:r>
            <a:r>
              <a:rPr lang="en-US" altLang="zh-CN" sz="2400" dirty="0"/>
              <a:t>UI</a:t>
            </a:r>
            <a:r>
              <a:rPr lang="zh-CN" altLang="zh-CN" sz="2400" dirty="0"/>
              <a:t>布局的最常用的方法是使用</a:t>
            </a:r>
            <a:r>
              <a:rPr lang="en-US" altLang="zh-CN" sz="2400" dirty="0"/>
              <a:t>XML </a:t>
            </a:r>
            <a:r>
              <a:rPr lang="zh-CN" altLang="zh-CN" sz="2400" dirty="0"/>
              <a:t>布局文件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XML </a:t>
            </a:r>
            <a:r>
              <a:rPr lang="zh-CN" altLang="zh-CN" sz="2400" dirty="0"/>
              <a:t>中的每个元素都是</a:t>
            </a:r>
            <a:r>
              <a:rPr lang="en-US" altLang="zh-CN" sz="2400" dirty="0"/>
              <a:t>View </a:t>
            </a:r>
            <a:r>
              <a:rPr lang="zh-CN" altLang="zh-CN" sz="2400" dirty="0"/>
              <a:t>或</a:t>
            </a:r>
            <a:r>
              <a:rPr lang="en-US" altLang="zh-CN" sz="2400" dirty="0"/>
              <a:t>ViewGroup</a:t>
            </a:r>
            <a:r>
              <a:rPr lang="zh-CN" altLang="zh-CN" sz="2400" dirty="0"/>
              <a:t>的子孙类的对象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400" dirty="0"/>
              <a:t>可以把每一个</a:t>
            </a:r>
            <a:r>
              <a:rPr lang="en-US" altLang="zh-CN" sz="2400" dirty="0"/>
              <a:t>XML</a:t>
            </a:r>
            <a:r>
              <a:rPr lang="zh-CN" altLang="zh-CN" sz="2400" dirty="0"/>
              <a:t>布局文件理解为一颗由</a:t>
            </a:r>
            <a:r>
              <a:rPr lang="en-US" altLang="zh-CN" sz="2400" dirty="0"/>
              <a:t>View</a:t>
            </a:r>
            <a:r>
              <a:rPr lang="zh-CN" altLang="zh-CN" sz="2400" dirty="0"/>
              <a:t>和</a:t>
            </a:r>
            <a:r>
              <a:rPr lang="en-US" altLang="zh-CN" sz="2400" dirty="0"/>
              <a:t>ViewGroup</a:t>
            </a:r>
            <a:r>
              <a:rPr lang="zh-CN" altLang="zh-CN" sz="2400" dirty="0"/>
              <a:t>的子孙类对象组成的树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400" dirty="0"/>
              <a:t>树根是一个</a:t>
            </a:r>
            <a:r>
              <a:rPr lang="en-US" altLang="zh-CN" sz="2400" dirty="0"/>
              <a:t>ViewGroup</a:t>
            </a:r>
            <a:r>
              <a:rPr lang="zh-CN" altLang="zh-CN" sz="2400" dirty="0"/>
              <a:t>对象，所有的叶节点都是</a:t>
            </a:r>
            <a:r>
              <a:rPr lang="en-US" altLang="zh-CN" sz="2400" dirty="0"/>
              <a:t>View</a:t>
            </a:r>
            <a:r>
              <a:rPr lang="zh-CN" altLang="zh-CN" sz="2400" dirty="0"/>
              <a:t>对象，树的分支节点都是</a:t>
            </a:r>
            <a:r>
              <a:rPr lang="en-US" altLang="zh-CN" sz="2400" dirty="0"/>
              <a:t>ViewGroup</a:t>
            </a:r>
            <a:r>
              <a:rPr lang="zh-CN" altLang="zh-CN" sz="2400" dirty="0"/>
              <a:t>对</a:t>
            </a:r>
            <a:r>
              <a:rPr lang="zh-CN" altLang="zh-CN" sz="2400" dirty="0" smtClean="0"/>
              <a:t>象</a:t>
            </a:r>
            <a:r>
              <a:rPr lang="en-US" altLang="zh-CN" sz="4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878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</a:t>
            </a:r>
            <a:r>
              <a:rPr lang="zh-CN" altLang="en-US" sz="3200" dirty="0">
                <a:solidFill>
                  <a:srgbClr val="00B0F0"/>
                </a:solidFill>
              </a:rPr>
              <a:t>布局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LinearLayout(</a:t>
            </a:r>
            <a:r>
              <a:rPr lang="zh-CN" altLang="en-US" sz="3200" dirty="0" smtClean="0"/>
              <a:t>线性布局</a:t>
            </a:r>
            <a:r>
              <a:rPr lang="en-US" altLang="zh-CN" sz="3200" dirty="0" smtClean="0"/>
              <a:t>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z="3200" dirty="0" smtClean="0"/>
              <a:t>	</a:t>
            </a:r>
            <a:r>
              <a:rPr lang="en-US" altLang="zh-CN" sz="2000" dirty="0"/>
              <a:t>android:gravity</a:t>
            </a:r>
            <a:r>
              <a:rPr lang="zh-CN" altLang="en-US" sz="2000" dirty="0"/>
              <a:t>和</a:t>
            </a:r>
            <a:r>
              <a:rPr lang="en-US" altLang="zh-CN" sz="2000" dirty="0"/>
              <a:t>android:layout_gravity</a:t>
            </a:r>
            <a:r>
              <a:rPr lang="zh-CN" altLang="en-US" sz="2000" dirty="0"/>
              <a:t>属</a:t>
            </a:r>
            <a:r>
              <a:rPr lang="zh-CN" altLang="en-US" sz="2000" dirty="0" smtClean="0"/>
              <a:t>性</a:t>
            </a:r>
            <a:endParaRPr lang="en-US" altLang="zh-CN" sz="2000" dirty="0" smtClean="0"/>
          </a:p>
          <a:p>
            <a:pPr fontAlgn="auto">
              <a:spcAft>
                <a:spcPts val="0"/>
              </a:spcAft>
              <a:defRPr/>
            </a:pPr>
            <a:endParaRPr lang="en-US" altLang="zh-CN" sz="2000" dirty="0" smtClean="0"/>
          </a:p>
          <a:p>
            <a:pPr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2000" dirty="0"/>
              <a:t>联系：</a:t>
            </a:r>
            <a:endParaRPr lang="en-US" altLang="zh-CN" sz="2000" dirty="0"/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zh-CN" sz="2000" dirty="0"/>
              <a:t>它们都是用来设置对齐方式</a:t>
            </a:r>
            <a:r>
              <a:rPr lang="zh-CN" altLang="zh-CN" sz="2000" dirty="0" smtClean="0"/>
              <a:t>的</a:t>
            </a:r>
            <a:endParaRPr lang="en-US" altLang="zh-CN" sz="2000" dirty="0" smtClean="0"/>
          </a:p>
          <a:p>
            <a:pPr fontAlgn="auto">
              <a:spcAft>
                <a:spcPts val="0"/>
              </a:spcAft>
              <a:defRPr/>
            </a:pPr>
            <a:endParaRPr lang="en-US" altLang="zh-CN" sz="2000" dirty="0"/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zh-CN" sz="2000" dirty="0"/>
              <a:t>可选值包</a:t>
            </a:r>
            <a:r>
              <a:rPr lang="zh-CN" altLang="zh-CN" sz="2000" dirty="0" smtClean="0"/>
              <a:t>括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left</a:t>
            </a:r>
            <a:r>
              <a:rPr lang="zh-CN" altLang="zh-CN" sz="2000" dirty="0"/>
              <a:t>（左对齐）、</a:t>
            </a:r>
            <a:r>
              <a:rPr lang="en-US" altLang="zh-CN" sz="2000" dirty="0"/>
              <a:t>right</a:t>
            </a:r>
            <a:r>
              <a:rPr lang="zh-CN" altLang="zh-CN" sz="2000" dirty="0"/>
              <a:t>（右对齐）、</a:t>
            </a:r>
            <a:r>
              <a:rPr lang="en-US" altLang="zh-CN" sz="2000" dirty="0"/>
              <a:t>top</a:t>
            </a:r>
            <a:r>
              <a:rPr lang="zh-CN" altLang="zh-CN" sz="2000" dirty="0"/>
              <a:t>（上对齐</a:t>
            </a:r>
            <a:r>
              <a:rPr lang="zh-CN" altLang="zh-CN" sz="2000" dirty="0" smtClean="0"/>
              <a:t>）、</a:t>
            </a:r>
            <a:r>
              <a:rPr lang="en-US" altLang="zh-CN" sz="2000" dirty="0" smtClean="0"/>
              <a:t>		           bottom	</a:t>
            </a:r>
            <a:r>
              <a:rPr lang="zh-CN" altLang="zh-CN" sz="2000" dirty="0" smtClean="0"/>
              <a:t>（</a:t>
            </a:r>
            <a:r>
              <a:rPr lang="zh-CN" altLang="zh-CN" sz="2000" dirty="0"/>
              <a:t>下对齐）、</a:t>
            </a:r>
            <a:r>
              <a:rPr lang="en-US" altLang="zh-CN" sz="2000" dirty="0"/>
              <a:t>center</a:t>
            </a:r>
            <a:r>
              <a:rPr lang="zh-CN" altLang="zh-CN" sz="2000" dirty="0"/>
              <a:t>（居中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zh-CN" sz="2000" dirty="0"/>
              <a:t>	 </a:t>
            </a:r>
            <a:r>
              <a:rPr lang="en-US" altLang="zh-CN" sz="2000" dirty="0" smtClean="0"/>
              <a:t>          center_horizontal</a:t>
            </a:r>
            <a:r>
              <a:rPr lang="zh-CN" altLang="zh-CN" sz="2000" dirty="0"/>
              <a:t>（水</a:t>
            </a:r>
            <a:r>
              <a:rPr lang="zh-CN" altLang="zh-CN" sz="2000" dirty="0" smtClean="0"/>
              <a:t>平</a:t>
            </a:r>
            <a:r>
              <a:rPr lang="en-US" altLang="zh-CN" sz="2000" dirty="0" smtClean="0"/>
              <a:t>	</a:t>
            </a:r>
            <a:r>
              <a:rPr lang="zh-CN" altLang="zh-CN" sz="2000" dirty="0" smtClean="0"/>
              <a:t>居</a:t>
            </a:r>
            <a:r>
              <a:rPr lang="zh-CN" altLang="zh-CN" sz="2000" dirty="0"/>
              <a:t>中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zh-CN" sz="2000" dirty="0"/>
              <a:t>	 </a:t>
            </a:r>
            <a:r>
              <a:rPr lang="en-US" altLang="zh-CN" sz="2000" dirty="0" smtClean="0"/>
              <a:t>         </a:t>
            </a:r>
            <a:r>
              <a:rPr lang="zh-CN" altLang="zh-CN" sz="2000" dirty="0" smtClean="0"/>
              <a:t>和</a:t>
            </a:r>
            <a:r>
              <a:rPr lang="en-US" altLang="zh-CN" sz="2000" dirty="0"/>
              <a:t>center_vertical</a:t>
            </a:r>
            <a:r>
              <a:rPr lang="zh-CN" altLang="zh-CN" sz="2000" dirty="0"/>
              <a:t>（垂直居中）等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pPr fontAlgn="auto">
              <a:spcAft>
                <a:spcPts val="0"/>
              </a:spcAft>
              <a:defRPr/>
            </a:pPr>
            <a:endParaRPr lang="en-US" altLang="zh-CN" sz="2000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zh-CN" sz="2000" dirty="0" smtClean="0"/>
              <a:t>这</a:t>
            </a:r>
            <a:r>
              <a:rPr lang="zh-CN" altLang="zh-CN" sz="2000" dirty="0"/>
              <a:t>些值还可以组合使用，中间用“</a:t>
            </a:r>
            <a:r>
              <a:rPr lang="en-US" altLang="zh-CN" sz="2000" dirty="0"/>
              <a:t>|</a:t>
            </a:r>
            <a:r>
              <a:rPr lang="zh-CN" altLang="zh-CN" sz="2000" dirty="0"/>
              <a:t>”分开即可。</a:t>
            </a:r>
            <a:endParaRPr lang="en-US" altLang="zh-CN" sz="2000" dirty="0"/>
          </a:p>
          <a:p>
            <a:pPr fontAlgn="auto">
              <a:spcAft>
                <a:spcPts val="0"/>
              </a:spcAft>
              <a:defRPr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824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</a:t>
            </a:r>
            <a:r>
              <a:rPr lang="zh-CN" altLang="en-US" sz="3200" dirty="0">
                <a:solidFill>
                  <a:srgbClr val="00B0F0"/>
                </a:solidFill>
              </a:rPr>
              <a:t>布局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LinearLayout(</a:t>
            </a:r>
            <a:r>
              <a:rPr lang="zh-CN" altLang="en-US" sz="3200" dirty="0" smtClean="0"/>
              <a:t>线性布局</a:t>
            </a:r>
            <a:r>
              <a:rPr lang="en-US" altLang="zh-CN" sz="3200" dirty="0" smtClean="0"/>
              <a:t>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z="3200" dirty="0" smtClean="0"/>
              <a:t>	</a:t>
            </a:r>
            <a:r>
              <a:rPr lang="en-US" altLang="zh-CN" sz="2000" dirty="0"/>
              <a:t>android:gravity</a:t>
            </a:r>
            <a:r>
              <a:rPr lang="zh-CN" altLang="en-US" sz="2000" dirty="0"/>
              <a:t>和</a:t>
            </a:r>
            <a:r>
              <a:rPr lang="en-US" altLang="zh-CN" sz="2000" dirty="0"/>
              <a:t>android:layout_gravity</a:t>
            </a:r>
            <a:r>
              <a:rPr lang="zh-CN" altLang="en-US" sz="2000" dirty="0"/>
              <a:t>属</a:t>
            </a:r>
            <a:r>
              <a:rPr lang="zh-CN" altLang="en-US" sz="2000" dirty="0" smtClean="0"/>
              <a:t>性</a:t>
            </a:r>
            <a:endParaRPr lang="en-US" altLang="zh-CN" sz="2000" dirty="0" smtClean="0"/>
          </a:p>
          <a:p>
            <a:pPr fontAlgn="auto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2000" dirty="0"/>
              <a:t>区别：</a:t>
            </a:r>
            <a:endParaRPr lang="zh-CN" altLang="zh-CN" sz="2000" dirty="0"/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sz="2000" dirty="0"/>
              <a:t>android:gravity</a:t>
            </a:r>
            <a:r>
              <a:rPr lang="zh-CN" altLang="zh-CN" sz="2000" dirty="0"/>
              <a:t>：用于设置该</a:t>
            </a:r>
            <a:r>
              <a:rPr lang="en-US" altLang="zh-CN" sz="2000" dirty="0"/>
              <a:t>View</a:t>
            </a:r>
            <a:r>
              <a:rPr lang="zh-CN" altLang="zh-CN" sz="2000" dirty="0"/>
              <a:t>内部内容的对齐方式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fontAlgn="auto">
              <a:spcAft>
                <a:spcPts val="0"/>
              </a:spcAft>
              <a:defRPr/>
            </a:pPr>
            <a:endParaRPr lang="en-US" altLang="zh-CN" sz="2000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zh-CN" sz="2000" dirty="0" smtClean="0"/>
              <a:t>比</a:t>
            </a:r>
            <a:r>
              <a:rPr lang="zh-CN" altLang="zh-CN" sz="2000" dirty="0"/>
              <a:t>如可以使用一个</a:t>
            </a:r>
            <a:r>
              <a:rPr lang="en-US" altLang="zh-CN" sz="2000" dirty="0"/>
              <a:t>Button</a:t>
            </a:r>
            <a:r>
              <a:rPr lang="zh-CN" altLang="zh-CN" sz="2000" dirty="0"/>
              <a:t>的该属性设置其上的文本在这个</a:t>
            </a:r>
            <a:r>
              <a:rPr lang="en-US" altLang="zh-CN" sz="2000" dirty="0"/>
              <a:t>Button</a:t>
            </a:r>
            <a:r>
              <a:rPr lang="zh-CN" altLang="zh-CN" sz="2000" dirty="0"/>
              <a:t>中的位置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fontAlgn="auto">
              <a:spcAft>
                <a:spcPts val="0"/>
              </a:spcAft>
              <a:defRPr/>
            </a:pPr>
            <a:endParaRPr lang="zh-CN" altLang="zh-CN" sz="2000" dirty="0"/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sz="2000" dirty="0"/>
              <a:t>android:layout_gravity</a:t>
            </a:r>
            <a:r>
              <a:rPr lang="zh-CN" altLang="zh-CN" sz="2000" dirty="0"/>
              <a:t>：用于设置该</a:t>
            </a:r>
            <a:r>
              <a:rPr lang="en-US" altLang="zh-CN" sz="2000" dirty="0"/>
              <a:t>View</a:t>
            </a:r>
            <a:r>
              <a:rPr lang="zh-CN" altLang="zh-CN" sz="2000" dirty="0"/>
              <a:t>在其父</a:t>
            </a:r>
            <a:r>
              <a:rPr lang="en-US" altLang="zh-CN" sz="2000" dirty="0"/>
              <a:t>View</a:t>
            </a:r>
            <a:r>
              <a:rPr lang="zh-CN" altLang="zh-CN" sz="2000" dirty="0"/>
              <a:t>中的对齐方式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fontAlgn="auto">
              <a:spcAft>
                <a:spcPts val="0"/>
              </a:spcAft>
              <a:defRPr/>
            </a:pPr>
            <a:endParaRPr lang="en-US" altLang="zh-CN" sz="2000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zh-CN" sz="2000" dirty="0" smtClean="0"/>
              <a:t>比</a:t>
            </a:r>
            <a:r>
              <a:rPr lang="zh-CN" altLang="zh-CN" sz="2000" dirty="0"/>
              <a:t>如一个</a:t>
            </a:r>
            <a:r>
              <a:rPr lang="en-US" altLang="zh-CN" sz="2000" dirty="0"/>
              <a:t>Button</a:t>
            </a:r>
            <a:r>
              <a:rPr lang="zh-CN" altLang="zh-CN" sz="2000" dirty="0"/>
              <a:t>在一个</a:t>
            </a:r>
            <a:r>
              <a:rPr lang="en-US" altLang="zh-CN" sz="2000" dirty="0"/>
              <a:t>LinearLayout</a:t>
            </a:r>
            <a:r>
              <a:rPr lang="zh-CN" altLang="zh-CN" sz="2000" dirty="0"/>
              <a:t>中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zh-CN" sz="2000" dirty="0" smtClean="0"/>
              <a:t>可</a:t>
            </a:r>
            <a:r>
              <a:rPr lang="zh-CN" altLang="zh-CN" sz="2000" dirty="0"/>
              <a:t>以使用</a:t>
            </a:r>
            <a:r>
              <a:rPr lang="en-US" altLang="zh-CN" sz="2000" dirty="0"/>
              <a:t>Button</a:t>
            </a:r>
            <a:r>
              <a:rPr lang="zh-CN" altLang="zh-CN" sz="2000" dirty="0"/>
              <a:t>的该属性设置这个</a:t>
            </a:r>
            <a:r>
              <a:rPr lang="en-US" altLang="zh-CN" sz="2000" dirty="0"/>
              <a:t>Button</a:t>
            </a:r>
            <a:r>
              <a:rPr lang="zh-CN" altLang="zh-CN" sz="2000" dirty="0"/>
              <a:t>在这个</a:t>
            </a:r>
            <a:r>
              <a:rPr lang="en-US" altLang="zh-CN" sz="2000" dirty="0"/>
              <a:t>LinearLayout</a:t>
            </a:r>
            <a:r>
              <a:rPr lang="zh-CN" altLang="zh-CN" sz="2000" dirty="0"/>
              <a:t>中的位置。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08310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</a:t>
            </a:r>
            <a:r>
              <a:rPr lang="zh-CN" altLang="en-US" sz="3200" dirty="0">
                <a:solidFill>
                  <a:srgbClr val="00B0F0"/>
                </a:solidFill>
              </a:rPr>
              <a:t>布局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LinearLayout(</a:t>
            </a:r>
            <a:r>
              <a:rPr lang="zh-CN" altLang="en-US" sz="3200" dirty="0" smtClean="0"/>
              <a:t>线性布局</a:t>
            </a:r>
            <a:r>
              <a:rPr lang="en-US" altLang="zh-CN" sz="3200" dirty="0" smtClean="0"/>
              <a:t>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z="3200" dirty="0" smtClean="0"/>
              <a:t>	</a:t>
            </a:r>
            <a:r>
              <a:rPr lang="en-US" altLang="zh-CN" sz="2800" dirty="0"/>
              <a:t>android:layout_weight</a:t>
            </a:r>
            <a:r>
              <a:rPr lang="zh-CN" altLang="en-US" sz="2800" dirty="0"/>
              <a:t>属性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fontAlgn="auto">
              <a:spcAft>
                <a:spcPts val="0"/>
              </a:spcAft>
              <a:defRPr/>
            </a:pPr>
            <a:endParaRPr lang="en-US" altLang="zh-CN" sz="2000" dirty="0" smtClean="0"/>
          </a:p>
          <a:p>
            <a:pPr>
              <a:defRPr/>
            </a:pPr>
            <a:r>
              <a:rPr lang="en-US" altLang="zh-CN" sz="2000" dirty="0" smtClean="0"/>
              <a:t>	LinearLayout</a:t>
            </a:r>
            <a:r>
              <a:rPr lang="zh-CN" altLang="en-US" sz="2000" dirty="0"/>
              <a:t>特有的</a:t>
            </a:r>
            <a:r>
              <a:rPr lang="zh-CN" altLang="zh-CN" sz="2000" dirty="0"/>
              <a:t>属性——</a:t>
            </a:r>
            <a:r>
              <a:rPr lang="en-US" altLang="zh-CN" sz="2000" dirty="0"/>
              <a:t>android:layout_weight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pPr>
              <a:defRPr/>
            </a:pPr>
            <a:r>
              <a:rPr lang="en-US" altLang="zh-CN" sz="2000" dirty="0" smtClean="0"/>
              <a:t>	</a:t>
            </a:r>
            <a:r>
              <a:rPr lang="zh-CN" altLang="zh-CN" sz="2000" dirty="0" smtClean="0"/>
              <a:t>它</a:t>
            </a:r>
            <a:r>
              <a:rPr lang="zh-CN" altLang="zh-CN" sz="2000" dirty="0"/>
              <a:t>表示比重的意思</a:t>
            </a:r>
            <a:r>
              <a:rPr lang="zh-CN" altLang="en-US" sz="2000" dirty="0"/>
              <a:t>，可实现百分比布</a:t>
            </a:r>
            <a:r>
              <a:rPr lang="zh-CN" altLang="en-US" sz="2000" dirty="0" smtClean="0"/>
              <a:t>局</a:t>
            </a:r>
            <a:endParaRPr lang="en-US" altLang="zh-CN" sz="2000" dirty="0" smtClean="0"/>
          </a:p>
          <a:p>
            <a:pPr>
              <a:defRPr/>
            </a:pPr>
            <a:endParaRPr lang="en-US" altLang="zh-CN" sz="2000" dirty="0"/>
          </a:p>
          <a:p>
            <a:pPr fontAlgn="auto">
              <a:spcAft>
                <a:spcPts val="0"/>
              </a:spcAft>
              <a:defRPr/>
            </a:pPr>
            <a:endParaRPr lang="en-US" altLang="zh-CN" sz="2000" dirty="0" smtClean="0"/>
          </a:p>
          <a:p>
            <a:pPr fontAlgn="auto">
              <a:spcAft>
                <a:spcPts val="0"/>
              </a:spcAft>
              <a:defRPr/>
            </a:pPr>
            <a:endParaRPr lang="zh-CN" altLang="zh-CN" sz="2000" dirty="0"/>
          </a:p>
          <a:p>
            <a:pPr fontAlgn="auto">
              <a:spcAft>
                <a:spcPts val="0"/>
              </a:spcAft>
              <a:defRPr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066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</a:t>
            </a:r>
            <a:r>
              <a:rPr lang="zh-CN" altLang="en-US" sz="3200" dirty="0">
                <a:solidFill>
                  <a:srgbClr val="00B0F0"/>
                </a:solidFill>
              </a:rPr>
              <a:t>布局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/>
              <a:t>RelativeLayout</a:t>
            </a:r>
            <a:r>
              <a:rPr lang="en-US" altLang="zh-CN" sz="3200" dirty="0" smtClean="0"/>
              <a:t>(</a:t>
            </a:r>
            <a:r>
              <a:rPr lang="zh-CN" altLang="en-US" sz="3200" dirty="0"/>
              <a:t>相对布局</a:t>
            </a:r>
            <a:r>
              <a:rPr lang="en-US" altLang="zh-CN" sz="3200" dirty="0" smtClean="0"/>
              <a:t>)</a:t>
            </a:r>
          </a:p>
          <a:p>
            <a:pPr>
              <a:defRPr/>
            </a:pPr>
            <a:r>
              <a:rPr lang="en-US" altLang="zh-CN" sz="3200" dirty="0" smtClean="0"/>
              <a:t>	</a:t>
            </a:r>
            <a:r>
              <a:rPr lang="zh-CN" altLang="zh-CN" sz="2400" dirty="0"/>
              <a:t>相对布局中的视图组件是按相互之间的相对位置来确</a:t>
            </a:r>
            <a:r>
              <a:rPr lang="zh-CN" altLang="zh-CN" sz="2400" dirty="0" smtClean="0"/>
              <a:t>定</a:t>
            </a:r>
            <a:endParaRPr lang="en-US" altLang="zh-CN" sz="2400" dirty="0" smtClean="0"/>
          </a:p>
          <a:p>
            <a:pPr>
              <a:defRPr/>
            </a:pPr>
            <a:endParaRPr lang="en-US" altLang="zh-CN" sz="2400" dirty="0"/>
          </a:p>
          <a:p>
            <a:r>
              <a:rPr lang="en-US" altLang="zh-CN" sz="2400" dirty="0" smtClean="0"/>
              <a:t>	</a:t>
            </a:r>
            <a:r>
              <a:rPr lang="en-US" altLang="zh-CN" sz="2000" dirty="0"/>
              <a:t>RelativeLayout</a:t>
            </a:r>
            <a:r>
              <a:rPr lang="zh-CN" altLang="zh-CN" sz="2000" dirty="0"/>
              <a:t>中往往需要定义每一个控件的</a:t>
            </a:r>
            <a:r>
              <a:rPr lang="zh-CN" altLang="en-US" sz="2000" dirty="0"/>
              <a:t>资源</a:t>
            </a:r>
            <a:r>
              <a:rPr lang="en-US" altLang="zh-CN" sz="2000" dirty="0" smtClean="0"/>
              <a:t>ID</a:t>
            </a:r>
          </a:p>
          <a:p>
            <a:endParaRPr lang="zh-CN" altLang="zh-CN" sz="2000" dirty="0"/>
          </a:p>
          <a:p>
            <a:r>
              <a:rPr lang="en-US" altLang="zh-CN" sz="2000" dirty="0" smtClean="0"/>
              <a:t>	layout_toLeftOf</a:t>
            </a:r>
            <a:r>
              <a:rPr lang="zh-CN" altLang="en-US" sz="2000" dirty="0"/>
              <a:t>、</a:t>
            </a:r>
            <a:r>
              <a:rPr lang="en-US" altLang="zh-CN" sz="2000" dirty="0"/>
              <a:t>layout_toRightOf</a:t>
            </a:r>
            <a:r>
              <a:rPr lang="zh-CN" altLang="en-US" sz="2000" dirty="0"/>
              <a:t>、</a:t>
            </a:r>
            <a:r>
              <a:rPr lang="en-US" altLang="zh-CN" sz="2000" dirty="0"/>
              <a:t>layout_below</a:t>
            </a:r>
            <a:r>
              <a:rPr lang="zh-CN" altLang="en-US" sz="2000" dirty="0"/>
              <a:t>表示相对位</a:t>
            </a:r>
            <a:r>
              <a:rPr lang="zh-CN" altLang="en-US" sz="2000" dirty="0" smtClean="0"/>
              <a:t>置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	layout_alignXXX</a:t>
            </a:r>
            <a:r>
              <a:rPr lang="zh-CN" altLang="en-US" sz="2000" dirty="0"/>
              <a:t>表示对齐方</a:t>
            </a:r>
            <a:r>
              <a:rPr lang="zh-CN" altLang="en-US" sz="2000" dirty="0" smtClean="0"/>
              <a:t>式</a:t>
            </a:r>
            <a:endParaRPr lang="en-US" altLang="zh-CN" sz="2000" dirty="0"/>
          </a:p>
          <a:p>
            <a:r>
              <a:rPr lang="en-US" altLang="zh-CN" sz="2000" dirty="0" smtClean="0"/>
              <a:t>	layout_marginXXX</a:t>
            </a:r>
            <a:r>
              <a:rPr lang="zh-CN" altLang="en-US" sz="2000" dirty="0"/>
              <a:t>表示间</a:t>
            </a:r>
            <a:r>
              <a:rPr lang="zh-CN" altLang="en-US" sz="2000" dirty="0" smtClean="0"/>
              <a:t>距</a:t>
            </a:r>
            <a:r>
              <a:rPr lang="en-US" altLang="zh-CN" sz="3200" dirty="0" smtClean="0"/>
              <a:t>	</a:t>
            </a:r>
            <a:endParaRPr lang="zh-CN" altLang="zh-CN" sz="2000" dirty="0"/>
          </a:p>
          <a:p>
            <a:pPr fontAlgn="auto">
              <a:spcAft>
                <a:spcPts val="0"/>
              </a:spcAft>
              <a:defRPr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784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</a:t>
            </a:r>
            <a:r>
              <a:rPr lang="zh-CN" altLang="en-US" sz="3200" dirty="0">
                <a:solidFill>
                  <a:srgbClr val="00B0F0"/>
                </a:solidFill>
              </a:rPr>
              <a:t>布局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/>
              <a:t>TableLayout </a:t>
            </a:r>
            <a:r>
              <a:rPr lang="en-US" altLang="zh-CN" sz="3200" dirty="0" smtClean="0"/>
              <a:t>(</a:t>
            </a:r>
            <a:r>
              <a:rPr lang="zh-CN" altLang="en-US" sz="3200" dirty="0"/>
              <a:t>表格布局</a:t>
            </a:r>
            <a:r>
              <a:rPr lang="en-US" altLang="zh-CN" sz="3200" dirty="0" smtClean="0"/>
              <a:t>)</a:t>
            </a:r>
          </a:p>
          <a:p>
            <a:r>
              <a:rPr lang="en-US" altLang="zh-CN" sz="3200" dirty="0" smtClean="0"/>
              <a:t>	</a:t>
            </a:r>
            <a:r>
              <a:rPr lang="en-US" altLang="zh-CN" sz="2000" dirty="0"/>
              <a:t>TableLayout</a:t>
            </a:r>
            <a:r>
              <a:rPr lang="zh-CN" altLang="zh-CN" sz="2000" dirty="0"/>
              <a:t>属于行和列形式的管理控件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zh-CN" sz="2000" dirty="0" smtClean="0"/>
              <a:t>每</a:t>
            </a:r>
            <a:r>
              <a:rPr lang="zh-CN" altLang="zh-CN" sz="2000" dirty="0"/>
              <a:t>行为一个</a:t>
            </a:r>
            <a:r>
              <a:rPr lang="en-US" altLang="zh-CN" sz="2000" dirty="0"/>
              <a:t>TableRow</a:t>
            </a:r>
            <a:r>
              <a:rPr lang="zh-CN" altLang="zh-CN" sz="2000" dirty="0"/>
              <a:t>对象，也可以是一个</a:t>
            </a:r>
            <a:r>
              <a:rPr lang="en-US" altLang="zh-CN" sz="2000" dirty="0"/>
              <a:t>View</a:t>
            </a:r>
            <a:r>
              <a:rPr lang="zh-CN" altLang="zh-CN" sz="2000" dirty="0"/>
              <a:t>对象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	</a:t>
            </a:r>
            <a:r>
              <a:rPr lang="zh-CN" altLang="zh-CN" sz="2000" dirty="0" smtClean="0"/>
              <a:t>在</a:t>
            </a:r>
            <a:r>
              <a:rPr lang="en-US" altLang="zh-CN" sz="2000" dirty="0"/>
              <a:t>TableRow</a:t>
            </a:r>
            <a:r>
              <a:rPr lang="zh-CN" altLang="zh-CN" sz="2000" dirty="0"/>
              <a:t>中还可以继续添加其他的控件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zh-CN" sz="2000" dirty="0" smtClean="0"/>
              <a:t>每</a:t>
            </a:r>
            <a:r>
              <a:rPr lang="zh-CN" altLang="zh-CN" sz="2000" dirty="0"/>
              <a:t>添加一个子控件就成为一列。</a:t>
            </a:r>
            <a:r>
              <a:rPr lang="en-US" altLang="zh-CN" sz="2000" dirty="0"/>
              <a:t>TableLayout</a:t>
            </a:r>
            <a:r>
              <a:rPr lang="zh-CN" altLang="zh-CN" sz="2000" dirty="0"/>
              <a:t>不会生成边框。</a:t>
            </a:r>
            <a:endParaRPr lang="en-US" altLang="zh-CN" sz="2000" dirty="0"/>
          </a:p>
          <a:p>
            <a:pPr>
              <a:defRPr/>
            </a:pPr>
            <a:r>
              <a:rPr lang="en-US" altLang="zh-CN" sz="3200" dirty="0" smtClean="0"/>
              <a:t>	</a:t>
            </a:r>
            <a:endParaRPr lang="zh-CN" altLang="zh-CN" sz="2000" dirty="0" smtClean="0"/>
          </a:p>
          <a:p>
            <a:pPr fontAlgn="auto">
              <a:spcAft>
                <a:spcPts val="0"/>
              </a:spcAft>
              <a:defRPr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754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</a:t>
            </a:r>
            <a:r>
              <a:rPr lang="zh-CN" altLang="en-US" sz="3200" dirty="0">
                <a:solidFill>
                  <a:srgbClr val="00B0F0"/>
                </a:solidFill>
              </a:rPr>
              <a:t>布局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/>
              <a:t>TableLayout </a:t>
            </a:r>
            <a:r>
              <a:rPr lang="en-US" altLang="zh-CN" sz="3200" dirty="0" smtClean="0"/>
              <a:t>(</a:t>
            </a:r>
            <a:r>
              <a:rPr lang="zh-CN" altLang="en-US" sz="3200" dirty="0"/>
              <a:t>表格布局</a:t>
            </a:r>
            <a:r>
              <a:rPr lang="en-US" altLang="zh-CN" sz="3200" dirty="0" smtClean="0"/>
              <a:t>)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TableLayout xmlns:android="http://schemas.android.com/</a:t>
            </a:r>
            <a:r>
              <a:rPr lang="en-US" altLang="zh-CN" dirty="0" err="1"/>
              <a:t>apk</a:t>
            </a:r>
            <a:r>
              <a:rPr lang="en-US" altLang="zh-CN" dirty="0"/>
              <a:t>/res/android"</a:t>
            </a:r>
          </a:p>
          <a:p>
            <a:r>
              <a:rPr lang="en-US" altLang="zh-CN" dirty="0"/>
              <a:t>    xmlns:tools="http://schemas.android.com/tools"</a:t>
            </a:r>
          </a:p>
          <a:p>
            <a:r>
              <a:rPr lang="en-US" altLang="zh-CN" dirty="0"/>
              <a:t>    android:id="@+id</a:t>
            </a:r>
            <a:r>
              <a:rPr lang="en-US" altLang="zh-CN" dirty="0" smtClean="0"/>
              <a:t>/ activity_main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android:layout_width="match_parent"</a:t>
            </a:r>
          </a:p>
          <a:p>
            <a:r>
              <a:rPr lang="en-US" altLang="zh-CN" dirty="0"/>
              <a:t>    android:layout_height="match_parent"</a:t>
            </a:r>
          </a:p>
          <a:p>
            <a:r>
              <a:rPr lang="en-US" altLang="zh-CN" dirty="0"/>
              <a:t>    tools:context="com.example.myapplication.MainActivity"&gt;</a:t>
            </a:r>
          </a:p>
          <a:p>
            <a:endParaRPr lang="en-US" altLang="zh-CN" dirty="0"/>
          </a:p>
          <a:p>
            <a:r>
              <a:rPr lang="en-US" altLang="zh-CN" dirty="0"/>
              <a:t>    &lt;ImageView</a:t>
            </a:r>
          </a:p>
          <a:p>
            <a:r>
              <a:rPr lang="en-US" altLang="zh-CN" dirty="0"/>
              <a:t>        android:layout_width="wrap_content"</a:t>
            </a:r>
          </a:p>
          <a:p>
            <a:r>
              <a:rPr lang="en-US" altLang="zh-CN" dirty="0"/>
              <a:t>        android:layout_height="wrap_content"</a:t>
            </a:r>
          </a:p>
          <a:p>
            <a:r>
              <a:rPr lang="en-US" altLang="zh-CN" dirty="0"/>
              <a:t>        android:layout_weight="1"</a:t>
            </a:r>
          </a:p>
          <a:p>
            <a:r>
              <a:rPr lang="en-US" altLang="zh-CN" dirty="0"/>
              <a:t>        android:scaleType="centerInside"</a:t>
            </a:r>
          </a:p>
          <a:p>
            <a:r>
              <a:rPr lang="en-US" altLang="zh-CN" dirty="0"/>
              <a:t>        android:src="@drawable</a:t>
            </a:r>
            <a:r>
              <a:rPr lang="en-US" altLang="zh-CN" dirty="0" smtClean="0"/>
              <a:t>/ armstrong_on_moon</a:t>
            </a:r>
            <a:r>
              <a:rPr lang="en-US" altLang="zh-CN" dirty="0"/>
              <a:t>" /&gt;</a:t>
            </a:r>
          </a:p>
          <a:p>
            <a:r>
              <a:rPr lang="en-US" altLang="zh-CN" sz="2000" dirty="0" smtClean="0"/>
              <a:t>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193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594338"/>
            <a:ext cx="84288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常用</a:t>
            </a:r>
            <a:r>
              <a:rPr lang="zh-CN" altLang="en-US" sz="3200" dirty="0">
                <a:solidFill>
                  <a:srgbClr val="00B0F0"/>
                </a:solidFill>
              </a:rPr>
              <a:t>布局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/>
              <a:t>TableLayout </a:t>
            </a:r>
            <a:r>
              <a:rPr lang="en-US" altLang="zh-CN" sz="3200" dirty="0" smtClean="0"/>
              <a:t>(</a:t>
            </a:r>
            <a:r>
              <a:rPr lang="zh-CN" altLang="en-US" sz="3200" dirty="0"/>
              <a:t>表格布局</a:t>
            </a:r>
            <a:r>
              <a:rPr lang="en-US" altLang="zh-CN" sz="3200" dirty="0" smtClean="0"/>
              <a:t>)</a:t>
            </a:r>
          </a:p>
          <a:p>
            <a:r>
              <a:rPr lang="en-US" altLang="zh-CN" sz="2000" dirty="0"/>
              <a:t> &lt;TableRow</a:t>
            </a:r>
          </a:p>
          <a:p>
            <a:r>
              <a:rPr lang="en-US" altLang="zh-CN" sz="2000" dirty="0"/>
              <a:t>        android:gravity="bottom|center"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smtClean="0"/>
              <a:t>&gt;</a:t>
            </a:r>
            <a:endParaRPr lang="en-US" altLang="zh-CN" sz="2000" dirty="0"/>
          </a:p>
          <a:p>
            <a:r>
              <a:rPr lang="en-US" altLang="zh-CN" sz="2000" dirty="0"/>
              <a:t>        &lt;Button</a:t>
            </a:r>
          </a:p>
          <a:p>
            <a:r>
              <a:rPr lang="en-US" altLang="zh-CN" sz="2000" dirty="0"/>
              <a:t>            android:layout_width="wrap_content"</a:t>
            </a:r>
          </a:p>
          <a:p>
            <a:r>
              <a:rPr lang="en-US" altLang="zh-CN" sz="2000" dirty="0"/>
              <a:t>            android:layout_height="wrap_content"</a:t>
            </a:r>
          </a:p>
          <a:p>
            <a:r>
              <a:rPr lang="en-US" altLang="zh-CN" sz="2000" dirty="0"/>
              <a:t>            android:text="</a:t>
            </a:r>
            <a:r>
              <a:rPr lang="zh-CN" altLang="en-US" sz="2000" dirty="0"/>
              <a:t>播放</a:t>
            </a:r>
            <a:r>
              <a:rPr lang="en-US" altLang="zh-CN" sz="2000" dirty="0"/>
              <a:t>" </a:t>
            </a:r>
            <a:r>
              <a:rPr lang="en-US" altLang="zh-CN" sz="2000" dirty="0" smtClean="0"/>
              <a:t>/&gt;</a:t>
            </a:r>
            <a:endParaRPr lang="en-US" altLang="zh-CN" sz="2000" dirty="0"/>
          </a:p>
          <a:p>
            <a:r>
              <a:rPr lang="en-US" altLang="zh-CN" sz="2000" dirty="0"/>
              <a:t>        &lt;Button</a:t>
            </a:r>
          </a:p>
          <a:p>
            <a:r>
              <a:rPr lang="en-US" altLang="zh-CN" sz="2000" dirty="0"/>
              <a:t>            android:layout_width="wrap_content"</a:t>
            </a:r>
          </a:p>
          <a:p>
            <a:r>
              <a:rPr lang="en-US" altLang="zh-CN" sz="2000" dirty="0"/>
              <a:t>            android:layout_height="wrap_content"</a:t>
            </a:r>
          </a:p>
          <a:p>
            <a:r>
              <a:rPr lang="en-US" altLang="zh-CN" sz="2000" dirty="0"/>
              <a:t>            android:text="</a:t>
            </a:r>
            <a:r>
              <a:rPr lang="zh-CN" altLang="en-US" sz="2000" dirty="0"/>
              <a:t>停止</a:t>
            </a:r>
            <a:r>
              <a:rPr lang="en-US" altLang="zh-CN" sz="2000" dirty="0"/>
              <a:t>" /&gt;</a:t>
            </a:r>
          </a:p>
          <a:p>
            <a:r>
              <a:rPr lang="en-US" altLang="zh-CN" sz="2000" dirty="0"/>
              <a:t>    &lt;/TableRow&gt;</a:t>
            </a:r>
          </a:p>
          <a:p>
            <a:r>
              <a:rPr lang="en-US" altLang="zh-CN" sz="2000" dirty="0"/>
              <a:t>&lt;/TableLayout&gt;</a:t>
            </a:r>
          </a:p>
        </p:txBody>
      </p:sp>
    </p:spTree>
    <p:extLst>
      <p:ext uri="{BB962C8B-B14F-4D97-AF65-F5344CB8AC3E}">
        <p14:creationId xmlns:p14="http://schemas.microsoft.com/office/powerpoint/2010/main" val="17155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912</TotalTime>
  <Words>1136</Words>
  <Application>Microsoft Office PowerPoint</Application>
  <PresentationFormat>宽屏</PresentationFormat>
  <Paragraphs>349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方正姚体</vt:lpstr>
      <vt:lpstr>华文新魏</vt:lpstr>
      <vt:lpstr>宋体</vt:lpstr>
      <vt:lpstr>Arial</vt:lpstr>
      <vt:lpstr>Calibri</vt:lpstr>
      <vt:lpstr>Trebuchet MS</vt:lpstr>
      <vt:lpstr>Wingdings</vt:lpstr>
      <vt:lpstr>Wingdings 2</vt:lpstr>
      <vt:lpstr>Wingdings 3</vt:lpstr>
      <vt:lpstr>平面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Android课堂</dc:title>
  <dc:creator>jiang</dc:creator>
  <cp:lastModifiedBy>jiang</cp:lastModifiedBy>
  <cp:revision>81</cp:revision>
  <dcterms:created xsi:type="dcterms:W3CDTF">2017-05-09T03:11:36Z</dcterms:created>
  <dcterms:modified xsi:type="dcterms:W3CDTF">2017-06-17T10:45:41Z</dcterms:modified>
</cp:coreProperties>
</file>