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9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6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7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5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3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基础知识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/>
              <a:t>Activity</a:t>
            </a:r>
            <a:r>
              <a:rPr lang="zh-CN" altLang="en-US" sz="2800" dirty="0"/>
              <a:t>负责</a:t>
            </a:r>
            <a:r>
              <a:rPr lang="en-US" altLang="zh-CN" sz="2800" dirty="0"/>
              <a:t>Android</a:t>
            </a:r>
            <a:r>
              <a:rPr lang="zh-CN" altLang="en-US" sz="2800" dirty="0"/>
              <a:t>应用的界面处理工作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用来显示用户界面，并处理用户交互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通常，一个界面对应一个</a:t>
            </a:r>
            <a:r>
              <a:rPr lang="en-US" altLang="zh-CN" sz="2800" dirty="0"/>
              <a:t>Activity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zh-CN" sz="2800" dirty="0"/>
              <a:t>每一个</a:t>
            </a:r>
            <a:r>
              <a:rPr lang="en-US" altLang="zh-CN" sz="2800" dirty="0"/>
              <a:t>Android</a:t>
            </a:r>
            <a:r>
              <a:rPr lang="zh-CN" altLang="zh-CN" sz="2800" dirty="0"/>
              <a:t>应用都需要有一个入口</a:t>
            </a:r>
            <a:r>
              <a:rPr lang="en-US" altLang="zh-CN" sz="2800" dirty="0"/>
              <a:t>Activity</a:t>
            </a:r>
            <a:r>
              <a:rPr lang="zh-CN" altLang="zh-CN" sz="2800" dirty="0"/>
              <a:t>，</a:t>
            </a:r>
            <a:r>
              <a:rPr lang="zh-CN" altLang="en-US" sz="2800" dirty="0"/>
              <a:t>其</a:t>
            </a:r>
            <a:r>
              <a:rPr lang="zh-CN" altLang="zh-CN" sz="2800" dirty="0"/>
              <a:t>名称可以</a:t>
            </a:r>
            <a:r>
              <a:rPr lang="zh-CN" altLang="en-US" sz="2800" dirty="0"/>
              <a:t>由开发者</a:t>
            </a:r>
            <a:r>
              <a:rPr lang="zh-CN" altLang="zh-CN" sz="2800" dirty="0"/>
              <a:t>自行定义</a:t>
            </a:r>
            <a:r>
              <a:rPr lang="zh-CN" altLang="en-US" sz="2800" dirty="0"/>
              <a:t>，但需要在</a:t>
            </a:r>
            <a:r>
              <a:rPr lang="en-US" altLang="zh-CN" sz="2800" dirty="0"/>
              <a:t>AndroidManifest.xml</a:t>
            </a:r>
            <a:r>
              <a:rPr lang="zh-CN" altLang="en-US" sz="2800" dirty="0"/>
              <a:t>中配置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zh-CN" sz="2800" dirty="0"/>
              <a:t>每个</a:t>
            </a:r>
            <a:r>
              <a:rPr lang="en-US" altLang="zh-CN" sz="2800" dirty="0"/>
              <a:t>Activity</a:t>
            </a:r>
            <a:r>
              <a:rPr lang="zh-CN" altLang="zh-CN" sz="2800" dirty="0"/>
              <a:t>都可以启动另一个</a:t>
            </a:r>
            <a:r>
              <a:rPr lang="zh-CN" altLang="en-US" sz="2800" dirty="0"/>
              <a:t>或多个</a:t>
            </a:r>
            <a:r>
              <a:rPr lang="en-US" altLang="zh-CN" sz="2800" dirty="0"/>
              <a:t>Activity</a:t>
            </a:r>
            <a:r>
              <a:rPr lang="zh-CN" altLang="zh-CN" sz="2800" dirty="0"/>
              <a:t>，而每一个被启动的</a:t>
            </a:r>
            <a:r>
              <a:rPr lang="en-US" altLang="zh-CN" sz="2800" dirty="0"/>
              <a:t>Activity</a:t>
            </a:r>
            <a:r>
              <a:rPr lang="zh-CN" altLang="zh-CN" sz="2800" dirty="0"/>
              <a:t>都可以向启动它的</a:t>
            </a:r>
            <a:r>
              <a:rPr lang="en-US" altLang="zh-CN" sz="2800" dirty="0"/>
              <a:t>Activity</a:t>
            </a:r>
            <a:r>
              <a:rPr lang="zh-CN" altLang="zh-CN" sz="2800" dirty="0"/>
              <a:t>返回一些信息</a:t>
            </a:r>
            <a:endParaRPr lang="en-US" altLang="zh-CN" sz="2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 smtClean="0">
                <a:solidFill>
                  <a:srgbClr val="00B0F0"/>
                </a:solidFill>
              </a:rPr>
              <a:t>的其他操</a:t>
            </a:r>
            <a:r>
              <a:rPr lang="zh-CN" altLang="en-US" sz="3200" dirty="0">
                <a:solidFill>
                  <a:srgbClr val="00B0F0"/>
                </a:solidFill>
              </a:rPr>
              <a:t>作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pPr lvl="0"/>
            <a:r>
              <a:rPr lang="zh-CN" altLang="zh-CN" sz="2800" dirty="0"/>
              <a:t>改变标题与去除标题</a:t>
            </a:r>
            <a:r>
              <a:rPr lang="zh-CN" altLang="zh-CN" sz="2800" dirty="0" smtClean="0"/>
              <a:t>栏</a:t>
            </a:r>
            <a:endParaRPr lang="en-US" altLang="zh-CN" sz="2800" dirty="0" smtClean="0"/>
          </a:p>
          <a:p>
            <a:pPr lvl="0"/>
            <a:endParaRPr lang="zh-CN" altLang="zh-CN" sz="2400" dirty="0"/>
          </a:p>
          <a:p>
            <a:pPr>
              <a:buFont typeface="Wingdings" pitchFamily="2" charset="2"/>
              <a:buChar char="ü"/>
            </a:pPr>
            <a:r>
              <a:rPr lang="zh-CN" altLang="zh-CN" sz="2400" dirty="0"/>
              <a:t>在</a:t>
            </a:r>
            <a:r>
              <a:rPr lang="en-US" altLang="zh-CN" sz="2400" dirty="0"/>
              <a:t>&lt;Activity&gt;</a:t>
            </a:r>
            <a:r>
              <a:rPr lang="zh-CN" altLang="zh-CN" sz="2400" dirty="0"/>
              <a:t>标签中使用</a:t>
            </a:r>
            <a:r>
              <a:rPr lang="en-US" altLang="zh-CN" sz="2400" dirty="0"/>
              <a:t>android:label=”…”</a:t>
            </a:r>
            <a:r>
              <a:rPr lang="zh-CN" altLang="zh-CN" sz="2400" dirty="0"/>
              <a:t>属性</a:t>
            </a:r>
            <a:endParaRPr lang="en-US" altLang="zh-CN" sz="2400" dirty="0"/>
          </a:p>
          <a:p>
            <a:pPr>
              <a:buFont typeface="Wingdings" pitchFamily="2" charset="2"/>
              <a:buChar char="ü"/>
            </a:pPr>
            <a:r>
              <a:rPr lang="zh-CN" altLang="zh-CN" sz="2400" dirty="0"/>
              <a:t>在</a:t>
            </a:r>
            <a:r>
              <a:rPr lang="en-US" altLang="zh-CN" sz="2400" dirty="0"/>
              <a:t>onCreate()</a:t>
            </a:r>
            <a:r>
              <a:rPr lang="zh-CN" altLang="zh-CN" sz="2400" dirty="0"/>
              <a:t>方法中使用</a:t>
            </a:r>
            <a:r>
              <a:rPr lang="en-US" altLang="zh-CN" sz="2400" dirty="0"/>
              <a:t>setTitle</a:t>
            </a:r>
            <a:r>
              <a:rPr lang="en-US" altLang="zh-CN" sz="2400" dirty="0" smtClean="0"/>
              <a:t>()</a:t>
            </a:r>
          </a:p>
          <a:p>
            <a:endParaRPr lang="en-US" altLang="zh-CN" dirty="0"/>
          </a:p>
          <a:p>
            <a:pPr lvl="0"/>
            <a:r>
              <a:rPr lang="zh-CN" altLang="zh-CN" sz="2800" dirty="0"/>
              <a:t>不可见与透</a:t>
            </a:r>
            <a:r>
              <a:rPr lang="zh-CN" altLang="zh-CN" sz="2800" dirty="0" smtClean="0"/>
              <a:t>明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en-US" sz="2400" dirty="0"/>
              <a:t>不可见：</a:t>
            </a:r>
            <a:r>
              <a:rPr lang="zh-CN" altLang="zh-CN" sz="2400" dirty="0"/>
              <a:t>在</a:t>
            </a:r>
            <a:r>
              <a:rPr lang="en-US" altLang="zh-CN" sz="2400" dirty="0"/>
              <a:t>onCreate()</a:t>
            </a:r>
            <a:r>
              <a:rPr lang="zh-CN" altLang="zh-CN" sz="2400" dirty="0"/>
              <a:t>方法中调用</a:t>
            </a:r>
            <a:r>
              <a:rPr lang="en-US" altLang="zh-CN" sz="2400" dirty="0"/>
              <a:t>setVisible(false)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400" dirty="0"/>
              <a:t>透明：将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</a:t>
            </a:r>
            <a:r>
              <a:rPr lang="en-US" altLang="zh-CN" sz="2400" dirty="0"/>
              <a:t>theme</a:t>
            </a:r>
            <a:r>
              <a:rPr lang="zh-CN" altLang="en-US" sz="2400" dirty="0"/>
              <a:t>属性设置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dirty="0" smtClean="0"/>
              <a:t>android:theme</a:t>
            </a:r>
            <a:r>
              <a:rPr lang="en-US" altLang="zh-CN" dirty="0"/>
              <a:t>="@android:style</a:t>
            </a:r>
            <a:r>
              <a:rPr lang="en-US" altLang="zh-CN" dirty="0" smtClean="0"/>
              <a:t>/ Theme.Translucent.NoTitleBar.Fullscreen</a:t>
            </a:r>
            <a:r>
              <a:rPr lang="en-US" altLang="zh-CN" dirty="0"/>
              <a:t>“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4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 smtClean="0">
                <a:solidFill>
                  <a:srgbClr val="00B0F0"/>
                </a:solidFill>
              </a:rPr>
              <a:t>的其他操</a:t>
            </a:r>
            <a:r>
              <a:rPr lang="zh-CN" altLang="en-US" sz="3200" dirty="0">
                <a:solidFill>
                  <a:srgbClr val="00B0F0"/>
                </a:solidFill>
              </a:rPr>
              <a:t>作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pPr lvl="0"/>
            <a:r>
              <a:rPr lang="zh-CN" altLang="zh-CN" sz="2800" dirty="0"/>
              <a:t>横竖屏显</a:t>
            </a:r>
            <a:r>
              <a:rPr lang="zh-CN" altLang="zh-CN" sz="2800" dirty="0" smtClean="0"/>
              <a:t>示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zh-CN" sz="2400" dirty="0"/>
              <a:t>在</a:t>
            </a:r>
            <a:r>
              <a:rPr lang="en-US" altLang="zh-CN" sz="2400" dirty="0"/>
              <a:t>&lt;Activity&gt;</a:t>
            </a:r>
            <a:r>
              <a:rPr lang="zh-CN" altLang="zh-CN" sz="2400" dirty="0"/>
              <a:t>标签中加入</a:t>
            </a:r>
            <a:r>
              <a:rPr lang="en-US" altLang="zh-CN" sz="2400" dirty="0"/>
              <a:t>android:screenOrientation=""</a:t>
            </a:r>
            <a:r>
              <a:rPr lang="zh-CN" altLang="zh-CN" sz="2400" dirty="0"/>
              <a:t>属性，值为“</a:t>
            </a:r>
            <a:r>
              <a:rPr lang="en-US" altLang="zh-CN" sz="2400" dirty="0"/>
              <a:t>portrait</a:t>
            </a:r>
            <a:r>
              <a:rPr lang="zh-CN" altLang="zh-CN" sz="2400" dirty="0"/>
              <a:t>”是竖屏，为“</a:t>
            </a:r>
            <a:r>
              <a:rPr lang="en-US" altLang="zh-CN" sz="2400" dirty="0"/>
              <a:t>landscape</a:t>
            </a:r>
            <a:r>
              <a:rPr lang="zh-CN" altLang="zh-CN" sz="2400" dirty="0"/>
              <a:t>”是横</a:t>
            </a:r>
            <a:r>
              <a:rPr lang="zh-CN" altLang="zh-CN" sz="2400" dirty="0" smtClean="0"/>
              <a:t>屏</a:t>
            </a:r>
            <a:endParaRPr lang="en-US" altLang="zh-CN" sz="2400" dirty="0" smtClean="0"/>
          </a:p>
          <a:p>
            <a:endParaRPr lang="en-US" altLang="zh-CN" sz="2400" dirty="0"/>
          </a:p>
          <a:p>
            <a:pPr>
              <a:buFont typeface="Wingdings" pitchFamily="2" charset="2"/>
              <a:buChar char="ü"/>
            </a:pPr>
            <a:r>
              <a:rPr lang="zh-CN" altLang="zh-CN" sz="2400" dirty="0"/>
              <a:t>在</a:t>
            </a:r>
            <a:r>
              <a:rPr lang="en-US" altLang="zh-CN" sz="2400" dirty="0"/>
              <a:t>onCreate()</a:t>
            </a:r>
            <a:r>
              <a:rPr lang="zh-CN" altLang="zh-CN" sz="2400" dirty="0"/>
              <a:t>方法中调用</a:t>
            </a:r>
            <a:r>
              <a:rPr lang="en-US" altLang="zh-CN" sz="2400" dirty="0"/>
              <a:t>setRequestedOrientation</a:t>
            </a:r>
            <a:r>
              <a:rPr lang="en-US" altLang="zh-CN" sz="2400" dirty="0" smtClean="0"/>
              <a:t>( ActivityInfo.SCREEN_ORIENTATION_LANDSCAPE</a:t>
            </a:r>
            <a:r>
              <a:rPr lang="en-US" altLang="zh-CN" sz="2400" dirty="0"/>
              <a:t>)</a:t>
            </a:r>
            <a:r>
              <a:rPr lang="zh-CN" altLang="en-US" sz="2400" dirty="0"/>
              <a:t>（横屏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或</a:t>
            </a:r>
            <a:r>
              <a:rPr lang="en-US" altLang="zh-CN" sz="2400" dirty="0" smtClean="0"/>
              <a:t>setRequestedOrientation( ActivityInfo.SCREEN_ORIENTATION_PORTRAIT</a:t>
            </a:r>
            <a:r>
              <a:rPr lang="en-US" altLang="zh-CN" sz="2400" dirty="0"/>
              <a:t>)</a:t>
            </a:r>
            <a:r>
              <a:rPr lang="zh-CN" altLang="en-US" sz="2400" dirty="0"/>
              <a:t>（竖屏）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10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使用</a:t>
            </a:r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zh-CN" sz="2800" dirty="0"/>
              <a:t>为了使用一个</a:t>
            </a:r>
            <a:r>
              <a:rPr lang="en-US" altLang="zh-CN" sz="2800" dirty="0"/>
              <a:t>Activity</a:t>
            </a:r>
            <a:r>
              <a:rPr lang="zh-CN" altLang="zh-CN" sz="2800" dirty="0"/>
              <a:t>，需要首先实现一个继承自</a:t>
            </a:r>
            <a:r>
              <a:rPr lang="en-US" altLang="zh-CN" sz="2800" dirty="0"/>
              <a:t>Activity</a:t>
            </a:r>
            <a:r>
              <a:rPr lang="zh-CN" altLang="zh-CN" sz="2800" dirty="0"/>
              <a:t>的子类，并重写父类中的一些方法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zh-CN" sz="2800" dirty="0"/>
              <a:t>一般都会重写</a:t>
            </a:r>
            <a:r>
              <a:rPr lang="en-US" altLang="zh-CN" sz="2800" dirty="0"/>
              <a:t>onCreate()</a:t>
            </a:r>
            <a:r>
              <a:rPr lang="zh-CN" altLang="zh-CN" sz="2800" dirty="0"/>
              <a:t>，这个方法是在</a:t>
            </a:r>
            <a:r>
              <a:rPr lang="en-US" altLang="zh-CN" sz="2800" dirty="0"/>
              <a:t>Activity</a:t>
            </a:r>
            <a:r>
              <a:rPr lang="zh-CN" altLang="zh-CN" sz="2800" dirty="0"/>
              <a:t>被启动时自动调用的，我们可以把大多数的初始化工作放在这个方法中进行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zh-CN" sz="2800" dirty="0">
                <a:solidFill>
                  <a:srgbClr val="FF0000"/>
                </a:solidFill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onCreate()</a:t>
            </a:r>
            <a:r>
              <a:rPr lang="zh-CN" altLang="zh-CN" sz="2800" dirty="0">
                <a:solidFill>
                  <a:srgbClr val="FF0000"/>
                </a:solidFill>
              </a:rPr>
              <a:t>方法中，必须</a:t>
            </a:r>
            <a:r>
              <a:rPr lang="zh-CN" altLang="en-US" sz="2800" dirty="0">
                <a:solidFill>
                  <a:srgbClr val="FF0000"/>
                </a:solidFill>
              </a:rPr>
              <a:t>执行</a:t>
            </a:r>
            <a:r>
              <a:rPr lang="en-US" altLang="zh-CN" sz="2800" dirty="0">
                <a:solidFill>
                  <a:srgbClr val="FF0000"/>
                </a:solidFill>
              </a:rPr>
              <a:t>super.onCreate</a:t>
            </a:r>
            <a:r>
              <a:rPr lang="en-US" altLang="zh-CN" sz="2800" dirty="0" smtClean="0">
                <a:solidFill>
                  <a:srgbClr val="FF0000"/>
                </a:solidFill>
              </a:rPr>
              <a:t>( savedInstanceState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zh-CN" sz="2800" dirty="0">
                <a:solidFill>
                  <a:srgbClr val="FF0000"/>
                </a:solidFill>
              </a:rPr>
              <a:t>，否则这个</a:t>
            </a:r>
            <a:r>
              <a:rPr lang="en-US" altLang="zh-CN" sz="2800" dirty="0">
                <a:solidFill>
                  <a:srgbClr val="FF0000"/>
                </a:solidFill>
              </a:rPr>
              <a:t>Activity</a:t>
            </a:r>
            <a:r>
              <a:rPr lang="zh-CN" altLang="zh-CN" sz="2800" dirty="0">
                <a:solidFill>
                  <a:srgbClr val="FF0000"/>
                </a:solidFill>
              </a:rPr>
              <a:t>启动时会抛出一个异常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92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的四种基本状态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运</a:t>
            </a:r>
            <a:r>
              <a:rPr lang="zh-CN" altLang="zh-CN" sz="2800" dirty="0">
                <a:solidFill>
                  <a:srgbClr val="FF0000"/>
                </a:solidFill>
              </a:rPr>
              <a:t>行态（</a:t>
            </a:r>
            <a:r>
              <a:rPr lang="en-US" altLang="zh-CN" sz="2800" dirty="0">
                <a:solidFill>
                  <a:srgbClr val="FF0000"/>
                </a:solidFill>
              </a:rPr>
              <a:t>Running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/>
              <a:t>Activity</a:t>
            </a:r>
            <a:r>
              <a:rPr lang="zh-CN" altLang="zh-CN" sz="2800" dirty="0"/>
              <a:t>处于屏幕最前端</a:t>
            </a: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zh-CN" sz="2800" dirty="0"/>
              <a:t>用户可见且获得焦点</a:t>
            </a:r>
            <a:endParaRPr lang="en-US" altLang="zh-CN" sz="2800" dirty="0"/>
          </a:p>
          <a:p>
            <a:pPr lvl="0"/>
            <a:r>
              <a:rPr lang="zh-CN" altLang="zh-CN" sz="2800" dirty="0">
                <a:solidFill>
                  <a:srgbClr val="FF0000"/>
                </a:solidFill>
              </a:rPr>
              <a:t>暂停态（</a:t>
            </a:r>
            <a:r>
              <a:rPr lang="en-US" altLang="zh-CN" sz="2800" dirty="0">
                <a:solidFill>
                  <a:srgbClr val="FF0000"/>
                </a:solidFill>
              </a:rPr>
              <a:t>Paused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/>
              <a:t>Activity</a:t>
            </a:r>
            <a:r>
              <a:rPr lang="zh-CN" altLang="zh-CN" sz="2800" dirty="0"/>
              <a:t>被置于后台</a:t>
            </a: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zh-CN" sz="2800" dirty="0"/>
              <a:t>用户可见，</a:t>
            </a:r>
            <a:r>
              <a:rPr lang="zh-CN" altLang="en-US" sz="2800" dirty="0"/>
              <a:t>但</a:t>
            </a:r>
            <a:r>
              <a:rPr lang="zh-CN" altLang="zh-CN" sz="2800" dirty="0"/>
              <a:t>失去了焦点</a:t>
            </a:r>
            <a:endParaRPr lang="en-US" altLang="zh-CN" sz="2800" dirty="0"/>
          </a:p>
          <a:p>
            <a:pPr lvl="0"/>
            <a:r>
              <a:rPr lang="zh-CN" altLang="zh-CN" sz="2800" dirty="0">
                <a:solidFill>
                  <a:srgbClr val="FF0000"/>
                </a:solidFill>
              </a:rPr>
              <a:t>停止态（</a:t>
            </a:r>
            <a:r>
              <a:rPr lang="en-US" altLang="zh-CN" sz="2800" dirty="0">
                <a:solidFill>
                  <a:srgbClr val="FF0000"/>
                </a:solidFill>
              </a:rPr>
              <a:t>Stopped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/>
              <a:t>Activity</a:t>
            </a:r>
            <a:r>
              <a:rPr lang="zh-CN" altLang="zh-CN" sz="2800" dirty="0"/>
              <a:t>被新的</a:t>
            </a:r>
            <a:r>
              <a:rPr lang="en-US" altLang="zh-CN" sz="2800" dirty="0"/>
              <a:t>Activity</a:t>
            </a:r>
            <a:r>
              <a:rPr lang="zh-CN" altLang="zh-CN" sz="2800" dirty="0"/>
              <a:t>覆盖</a:t>
            </a: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en-US" sz="2800" dirty="0"/>
              <a:t>失去焦点，</a:t>
            </a:r>
            <a:r>
              <a:rPr lang="zh-CN" altLang="zh-CN" sz="2800" dirty="0"/>
              <a:t>用户不可见</a:t>
            </a:r>
            <a:endParaRPr lang="en-US" altLang="zh-CN" sz="2800" dirty="0"/>
          </a:p>
          <a:p>
            <a:pPr lvl="0"/>
            <a:r>
              <a:rPr lang="zh-CN" altLang="zh-CN" sz="2800" dirty="0">
                <a:solidFill>
                  <a:srgbClr val="FF0000"/>
                </a:solidFill>
              </a:rPr>
              <a:t>终止态（</a:t>
            </a:r>
            <a:r>
              <a:rPr lang="en-US" altLang="zh-CN" sz="2800" dirty="0">
                <a:solidFill>
                  <a:srgbClr val="FF0000"/>
                </a:solidFill>
              </a:rPr>
              <a:t>Destroyed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/>
              <a:t>Activity</a:t>
            </a:r>
            <a:r>
              <a:rPr lang="zh-CN" altLang="zh-CN" sz="2800" dirty="0"/>
              <a:t>被系统终止，资源被回收</a:t>
            </a:r>
            <a:endParaRPr lang="en-US" altLang="zh-CN" sz="2800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20" y="1453662"/>
            <a:ext cx="3600400" cy="49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3727" y="979657"/>
            <a:ext cx="8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生命周</a:t>
            </a:r>
            <a:r>
              <a:rPr lang="zh-CN" altLang="en-US" sz="3200" dirty="0" smtClean="0">
                <a:solidFill>
                  <a:srgbClr val="00B0F0"/>
                </a:solidFill>
              </a:rPr>
              <a:t>期测试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2" y="1599869"/>
            <a:ext cx="45016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zh-CN" sz="1600" dirty="0"/>
              <a:t>public class LifeCycleActivity extends Activity {</a:t>
            </a:r>
          </a:p>
          <a:p>
            <a:pPr defTabSz="288000"/>
            <a:r>
              <a:rPr lang="en-US" altLang="zh-CN" sz="1600" dirty="0"/>
              <a:t>	private static final String LOG_TAG = "LifeCycle";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onCreate(Bundle savedInstanceState) {</a:t>
            </a:r>
          </a:p>
          <a:p>
            <a:pPr defTabSz="288000"/>
            <a:r>
              <a:rPr lang="en-US" altLang="zh-CN" sz="1600" dirty="0"/>
              <a:t>		super.onCreate(savedInstanceState);</a:t>
            </a:r>
          </a:p>
          <a:p>
            <a:pPr defTabSz="288000"/>
            <a:r>
              <a:rPr lang="en-US" altLang="zh-CN" sz="1600" dirty="0"/>
              <a:t>		setContentView</a:t>
            </a:r>
            <a:r>
              <a:rPr lang="en-US" altLang="zh-CN" sz="1600" dirty="0" smtClean="0"/>
              <a:t>( R.layout.life_cycle</a:t>
            </a:r>
            <a:r>
              <a:rPr lang="en-US" altLang="zh-CN" sz="1600" dirty="0"/>
              <a:t>);</a:t>
            </a:r>
          </a:p>
          <a:p>
            <a:pPr defTabSz="288000"/>
            <a:r>
              <a:rPr lang="en-US" altLang="zh-CN" sz="1600" dirty="0"/>
              <a:t>		Log.i(LOG_TAG, "onCreate()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onStart() {</a:t>
            </a:r>
          </a:p>
          <a:p>
            <a:pPr defTabSz="288000"/>
            <a:r>
              <a:rPr lang="en-US" altLang="zh-CN" sz="1600" dirty="0"/>
              <a:t>		super.onStart();</a:t>
            </a:r>
          </a:p>
          <a:p>
            <a:pPr defTabSz="288000"/>
            <a:r>
              <a:rPr lang="en-US" altLang="zh-CN" sz="1600" dirty="0"/>
              <a:t>		Log.i(LOG_TAG, "onStart()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onResume() {</a:t>
            </a:r>
          </a:p>
          <a:p>
            <a:pPr defTabSz="288000"/>
            <a:r>
              <a:rPr lang="en-US" altLang="zh-CN" sz="1600" dirty="0"/>
              <a:t>		super.onResume();</a:t>
            </a:r>
          </a:p>
          <a:p>
            <a:pPr defTabSz="288000"/>
            <a:r>
              <a:rPr lang="en-US" altLang="zh-CN" sz="1600" dirty="0"/>
              <a:t>		Log.i(LOG_TAG, "onResume() called");</a:t>
            </a:r>
          </a:p>
          <a:p>
            <a:pPr defTabSz="288000"/>
            <a:r>
              <a:rPr lang="en-US" altLang="zh-CN" sz="1600" dirty="0"/>
              <a:t>	}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5551527" y="1453662"/>
            <a:ext cx="416169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zh-CN" sz="1600" dirty="0"/>
              <a:t>@Override</a:t>
            </a:r>
          </a:p>
          <a:p>
            <a:pPr defTabSz="288000"/>
            <a:r>
              <a:rPr lang="en-US" altLang="zh-CN" sz="1600" dirty="0"/>
              <a:t>	protected void onPause() {</a:t>
            </a:r>
          </a:p>
          <a:p>
            <a:pPr defTabSz="288000"/>
            <a:r>
              <a:rPr lang="en-US" altLang="zh-CN" sz="1600" dirty="0"/>
              <a:t>		super.onPause();</a:t>
            </a:r>
          </a:p>
          <a:p>
            <a:pPr defTabSz="288000"/>
            <a:r>
              <a:rPr lang="en-US" altLang="zh-CN" sz="1600" dirty="0"/>
              <a:t>		Log.i(LOG_TAG, "onPause()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onStop() {</a:t>
            </a:r>
          </a:p>
          <a:p>
            <a:pPr defTabSz="288000"/>
            <a:r>
              <a:rPr lang="en-US" altLang="zh-CN" sz="1600" dirty="0"/>
              <a:t>		super.onStop();</a:t>
            </a:r>
          </a:p>
          <a:p>
            <a:pPr defTabSz="288000"/>
            <a:r>
              <a:rPr lang="en-US" altLang="zh-CN" sz="1600" dirty="0"/>
              <a:t>		Log.i(LOG_TAG, "onStop()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onDestroy() {</a:t>
            </a:r>
          </a:p>
          <a:p>
            <a:pPr defTabSz="288000"/>
            <a:r>
              <a:rPr lang="en-US" altLang="zh-CN" sz="1600" dirty="0"/>
              <a:t>		super.onDestroy();</a:t>
            </a:r>
          </a:p>
          <a:p>
            <a:pPr defTabSz="288000"/>
            <a:r>
              <a:rPr lang="en-US" altLang="zh-CN" sz="1600" dirty="0"/>
              <a:t>		Log.i(LOG_TAG, "onDestroy()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sz="1600" dirty="0"/>
              <a:t>	@Override</a:t>
            </a:r>
          </a:p>
          <a:p>
            <a:pPr defTabSz="288000"/>
            <a:r>
              <a:rPr lang="en-US" altLang="zh-CN" sz="1600" dirty="0"/>
              <a:t>	protected void onRestart() {</a:t>
            </a:r>
          </a:p>
          <a:p>
            <a:pPr defTabSz="288000"/>
            <a:r>
              <a:rPr lang="en-US" altLang="zh-CN" sz="1600" dirty="0"/>
              <a:t>		super.onRestart();</a:t>
            </a:r>
          </a:p>
          <a:p>
            <a:pPr defTabSz="288000"/>
            <a:r>
              <a:rPr lang="en-US" altLang="zh-CN" sz="1600" dirty="0"/>
              <a:t>		Log.i(LOG_TAG, "onRestart() called");</a:t>
            </a:r>
          </a:p>
          <a:p>
            <a:pPr defTabSz="288000"/>
            <a:r>
              <a:rPr lang="en-US" altLang="zh-CN" sz="1600" dirty="0"/>
              <a:t>	}</a:t>
            </a:r>
          </a:p>
          <a:p>
            <a:pPr defTabSz="288000"/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 flipH="1">
            <a:off x="5118173" y="1599869"/>
            <a:ext cx="157212" cy="525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3727" y="979657"/>
            <a:ext cx="8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添</a:t>
            </a:r>
            <a:r>
              <a:rPr lang="zh-CN" altLang="en-US" sz="3200" dirty="0" smtClean="0">
                <a:solidFill>
                  <a:srgbClr val="00B0F0"/>
                </a:solidFill>
              </a:rPr>
              <a:t>加</a:t>
            </a:r>
            <a:r>
              <a:rPr lang="en-US" altLang="zh-CN" sz="3200" dirty="0" smtClean="0">
                <a:solidFill>
                  <a:srgbClr val="00B0F0"/>
                </a:solidFill>
              </a:rPr>
              <a:t>logcat</a:t>
            </a:r>
            <a:r>
              <a:rPr lang="zh-CN" altLang="en-US" sz="3200" dirty="0" smtClean="0">
                <a:solidFill>
                  <a:srgbClr val="00B0F0"/>
                </a:solidFill>
              </a:rPr>
              <a:t>标签过滤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7" y="2103813"/>
            <a:ext cx="8428892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加</a:t>
            </a:r>
            <a:r>
              <a:rPr lang="zh-CN" altLang="en-US" sz="3200" dirty="0" smtClean="0">
                <a:solidFill>
                  <a:srgbClr val="00B0F0"/>
                </a:solidFill>
              </a:rPr>
              <a:t>载布局文件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负责编写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界面的文件（我们称之为布局文件）</a:t>
            </a:r>
            <a:endParaRPr lang="en-US" altLang="zh-CN" sz="2000" dirty="0" smtClean="0"/>
          </a:p>
          <a:p>
            <a:r>
              <a:rPr lang="zh-CN" altLang="en-US" sz="2000" dirty="0"/>
              <a:t>位</a:t>
            </a:r>
            <a:r>
              <a:rPr lang="zh-CN" altLang="en-US" sz="2000" dirty="0" smtClean="0"/>
              <a:t>置：</a:t>
            </a:r>
            <a:r>
              <a:rPr lang="en-US" altLang="zh-CN" sz="2000" dirty="0" smtClean="0"/>
              <a:t>res/layout/xx.xml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何加载布局文件，将编写的界面显示在手机屏幕上？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通</a:t>
            </a:r>
            <a:r>
              <a:rPr lang="zh-CN" altLang="en-US" sz="2000" dirty="0"/>
              <a:t>过</a:t>
            </a:r>
            <a:r>
              <a:rPr lang="en-US" altLang="zh-CN" sz="2000" dirty="0"/>
              <a:t>setContentView</a:t>
            </a:r>
            <a:r>
              <a:rPr lang="zh-CN" altLang="en-US" sz="2000" dirty="0"/>
              <a:t>（</a:t>
            </a:r>
            <a:r>
              <a:rPr lang="en-US" altLang="zh-CN" sz="2000" dirty="0"/>
              <a:t>int</a:t>
            </a:r>
            <a:r>
              <a:rPr lang="zh-CN" altLang="en-US" sz="2000" dirty="0"/>
              <a:t>）方法加载布局文件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class MainActivity extends Activity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    @Override</a:t>
            </a:r>
          </a:p>
          <a:p>
            <a:r>
              <a:rPr lang="en-US" altLang="zh-CN" sz="2000" dirty="0"/>
              <a:t>    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setContentView</a:t>
            </a:r>
            <a:r>
              <a:rPr lang="en-US" altLang="zh-CN" sz="2000" dirty="0" smtClean="0">
                <a:solidFill>
                  <a:srgbClr val="FF0000"/>
                </a:solidFill>
              </a:rPr>
              <a:t>( R.layout.activity_main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3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实例</a:t>
            </a:r>
            <a:r>
              <a:rPr lang="zh-CN" altLang="en-US" sz="3200" dirty="0" smtClean="0">
                <a:solidFill>
                  <a:srgbClr val="00B0F0"/>
                </a:solidFill>
              </a:rPr>
              <a:t>化控件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3200" dirty="0" smtClean="0">
                <a:solidFill>
                  <a:srgbClr val="00B0F0"/>
                </a:solidFill>
              </a:rPr>
              <a:t>	</a:t>
            </a:r>
            <a:r>
              <a:rPr lang="zh-CN" altLang="en-US" sz="2400" dirty="0"/>
              <a:t>通过</a:t>
            </a:r>
            <a:r>
              <a:rPr lang="en-US" altLang="zh-CN" sz="2400" dirty="0"/>
              <a:t>setContentView</a:t>
            </a:r>
            <a:r>
              <a:rPr lang="zh-CN" altLang="en-US" sz="2400" dirty="0"/>
              <a:t>（</a:t>
            </a:r>
            <a:r>
              <a:rPr lang="en-US" altLang="zh-CN" sz="2400" dirty="0"/>
              <a:t>int</a:t>
            </a:r>
            <a:r>
              <a:rPr lang="zh-CN" altLang="en-US" sz="2400" dirty="0"/>
              <a:t>）方法加载布局文</a:t>
            </a:r>
            <a:r>
              <a:rPr lang="zh-CN" altLang="en-US" sz="2400" dirty="0" smtClean="0"/>
              <a:t>件之后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2400" dirty="0"/>
              <a:t>便可</a:t>
            </a:r>
            <a:r>
              <a:rPr lang="zh-CN" altLang="en-US" sz="2400" dirty="0" smtClean="0"/>
              <a:t>以通过</a:t>
            </a:r>
            <a:r>
              <a:rPr lang="en-US" altLang="zh-CN" sz="2400" dirty="0" smtClean="0"/>
              <a:t>findViewByID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int</a:t>
            </a:r>
            <a:r>
              <a:rPr lang="zh-CN" altLang="en-US" sz="2400" dirty="0" smtClean="0"/>
              <a:t>）方法进行控件的实例化操作。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通过该方法需要注意以下几点：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	</a:t>
            </a:r>
            <a:r>
              <a:rPr lang="zh-CN" altLang="en-US" sz="2400" dirty="0"/>
              <a:t>首</a:t>
            </a:r>
            <a:r>
              <a:rPr lang="zh-CN" altLang="en-US" sz="2400" dirty="0" smtClean="0"/>
              <a:t>先必须在布局文件中给控件增加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属性；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此方法必须在</a:t>
            </a:r>
            <a:r>
              <a:rPr lang="en-US" altLang="zh-CN" sz="2400" dirty="0"/>
              <a:t>setContentView</a:t>
            </a:r>
            <a:r>
              <a:rPr lang="zh-CN" altLang="en-US" sz="2400" dirty="0"/>
              <a:t>（</a:t>
            </a:r>
            <a:r>
              <a:rPr lang="en-US" altLang="zh-CN" sz="2400" dirty="0"/>
              <a:t>int</a:t>
            </a:r>
            <a:r>
              <a:rPr lang="zh-CN" altLang="en-US" sz="2400" dirty="0"/>
              <a:t>）方</a:t>
            </a:r>
            <a:r>
              <a:rPr lang="zh-CN" altLang="en-US" sz="2400" dirty="0" smtClean="0"/>
              <a:t>法之后调用；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注意类型转换，控件为什么类型就转换为什么类型。</a:t>
            </a:r>
            <a:endParaRPr lang="en-US" altLang="zh-CN" sz="2400" dirty="0"/>
          </a:p>
          <a:p>
            <a:endParaRPr lang="en-US" altLang="zh-C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的操作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启</a:t>
            </a:r>
            <a:r>
              <a:rPr lang="zh-CN" altLang="en-US" sz="3200" dirty="0"/>
              <a:t>动</a:t>
            </a:r>
            <a:r>
              <a:rPr lang="en-US" altLang="zh-CN" sz="3200" dirty="0"/>
              <a:t>Activity</a:t>
            </a:r>
            <a:r>
              <a:rPr lang="zh-CN" altLang="en-US" sz="3200" dirty="0"/>
              <a:t>有两种方</a:t>
            </a:r>
            <a:r>
              <a:rPr lang="zh-CN" altLang="en-US" sz="3200" dirty="0" smtClean="0"/>
              <a:t>式</a:t>
            </a:r>
            <a:r>
              <a:rPr lang="en-US" altLang="zh-CN" sz="3200" dirty="0" smtClean="0"/>
              <a:t>: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、直</a:t>
            </a:r>
            <a:r>
              <a:rPr lang="zh-CN" altLang="en-US" sz="3200" dirty="0"/>
              <a:t>接启动</a:t>
            </a:r>
            <a:r>
              <a:rPr lang="en-US" altLang="zh-CN" sz="3200" dirty="0" smtClean="0"/>
              <a:t>Activity</a:t>
            </a:r>
          </a:p>
          <a:p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2000" dirty="0"/>
              <a:t>Intent intent = new Intent(this, NewActivity.class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	this.startActivity(intent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432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Activity</a:t>
            </a:r>
            <a:r>
              <a:rPr lang="zh-CN" altLang="en-US" sz="3200" dirty="0">
                <a:solidFill>
                  <a:srgbClr val="00B0F0"/>
                </a:solidFill>
              </a:rPr>
              <a:t>的操作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启</a:t>
            </a:r>
            <a:r>
              <a:rPr lang="zh-CN" altLang="en-US" sz="3200" dirty="0"/>
              <a:t>动</a:t>
            </a:r>
            <a:r>
              <a:rPr lang="en-US" altLang="zh-CN" sz="3200" dirty="0"/>
              <a:t>Activity</a:t>
            </a:r>
            <a:r>
              <a:rPr lang="zh-CN" altLang="en-US" sz="3200" dirty="0"/>
              <a:t>有两种方</a:t>
            </a:r>
            <a:r>
              <a:rPr lang="zh-CN" altLang="en-US" sz="3200" dirty="0" smtClean="0"/>
              <a:t>式</a:t>
            </a:r>
            <a:r>
              <a:rPr lang="en-US" altLang="zh-CN" sz="3200" dirty="0" smtClean="0"/>
              <a:t>: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、带</a:t>
            </a:r>
            <a:r>
              <a:rPr lang="zh-CN" altLang="en-US" sz="3200" dirty="0"/>
              <a:t>返回值启动</a:t>
            </a:r>
            <a:r>
              <a:rPr lang="en-US" altLang="zh-CN" sz="3200" dirty="0" smtClean="0"/>
              <a:t>Activity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startActivityForResult(Intent intent, int requestCode)</a:t>
            </a:r>
            <a:r>
              <a:rPr lang="zh-CN" altLang="zh-CN" dirty="0"/>
              <a:t>方法来实</a:t>
            </a:r>
            <a:r>
              <a:rPr lang="zh-CN" altLang="zh-CN" dirty="0" smtClean="0"/>
              <a:t>现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   在</a:t>
            </a:r>
            <a:r>
              <a:rPr lang="zh-CN" altLang="en-US" dirty="0"/>
              <a:t>被启动的</a:t>
            </a:r>
            <a:r>
              <a:rPr lang="en-US" altLang="zh-CN" dirty="0"/>
              <a:t>Activity</a:t>
            </a:r>
            <a:r>
              <a:rPr lang="zh-CN" altLang="en-US" dirty="0"/>
              <a:t>中调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 smtClean="0"/>
              <a:t>在</a:t>
            </a:r>
            <a:r>
              <a:rPr lang="zh-CN" altLang="zh-CN" dirty="0"/>
              <a:t>源</a:t>
            </a:r>
            <a:r>
              <a:rPr lang="en-US" altLang="zh-CN" dirty="0"/>
              <a:t>Activity</a:t>
            </a:r>
            <a:r>
              <a:rPr lang="zh-CN" altLang="zh-CN" dirty="0"/>
              <a:t>中重写</a:t>
            </a:r>
            <a:r>
              <a:rPr lang="en-US" altLang="zh-CN" dirty="0"/>
              <a:t>onActivityResult(int requestCode, int resultCode, Intent data) </a:t>
            </a:r>
            <a:r>
              <a:rPr lang="zh-CN" altLang="zh-CN" dirty="0"/>
              <a:t>方法来获取到返回值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688123" y="3575538"/>
            <a:ext cx="579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22584" y="3685042"/>
            <a:ext cx="497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Intent </a:t>
            </a:r>
            <a:r>
              <a:rPr lang="en-US" altLang="zh-CN" dirty="0"/>
              <a:t>data = new Intent();</a:t>
            </a:r>
          </a:p>
          <a:p>
            <a:r>
              <a:rPr lang="en-US" altLang="zh-CN" dirty="0"/>
              <a:t>	data.putExtra("key","value");	</a:t>
            </a:r>
          </a:p>
          <a:p>
            <a:r>
              <a:rPr lang="en-US" altLang="zh-CN" dirty="0"/>
              <a:t>	setResult(RESULT_OK, data);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2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1044</TotalTime>
  <Words>657</Words>
  <Application>Microsoft Office PowerPoint</Application>
  <PresentationFormat>宽屏</PresentationFormat>
  <Paragraphs>163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105</cp:revision>
  <dcterms:created xsi:type="dcterms:W3CDTF">2017-05-09T03:11:36Z</dcterms:created>
  <dcterms:modified xsi:type="dcterms:W3CDTF">2017-06-17T13:38:36Z</dcterms:modified>
</cp:coreProperties>
</file>