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63" r:id="rId4"/>
    <p:sldId id="264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2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7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3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0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9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7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1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6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3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9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666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0EB776A-3764-4272-B2A2-4DF9DFFAB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zh-CN" altLang="en-US" sz="4800">
                <a:solidFill>
                  <a:schemeClr val="tx1"/>
                </a:solidFill>
              </a:rPr>
              <a:t>版面结构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44617D-B00C-46FB-A36D-F5C026E5C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zh-CN" altLang="en-US" sz="2000" dirty="0">
                <a:latin typeface="+mj-lt"/>
              </a:rPr>
              <a:t>校刊排版教程 </a:t>
            </a:r>
            <a:r>
              <a:rPr lang="en-US" altLang="zh-CN" sz="2000" dirty="0">
                <a:latin typeface="+mj-lt"/>
              </a:rPr>
              <a:t>Part 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03A00231-0694-4C32-BB5E-05CD328B2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157" y="647808"/>
            <a:ext cx="5581779" cy="55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87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00B735-A990-440C-B5AD-B3A9D2B5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 altLang="zh-CN"/>
              <a:t>1.</a:t>
            </a:r>
            <a:r>
              <a:rPr lang="zh-CN" altLang="en-US"/>
              <a:t>头版版头</a:t>
            </a:r>
            <a:endParaRPr lang="zh-CN" altLang="en-US" dirty="0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80A5D-90BF-46DC-A378-A7974833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pPr>
              <a:buClr>
                <a:srgbClr val="F1FF13"/>
              </a:buClr>
            </a:pPr>
            <a:r>
              <a:rPr lang="zh-CN" altLang="en-US"/>
              <a:t>头版版头分三块</a:t>
            </a:r>
            <a:endParaRPr lang="en-US" altLang="zh-CN"/>
          </a:p>
          <a:p>
            <a:pPr>
              <a:buClr>
                <a:srgbClr val="F1FF13"/>
              </a:buClr>
            </a:pPr>
            <a:r>
              <a:rPr lang="en-US" altLang="zh-CN"/>
              <a:t>1.</a:t>
            </a:r>
            <a:r>
              <a:rPr lang="zh-CN" altLang="en-US"/>
              <a:t>中间是版头，可能几年才变动一次，需要改动的就是下面的几月刊</a:t>
            </a:r>
            <a:r>
              <a:rPr lang="en-US" altLang="zh-CN"/>
              <a:t>……</a:t>
            </a:r>
            <a:br>
              <a:rPr lang="en-US" altLang="zh-CN"/>
            </a:br>
            <a:r>
              <a:rPr lang="zh-CN" altLang="en-US"/>
              <a:t>格式：</a:t>
            </a:r>
            <a:r>
              <a:rPr lang="en-US" altLang="zh-CN"/>
              <a:t>20xx</a:t>
            </a:r>
            <a:r>
              <a:rPr lang="zh-CN" altLang="en-US"/>
              <a:t>年</a:t>
            </a:r>
            <a:r>
              <a:rPr lang="en-US" altLang="zh-CN"/>
              <a:t>X(</a:t>
            </a:r>
            <a:r>
              <a:rPr lang="zh-CN" altLang="en-US"/>
              <a:t>汉字</a:t>
            </a:r>
            <a:r>
              <a:rPr lang="en-US" altLang="zh-CN"/>
              <a:t>)</a:t>
            </a:r>
            <a:r>
              <a:rPr lang="zh-CN" altLang="en-US"/>
              <a:t>月刊 总第</a:t>
            </a:r>
            <a:r>
              <a:rPr lang="en-US" altLang="zh-CN"/>
              <a:t>x</a:t>
            </a:r>
            <a:r>
              <a:rPr lang="zh-CN" altLang="en-US"/>
              <a:t>期 共</a:t>
            </a:r>
            <a:r>
              <a:rPr lang="en-US" altLang="zh-CN"/>
              <a:t>x</a:t>
            </a:r>
            <a:r>
              <a:rPr lang="zh-CN" altLang="en-US"/>
              <a:t>版</a:t>
            </a:r>
            <a:endParaRPr lang="en-US" altLang="zh-CN"/>
          </a:p>
          <a:p>
            <a:pPr>
              <a:buClr>
                <a:srgbClr val="F1FF13"/>
              </a:buClr>
            </a:pPr>
            <a:r>
              <a:rPr lang="en-US" altLang="zh-CN"/>
              <a:t>2.</a:t>
            </a:r>
            <a:r>
              <a:rPr lang="zh-CN" altLang="en-US"/>
              <a:t>左边是备注及投稿方式，一般除了换社长把下面改改也没什么</a:t>
            </a:r>
            <a:endParaRPr lang="en-US" altLang="zh-CN"/>
          </a:p>
          <a:p>
            <a:pPr>
              <a:buClr>
                <a:srgbClr val="F1FF13"/>
              </a:buClr>
            </a:pPr>
            <a:r>
              <a:rPr lang="en-US" altLang="zh-CN"/>
              <a:t>3.</a:t>
            </a:r>
            <a:r>
              <a:rPr lang="zh-CN" altLang="en-US"/>
              <a:t>右边是出版信息，每次出版核实一下</a:t>
            </a:r>
            <a:endParaRPr lang="en-US" altLang="zh-CN" dirty="0"/>
          </a:p>
        </p:txBody>
      </p:sp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9E3CE367-944C-46D5-B948-A891FA07F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8" y="3528418"/>
            <a:ext cx="11297469" cy="251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3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00B735-A990-440C-B5AD-B3A9D2B5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702156"/>
            <a:ext cx="7225075" cy="1013800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2.</a:t>
            </a:r>
            <a:r>
              <a:rPr lang="zh-CN" altLang="en-US">
                <a:solidFill>
                  <a:schemeClr val="tx2"/>
                </a:solidFill>
              </a:rPr>
              <a:t>头版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80A5D-90BF-46DC-A378-A7974833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896533"/>
            <a:ext cx="7225074" cy="3962266"/>
          </a:xfrm>
        </p:spPr>
        <p:txBody>
          <a:bodyPr>
            <a:normAutofit/>
          </a:bodyPr>
          <a:lstStyle/>
          <a:p>
            <a:pPr>
              <a:buClr>
                <a:srgbClr val="F1FF13"/>
              </a:buClr>
            </a:pPr>
            <a:r>
              <a:rPr lang="zh-CN" altLang="en-US"/>
              <a:t>头版除了版头就是剩下的内容</a:t>
            </a:r>
            <a:endParaRPr lang="en-US" altLang="zh-CN"/>
          </a:p>
          <a:p>
            <a:pPr>
              <a:buClr>
                <a:srgbClr val="F1FF13"/>
              </a:buClr>
            </a:pPr>
            <a:r>
              <a:rPr lang="en-US" altLang="zh-CN"/>
              <a:t>1.</a:t>
            </a:r>
            <a:r>
              <a:rPr lang="zh-CN" altLang="en-US"/>
              <a:t>黄色部分是标题，一般是本月重要事件（如九月开学、十月国庆、十一月校园生活、十二月校园活动）</a:t>
            </a:r>
            <a:endParaRPr lang="en-US" altLang="zh-CN"/>
          </a:p>
          <a:p>
            <a:pPr>
              <a:buClr>
                <a:srgbClr val="F1FF13"/>
              </a:buClr>
            </a:pPr>
            <a:r>
              <a:rPr lang="en-US" altLang="zh-CN"/>
              <a:t>2.</a:t>
            </a:r>
            <a:r>
              <a:rPr lang="zh-CN" altLang="en-US"/>
              <a:t>下面画矩形框架的即是内容</a:t>
            </a:r>
            <a:endParaRPr lang="en-US" altLang="zh-CN"/>
          </a:p>
        </p:txBody>
      </p:sp>
      <p:pic>
        <p:nvPicPr>
          <p:cNvPr id="4" name="图片 3" descr="社交网站的手机截图&#10;&#10;描述已自动生成">
            <a:extLst>
              <a:ext uri="{FF2B5EF4-FFF2-40B4-BE49-F238E27FC236}">
                <a16:creationId xmlns:a16="http://schemas.microsoft.com/office/drawing/2014/main" id="{1E0C811C-BB51-4F13-BC84-4E6B2DFCB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02"/>
          <a:stretch/>
        </p:blipFill>
        <p:spPr>
          <a:xfrm>
            <a:off x="8042147" y="601201"/>
            <a:ext cx="3703320" cy="57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5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00B735-A990-440C-B5AD-B3A9D2B5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702156"/>
            <a:ext cx="7225075" cy="10138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3.</a:t>
            </a:r>
            <a:r>
              <a:rPr lang="zh-CN" altLang="en-US" dirty="0">
                <a:solidFill>
                  <a:schemeClr val="tx2"/>
                </a:solidFill>
              </a:rPr>
              <a:t>一般版面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80A5D-90BF-46DC-A378-A7974833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896533"/>
            <a:ext cx="7225074" cy="3962266"/>
          </a:xfrm>
        </p:spPr>
        <p:txBody>
          <a:bodyPr>
            <a:normAutofit/>
          </a:bodyPr>
          <a:lstStyle/>
          <a:p>
            <a:pPr>
              <a:buClr>
                <a:srgbClr val="F1FF13"/>
              </a:buClr>
            </a:pPr>
            <a:r>
              <a:rPr lang="en-US" altLang="zh-CN" dirty="0"/>
              <a:t>1.</a:t>
            </a:r>
            <a:r>
              <a:rPr lang="zh-CN" altLang="en-US" dirty="0"/>
              <a:t>上方是版头，版面标题</a:t>
            </a:r>
            <a:r>
              <a:rPr lang="en-US" altLang="zh-CN" dirty="0"/>
              <a:t>4-5</a:t>
            </a:r>
            <a:r>
              <a:rPr lang="zh-CN" altLang="en-US" dirty="0"/>
              <a:t>个字</a:t>
            </a:r>
            <a:endParaRPr lang="en-US" altLang="zh-CN" dirty="0"/>
          </a:p>
          <a:p>
            <a:pPr>
              <a:buClr>
                <a:srgbClr val="F1FF13"/>
              </a:buClr>
            </a:pPr>
            <a:r>
              <a:rPr lang="en-US" altLang="zh-CN" dirty="0"/>
              <a:t>2.</a:t>
            </a:r>
            <a:r>
              <a:rPr lang="zh-CN" altLang="en-US" dirty="0"/>
              <a:t>版面设计，审核标注好</a:t>
            </a:r>
            <a:endParaRPr lang="en-US" altLang="zh-CN" dirty="0"/>
          </a:p>
          <a:p>
            <a:pPr>
              <a:buClr>
                <a:srgbClr val="F1FF13"/>
              </a:buClr>
            </a:pPr>
            <a:r>
              <a:rPr lang="en-US" altLang="zh-CN" dirty="0"/>
              <a:t>3.</a:t>
            </a:r>
            <a:r>
              <a:rPr lang="zh-CN" altLang="en-US" dirty="0"/>
              <a:t>黑色矩形框是定界框，尽量不超出边界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A9D6E0-68DB-45F2-95C4-C36CEA615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02"/>
          <a:stretch/>
        </p:blipFill>
        <p:spPr>
          <a:xfrm>
            <a:off x="8042147" y="601201"/>
            <a:ext cx="3703320" cy="57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6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0EB776A-3764-4272-B2A2-4DF9DFFAB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zh-CN" altLang="en-US" sz="4800" dirty="0">
                <a:solidFill>
                  <a:schemeClr val="tx1"/>
                </a:solidFill>
              </a:rPr>
              <a:t>结束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44617D-B00C-46FB-A36D-F5C026E5C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altLang="zh-CN" sz="2000" dirty="0">
                <a:latin typeface="+mj-lt"/>
              </a:rPr>
              <a:t>BY FANMOK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03A00231-0694-4C32-BB5E-05CD328B2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157" y="647808"/>
            <a:ext cx="5581779" cy="55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06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141"/>
      </a:dk2>
      <a:lt2>
        <a:srgbClr val="E8E6E2"/>
      </a:lt2>
      <a:accent1>
        <a:srgbClr val="77AABA"/>
      </a:accent1>
      <a:accent2>
        <a:srgbClr val="7C92BC"/>
      </a:accent2>
      <a:accent3>
        <a:srgbClr val="9894C8"/>
      </a:accent3>
      <a:accent4>
        <a:srgbClr val="BC897C"/>
      </a:accent4>
      <a:accent5>
        <a:srgbClr val="B9A079"/>
      </a:accent5>
      <a:accent6>
        <a:srgbClr val="A6A76E"/>
      </a:accent6>
      <a:hlink>
        <a:srgbClr val="94805A"/>
      </a:hlink>
      <a:folHlink>
        <a:srgbClr val="7F7F7F"/>
      </a:folHlink>
    </a:clrScheme>
    <a:fontScheme name="思源体">
      <a:majorFont>
        <a:latin typeface="思源黑体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171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思源黑体</vt:lpstr>
      <vt:lpstr>Wingdings 2</vt:lpstr>
      <vt:lpstr>DividendVTI</vt:lpstr>
      <vt:lpstr>版面结构</vt:lpstr>
      <vt:lpstr>1.头版版头</vt:lpstr>
      <vt:lpstr>2.头版</vt:lpstr>
      <vt:lpstr>3.一般版面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版面结构</dc:title>
  <dc:creator>Mo Fan</dc:creator>
  <cp:lastModifiedBy>Mo Fan</cp:lastModifiedBy>
  <cp:revision>1</cp:revision>
  <dcterms:created xsi:type="dcterms:W3CDTF">2019-10-19T11:25:01Z</dcterms:created>
  <dcterms:modified xsi:type="dcterms:W3CDTF">2019-10-19T11:27:17Z</dcterms:modified>
</cp:coreProperties>
</file>